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5" r:id="rId19"/>
    <p:sldId id="266" r:id="rId20"/>
    <p:sldId id="267" r:id="rId21"/>
    <p:sldId id="268" r:id="rId22"/>
    <p:sldId id="269" r:id="rId23"/>
    <p:sldId id="262" r:id="rId24"/>
    <p:sldId id="284" r:id="rId25"/>
    <p:sldId id="285" r:id="rId26"/>
    <p:sldId id="286" r:id="rId27"/>
    <p:sldId id="287" r:id="rId28"/>
    <p:sldId id="263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70" r:id="rId40"/>
    <p:sldId id="271" r:id="rId41"/>
    <p:sldId id="272" r:id="rId42"/>
    <p:sldId id="273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F2930-32E3-4FFE-BC8D-9FB561C7F966}" type="datetimeFigureOut">
              <a:rPr lang="ru-RU" smtClean="0"/>
              <a:pPr/>
              <a:t>23.10.2018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commons/d/da/Binary_search_tree.sv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857628"/>
            <a:ext cx="6480048" cy="8058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Бинарн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ые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 деревья 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поиска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406640" cy="8572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53906"/>
            <a:ext cx="7450014" cy="5162150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1</a:t>
            </a:r>
            <a:r>
              <a:rPr lang="ru-RU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3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453970" cy="5112331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1</a:t>
            </a:r>
            <a:r>
              <a:rPr lang="ru-RU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6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62876"/>
            <a:ext cx="7344816" cy="5146444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1</a:t>
            </a:r>
            <a:r>
              <a:rPr lang="ru-RU" b="1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5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1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49" y="1168043"/>
            <a:ext cx="7350235" cy="514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2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3" y="1161365"/>
            <a:ext cx="7229970" cy="51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2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90" y="1143001"/>
            <a:ext cx="7563357" cy="523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2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8343"/>
            <a:ext cx="7632848" cy="519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</a:t>
            </a:r>
            <a:r>
              <a:rPr lang="ru-RU" b="1" dirty="0" smtClean="0"/>
              <a:t>(</a:t>
            </a:r>
            <a:r>
              <a:rPr lang="ru-RU" b="1" dirty="0" smtClean="0"/>
              <a:t>Пример 2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43000"/>
            <a:ext cx="8083053" cy="52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(</a:t>
            </a:r>
            <a:r>
              <a:rPr lang="en-US" b="1" dirty="0" smtClean="0"/>
              <a:t>SEARCH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611560" y="1340768"/>
            <a:ext cx="8136904" cy="4824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Трудоемкость поиска по дереву</a:t>
            </a:r>
          </a:p>
          <a:p>
            <a:pPr marL="0" indent="0">
              <a:buNone/>
            </a:pPr>
            <a:r>
              <a:rPr lang="ru-RU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количество сравнений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поиске: 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=2h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Идеально сбалансированное дерево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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 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Будем считать, что все вершины ищутся одинаково часто. Тогда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идеально сбалансированное дерево поиска (ИСДП)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обеспечивает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минимальное среднее время поиска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: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Т = О(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log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n)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7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(</a:t>
            </a:r>
            <a:r>
              <a:rPr lang="en-US" b="1" dirty="0" smtClean="0"/>
              <a:t>SEARCH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215516" y="1340768"/>
            <a:ext cx="8712968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/>
              <a:t>Алгоритм п</a:t>
            </a:r>
            <a:r>
              <a:rPr lang="ru-RU" b="1" dirty="0" smtClean="0"/>
              <a:t>остроения </a:t>
            </a:r>
            <a:r>
              <a:rPr lang="ru-RU" b="1" dirty="0" smtClean="0"/>
              <a:t>ИСДП</a:t>
            </a:r>
            <a:r>
              <a:rPr lang="ru-RU" dirty="0" smtClean="0"/>
              <a:t> </a:t>
            </a:r>
            <a:r>
              <a:rPr lang="ru-RU" dirty="0" smtClean="0"/>
              <a:t>из </a:t>
            </a:r>
            <a:r>
              <a:rPr lang="ru-RU" dirty="0" smtClean="0"/>
              <a:t>элементов массива А = (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ru-RU" dirty="0" smtClean="0"/>
              <a:t>,</a:t>
            </a:r>
            <a:r>
              <a:rPr lang="en-US" dirty="0" smtClean="0"/>
              <a:t>…</a:t>
            </a:r>
            <a:r>
              <a:rPr lang="ru-RU" dirty="0" smtClean="0"/>
              <a:t>, </a:t>
            </a:r>
            <a:r>
              <a:rPr lang="en-US" dirty="0" smtClean="0"/>
              <a:t>a</a:t>
            </a:r>
            <a:r>
              <a:rPr lang="en-US" baseline="-25000" dirty="0" smtClean="0"/>
              <a:t>n</a:t>
            </a:r>
            <a:r>
              <a:rPr lang="ru-RU" dirty="0" smtClean="0"/>
              <a:t>):</a:t>
            </a:r>
          </a:p>
          <a:p>
            <a:pPr marL="514350" indent="-514350" algn="just">
              <a:spcBef>
                <a:spcPts val="1200"/>
              </a:spcBef>
              <a:buFont typeface="+mj-lt"/>
              <a:buAutoNum type="arabicPeriod"/>
            </a:pPr>
            <a:r>
              <a:rPr lang="ru-RU" dirty="0" smtClean="0"/>
              <a:t>Отсортировать массив по возрастанию.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Построить ИСДП, пользуясь </a:t>
            </a:r>
            <a:r>
              <a:rPr lang="ru-RU" dirty="0" smtClean="0">
                <a:solidFill>
                  <a:srgbClr val="FF0000"/>
                </a:solidFill>
              </a:rPr>
              <a:t>свойством</a:t>
            </a:r>
            <a:r>
              <a:rPr lang="ru-RU" dirty="0" smtClean="0"/>
              <a:t>: </a:t>
            </a:r>
            <a:r>
              <a:rPr lang="ru-RU" dirty="0" smtClean="0"/>
              <a:t>Если </a:t>
            </a:r>
            <a:r>
              <a:rPr lang="ru-RU" dirty="0" smtClean="0"/>
              <a:t>дерево идеально сбалансировано</a:t>
            </a:r>
            <a:r>
              <a:rPr lang="ru-RU" dirty="0" smtClean="0"/>
              <a:t>, </a:t>
            </a:r>
            <a:r>
              <a:rPr lang="ru-RU" dirty="0"/>
              <a:t>	</a:t>
            </a:r>
            <a:r>
              <a:rPr lang="ru-RU" dirty="0" smtClean="0"/>
              <a:t> то все его поддеревья тоже </a:t>
            </a:r>
            <a:r>
              <a:rPr lang="ru-RU" dirty="0" smtClean="0"/>
              <a:t>идеально сбалансированы</a:t>
            </a:r>
            <a:r>
              <a:rPr lang="ru-RU" dirty="0" smtClean="0"/>
              <a:t>.</a:t>
            </a:r>
            <a:endParaRPr lang="ru-RU" b="1" dirty="0" smtClean="0"/>
          </a:p>
          <a:p>
            <a:pPr marL="0" indent="0" algn="just">
              <a:spcBef>
                <a:spcPts val="1800"/>
              </a:spcBef>
              <a:buNone/>
            </a:pPr>
            <a:r>
              <a:rPr lang="ru-RU" b="1" dirty="0" smtClean="0"/>
              <a:t>	Идея </a:t>
            </a:r>
            <a:r>
              <a:rPr lang="ru-RU" b="1" dirty="0" smtClean="0"/>
              <a:t>построения ИСДП</a:t>
            </a:r>
            <a:r>
              <a:rPr lang="ru-RU" dirty="0" smtClean="0"/>
              <a:t>:  В качестве корня возьмем средний элемент упорядоченного массива, из меньших элементов строим левое поддерево, из больших – правое поддерево.</a:t>
            </a:r>
          </a:p>
        </p:txBody>
      </p:sp>
    </p:spTree>
    <p:extLst>
      <p:ext uri="{BB962C8B-B14F-4D97-AF65-F5344CB8AC3E}">
        <p14:creationId xmlns:p14="http://schemas.microsoft.com/office/powerpoint/2010/main" val="22665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213359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Двоичное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(бинарное) дерево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поиска (англ. 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BST) — это двоичное дерево, для которого выполняются следующие дополнительные условия (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свойства дерева поиска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2438352"/>
            <a:ext cx="8229600" cy="3870968"/>
          </a:xfrm>
        </p:spPr>
        <p:txBody>
          <a:bodyPr/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Оба поддерева — левое и правое, являются двоичными деревьями поиска.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всех узлов левого поддерева произвольного узла X значения ключей данных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нежели значение ключа данных самого узла X.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то время, как у всех узлов правого поддерева того же узла X значения ключей данных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меньше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нежели значение ключа данных узла X.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(</a:t>
            </a:r>
            <a:r>
              <a:rPr lang="en-US" b="1" dirty="0" smtClean="0"/>
              <a:t>SEARCH</a:t>
            </a:r>
            <a:r>
              <a:rPr lang="ru-RU" b="1" dirty="0" smtClean="0"/>
              <a:t>)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78578" y="1806506"/>
            <a:ext cx="8147248" cy="4430806"/>
            <a:chOff x="492498" y="764704"/>
            <a:chExt cx="8255966" cy="489654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11658"/>
              <a:ext cx="54292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213" y="4117234"/>
              <a:ext cx="6000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5031464"/>
              <a:ext cx="56197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3255275"/>
              <a:ext cx="561975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5079599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4171560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6" y="5031464"/>
              <a:ext cx="56197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7217" y="2449835"/>
              <a:ext cx="600075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871" y="4936214"/>
              <a:ext cx="61912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8670" y="4983838"/>
              <a:ext cx="714375" cy="619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064" y="3226699"/>
              <a:ext cx="600075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955264"/>
              <a:ext cx="581025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2774" y="4047363"/>
              <a:ext cx="676275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640" y="5023073"/>
              <a:ext cx="6572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179" y="4171560"/>
              <a:ext cx="542925" cy="67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2" name="Прямая со стрелкой 21"/>
            <p:cNvCxnSpPr/>
            <p:nvPr/>
          </p:nvCxnSpPr>
          <p:spPr>
            <a:xfrm>
              <a:off x="4572000" y="2797134"/>
              <a:ext cx="1457101" cy="5301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endCxn id="10" idx="0"/>
            </p:cNvCxnSpPr>
            <p:nvPr/>
          </p:nvCxnSpPr>
          <p:spPr>
            <a:xfrm flipH="1">
              <a:off x="2548732" y="2823227"/>
              <a:ext cx="1576205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endCxn id="8" idx="0"/>
            </p:cNvCxnSpPr>
            <p:nvPr/>
          </p:nvCxnSpPr>
          <p:spPr>
            <a:xfrm flipH="1">
              <a:off x="1632251" y="3580940"/>
              <a:ext cx="696069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endCxn id="12" idx="0"/>
            </p:cNvCxnSpPr>
            <p:nvPr/>
          </p:nvCxnSpPr>
          <p:spPr>
            <a:xfrm>
              <a:off x="2790139" y="3572228"/>
              <a:ext cx="603639" cy="59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endCxn id="9" idx="0"/>
            </p:cNvCxnSpPr>
            <p:nvPr/>
          </p:nvCxnSpPr>
          <p:spPr>
            <a:xfrm>
              <a:off x="1835696" y="4509697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endCxn id="7" idx="0"/>
            </p:cNvCxnSpPr>
            <p:nvPr/>
          </p:nvCxnSpPr>
          <p:spPr>
            <a:xfrm flipH="1">
              <a:off x="1099047" y="4509697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/>
            <p:nvPr/>
          </p:nvCxnSpPr>
          <p:spPr>
            <a:xfrm flipH="1">
              <a:off x="5105003" y="3624027"/>
              <a:ext cx="696069" cy="5362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/>
            <p:nvPr/>
          </p:nvCxnSpPr>
          <p:spPr>
            <a:xfrm>
              <a:off x="6262891" y="3615315"/>
              <a:ext cx="603639" cy="59933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3570932" y="455141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H="1">
              <a:off x="2834283" y="4551419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>
              <a:off x="5256063" y="455141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flipH="1">
              <a:off x="4519414" y="4551419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/>
            <p:nvPr/>
          </p:nvCxnSpPr>
          <p:spPr>
            <a:xfrm>
              <a:off x="7171332" y="4551419"/>
              <a:ext cx="280988" cy="5217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/>
            <p:nvPr/>
          </p:nvCxnSpPr>
          <p:spPr>
            <a:xfrm flipH="1">
              <a:off x="6434683" y="4551419"/>
              <a:ext cx="326900" cy="501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611560" y="1844824"/>
              <a:ext cx="29593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611560" y="1641707"/>
              <a:ext cx="0" cy="2160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flipV="1">
              <a:off x="3552503" y="1268760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/>
            <p:nvPr/>
          </p:nvCxnSpPr>
          <p:spPr>
            <a:xfrm>
              <a:off x="4427984" y="1916832"/>
              <a:ext cx="42484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flipV="1">
              <a:off x="4427984" y="1700808"/>
              <a:ext cx="0" cy="2160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V="1">
              <a:off x="8676456" y="1700808"/>
              <a:ext cx="0" cy="2160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>
              <a:off x="3851920" y="1628800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>
              <a:off x="1944788" y="1268760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>
            <a:xfrm>
              <a:off x="6267140" y="126344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/>
            <p:cNvCxnSpPr/>
            <p:nvPr/>
          </p:nvCxnSpPr>
          <p:spPr>
            <a:xfrm flipV="1">
              <a:off x="3563888" y="1628800"/>
              <a:ext cx="0" cy="2160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/>
            <p:nvPr/>
          </p:nvCxnSpPr>
          <p:spPr>
            <a:xfrm>
              <a:off x="2555776" y="1412776"/>
              <a:ext cx="10151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V="1">
              <a:off x="2555776" y="1268760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1608287" y="1268760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>
              <a:off x="611560" y="1412776"/>
              <a:ext cx="101515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/>
            <p:nvPr/>
          </p:nvCxnSpPr>
          <p:spPr>
            <a:xfrm flipV="1">
              <a:off x="611560" y="1268760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/>
            <p:nvPr/>
          </p:nvCxnSpPr>
          <p:spPr>
            <a:xfrm flipV="1">
              <a:off x="5940152" y="1214533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/>
            <p:nvPr/>
          </p:nvCxnSpPr>
          <p:spPr>
            <a:xfrm>
              <a:off x="4427984" y="1358550"/>
              <a:ext cx="15121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/>
            <p:nvPr/>
          </p:nvCxnSpPr>
          <p:spPr>
            <a:xfrm flipV="1">
              <a:off x="4427984" y="1214533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 flipV="1">
              <a:off x="8604448" y="1196752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7092280" y="1340769"/>
              <a:ext cx="151216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>
            <a:xfrm flipV="1">
              <a:off x="7092280" y="1196752"/>
              <a:ext cx="0" cy="1440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/>
            <p:nvPr/>
          </p:nvCxnSpPr>
          <p:spPr>
            <a:xfrm>
              <a:off x="923502" y="1052736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>
              <a:off x="2915816" y="1052736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>
              <a:off x="4965464" y="1052736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>
              <a:off x="7693298" y="1052736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>
              <a:off x="492498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/>
            <p:nvPr/>
          </p:nvCxnSpPr>
          <p:spPr>
            <a:xfrm>
              <a:off x="1455254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/>
            <p:nvPr/>
          </p:nvCxnSpPr>
          <p:spPr>
            <a:xfrm>
              <a:off x="2411760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/>
            <p:nvPr/>
          </p:nvCxnSpPr>
          <p:spPr>
            <a:xfrm>
              <a:off x="3347864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/>
            <p:nvPr/>
          </p:nvCxnSpPr>
          <p:spPr>
            <a:xfrm>
              <a:off x="4308922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/>
            <p:nvPr/>
          </p:nvCxnSpPr>
          <p:spPr>
            <a:xfrm>
              <a:off x="5605066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/>
            <p:nvPr/>
          </p:nvCxnSpPr>
          <p:spPr>
            <a:xfrm>
              <a:off x="6973218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/>
            <p:nvPr/>
          </p:nvCxnSpPr>
          <p:spPr>
            <a:xfrm>
              <a:off x="8413378" y="764704"/>
              <a:ext cx="33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Заголовок 1"/>
          <p:cNvSpPr txBox="1">
            <a:spLocks/>
          </p:cNvSpPr>
          <p:nvPr/>
        </p:nvSpPr>
        <p:spPr>
          <a:xfrm>
            <a:off x="251520" y="1009556"/>
            <a:ext cx="8640960" cy="796950"/>
          </a:xfrm>
          <a:prstGeom prst="rect">
            <a:avLst/>
          </a:prstGeom>
        </p:spPr>
        <p:txBody>
          <a:bodyPr vert="horz" anchor="b" anchorCtr="0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/>
                </a:solidFill>
              </a:rPr>
              <a:t>1   2   3   4   5   6   7   8   9   10   11   12   13   14   15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Построение ИСДП</a:t>
            </a:r>
            <a:endParaRPr lang="ru-RU" b="1" dirty="0"/>
          </a:p>
        </p:txBody>
      </p:sp>
      <p:sp>
        <p:nvSpPr>
          <p:cNvPr id="70" name="Объект 2"/>
          <p:cNvSpPr>
            <a:spLocks noGrp="1"/>
          </p:cNvSpPr>
          <p:nvPr>
            <p:ph idx="4294967295"/>
          </p:nvPr>
        </p:nvSpPr>
        <p:spPr>
          <a:xfrm>
            <a:off x="395536" y="1268760"/>
            <a:ext cx="8496300" cy="5113337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800" b="1" i="1" dirty="0" smtClean="0"/>
              <a:t>Алгоритм на псевдокоде</a:t>
            </a:r>
          </a:p>
          <a:p>
            <a:pPr marL="0" indent="0">
              <a:buNone/>
            </a:pPr>
            <a:r>
              <a:rPr lang="en-US" b="1" i="1" dirty="0" smtClean="0"/>
              <a:t>Vertex</a:t>
            </a:r>
            <a:r>
              <a:rPr lang="en-US" b="1" i="1" dirty="0" smtClean="0"/>
              <a:t>*</a:t>
            </a:r>
            <a:r>
              <a:rPr lang="ru-RU" b="1" i="1" dirty="0" smtClean="0"/>
              <a:t>  </a:t>
            </a:r>
            <a:r>
              <a:rPr lang="en-US" b="1" i="1" dirty="0" smtClean="0"/>
              <a:t>ISDP</a:t>
            </a:r>
            <a:r>
              <a:rPr lang="ru-RU" b="1" i="1" dirty="0" smtClean="0"/>
              <a:t> </a:t>
            </a:r>
            <a:r>
              <a:rPr lang="en-US" b="1" i="1" dirty="0" smtClean="0"/>
              <a:t>(L,R)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ru-RU" dirty="0" smtClean="0"/>
              <a:t> </a:t>
            </a:r>
            <a:r>
              <a:rPr lang="en-US" dirty="0" smtClean="0"/>
              <a:t>(L&gt;R)</a:t>
            </a:r>
            <a:r>
              <a:rPr lang="ru-RU" dirty="0" smtClean="0"/>
              <a:t> </a:t>
            </a:r>
            <a:r>
              <a:rPr lang="en-US" dirty="0" smtClean="0"/>
              <a:t>return NULL;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 smtClean="0"/>
              <a:t>ELSE</a:t>
            </a:r>
            <a:r>
              <a:rPr lang="en-US" dirty="0"/>
              <a:t> </a:t>
            </a:r>
            <a:r>
              <a:rPr lang="en-US" dirty="0" smtClean="0"/>
              <a:t> m </a:t>
            </a:r>
            <a:r>
              <a:rPr lang="ru-RU" dirty="0" smtClean="0"/>
              <a:t>: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 smtClean="0">
                <a:sym typeface="Symbol"/>
              </a:rPr>
              <a:t>(</a:t>
            </a:r>
            <a:r>
              <a:rPr lang="en-US" dirty="0" smtClean="0">
                <a:sym typeface="Symbol"/>
              </a:rPr>
              <a:t>L+R</a:t>
            </a:r>
            <a:r>
              <a:rPr lang="ru-RU" dirty="0" smtClean="0">
                <a:sym typeface="Symbol"/>
              </a:rPr>
              <a:t>)</a:t>
            </a:r>
            <a:r>
              <a:rPr lang="en-US" dirty="0" smtClean="0">
                <a:sym typeface="Symbol"/>
              </a:rPr>
              <a:t>/2</a:t>
            </a:r>
            <a:r>
              <a:rPr lang="ru-RU" dirty="0" smtClean="0">
                <a:sym typeface="Symbol"/>
              </a:rPr>
              <a:t> </a:t>
            </a:r>
            <a:endParaRPr lang="en-US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 &lt;</a:t>
            </a:r>
            <a:r>
              <a:rPr lang="ru-RU" dirty="0" smtClean="0">
                <a:sym typeface="Symbol"/>
              </a:rPr>
              <a:t>выделение памяти по адресу р</a:t>
            </a:r>
            <a:r>
              <a:rPr lang="en-US" dirty="0" smtClean="0">
                <a:sym typeface="Symbol"/>
              </a:rPr>
              <a:t>&gt;</a:t>
            </a:r>
            <a:endParaRPr lang="ru-RU" dirty="0" smtClean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ru-RU" dirty="0" smtClean="0">
                <a:sym typeface="Symbol"/>
              </a:rPr>
              <a:t>         </a:t>
            </a:r>
            <a:r>
              <a:rPr lang="en-US" dirty="0" smtClean="0">
                <a:sym typeface="Symbol"/>
              </a:rPr>
              <a:t>p-&gt;Data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A[m]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p-&gt;Left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(L,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m-1</a:t>
            </a:r>
            <a:r>
              <a:rPr lang="en-US" dirty="0"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p-</a:t>
            </a:r>
            <a:r>
              <a:rPr lang="en-US" dirty="0" smtClean="0">
                <a:sym typeface="Symbol"/>
              </a:rPr>
              <a:t>&gt;Right</a:t>
            </a:r>
            <a:r>
              <a:rPr lang="ru-RU" dirty="0" smtClean="0">
                <a:sym typeface="Symbol"/>
              </a:rPr>
              <a:t> :</a:t>
            </a:r>
            <a:r>
              <a:rPr lang="en-US" dirty="0" smtClean="0">
                <a:sym typeface="Symbol"/>
              </a:rPr>
              <a:t>=</a:t>
            </a:r>
            <a:r>
              <a:rPr lang="ru-RU" dirty="0" smtClean="0">
                <a:sym typeface="Symbol"/>
              </a:rPr>
              <a:t> </a:t>
            </a:r>
            <a:r>
              <a:rPr lang="en-US" b="1" dirty="0" smtClean="0">
                <a:sym typeface="Symbol"/>
              </a:rPr>
              <a:t>ISDP</a:t>
            </a:r>
            <a:r>
              <a:rPr lang="ru-RU" dirty="0" smtClean="0">
                <a:sym typeface="Symbol"/>
              </a:rPr>
              <a:t> (</a:t>
            </a:r>
            <a:r>
              <a:rPr lang="en-US" dirty="0" smtClean="0">
                <a:sym typeface="Symbol"/>
              </a:rPr>
              <a:t>m</a:t>
            </a:r>
            <a:r>
              <a:rPr lang="ru-RU" dirty="0" smtClean="0">
                <a:sym typeface="Symbol"/>
              </a:rPr>
              <a:t>+</a:t>
            </a:r>
            <a:r>
              <a:rPr lang="en-US" dirty="0" smtClean="0">
                <a:sym typeface="Symbol"/>
              </a:rPr>
              <a:t>1</a:t>
            </a:r>
            <a:r>
              <a:rPr lang="ru-RU" dirty="0" smtClean="0">
                <a:sym typeface="Symbol"/>
              </a:rPr>
              <a:t>, </a:t>
            </a:r>
            <a:r>
              <a:rPr lang="en-US" dirty="0" smtClean="0">
                <a:sym typeface="Symbol"/>
              </a:rPr>
              <a:t>R)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        </a:t>
            </a:r>
            <a:r>
              <a:rPr lang="ru-RU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return </a:t>
            </a:r>
            <a:r>
              <a:rPr lang="en-US" b="1" dirty="0" smtClean="0">
                <a:sym typeface="Symbol"/>
              </a:rPr>
              <a:t>p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	</a:t>
            </a:r>
            <a:r>
              <a:rPr lang="en-US" dirty="0" smtClean="0">
                <a:sym typeface="Symbol"/>
              </a:rPr>
              <a:t>ENDIF</a:t>
            </a:r>
            <a:endParaRPr lang="ru-RU" b="1" dirty="0"/>
          </a:p>
          <a:p>
            <a:pPr marL="0" indent="0">
              <a:buNone/>
            </a:pP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8057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39552" y="1196752"/>
            <a:ext cx="8280920" cy="504056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/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реальности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элементов данных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неизвестно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они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поступают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последовательно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произвольном порядке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800"/>
              </a:spcBef>
              <a:buFont typeface="Wingdings 3"/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Требуется строить деревья поиска путем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новых вершин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необходимо предусмотреть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вершин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800"/>
              </a:spcBef>
              <a:buFont typeface="Wingdings 3"/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Все операции могут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чередоваться с поиском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должны выполняться как можно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быстрее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20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элемента (</a:t>
            </a:r>
            <a:r>
              <a:rPr lang="en-US" b="1" dirty="0" smtClean="0"/>
              <a:t>ADD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дерево Т и пара (K,V).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добавить пару (K, V) в дерево Т.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дерево пусто, заменить его на дерево с одним корневым узлом ((K,V),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 остановиться.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Иначе сравнить K с ключом корневого узла X. </a:t>
            </a:r>
          </a:p>
          <a:p>
            <a:pPr lvl="1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K&gt;=X, рекурсивно добавить (K,V) в правое поддерево Т.</a:t>
            </a:r>
          </a:p>
          <a:p>
            <a:pPr lvl="1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K&lt;X, рекурсивно добавить (K,V) в левое поддерево Т.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элемента (</a:t>
            </a:r>
            <a:r>
              <a:rPr lang="en-US" b="1" dirty="0" smtClean="0"/>
              <a:t>ADD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24" y="1164033"/>
            <a:ext cx="7100551" cy="51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элемента (</a:t>
            </a:r>
            <a:r>
              <a:rPr lang="en-US" b="1" dirty="0" smtClean="0"/>
              <a:t>ADD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151792"/>
            <a:ext cx="7045253" cy="51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элемента (</a:t>
            </a:r>
            <a:r>
              <a:rPr lang="en-US" b="1" dirty="0" smtClean="0"/>
              <a:t>ADD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71155"/>
            <a:ext cx="7062376" cy="51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Добавление элемента (</a:t>
            </a:r>
            <a:r>
              <a:rPr lang="en-US" b="1" dirty="0" smtClean="0"/>
              <a:t>ADD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196752"/>
            <a:ext cx="6768752" cy="50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0196"/>
          </a:xfrm>
        </p:spPr>
        <p:txBody>
          <a:bodyPr>
            <a:normAutofit fontScale="85000" lnSpcReduction="20000"/>
          </a:bodyPr>
          <a:lstStyle/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дерево Т с корнем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ключом K.</a:t>
            </a:r>
          </a:p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удалить из дерева Т узел с ключом K (если такой есть).</a:t>
            </a:r>
          </a:p>
          <a:p>
            <a:r>
              <a:rPr lang="ru-RU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дерево T пусто, остановиться;</a:t>
            </a:r>
          </a:p>
          <a:p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Иначе сравнить K с ключом X корневого узла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K&gt;X, рекурсивно удалить K из правого поддерева Т;</a:t>
            </a:r>
          </a:p>
          <a:p>
            <a:pPr lvl="1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K&lt;X, рекурсивно удалить K из левого поддерева Т;</a:t>
            </a:r>
          </a:p>
          <a:p>
            <a:pPr lvl="1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K=X, то необходимо рассмотреть три случая. </a:t>
            </a:r>
          </a:p>
          <a:p>
            <a:pPr lvl="2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обоих детей нет, то удаляем текущий узел и обнуляем ссылку на него у родительского узла;</a:t>
            </a:r>
          </a:p>
          <a:p>
            <a:pPr lvl="2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одного из детей нет, то значения полей ребёнка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ставим вместо соответствующих значений корневого узла, затирая его старые значения, и освобождаем память, занимаемую узлом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оба ребёнка присутствуют, то </a:t>
            </a:r>
          </a:p>
          <a:p>
            <a:pPr lvl="3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найдём узел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являющийся самым левым узлом правого поддерева с корневым узлом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3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скопируем данные (кроме ссылок на дочерние элементы) из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3"/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рекурсивно удалим узел </a:t>
            </a:r>
            <a:r>
              <a:rPr lang="ru-RU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43000"/>
            <a:ext cx="8627551" cy="5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Binary search tree.sv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285860"/>
            <a:ext cx="5572164" cy="4643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4386"/>
            <a:ext cx="8398501" cy="51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2" y="1124744"/>
            <a:ext cx="7978576" cy="52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9" y="1196752"/>
            <a:ext cx="8016751" cy="51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2" y="1166594"/>
            <a:ext cx="7978576" cy="52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8551201" cy="5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6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4" y="1268760"/>
            <a:ext cx="8016751" cy="50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9" y="1196752"/>
            <a:ext cx="8131276" cy="512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43000"/>
            <a:ext cx="8245801" cy="52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Удаление узла (</a:t>
            </a:r>
            <a:r>
              <a:rPr lang="en-US" b="1" dirty="0" smtClean="0"/>
              <a:t>DELETE</a:t>
            </a:r>
            <a:r>
              <a:rPr lang="ru-RU" b="1" dirty="0" smtClean="0"/>
              <a:t>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5" y="1204728"/>
            <a:ext cx="8169451" cy="51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Случайные деревья поиска.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63579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целей реализации двоичное дерево поиска можно определить так:</a:t>
            </a:r>
          </a:p>
          <a:p>
            <a:pPr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Двоичное дерево состоит из узлов (вершин) — записей вида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где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некоторые данные, привязанные к узлу,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ссылки на узлы, являющиеся детьми данного узла - левый и правый сыновья соответственно. Для оптимизации алгоритмов конкретные реализации предполагают также определения поля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каждом узле (кроме корневого) - ссылки на родительский элемент.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 txBox="1">
            <a:spLocks/>
          </p:cNvSpPr>
          <p:nvPr/>
        </p:nvSpPr>
        <p:spPr>
          <a:xfrm>
            <a:off x="251520" y="1268760"/>
            <a:ext cx="8712968" cy="489654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Font typeface="Wingdings 3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Все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деревьев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реализуются именно тогда, когда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меняется их структура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ходе выполнения программы.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Font typeface="Wingdings 3"/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Font typeface="Wingdings 3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Рассмотрим случай, когда дерево </a:t>
            </a:r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растет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словаря частот встречаемости слов в тексте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Font typeface="Wingdings 3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Каждое слово надо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искать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дереве. Если его нет, то слово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добавляется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частотой, равной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слово найдено в дереве, то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частоту на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Эту задачу часто называют </a:t>
            </a:r>
            <a:r>
              <a:rPr 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поиском по дереву с включением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Font typeface="Wingdings 3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дерева определяется </a:t>
            </a:r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случайным порядком поступления элементов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251520" y="1405792"/>
            <a:ext cx="8208912" cy="129614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ru-RU" sz="3200" u="sng" smtClean="0"/>
              <a:t>Пример:</a:t>
            </a:r>
          </a:p>
          <a:p>
            <a:pPr marL="0" indent="0">
              <a:buFont typeface="Wingdings 3"/>
              <a:buNone/>
            </a:pPr>
            <a:r>
              <a:rPr lang="ru-RU" sz="3200" smtClean="0"/>
              <a:t>Мама мыла раму, Маша ела кашу.</a:t>
            </a:r>
            <a:endParaRPr lang="ru-RU" sz="3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205628"/>
            <a:ext cx="3096344" cy="775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259632" y="188640"/>
            <a:ext cx="3096344" cy="72008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слово    частота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555776" y="20562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259632" y="781692"/>
            <a:ext cx="3096344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3498924" y="908720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1259632" y="88354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267744" y="2725908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267744" y="2708920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Мама    1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563888" y="2725908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267744" y="3301972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37587" y="3416411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2267744" y="3403822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83568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бъект 2"/>
          <p:cNvSpPr txBox="1">
            <a:spLocks/>
          </p:cNvSpPr>
          <p:nvPr/>
        </p:nvSpPr>
        <p:spPr>
          <a:xfrm>
            <a:off x="683568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  Ела       1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1979712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3568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353411" y="4568539"/>
            <a:ext cx="320514" cy="5336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499992" y="3878036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бъект 2"/>
          <p:cNvSpPr txBox="1">
            <a:spLocks/>
          </p:cNvSpPr>
          <p:nvPr/>
        </p:nvSpPr>
        <p:spPr>
          <a:xfrm>
            <a:off x="4499992" y="3861048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Мыла    1</a:t>
            </a: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796136" y="3878036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4499992" y="4454100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169835" y="4568539"/>
            <a:ext cx="641028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4499992" y="4555950"/>
            <a:ext cx="712110" cy="457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221569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ъект 2"/>
          <p:cNvSpPr txBox="1">
            <a:spLocks/>
          </p:cNvSpPr>
          <p:nvPr/>
        </p:nvSpPr>
        <p:spPr>
          <a:xfrm>
            <a:off x="6221569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Раму     1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7517713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221569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3629281" y="5102172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бъект 2"/>
          <p:cNvSpPr txBox="1">
            <a:spLocks/>
          </p:cNvSpPr>
          <p:nvPr/>
        </p:nvSpPr>
        <p:spPr>
          <a:xfrm>
            <a:off x="3629281" y="5085184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Маша    1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4925425" y="5102172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629281" y="5678236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1397033" y="5174180"/>
            <a:ext cx="1990357" cy="79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бъект 2"/>
          <p:cNvSpPr txBox="1">
            <a:spLocks/>
          </p:cNvSpPr>
          <p:nvPr/>
        </p:nvSpPr>
        <p:spPr>
          <a:xfrm>
            <a:off x="1397033" y="5157192"/>
            <a:ext cx="1872208" cy="5930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 smtClean="0"/>
              <a:t>Кашу    1</a:t>
            </a: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2693177" y="5174180"/>
            <a:ext cx="0" cy="7751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1397033" y="5750244"/>
            <a:ext cx="199035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1259632" y="4581128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1043608" y="4916640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051720" y="5872183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1835696" y="6207695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4220344" y="5800175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004320" y="6135687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81263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59660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5300464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5084440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892752" y="5805264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7676728" y="6140776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3059832" y="5877272"/>
            <a:ext cx="0" cy="3651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843808" y="6212784"/>
            <a:ext cx="423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4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  <p:bldP spid="17" grpId="0" animBg="1"/>
      <p:bldP spid="18" grpId="0"/>
      <p:bldP spid="22" grpId="0" animBg="1"/>
      <p:bldP spid="23" grpId="0"/>
      <p:bldP spid="28" grpId="0" animBg="1"/>
      <p:bldP spid="29" grpId="0"/>
      <p:bldP spid="32" grpId="0" animBg="1"/>
      <p:bldP spid="33" grpId="0"/>
      <p:bldP spid="36" grpId="0" animBg="1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2440" cy="7969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СДП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Объект 2"/>
          <p:cNvSpPr txBox="1">
            <a:spLocks/>
          </p:cNvSpPr>
          <p:nvPr/>
        </p:nvSpPr>
        <p:spPr>
          <a:xfrm>
            <a:off x="323528" y="980728"/>
            <a:ext cx="8496944" cy="4967064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>
              <a:buFont typeface="Wingdings 3"/>
              <a:buNone/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построение выполняется путем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новых вершин в дерево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457200" algn="just">
              <a:buFont typeface="Wingdings 3"/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пустое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вершину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(распределить память) и записать в неё данные.  Указатели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обнуляются.</a:t>
            </a:r>
          </a:p>
          <a:p>
            <a:pPr marL="0" indent="457200" algn="just">
              <a:buFont typeface="Wingdings 3"/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не пустое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вершина </a:t>
            </a: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добавляется к левому или правому поддереву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соотношения с данными текущей вершины.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635798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целей реализации двоичное дерево поиска можно определить так:</a:t>
            </a:r>
          </a:p>
          <a:p>
            <a:pPr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обладают ключом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на котором определена операция сравнения "меньше". В конкретных реализациях это может быть пара (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(ключ и значение), или ссылка на такую пару, или простое определение операции сравнения на необходимой структуре данных или ссылке на неё.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любого узла X выполняются свойства дерева поиска: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[X]] &lt;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 ≤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[X]], т. е. ключи данных родительского узла больше ключей данных левого сына и нестрого меньше ключей данных правого.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57" y="2520324"/>
            <a:ext cx="5860743" cy="43376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6"/>
            <a:ext cx="5899116" cy="3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Базовый интерфейс двоичного дерева поиска состоит из трех операций: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928802"/>
            <a:ext cx="8229600" cy="4228158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FIND(K) — поиск узла, в котором хранится пара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 с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= K.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INSERT(K,V) — добавление в дерево пары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 = (K, V).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REMOVE(K) — удаление узла, в котором хранится пара (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) с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= K.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(</a:t>
            </a:r>
            <a:r>
              <a:rPr lang="en-US" b="1" dirty="0" smtClean="0"/>
              <a:t>SEARCH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Дано</a:t>
            </a:r>
            <a:r>
              <a:rPr lang="ru-RU" dirty="0" smtClean="0"/>
              <a:t>: дерево Т и ключ K.</a:t>
            </a:r>
          </a:p>
          <a:p>
            <a:r>
              <a:rPr lang="ru-RU" b="1" dirty="0" smtClean="0"/>
              <a:t>Задача</a:t>
            </a:r>
            <a:r>
              <a:rPr lang="ru-RU" dirty="0" smtClean="0"/>
              <a:t>: проверить, есть ли узел с ключом K в дереве Т, и если да, то вернуть ссылку на этот узел.</a:t>
            </a:r>
          </a:p>
          <a:p>
            <a:r>
              <a:rPr lang="ru-RU" b="1" dirty="0" smtClean="0"/>
              <a:t>Алгоритм</a:t>
            </a:r>
            <a:r>
              <a:rPr lang="ru-RU" dirty="0" smtClean="0"/>
              <a:t>:</a:t>
            </a:r>
          </a:p>
          <a:p>
            <a:r>
              <a:rPr lang="ru-RU" dirty="0" smtClean="0"/>
              <a:t>Если дерево пусто, сообщить, что узел не найден, и остановиться.</a:t>
            </a:r>
          </a:p>
          <a:p>
            <a:r>
              <a:rPr lang="ru-RU" dirty="0" smtClean="0"/>
              <a:t>Иначе сравнить K со значением ключа корневого узла X. </a:t>
            </a:r>
          </a:p>
          <a:p>
            <a:pPr lvl="1"/>
            <a:r>
              <a:rPr lang="ru-RU" dirty="0" smtClean="0"/>
              <a:t>Если K=X, выдать ссылку на этот узел и остановиться.</a:t>
            </a:r>
          </a:p>
          <a:p>
            <a:pPr lvl="1"/>
            <a:r>
              <a:rPr lang="ru-RU" dirty="0" smtClean="0"/>
              <a:t>Если K&gt;X, рекурсивно искать ключ K в правом поддереве Т.</a:t>
            </a:r>
          </a:p>
          <a:p>
            <a:pPr lvl="1"/>
            <a:r>
              <a:rPr lang="ru-RU" dirty="0" smtClean="0"/>
              <a:t>Если K&lt;X, рекурсивно искать ключ K в левом поддереве Т.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Поиск элемента (</a:t>
            </a:r>
            <a:r>
              <a:rPr lang="en-US" b="1" dirty="0" smtClean="0"/>
              <a:t>SEARCH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</a:t>
            </a:r>
            <a:r>
              <a:rPr lang="en-US" dirty="0" smtClean="0"/>
              <a:t>p := Root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DO</a:t>
            </a:r>
            <a:r>
              <a:rPr lang="en-US" dirty="0" smtClean="0"/>
              <a:t> (p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IF</a:t>
            </a:r>
            <a:r>
              <a:rPr lang="en-US" dirty="0" smtClean="0"/>
              <a:t> (X &lt; p-&gt;Data)  p := p-&gt;Left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</a:t>
            </a:r>
            <a:r>
              <a:rPr lang="en-US" b="1" dirty="0" smtClean="0"/>
              <a:t>ELSE </a:t>
            </a:r>
            <a:r>
              <a:rPr lang="ru-RU" b="1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 (X &gt; p-&gt;Data)  p := p-&gt;Right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              </a:t>
            </a:r>
            <a:r>
              <a:rPr lang="ru-RU" dirty="0" smtClean="0"/>
              <a:t> </a:t>
            </a:r>
            <a:r>
              <a:rPr lang="en-US" b="1" dirty="0" smtClean="0"/>
              <a:t>ELSE  </a:t>
            </a:r>
            <a:r>
              <a:rPr lang="en-US" b="1" dirty="0" smtClean="0"/>
              <a:t>END</a:t>
            </a:r>
            <a:r>
              <a:rPr lang="en-US" b="1" dirty="0" smtClean="0"/>
              <a:t>DO</a:t>
            </a:r>
            <a:endParaRPr lang="ru-RU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	     </a:t>
            </a:r>
            <a:r>
              <a:rPr lang="en-US" b="1" dirty="0" smtClean="0"/>
              <a:t>END</a:t>
            </a:r>
            <a:r>
              <a:rPr lang="en-US" b="1" dirty="0" smtClean="0"/>
              <a:t>IF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	     </a:t>
            </a:r>
            <a:r>
              <a:rPr lang="en-US" b="1" dirty="0" smtClean="0"/>
              <a:t>ENDDO</a:t>
            </a:r>
            <a:r>
              <a:rPr lang="en-US" dirty="0" smtClean="0"/>
              <a:t>   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END</a:t>
            </a:r>
            <a:r>
              <a:rPr lang="en-US" b="1" dirty="0" smtClean="0"/>
              <a:t>DO</a:t>
            </a:r>
            <a:endParaRPr lang="en-US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IF</a:t>
            </a:r>
            <a:r>
              <a:rPr lang="en-US" dirty="0" smtClean="0"/>
              <a:t> (p != NULL) &lt;</a:t>
            </a:r>
            <a:r>
              <a:rPr lang="ru-RU" dirty="0" smtClean="0"/>
              <a:t>вершина найдена по адресу </a:t>
            </a:r>
            <a:r>
              <a:rPr lang="ru-RU" b="1" dirty="0" smtClean="0"/>
              <a:t>р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b="1" dirty="0" smtClean="0"/>
              <a:t>ELSE</a:t>
            </a:r>
            <a:r>
              <a:rPr lang="en-US" dirty="0" smtClean="0"/>
              <a:t>   &lt;</a:t>
            </a:r>
            <a:r>
              <a:rPr lang="ru-RU" dirty="0" smtClean="0"/>
              <a:t>вершины нет</a:t>
            </a:r>
            <a:r>
              <a:rPr lang="en-US" dirty="0" smtClean="0"/>
              <a:t> </a:t>
            </a:r>
            <a:r>
              <a:rPr lang="ru-RU" dirty="0" smtClean="0"/>
              <a:t>дереве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	</a:t>
            </a:r>
            <a:r>
              <a:rPr lang="en-US" dirty="0" smtClean="0"/>
              <a:t>ENDIF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391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275</TotalTime>
  <Words>988</Words>
  <Application>Microsoft Office PowerPoint</Application>
  <PresentationFormat>Экран (4:3)</PresentationFormat>
  <Paragraphs>132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2" baseType="lpstr">
      <vt:lpstr>Bookman Old Style</vt:lpstr>
      <vt:lpstr>Calibri</vt:lpstr>
      <vt:lpstr>Cambria</vt:lpstr>
      <vt:lpstr>Gill Sans MT</vt:lpstr>
      <vt:lpstr>Symbol</vt:lpstr>
      <vt:lpstr>Times New Roman</vt:lpstr>
      <vt:lpstr>Wingdings</vt:lpstr>
      <vt:lpstr>Wingdings 2</vt:lpstr>
      <vt:lpstr>Wingdings 3</vt:lpstr>
      <vt:lpstr>Начальная</vt:lpstr>
      <vt:lpstr>Бинарные деревья поиска</vt:lpstr>
      <vt:lpstr>Двоичное (бинарное) дерево поиска (англ. binary search tree, BST) — это двоичное дерево, для которого выполняются следующие дополнительные условия (свойства дерева поиска):</vt:lpstr>
      <vt:lpstr>Презентация PowerPoint</vt:lpstr>
      <vt:lpstr>Презентация PowerPoint</vt:lpstr>
      <vt:lpstr>Презентация PowerPoint</vt:lpstr>
      <vt:lpstr>Презентация PowerPoint</vt:lpstr>
      <vt:lpstr>Базовый интерфейс двоичного дерева поиска состоит из трех операций:</vt:lpstr>
      <vt:lpstr>Поиск элемента (SEARCH)</vt:lpstr>
      <vt:lpstr>Поиск элемента (SEARCH)</vt:lpstr>
      <vt:lpstr>Поиск элемента (Пример 1)</vt:lpstr>
      <vt:lpstr>Поиск элемента (Пример 1)</vt:lpstr>
      <vt:lpstr>Поиск элемента (Пример 1)</vt:lpstr>
      <vt:lpstr>Поиск элемента (Пример 1)</vt:lpstr>
      <vt:lpstr>Поиск элемента (Пример 2)</vt:lpstr>
      <vt:lpstr>Поиск элемента (Пример 2)</vt:lpstr>
      <vt:lpstr>Поиск элемента (Пример 2)</vt:lpstr>
      <vt:lpstr>Поиск элемента (Пример 2)</vt:lpstr>
      <vt:lpstr>Поиск элемента (SEARCH)</vt:lpstr>
      <vt:lpstr>Поиск элемента (SEARCH)</vt:lpstr>
      <vt:lpstr>Поиск элемента (SEARCH)</vt:lpstr>
      <vt:lpstr>Построение ИСДП</vt:lpstr>
      <vt:lpstr>Презентация PowerPoint</vt:lpstr>
      <vt:lpstr>Добавление элемента (ADD)</vt:lpstr>
      <vt:lpstr>Добавление элемента (ADD)</vt:lpstr>
      <vt:lpstr>Добавление элемента (ADD)</vt:lpstr>
      <vt:lpstr>Добавление элемента (ADD)</vt:lpstr>
      <vt:lpstr>Добавление элемента (ADD)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Удаление узла (DELETE)</vt:lpstr>
      <vt:lpstr>Случайные деревья поиска.</vt:lpstr>
      <vt:lpstr>Презентация PowerPoint</vt:lpstr>
      <vt:lpstr>Презентация PowerPoint</vt:lpstr>
      <vt:lpstr>Построение СДП</vt:lpstr>
    </vt:vector>
  </TitlesOfParts>
  <Company>MultiDVD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проектирования UML. Диаграммы UML</dc:title>
  <dc:creator>User</dc:creator>
  <cp:lastModifiedBy>Пользователь</cp:lastModifiedBy>
  <cp:revision>75</cp:revision>
  <dcterms:created xsi:type="dcterms:W3CDTF">2013-02-28T16:22:36Z</dcterms:created>
  <dcterms:modified xsi:type="dcterms:W3CDTF">2018-10-23T20:23:54Z</dcterms:modified>
</cp:coreProperties>
</file>