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6"/>
  </p:notesMasterIdLst>
  <p:sldIdLst>
    <p:sldId id="256" r:id="rId2"/>
    <p:sldId id="257" r:id="rId3"/>
    <p:sldId id="336" r:id="rId4"/>
    <p:sldId id="258" r:id="rId5"/>
    <p:sldId id="302" r:id="rId6"/>
    <p:sldId id="334" r:id="rId7"/>
    <p:sldId id="301" r:id="rId8"/>
    <p:sldId id="305" r:id="rId9"/>
    <p:sldId id="306" r:id="rId10"/>
    <p:sldId id="307" r:id="rId11"/>
    <p:sldId id="308" r:id="rId12"/>
    <p:sldId id="309" r:id="rId13"/>
    <p:sldId id="259" r:id="rId14"/>
    <p:sldId id="304" r:id="rId15"/>
    <p:sldId id="310" r:id="rId16"/>
    <p:sldId id="261" r:id="rId17"/>
    <p:sldId id="312" r:id="rId18"/>
    <p:sldId id="311" r:id="rId19"/>
    <p:sldId id="313" r:id="rId20"/>
    <p:sldId id="314" r:id="rId21"/>
    <p:sldId id="315" r:id="rId22"/>
    <p:sldId id="316" r:id="rId23"/>
    <p:sldId id="317" r:id="rId24"/>
    <p:sldId id="319" r:id="rId25"/>
    <p:sldId id="320" r:id="rId26"/>
    <p:sldId id="321" r:id="rId27"/>
    <p:sldId id="322" r:id="rId28"/>
    <p:sldId id="323" r:id="rId29"/>
    <p:sldId id="325" r:id="rId30"/>
    <p:sldId id="324" r:id="rId31"/>
    <p:sldId id="318" r:id="rId32"/>
    <p:sldId id="326" r:id="rId33"/>
    <p:sldId id="327" r:id="rId34"/>
    <p:sldId id="328" r:id="rId35"/>
    <p:sldId id="298" r:id="rId36"/>
    <p:sldId id="300" r:id="rId37"/>
    <p:sldId id="329" r:id="rId38"/>
    <p:sldId id="330" r:id="rId39"/>
    <p:sldId id="331" r:id="rId40"/>
    <p:sldId id="332" r:id="rId41"/>
    <p:sldId id="333" r:id="rId42"/>
    <p:sldId id="292" r:id="rId43"/>
    <p:sldId id="303" r:id="rId44"/>
    <p:sldId id="335" r:id="rId4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2" autoAdjust="0"/>
    <p:restoredTop sz="94624" autoAdjust="0"/>
  </p:normalViewPr>
  <p:slideViewPr>
    <p:cSldViewPr>
      <p:cViewPr varScale="1">
        <p:scale>
          <a:sx n="106" d="100"/>
          <a:sy n="106" d="100"/>
        </p:scale>
        <p:origin x="152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AC24A-F808-49D9-B4A2-4FE46B69A19C}" type="datetimeFigureOut">
              <a:rPr lang="ru-RU" smtClean="0"/>
              <a:pPr/>
              <a:t>05.05.2019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AB3CF-7E20-422A-B1CD-39A06594BB3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12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9AB3CF-7E20-422A-B1CD-39A06594BB30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D817D02-93FC-4A7A-8AA6-9B3F317061E3}" type="datetime1">
              <a:rPr lang="ru-RU" smtClean="0"/>
              <a:pPr/>
              <a:t>05.05.2019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885E1-B3F4-4B24-9AAA-FC681D77BF72}" type="datetime1">
              <a:rPr lang="ru-RU" smtClean="0"/>
              <a:pPr/>
              <a:t>05.05.2019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F961-E1F7-4856-B495-7F2B3D859110}" type="datetime1">
              <a:rPr lang="ru-RU" smtClean="0"/>
              <a:pPr/>
              <a:t>05.05.2019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E9DDD-1EE3-457F-BE24-9597F17D6DD4}" type="datetime1">
              <a:rPr lang="ru-RU" smtClean="0"/>
              <a:pPr/>
              <a:t>05.05.2019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E661865-77DF-4950-B68F-2FBD339A5B4B}" type="datetime1">
              <a:rPr lang="ru-RU" smtClean="0"/>
              <a:pPr/>
              <a:t>05.05.2019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6B71-21D7-4B06-BC46-22785D65DB8A}" type="datetime1">
              <a:rPr lang="ru-RU" smtClean="0"/>
              <a:pPr/>
              <a:t>05.05.2019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1C899-4246-4008-819A-2ADB36E97B5D}" type="datetime1">
              <a:rPr lang="ru-RU" smtClean="0"/>
              <a:pPr/>
              <a:t>05.05.2019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AD0F-01D1-40E5-B4CD-7DABB9450722}" type="datetime1">
              <a:rPr lang="ru-RU" smtClean="0"/>
              <a:pPr/>
              <a:t>05.05.2019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C223-8C8A-4AF8-9DBA-FAEC6BA3399B}" type="datetime1">
              <a:rPr lang="ru-RU" smtClean="0"/>
              <a:pPr/>
              <a:t>05.05.2019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48A2-2871-4B2B-B0B1-E23AD7C9834B}" type="datetime1">
              <a:rPr lang="ru-RU" smtClean="0"/>
              <a:pPr/>
              <a:t>05.05.2019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30AD-FA86-46A3-A29B-23EC9805DC64}" type="datetime1">
              <a:rPr lang="ru-RU" smtClean="0"/>
              <a:pPr/>
              <a:t>05.05.2019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0B50AEF-3966-42A0-A8E7-323FBD91AFE2}" type="datetime1">
              <a:rPr lang="ru-RU" smtClean="0"/>
              <a:pPr/>
              <a:t>05.05.2019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Красно-чёрные деревья</a:t>
            </a:r>
            <a:endParaRPr lang="ru-RU" dirty="0"/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Структуры и алгоритмы компьютерной обработки данных</a:t>
            </a:r>
          </a:p>
          <a:p>
            <a:pPr>
              <a:spcBef>
                <a:spcPts val="0"/>
              </a:spcBef>
            </a:pP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Лекция 9</a:t>
            </a: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0007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Высота красно-черного дерева</a:t>
            </a:r>
            <a:endParaRPr lang="ru-RU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9036" y="1235093"/>
            <a:ext cx="7154864" cy="5060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0007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Высота красно-черного дерева</a:t>
            </a:r>
            <a:endParaRPr lang="ru-RU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54124"/>
            <a:ext cx="7929618" cy="4942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0007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Высота красно-черного дерева</a:t>
            </a:r>
            <a:endParaRPr lang="ru-RU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3299" y="1214422"/>
            <a:ext cx="7224915" cy="5114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72143" y="142852"/>
            <a:ext cx="8657575" cy="1069848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Основные операции</a:t>
            </a:r>
            <a:endParaRPr lang="ru-RU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00034" y="1785926"/>
            <a:ext cx="81439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Вставка элемента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(RB_INSERT, RB_INSERT_FIXUP)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Удаление элемента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(RB_DELETE, RB_DELETE_FIXUP)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Min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Max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Поворот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LEFT_ROTATION, RIGHT_ROTATION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 - 		Вспомогательная операция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72143" y="142852"/>
            <a:ext cx="8657575" cy="785818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Сложность операции</a:t>
            </a:r>
            <a:endParaRPr lang="ru-RU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039" y="1377950"/>
            <a:ext cx="8608994" cy="4908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Вставка элемента (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Add, Insert)</a:t>
            </a:r>
            <a:endParaRPr lang="ru-RU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736"/>
            <a:ext cx="7258050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78412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Алгоритм вставки</a:t>
            </a:r>
            <a:endParaRPr lang="ru-RU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580" y="1357297"/>
            <a:ext cx="8886072" cy="4183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78412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Алгоритм вставки</a:t>
            </a:r>
            <a:endParaRPr lang="ru-RU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17</a:t>
            </a:fld>
            <a:endParaRPr lang="ru-R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85860"/>
            <a:ext cx="8472415" cy="494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18</a:t>
            </a:fld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428603"/>
            <a:ext cx="8286263" cy="5899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19</a:t>
            </a:fld>
            <a:endParaRPr lang="ru-R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1062" y="544318"/>
            <a:ext cx="7910028" cy="574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71438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Введение</a:t>
            </a:r>
            <a:endParaRPr lang="ru-RU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67545" y="1071546"/>
            <a:ext cx="856895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Сбалансированное 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поиска (</a:t>
            </a:r>
            <a:r>
              <a:rPr lang="ru-RU" sz="32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ru-RU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32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balancing</a:t>
            </a:r>
            <a:r>
              <a:rPr lang="ru-RU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ru-RU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ru-RU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ru-RU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–дерево поиска, в котором высота поддеревьев любого узла различается не более чем на заданную константу </a:t>
            </a:r>
            <a:r>
              <a:rPr lang="ru-RU" sz="32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балансированные деревья поиска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Красно-черные деревья (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red-black</a:t>
            </a:r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АВЛ-деревья (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AVL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- 2-3-деревья (2-3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деревья (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B-trees)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AAtrees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…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8603"/>
            <a:ext cx="7945313" cy="583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Нарушение свойств красно-черных деревьев</a:t>
            </a:r>
            <a:endParaRPr lang="ru-RU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21</a:t>
            </a:fld>
            <a:endParaRPr lang="ru-RU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079" y="1357298"/>
            <a:ext cx="8476763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28600"/>
            <a:ext cx="8715436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Восстановление свойств красно-черных деревьев</a:t>
            </a:r>
            <a:endParaRPr lang="ru-RU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22</a:t>
            </a:fld>
            <a:endParaRPr lang="ru-RU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89067"/>
            <a:ext cx="6929486" cy="485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28600"/>
            <a:ext cx="8715436" cy="91440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Восстановление красно-черного дерева</a:t>
            </a:r>
            <a:endParaRPr lang="ru-RU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23</a:t>
            </a:fld>
            <a:endParaRPr lang="ru-RU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428736"/>
            <a:ext cx="7572428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Восстановление красно-черного дерева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24</a:t>
            </a:fld>
            <a:endParaRPr lang="ru-RU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8648" y="1285859"/>
            <a:ext cx="7128128" cy="5039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Восстановление красно-черного дерева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25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41444"/>
            <a:ext cx="720725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Левый поворот дерева</a:t>
            </a:r>
            <a:endParaRPr lang="ru-RU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26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3800" y="1249382"/>
            <a:ext cx="7150100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Восстановление красно-черного дерева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27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6222" y="1281132"/>
            <a:ext cx="7150554" cy="500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Восстановление красно-черного дерева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28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9488" y="1320820"/>
            <a:ext cx="7435850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Восстановление красно-черного дерева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29</a:t>
            </a:fld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9488" y="1320820"/>
            <a:ext cx="7435850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714380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Красно-черные деревья</a:t>
            </a:r>
            <a:endParaRPr lang="ru-RU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2357992"/>
            <a:ext cx="7929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Каждый узел дерева является </a:t>
            </a:r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красным</a:t>
            </a:r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или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черным</a:t>
            </a:r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Если узел </a:t>
            </a:r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красный</a:t>
            </a:r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то оба дочерних узла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черные</a:t>
            </a:r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Для каждого узла все пути от него до листьев, являющихся потомками данного узла содержат одно и то же количество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черных</a:t>
            </a:r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узлов.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Корень дерева всегда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чёрный</a:t>
            </a:r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Каждый лист дерева является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черным</a:t>
            </a:r>
            <a:r>
              <a:rPr 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ru-RU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ru-RU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72" y="1214423"/>
            <a:ext cx="7929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это бинарные деревья поиска, для которых выполняются следующие свойства:</a:t>
            </a:r>
          </a:p>
          <a:p>
            <a:pPr algn="just"/>
            <a:endParaRPr lang="ru-RU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3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804" y="228600"/>
            <a:ext cx="8229600" cy="628632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Правый поворот дерева</a:t>
            </a:r>
            <a:endParaRPr lang="ru-RU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30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26" y="1238270"/>
            <a:ext cx="72199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28600"/>
            <a:ext cx="8715436" cy="91440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Восстановление красно-черного дерева</a:t>
            </a:r>
            <a:endParaRPr lang="ru-RU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31</a:t>
            </a:fld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562" y="1300182"/>
            <a:ext cx="69469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28600"/>
            <a:ext cx="8715436" cy="91440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Восстановление красно-черного дерева</a:t>
            </a:r>
            <a:endParaRPr lang="ru-RU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32</a:t>
            </a:fld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7" y="1214422"/>
            <a:ext cx="7838697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720" y="228600"/>
            <a:ext cx="8715436" cy="91440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Восстановление красно-черного дерева</a:t>
            </a:r>
            <a:endParaRPr lang="ru-RU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33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7464" y="1214422"/>
            <a:ext cx="72707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0170" y="4566573"/>
            <a:ext cx="6772292" cy="1719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Удаление элемента</a:t>
            </a:r>
            <a:endParaRPr lang="ru-RU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34</a:t>
            </a:fld>
            <a:endParaRPr lang="ru-RU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268430"/>
            <a:ext cx="7305410" cy="494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64294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Алгоритм удаления</a:t>
            </a:r>
            <a:endParaRPr lang="ru-RU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35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2214554"/>
            <a:ext cx="37147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14282" y="1214422"/>
            <a:ext cx="8429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>
              <a:buFont typeface="+mj-lt"/>
              <a:buAutoNum type="arabicPeriod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Если брат этого ребёнка удаленной вершины красный, то делаем    вращение вокруг ребра между отцом и братом, тогда брат становится родителем отца. Красим его в чёрный, а отца - в красный цвет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3786190"/>
            <a:ext cx="807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2. Если брат текущей вершины был чёрным, то получаем три случая: </a:t>
            </a:r>
          </a:p>
          <a:p>
            <a:pPr lvl="1" algn="just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Оба ребёнка у брата чёрные. Красим брата в красный цвет и рассматриваем далее отца вершины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298" y="4929198"/>
            <a:ext cx="4000528" cy="143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5715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Алгоритм удаления</a:t>
            </a:r>
            <a:endParaRPr lang="ru-RU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36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14282" y="1285860"/>
            <a:ext cx="87154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Если у брата правый ребёнок чёрный, а левый красный, то перекрашиваем брата и его левого сына и делаем правое вращение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4612" y="1928802"/>
            <a:ext cx="3571900" cy="1795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00034" y="3786190"/>
            <a:ext cx="8286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Если у брата правый ребёнок красный, то перекрашиваем брата в цвет отца, его ребёнка и отца - в чёрный, делаем левое вращение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 выходим из алгоритма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1736" y="4714884"/>
            <a:ext cx="37147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5715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Алгоритм удаления</a:t>
            </a:r>
            <a:endParaRPr lang="ru-RU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37</a:t>
            </a:fld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189041"/>
            <a:ext cx="6885936" cy="5240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5715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Алгоритм удаления</a:t>
            </a:r>
            <a:endParaRPr lang="ru-RU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38</a:t>
            </a:fld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2825" y="1214422"/>
            <a:ext cx="711835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5715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Алгоритм удаления</a:t>
            </a:r>
            <a:endParaRPr lang="ru-RU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39</a:t>
            </a:fld>
            <a:endParaRPr lang="ru-R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6188" y="1281132"/>
            <a:ext cx="7169150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069848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Пример красно-черного дерева</a:t>
            </a:r>
            <a:endParaRPr lang="ru-RU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7" name="Рисунок 6" descr="800px-Red-black_tree_ex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1785926"/>
            <a:ext cx="6984682" cy="330899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71472" y="5500702"/>
            <a:ext cx="7786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/>
              <a:t>Каждый узел дерева содержит поля </a:t>
            </a:r>
            <a:r>
              <a:rPr lang="en-US" sz="2400" i="1" dirty="0" smtClean="0"/>
              <a:t>color</a:t>
            </a:r>
            <a:r>
              <a:rPr lang="en-US" sz="2000" i="1" dirty="0" smtClean="0"/>
              <a:t>, </a:t>
            </a:r>
            <a:r>
              <a:rPr lang="en-US" sz="2400" i="1" dirty="0" smtClean="0"/>
              <a:t>key</a:t>
            </a:r>
            <a:r>
              <a:rPr lang="en-US" sz="2000" i="1" dirty="0" smtClean="0"/>
              <a:t>, </a:t>
            </a:r>
            <a:r>
              <a:rPr lang="en-US" sz="2400" i="1" dirty="0" smtClean="0"/>
              <a:t>left</a:t>
            </a:r>
            <a:r>
              <a:rPr lang="en-US" sz="2000" i="1" dirty="0" smtClean="0"/>
              <a:t>, </a:t>
            </a:r>
            <a:r>
              <a:rPr lang="en-US" sz="2400" i="1" dirty="0" smtClean="0"/>
              <a:t>right</a:t>
            </a:r>
            <a:r>
              <a:rPr lang="en-US" sz="2000" i="1" dirty="0" smtClean="0"/>
              <a:t> </a:t>
            </a:r>
            <a:r>
              <a:rPr lang="ru-RU" sz="2000" dirty="0" smtClean="0"/>
              <a:t>и </a:t>
            </a:r>
            <a:r>
              <a:rPr lang="en-US" sz="2400" i="1" dirty="0" smtClean="0"/>
              <a:t>parent</a:t>
            </a:r>
            <a:r>
              <a:rPr lang="ru-RU" sz="2400" dirty="0" smtClean="0"/>
              <a:t>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5715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Алгоритм удаления</a:t>
            </a:r>
            <a:endParaRPr lang="ru-RU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40</a:t>
            </a:fld>
            <a:endParaRPr lang="ru-RU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8444620" cy="280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Поиск элемента,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min, max</a:t>
            </a:r>
            <a:endParaRPr lang="ru-RU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41</a:t>
            </a:fld>
            <a:endParaRPr lang="ru-R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85860"/>
            <a:ext cx="729615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64294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Применение</a:t>
            </a:r>
            <a:endParaRPr lang="ru-RU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714348" y="1214422"/>
            <a:ext cx="8072494" cy="506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Красно-черные деревья используются в ядре 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 Планировщики ввода-вывода;</a:t>
            </a:r>
          </a:p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900" dirty="0" err="1" smtClean="0">
                <a:latin typeface="Times New Roman" pitchFamily="18" charset="0"/>
                <a:cs typeface="Times New Roman" pitchFamily="18" charset="0"/>
              </a:rPr>
              <a:t>deadline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(алгоритм крайнего срока) и CFQ (</a:t>
            </a:r>
            <a:r>
              <a:rPr lang="ru-RU" sz="1900" dirty="0" err="1" smtClean="0">
                <a:latin typeface="Times New Roman" pitchFamily="18" charset="0"/>
                <a:cs typeface="Times New Roman" pitchFamily="18" charset="0"/>
              </a:rPr>
              <a:t>completely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 smtClean="0">
                <a:latin typeface="Times New Roman" pitchFamily="18" charset="0"/>
                <a:cs typeface="Times New Roman" pitchFamily="18" charset="0"/>
              </a:rPr>
              <a:t>fair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 smtClean="0">
                <a:latin typeface="Times New Roman" pitchFamily="18" charset="0"/>
                <a:cs typeface="Times New Roman" pitchFamily="18" charset="0"/>
              </a:rPr>
              <a:t>queuing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- абсолютно честная очередь) используют красно-чёрные деревья для отслеживания запросов;</a:t>
            </a:r>
          </a:p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 драйвер пакетной записи CD/DVD использует красно-чёрные деревья для этих же целей;</a:t>
            </a:r>
          </a:p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  Код таймеров высокого разрешения использует красно-чёрное дерево для упорядочивания невыполненных запросов на таймеры.</a:t>
            </a:r>
          </a:p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  Файловая система ext3 отслеживает в красно-чёрных деревьях содержимое (записи) директорий; </a:t>
            </a:r>
          </a:p>
          <a:p>
            <a:pPr algn="just">
              <a:lnSpc>
                <a:spcPct val="114000"/>
              </a:lnSpc>
              <a:buFont typeface="Arial" pitchFamily="34" charset="0"/>
              <a:buChar char="•"/>
            </a:pP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Отслеживаю </a:t>
            </a:r>
            <a:r>
              <a:rPr lang="ru-RU" sz="1900" dirty="0" err="1" smtClean="0">
                <a:latin typeface="Times New Roman" pitchFamily="18" charset="0"/>
                <a:cs typeface="Times New Roman" pitchFamily="18" charset="0"/>
              </a:rPr>
              <a:t>тся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диапазоны виртуальных адресов (</a:t>
            </a:r>
            <a:r>
              <a:rPr lang="ru-RU" sz="1900" dirty="0" err="1" smtClean="0">
                <a:latin typeface="Times New Roman" pitchFamily="18" charset="0"/>
                <a:cs typeface="Times New Roman" pitchFamily="18" charset="0"/>
              </a:rPr>
              <a:t>VMAs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), дескрипторы файлов, на которых применяется опрос вызовом </a:t>
            </a:r>
            <a:r>
              <a:rPr lang="ru-RU" sz="1900" dirty="0" err="1" smtClean="0">
                <a:latin typeface="Times New Roman" pitchFamily="18" charset="0"/>
                <a:cs typeface="Times New Roman" pitchFamily="18" charset="0"/>
              </a:rPr>
              <a:t>epoll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(), криптографические ключи и сетевые пакеты в планировщике "</a:t>
            </a:r>
            <a:r>
              <a:rPr lang="ru-RU" sz="1900" dirty="0" err="1" smtClean="0">
                <a:latin typeface="Times New Roman" pitchFamily="18" charset="0"/>
                <a:cs typeface="Times New Roman" pitchFamily="18" charset="0"/>
              </a:rPr>
              <a:t>hierarchical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 smtClean="0">
                <a:latin typeface="Times New Roman" pitchFamily="18" charset="0"/>
                <a:cs typeface="Times New Roman" pitchFamily="18" charset="0"/>
              </a:rPr>
              <a:t>token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900" dirty="0" err="1" smtClean="0">
                <a:latin typeface="Times New Roman" pitchFamily="18" charset="0"/>
                <a:cs typeface="Times New Roman" pitchFamily="18" charset="0"/>
              </a:rPr>
              <a:t>bucket</a:t>
            </a:r>
            <a:r>
              <a:rPr lang="ru-RU" sz="1900" dirty="0" smtClean="0">
                <a:latin typeface="Times New Roman" pitchFamily="18" charset="0"/>
                <a:cs typeface="Times New Roman" pitchFamily="18" charset="0"/>
              </a:rPr>
              <a:t>" (классовая дисциплина очереди НТВ)</a:t>
            </a:r>
            <a:endParaRPr lang="ru-RU" sz="19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64294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Применение</a:t>
            </a:r>
            <a:endParaRPr lang="ru-RU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43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622" y="1357298"/>
            <a:ext cx="8755157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64294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Литература</a:t>
            </a:r>
            <a:endParaRPr lang="ru-RU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44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265" y="1285860"/>
            <a:ext cx="8762459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642958"/>
          </a:xfrm>
        </p:spPr>
        <p:txBody>
          <a:bodyPr/>
          <a:lstStyle/>
          <a:p>
            <a:r>
              <a:rPr lang="ru-RU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Структура </a:t>
            </a:r>
            <a:r>
              <a:rPr lang="ru-RU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узла </a:t>
            </a: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дерева</a:t>
            </a:r>
            <a:endParaRPr lang="ru-RU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892917"/>
            <a:ext cx="7358114" cy="5465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642958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Структура красно-черного дерева</a:t>
            </a:r>
            <a:endParaRPr lang="ru-RU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810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Tx/>
              <a:buNone/>
              <a:tabLst/>
              <a:defRPr/>
            </a:pPr>
            <a:r>
              <a:rPr kumimoji="0" lang="ru-RU" sz="2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0850" y="174942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ru-RU" sz="3200"/>
              <a:t> 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4946650" y="1593850"/>
            <a:ext cx="687388" cy="685800"/>
          </a:xfrm>
          <a:prstGeom prst="ellipse">
            <a:avLst/>
          </a:prstGeom>
          <a:solidFill>
            <a:schemeClr val="bg2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022850" y="1746250"/>
            <a:ext cx="5349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400" b="1" dirty="0"/>
              <a:t>41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2886075" y="2357438"/>
            <a:ext cx="687388" cy="685800"/>
          </a:xfrm>
          <a:prstGeom prst="ellipse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275" y="2509838"/>
            <a:ext cx="5349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/>
              <a:t>30</a:t>
            </a:r>
            <a:endParaRPr lang="ru-RU" sz="2400" b="1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7237413" y="2509838"/>
            <a:ext cx="687387" cy="685800"/>
          </a:xfrm>
          <a:prstGeom prst="ellipse">
            <a:avLst/>
          </a:prstGeom>
          <a:solidFill>
            <a:schemeClr val="bg2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7313613" y="2662238"/>
            <a:ext cx="5349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47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1436688" y="3425825"/>
            <a:ext cx="687387" cy="685800"/>
          </a:xfrm>
          <a:prstGeom prst="ellipse">
            <a:avLst/>
          </a:prstGeom>
          <a:solidFill>
            <a:schemeClr val="bg2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512888" y="3578225"/>
            <a:ext cx="5349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28</a:t>
            </a:r>
            <a:endParaRPr lang="ru-RU" sz="2400" b="1" dirty="0"/>
          </a:p>
        </p:txBody>
      </p:sp>
      <p:sp>
        <p:nvSpPr>
          <p:cNvPr id="16" name="Oval 13"/>
          <p:cNvSpPr>
            <a:spLocks noChangeArrowheads="1"/>
          </p:cNvSpPr>
          <p:nvPr/>
        </p:nvSpPr>
        <p:spPr bwMode="auto">
          <a:xfrm>
            <a:off x="4565650" y="3654425"/>
            <a:ext cx="687388" cy="685800"/>
          </a:xfrm>
          <a:prstGeom prst="ellipse">
            <a:avLst/>
          </a:prstGeom>
          <a:solidFill>
            <a:schemeClr val="bg2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4641850" y="3806825"/>
            <a:ext cx="534988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/>
              <a:t>38</a:t>
            </a:r>
            <a:endParaRPr lang="ru-RU" sz="2400" b="1" dirty="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3344863" y="2127250"/>
            <a:ext cx="1677987" cy="230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5557838" y="2127250"/>
            <a:ext cx="1831975" cy="4587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1970088" y="2967038"/>
            <a:ext cx="1068387" cy="534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3497263" y="2967038"/>
            <a:ext cx="1144587" cy="763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3878263" y="5181600"/>
            <a:ext cx="998537" cy="766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" name="AutoShape 29"/>
          <p:cNvSpPr>
            <a:spLocks noChangeArrowheads="1"/>
          </p:cNvSpPr>
          <p:nvPr/>
        </p:nvSpPr>
        <p:spPr bwMode="auto">
          <a:xfrm>
            <a:off x="4419600" y="5948363"/>
            <a:ext cx="917575" cy="382587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" name="Oval 37"/>
          <p:cNvSpPr>
            <a:spLocks noChangeArrowheads="1"/>
          </p:cNvSpPr>
          <p:nvPr/>
        </p:nvSpPr>
        <p:spPr bwMode="auto">
          <a:xfrm>
            <a:off x="3344863" y="4570413"/>
            <a:ext cx="687387" cy="685800"/>
          </a:xfrm>
          <a:prstGeom prst="ellipse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" name="Text Box 38"/>
          <p:cNvSpPr txBox="1">
            <a:spLocks noChangeArrowheads="1"/>
          </p:cNvSpPr>
          <p:nvPr/>
        </p:nvSpPr>
        <p:spPr bwMode="auto">
          <a:xfrm>
            <a:off x="3421063" y="4722813"/>
            <a:ext cx="5349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/>
              <a:t>35</a:t>
            </a:r>
            <a:endParaRPr lang="ru-RU" sz="2400" b="1"/>
          </a:p>
        </p:txBody>
      </p:sp>
      <p:sp>
        <p:nvSpPr>
          <p:cNvPr id="26" name="Oval 39"/>
          <p:cNvSpPr>
            <a:spLocks noChangeArrowheads="1"/>
          </p:cNvSpPr>
          <p:nvPr/>
        </p:nvSpPr>
        <p:spPr bwMode="auto">
          <a:xfrm>
            <a:off x="5786438" y="4570413"/>
            <a:ext cx="687387" cy="685800"/>
          </a:xfrm>
          <a:prstGeom prst="ellipse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7" name="Text Box 40"/>
          <p:cNvSpPr txBox="1">
            <a:spLocks noChangeArrowheads="1"/>
          </p:cNvSpPr>
          <p:nvPr/>
        </p:nvSpPr>
        <p:spPr bwMode="auto">
          <a:xfrm>
            <a:off x="5862638" y="4722813"/>
            <a:ext cx="534987" cy="457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/>
              <a:t>39</a:t>
            </a:r>
            <a:endParaRPr lang="ru-RU" sz="2400" b="1"/>
          </a:p>
        </p:txBody>
      </p:sp>
      <p:sp>
        <p:nvSpPr>
          <p:cNvPr id="28" name="Line 41"/>
          <p:cNvSpPr>
            <a:spLocks noChangeShapeType="1"/>
          </p:cNvSpPr>
          <p:nvPr/>
        </p:nvSpPr>
        <p:spPr bwMode="auto">
          <a:xfrm flipH="1">
            <a:off x="3878263" y="4265613"/>
            <a:ext cx="763587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9" name="Line 42"/>
          <p:cNvSpPr>
            <a:spLocks noChangeShapeType="1"/>
          </p:cNvSpPr>
          <p:nvPr/>
        </p:nvSpPr>
        <p:spPr bwMode="auto">
          <a:xfrm>
            <a:off x="5176838" y="4189413"/>
            <a:ext cx="685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0" name="Line 47"/>
          <p:cNvSpPr>
            <a:spLocks noChangeShapeType="1"/>
          </p:cNvSpPr>
          <p:nvPr/>
        </p:nvSpPr>
        <p:spPr bwMode="auto">
          <a:xfrm flipH="1">
            <a:off x="4953000" y="5181600"/>
            <a:ext cx="985838" cy="766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1" name="Freeform 60"/>
          <p:cNvSpPr>
            <a:spLocks/>
          </p:cNvSpPr>
          <p:nvPr/>
        </p:nvSpPr>
        <p:spPr bwMode="auto">
          <a:xfrm>
            <a:off x="2895600" y="5105400"/>
            <a:ext cx="1524000" cy="915988"/>
          </a:xfrm>
          <a:custGeom>
            <a:avLst/>
            <a:gdLst>
              <a:gd name="T0" fmla="*/ 2147483647 w 1018"/>
              <a:gd name="T1" fmla="*/ 0 h 529"/>
              <a:gd name="T2" fmla="*/ 2147483647 w 1018"/>
              <a:gd name="T3" fmla="*/ 2147483647 h 529"/>
              <a:gd name="T4" fmla="*/ 2147483647 w 1018"/>
              <a:gd name="T5" fmla="*/ 2147483647 h 529"/>
              <a:gd name="T6" fmla="*/ 2147483647 w 1018"/>
              <a:gd name="T7" fmla="*/ 2147483647 h 529"/>
              <a:gd name="T8" fmla="*/ 0 60000 65536"/>
              <a:gd name="T9" fmla="*/ 0 60000 65536"/>
              <a:gd name="T10" fmla="*/ 0 60000 65536"/>
              <a:gd name="T11" fmla="*/ 0 60000 65536"/>
              <a:gd name="T12" fmla="*/ 0 w 1018"/>
              <a:gd name="T13" fmla="*/ 0 h 529"/>
              <a:gd name="T14" fmla="*/ 1018 w 1018"/>
              <a:gd name="T15" fmla="*/ 529 h 5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18" h="529">
                <a:moveTo>
                  <a:pt x="345" y="0"/>
                </a:moveTo>
                <a:cubicBezTo>
                  <a:pt x="240" y="60"/>
                  <a:pt x="136" y="120"/>
                  <a:pt x="104" y="192"/>
                </a:cubicBezTo>
                <a:cubicBezTo>
                  <a:pt x="72" y="264"/>
                  <a:pt x="0" y="377"/>
                  <a:pt x="152" y="433"/>
                </a:cubicBezTo>
                <a:cubicBezTo>
                  <a:pt x="304" y="489"/>
                  <a:pt x="661" y="509"/>
                  <a:pt x="1018" y="529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2" name="Freeform 61"/>
          <p:cNvSpPr>
            <a:spLocks/>
          </p:cNvSpPr>
          <p:nvPr/>
        </p:nvSpPr>
        <p:spPr bwMode="auto">
          <a:xfrm>
            <a:off x="1900238" y="4116388"/>
            <a:ext cx="2519362" cy="2212975"/>
          </a:xfrm>
          <a:custGeom>
            <a:avLst/>
            <a:gdLst>
              <a:gd name="T0" fmla="*/ 0 w 1587"/>
              <a:gd name="T1" fmla="*/ 0 h 1394"/>
              <a:gd name="T2" fmla="*/ 2147483647 w 1587"/>
              <a:gd name="T3" fmla="*/ 2147483647 h 1394"/>
              <a:gd name="T4" fmla="*/ 2147483647 w 1587"/>
              <a:gd name="T5" fmla="*/ 2147483647 h 1394"/>
              <a:gd name="T6" fmla="*/ 2147483647 w 1587"/>
              <a:gd name="T7" fmla="*/ 2147483647 h 1394"/>
              <a:gd name="T8" fmla="*/ 0 60000 65536"/>
              <a:gd name="T9" fmla="*/ 0 60000 65536"/>
              <a:gd name="T10" fmla="*/ 0 60000 65536"/>
              <a:gd name="T11" fmla="*/ 0 60000 65536"/>
              <a:gd name="T12" fmla="*/ 0 w 1587"/>
              <a:gd name="T13" fmla="*/ 0 h 1394"/>
              <a:gd name="T14" fmla="*/ 1587 w 1587"/>
              <a:gd name="T15" fmla="*/ 1394 h 13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7" h="1394">
                <a:moveTo>
                  <a:pt x="0" y="0"/>
                </a:moveTo>
                <a:cubicBezTo>
                  <a:pt x="64" y="252"/>
                  <a:pt x="129" y="505"/>
                  <a:pt x="289" y="721"/>
                </a:cubicBezTo>
                <a:cubicBezTo>
                  <a:pt x="449" y="937"/>
                  <a:pt x="746" y="1202"/>
                  <a:pt x="962" y="1298"/>
                </a:cubicBezTo>
                <a:cubicBezTo>
                  <a:pt x="1178" y="1394"/>
                  <a:pt x="1483" y="1298"/>
                  <a:pt x="1587" y="129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3" name="Freeform 62"/>
          <p:cNvSpPr>
            <a:spLocks/>
          </p:cNvSpPr>
          <p:nvPr/>
        </p:nvSpPr>
        <p:spPr bwMode="auto">
          <a:xfrm>
            <a:off x="869950" y="4040188"/>
            <a:ext cx="3549650" cy="2390775"/>
          </a:xfrm>
          <a:custGeom>
            <a:avLst/>
            <a:gdLst>
              <a:gd name="T0" fmla="*/ 2147483647 w 2236"/>
              <a:gd name="T1" fmla="*/ 0 h 1506"/>
              <a:gd name="T2" fmla="*/ 2147483647 w 2236"/>
              <a:gd name="T3" fmla="*/ 2147483647 h 1506"/>
              <a:gd name="T4" fmla="*/ 2147483647 w 2236"/>
              <a:gd name="T5" fmla="*/ 2147483647 h 1506"/>
              <a:gd name="T6" fmla="*/ 2147483647 w 2236"/>
              <a:gd name="T7" fmla="*/ 2147483647 h 1506"/>
              <a:gd name="T8" fmla="*/ 2147483647 w 2236"/>
              <a:gd name="T9" fmla="*/ 2147483647 h 1506"/>
              <a:gd name="T10" fmla="*/ 2147483647 w 2236"/>
              <a:gd name="T11" fmla="*/ 2147483647 h 150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36"/>
              <a:gd name="T19" fmla="*/ 0 h 1506"/>
              <a:gd name="T20" fmla="*/ 2236 w 2236"/>
              <a:gd name="T21" fmla="*/ 1506 h 150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36" h="1506">
                <a:moveTo>
                  <a:pt x="409" y="0"/>
                </a:moveTo>
                <a:cubicBezTo>
                  <a:pt x="264" y="108"/>
                  <a:pt x="120" y="216"/>
                  <a:pt x="72" y="384"/>
                </a:cubicBezTo>
                <a:cubicBezTo>
                  <a:pt x="24" y="552"/>
                  <a:pt x="0" y="849"/>
                  <a:pt x="120" y="1009"/>
                </a:cubicBezTo>
                <a:cubicBezTo>
                  <a:pt x="240" y="1169"/>
                  <a:pt x="568" y="1266"/>
                  <a:pt x="793" y="1346"/>
                </a:cubicBezTo>
                <a:cubicBezTo>
                  <a:pt x="1018" y="1426"/>
                  <a:pt x="1227" y="1474"/>
                  <a:pt x="1467" y="1490"/>
                </a:cubicBezTo>
                <a:cubicBezTo>
                  <a:pt x="1707" y="1506"/>
                  <a:pt x="1971" y="1474"/>
                  <a:pt x="2236" y="144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4" name="Freeform 63"/>
          <p:cNvSpPr>
            <a:spLocks/>
          </p:cNvSpPr>
          <p:nvPr/>
        </p:nvSpPr>
        <p:spPr bwMode="auto">
          <a:xfrm>
            <a:off x="5335588" y="5260975"/>
            <a:ext cx="1220787" cy="763588"/>
          </a:xfrm>
          <a:custGeom>
            <a:avLst/>
            <a:gdLst>
              <a:gd name="T0" fmla="*/ 2147483647 w 769"/>
              <a:gd name="T1" fmla="*/ 0 h 481"/>
              <a:gd name="T2" fmla="*/ 2147483647 w 769"/>
              <a:gd name="T3" fmla="*/ 2147483647 h 481"/>
              <a:gd name="T4" fmla="*/ 2147483647 w 769"/>
              <a:gd name="T5" fmla="*/ 2147483647 h 481"/>
              <a:gd name="T6" fmla="*/ 0 w 769"/>
              <a:gd name="T7" fmla="*/ 2147483647 h 481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481"/>
              <a:gd name="T14" fmla="*/ 769 w 769"/>
              <a:gd name="T15" fmla="*/ 481 h 4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481">
                <a:moveTo>
                  <a:pt x="577" y="0"/>
                </a:moveTo>
                <a:cubicBezTo>
                  <a:pt x="673" y="44"/>
                  <a:pt x="769" y="88"/>
                  <a:pt x="769" y="144"/>
                </a:cubicBezTo>
                <a:cubicBezTo>
                  <a:pt x="769" y="200"/>
                  <a:pt x="705" y="281"/>
                  <a:pt x="577" y="337"/>
                </a:cubicBezTo>
                <a:cubicBezTo>
                  <a:pt x="449" y="393"/>
                  <a:pt x="224" y="437"/>
                  <a:pt x="0" y="481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5" name="Freeform 64"/>
          <p:cNvSpPr>
            <a:spLocks/>
          </p:cNvSpPr>
          <p:nvPr/>
        </p:nvSpPr>
        <p:spPr bwMode="auto">
          <a:xfrm>
            <a:off x="5335588" y="3124200"/>
            <a:ext cx="2055812" cy="2976563"/>
          </a:xfrm>
          <a:custGeom>
            <a:avLst/>
            <a:gdLst>
              <a:gd name="T0" fmla="*/ 2147483647 w 1298"/>
              <a:gd name="T1" fmla="*/ 0 h 1827"/>
              <a:gd name="T2" fmla="*/ 2147483647 w 1298"/>
              <a:gd name="T3" fmla="*/ 2147483647 h 1827"/>
              <a:gd name="T4" fmla="*/ 2147483647 w 1298"/>
              <a:gd name="T5" fmla="*/ 2147483647 h 1827"/>
              <a:gd name="T6" fmla="*/ 2147483647 w 1298"/>
              <a:gd name="T7" fmla="*/ 2147483647 h 1827"/>
              <a:gd name="T8" fmla="*/ 2147483647 w 1298"/>
              <a:gd name="T9" fmla="*/ 2147483647 h 1827"/>
              <a:gd name="T10" fmla="*/ 2147483647 w 1298"/>
              <a:gd name="T11" fmla="*/ 2147483647 h 1827"/>
              <a:gd name="T12" fmla="*/ 0 w 1298"/>
              <a:gd name="T13" fmla="*/ 2147483647 h 18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98"/>
              <a:gd name="T22" fmla="*/ 0 h 1827"/>
              <a:gd name="T23" fmla="*/ 1298 w 1298"/>
              <a:gd name="T24" fmla="*/ 1827 h 182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98" h="1827">
                <a:moveTo>
                  <a:pt x="1298" y="0"/>
                </a:moveTo>
                <a:cubicBezTo>
                  <a:pt x="1206" y="56"/>
                  <a:pt x="1114" y="112"/>
                  <a:pt x="1058" y="192"/>
                </a:cubicBezTo>
                <a:cubicBezTo>
                  <a:pt x="1002" y="272"/>
                  <a:pt x="969" y="329"/>
                  <a:pt x="961" y="481"/>
                </a:cubicBezTo>
                <a:cubicBezTo>
                  <a:pt x="953" y="633"/>
                  <a:pt x="1034" y="906"/>
                  <a:pt x="1010" y="1106"/>
                </a:cubicBezTo>
                <a:cubicBezTo>
                  <a:pt x="986" y="1306"/>
                  <a:pt x="937" y="1571"/>
                  <a:pt x="817" y="1683"/>
                </a:cubicBezTo>
                <a:cubicBezTo>
                  <a:pt x="697" y="1795"/>
                  <a:pt x="424" y="1755"/>
                  <a:pt x="288" y="1779"/>
                </a:cubicBezTo>
                <a:cubicBezTo>
                  <a:pt x="152" y="1803"/>
                  <a:pt x="76" y="1815"/>
                  <a:pt x="0" y="182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" name="Freeform 65"/>
          <p:cNvSpPr>
            <a:spLocks/>
          </p:cNvSpPr>
          <p:nvPr/>
        </p:nvSpPr>
        <p:spPr bwMode="auto">
          <a:xfrm>
            <a:off x="5334000" y="3124200"/>
            <a:ext cx="3003550" cy="3078163"/>
          </a:xfrm>
          <a:custGeom>
            <a:avLst/>
            <a:gdLst>
              <a:gd name="T0" fmla="*/ 2147483647 w 1939"/>
              <a:gd name="T1" fmla="*/ 0 h 1939"/>
              <a:gd name="T2" fmla="*/ 2147483647 w 1939"/>
              <a:gd name="T3" fmla="*/ 2147483647 h 1939"/>
              <a:gd name="T4" fmla="*/ 2147483647 w 1939"/>
              <a:gd name="T5" fmla="*/ 2147483647 h 1939"/>
              <a:gd name="T6" fmla="*/ 2147483647 w 1939"/>
              <a:gd name="T7" fmla="*/ 2147483647 h 1939"/>
              <a:gd name="T8" fmla="*/ 2147483647 w 1939"/>
              <a:gd name="T9" fmla="*/ 2147483647 h 1939"/>
              <a:gd name="T10" fmla="*/ 2147483647 w 1939"/>
              <a:gd name="T11" fmla="*/ 2147483647 h 1939"/>
              <a:gd name="T12" fmla="*/ 2147483647 w 1939"/>
              <a:gd name="T13" fmla="*/ 2147483647 h 1939"/>
              <a:gd name="T14" fmla="*/ 0 w 1939"/>
              <a:gd name="T15" fmla="*/ 2147483647 h 19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939"/>
              <a:gd name="T25" fmla="*/ 0 h 1939"/>
              <a:gd name="T26" fmla="*/ 1939 w 1939"/>
              <a:gd name="T27" fmla="*/ 1939 h 193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939" h="1939">
                <a:moveTo>
                  <a:pt x="1586" y="0"/>
                </a:moveTo>
                <a:cubicBezTo>
                  <a:pt x="1702" y="92"/>
                  <a:pt x="1819" y="184"/>
                  <a:pt x="1875" y="288"/>
                </a:cubicBezTo>
                <a:cubicBezTo>
                  <a:pt x="1931" y="392"/>
                  <a:pt x="1939" y="473"/>
                  <a:pt x="1923" y="625"/>
                </a:cubicBezTo>
                <a:cubicBezTo>
                  <a:pt x="1907" y="777"/>
                  <a:pt x="1851" y="1042"/>
                  <a:pt x="1779" y="1202"/>
                </a:cubicBezTo>
                <a:cubicBezTo>
                  <a:pt x="1707" y="1362"/>
                  <a:pt x="1634" y="1482"/>
                  <a:pt x="1490" y="1586"/>
                </a:cubicBezTo>
                <a:cubicBezTo>
                  <a:pt x="1346" y="1690"/>
                  <a:pt x="1113" y="1771"/>
                  <a:pt x="913" y="1827"/>
                </a:cubicBezTo>
                <a:cubicBezTo>
                  <a:pt x="713" y="1883"/>
                  <a:pt x="440" y="1907"/>
                  <a:pt x="288" y="1923"/>
                </a:cubicBezTo>
                <a:cubicBezTo>
                  <a:pt x="136" y="1939"/>
                  <a:pt x="68" y="1931"/>
                  <a:pt x="0" y="1923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4419600" y="6329363"/>
            <a:ext cx="917575" cy="4619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 err="1"/>
              <a:t>Elist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71480"/>
            <a:ext cx="8796653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0007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Чёрная высота узла</a:t>
            </a:r>
            <a:endParaRPr lang="ru-RU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142984"/>
            <a:ext cx="7429552" cy="5166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00070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Высота красно-черного дерева</a:t>
            </a:r>
            <a:endParaRPr lang="ru-RU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85860"/>
            <a:ext cx="882842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1374</TotalTime>
  <Words>510</Words>
  <Application>Microsoft Office PowerPoint</Application>
  <PresentationFormat>Экран (4:3)</PresentationFormat>
  <Paragraphs>129</Paragraphs>
  <Slides>44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3" baseType="lpstr">
      <vt:lpstr>Arial</vt:lpstr>
      <vt:lpstr>Bookman Old Style</vt:lpstr>
      <vt:lpstr>Calibri</vt:lpstr>
      <vt:lpstr>Cambria</vt:lpstr>
      <vt:lpstr>Gill Sans MT</vt:lpstr>
      <vt:lpstr>Times New Roman</vt:lpstr>
      <vt:lpstr>Wingdings</vt:lpstr>
      <vt:lpstr>Wingdings 3</vt:lpstr>
      <vt:lpstr>Начальная</vt:lpstr>
      <vt:lpstr>Красно-чёрные деревья</vt:lpstr>
      <vt:lpstr>Введение</vt:lpstr>
      <vt:lpstr>Красно-черные деревья</vt:lpstr>
      <vt:lpstr>Пример красно-черного дерева</vt:lpstr>
      <vt:lpstr>Структура узла дерева</vt:lpstr>
      <vt:lpstr>Структура красно-черного дерева</vt:lpstr>
      <vt:lpstr>Презентация PowerPoint</vt:lpstr>
      <vt:lpstr>Чёрная высота узла</vt:lpstr>
      <vt:lpstr>Высота красно-черного дерева</vt:lpstr>
      <vt:lpstr>Высота красно-черного дерева</vt:lpstr>
      <vt:lpstr>Высота красно-черного дерева</vt:lpstr>
      <vt:lpstr>Высота красно-черного дерева</vt:lpstr>
      <vt:lpstr>Основные операции</vt:lpstr>
      <vt:lpstr>Сложность операции</vt:lpstr>
      <vt:lpstr>Вставка элемента (Add, Insert)</vt:lpstr>
      <vt:lpstr>Алгоритм вставки</vt:lpstr>
      <vt:lpstr>Алгоритм вставки</vt:lpstr>
      <vt:lpstr>Презентация PowerPoint</vt:lpstr>
      <vt:lpstr>Презентация PowerPoint</vt:lpstr>
      <vt:lpstr>Презентация PowerPoint</vt:lpstr>
      <vt:lpstr>Нарушение свойств красно-черных деревьев</vt:lpstr>
      <vt:lpstr>Восстановление свойств красно-черных деревьев</vt:lpstr>
      <vt:lpstr>Восстановление красно-черного дерева</vt:lpstr>
      <vt:lpstr>Восстановление красно-черного дерева</vt:lpstr>
      <vt:lpstr>Восстановление красно-черного дерева</vt:lpstr>
      <vt:lpstr>Левый поворот дерева</vt:lpstr>
      <vt:lpstr>Восстановление красно-черного дерева</vt:lpstr>
      <vt:lpstr>Восстановление красно-черного дерева</vt:lpstr>
      <vt:lpstr>Восстановление красно-черного дерева</vt:lpstr>
      <vt:lpstr>Правый поворот дерева</vt:lpstr>
      <vt:lpstr>Восстановление красно-черного дерева</vt:lpstr>
      <vt:lpstr>Восстановление красно-черного дерева</vt:lpstr>
      <vt:lpstr>Восстановление красно-черного дерева</vt:lpstr>
      <vt:lpstr>Удаление элемента</vt:lpstr>
      <vt:lpstr>Алгоритм удаления</vt:lpstr>
      <vt:lpstr>Алгоритм удаления</vt:lpstr>
      <vt:lpstr>Алгоритм удаления</vt:lpstr>
      <vt:lpstr>Алгоритм удаления</vt:lpstr>
      <vt:lpstr>Алгоритм удаления</vt:lpstr>
      <vt:lpstr>Алгоритм удаления</vt:lpstr>
      <vt:lpstr>Поиск элемента, min, max</vt:lpstr>
      <vt:lpstr>Применение</vt:lpstr>
      <vt:lpstr>Применение</vt:lpstr>
      <vt:lpstr>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Augmenting Data Structures, Dynamic Order Statistics</dc:title>
  <dc:creator>ta</dc:creator>
  <cp:lastModifiedBy>Пользователь</cp:lastModifiedBy>
  <cp:revision>168</cp:revision>
  <dcterms:created xsi:type="dcterms:W3CDTF">2011-11-15T17:56:03Z</dcterms:created>
  <dcterms:modified xsi:type="dcterms:W3CDTF">2019-05-05T14:44:36Z</dcterms:modified>
</cp:coreProperties>
</file>