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72" r:id="rId3"/>
    <p:sldId id="273" r:id="rId4"/>
    <p:sldId id="257" r:id="rId5"/>
    <p:sldId id="261" r:id="rId6"/>
    <p:sldId id="271" r:id="rId7"/>
    <p:sldId id="262" r:id="rId8"/>
    <p:sldId id="258" r:id="rId9"/>
    <p:sldId id="259" r:id="rId10"/>
    <p:sldId id="274" r:id="rId11"/>
    <p:sldId id="275" r:id="rId12"/>
    <p:sldId id="277" r:id="rId13"/>
    <p:sldId id="260" r:id="rId14"/>
    <p:sldId id="263" r:id="rId15"/>
    <p:sldId id="264" r:id="rId16"/>
    <p:sldId id="276" r:id="rId17"/>
    <p:sldId id="278" r:id="rId18"/>
    <p:sldId id="265" r:id="rId19"/>
    <p:sldId id="266" r:id="rId20"/>
    <p:sldId id="267" r:id="rId21"/>
    <p:sldId id="268" r:id="rId22"/>
    <p:sldId id="269" r:id="rId23"/>
    <p:sldId id="270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65" autoAdjust="0"/>
  </p:normalViewPr>
  <p:slideViewPr>
    <p:cSldViewPr>
      <p:cViewPr varScale="1">
        <p:scale>
          <a:sx n="109" d="100"/>
          <a:sy n="109" d="100"/>
        </p:scale>
        <p:origin x="1680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08F2930-32E3-4FFE-BC8D-9FB561C7F966}" type="datetimeFigureOut">
              <a:rPr lang="ru-RU" smtClean="0"/>
              <a:pPr/>
              <a:t>06.11.2018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06.11.2018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06.11.2018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06.11.2018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08F2930-32E3-4FFE-BC8D-9FB561C7F966}" type="datetimeFigureOut">
              <a:rPr lang="ru-RU" smtClean="0"/>
              <a:pPr/>
              <a:t>06.11.2018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06.11.2018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06.11.2018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06.11.2018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06.11.2018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06.11.2018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06.11.2018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8F2930-32E3-4FFE-BC8D-9FB561C7F966}" type="datetimeFigureOut">
              <a:rPr lang="ru-RU" smtClean="0"/>
              <a:pPr/>
              <a:t>06.11.2018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5852" y="3857628"/>
            <a:ext cx="6480048" cy="805820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err="1" smtClean="0">
                <a:latin typeface="Times New Roman" pitchFamily="18" charset="0"/>
                <a:cs typeface="Times New Roman" pitchFamily="18" charset="0"/>
              </a:rPr>
              <a:t>АВЛ-деревья</a:t>
            </a: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5000636"/>
            <a:ext cx="7406640" cy="857256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Структуры и алгоритмы компьютерной обработки данных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Лекция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Правое вращение (по часовой стрелке)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1171577"/>
            <a:ext cx="8248650" cy="5114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Левое вращение (против часовой стрелки)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133495"/>
            <a:ext cx="8343900" cy="515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262084"/>
            <a:ext cx="7948641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28588"/>
            <a:ext cx="8229600" cy="642958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Операции над </a:t>
            </a:r>
            <a:r>
              <a:rPr lang="ru-RU" b="1" dirty="0" err="1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АВЛ-деревьями</a:t>
            </a:r>
            <a:endParaRPr lang="ru-RU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Добавление вершины</a:t>
            </a:r>
          </a:p>
          <a:p>
            <a:pPr algn="just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Удаление вершины</a:t>
            </a:r>
          </a:p>
          <a:p>
            <a:pPr algn="just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Поиск вершины</a:t>
            </a:r>
          </a:p>
          <a:p>
            <a:pPr algn="just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Нахождение минимальной и максимальной вершины</a:t>
            </a:r>
          </a:p>
          <a:p>
            <a:pPr algn="just"/>
            <a:r>
              <a:rPr lang="ru-RU" sz="4000" dirty="0" smtClean="0">
                <a:latin typeface="Times New Roman" pitchFamily="18" charset="0"/>
                <a:cs typeface="Times New Roman" pitchFamily="18" charset="0"/>
              </a:rPr>
              <a:t>Слияние двух деревьев</a:t>
            </a:r>
            <a:endParaRPr lang="ru-RU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Операции над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АВЛ-деревьями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428596" y="1714488"/>
            <a:ext cx="835824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     Заметим, что при вставке или удалении узла, высота  некоторого поддерева может измениться максимум на 1. Следовательно, если свойство дерева нарушается, то это возможно только если коэффициент симметрии равен 2 (или -2).</a:t>
            </a:r>
          </a:p>
          <a:p>
            <a:pPr algn="just" eaLnBrk="1" hangingPunct="1"/>
            <a:endParaRPr lang="ru-RU" altLang="ru-RU" sz="28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     Чтобы восстановить свойство </a:t>
            </a:r>
            <a:r>
              <a:rPr lang="ru-RU" altLang="ru-RU" sz="2800" dirty="0" err="1">
                <a:latin typeface="Times New Roman" pitchFamily="18" charset="0"/>
                <a:cs typeface="Times New Roman" pitchFamily="18" charset="0"/>
              </a:rPr>
              <a:t>АВЛ-дерева</a:t>
            </a:r>
            <a:r>
              <a:rPr lang="ru-RU" altLang="ru-RU" sz="2800" dirty="0">
                <a:latin typeface="Times New Roman" pitchFamily="18" charset="0"/>
                <a:cs typeface="Times New Roman" pitchFamily="18" charset="0"/>
              </a:rPr>
              <a:t> воспользуемся поворотами.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</a:t>
            </a:r>
            <a:r>
              <a:rPr lang="ru-RU" dirty="0" err="1" smtClean="0"/>
              <a:t>АВЛ-деревьями</a:t>
            </a:r>
            <a:r>
              <a:rPr lang="ru-RU" dirty="0" smtClean="0"/>
              <a:t>: ВСТАВКА</a:t>
            </a:r>
            <a:endParaRPr lang="ru-RU" dirty="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571500" y="1285860"/>
            <a:ext cx="8072466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spcAft>
                <a:spcPts val="600"/>
              </a:spcAft>
            </a:pP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	Алгоритм вставки: </a:t>
            </a:r>
          </a:p>
          <a:p>
            <a:pPr algn="just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Вставим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новый узел в качестве листа, как это делается в обычном бинарном дереве</a:t>
            </a:r>
          </a:p>
          <a:p>
            <a:pPr algn="just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Будем рассматривать все вершины на пути от нового листа к корню дерева. Будем проверять, верно ли, что высоты левого и правого поддеревьев отличаются не больше чем на 1.</a:t>
            </a:r>
          </a:p>
          <a:p>
            <a:pPr algn="just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Если да, то перейдем к предку рассматриваемого узла. Иначе, восстановим свойство, применяя либо одинарный, либо двойной поворот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Известно, что для вставки требуется максимум один поворот, т.е. если сделали поворот, то дальше можно не подниматься по дереву.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</a:t>
            </a:r>
            <a:r>
              <a:rPr lang="ru-RU" dirty="0" err="1" smtClean="0"/>
              <a:t>АВЛ-деревьями</a:t>
            </a:r>
            <a:r>
              <a:rPr lang="ru-RU" dirty="0" smtClean="0"/>
              <a:t>: ВСТАВКА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8138" y="1200167"/>
            <a:ext cx="8467725" cy="4943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5804" y="500042"/>
            <a:ext cx="8229600" cy="500082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Операции над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АВЛ-деревьями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ВСТАВКА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71583"/>
            <a:ext cx="8620125" cy="528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Операции над </a:t>
            </a:r>
            <a:r>
              <a:rPr lang="ru-RU" dirty="0" err="1" smtClean="0"/>
              <a:t>АВЛ-деревьями</a:t>
            </a:r>
            <a:r>
              <a:rPr lang="ru-RU" dirty="0" smtClean="0"/>
              <a:t>: УДАЛЕНИЕ</a:t>
            </a:r>
            <a:endParaRPr lang="ru-RU" dirty="0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571500" y="1285860"/>
            <a:ext cx="8001028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spcAft>
                <a:spcPts val="600"/>
              </a:spcAft>
            </a:pP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altLang="ru-RU" sz="24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Алгоритм удаления:</a:t>
            </a:r>
          </a:p>
          <a:p>
            <a:pPr algn="just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Удаляем узел как это делается в обычном бинарном дереве.</a:t>
            </a:r>
          </a:p>
          <a:p>
            <a:pPr algn="just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Будем рассматривать все вершины на пути от удаляемого листа к корню дерева. Будем проверять, верно ли, что высоты левого и правого поддеревьев отличаются не больше чем на 1.</a:t>
            </a:r>
          </a:p>
          <a:p>
            <a:pPr algn="just" eaLnBrk="1" hangingPunct="1">
              <a:spcAft>
                <a:spcPts val="600"/>
              </a:spcAft>
              <a:buFont typeface="Wingdings" pitchFamily="2" charset="2"/>
              <a:buChar char="§"/>
            </a:pP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Если да, то перейдем к предку рассматриваемого узла. Иначе, восстановим свойство, применяя либо одинарный, либо двойной поворот</a:t>
            </a:r>
          </a:p>
          <a:p>
            <a:pPr algn="just" eaLnBrk="1" hangingPunct="1">
              <a:buFont typeface="Wingdings" pitchFamily="2" charset="2"/>
              <a:buChar char="§"/>
            </a:pP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При удалении может потребоваться больше чем один поворот, следовательно продолжаем, пока не достигнем корня дерева.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366698"/>
            <a:ext cx="8229600" cy="63341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Операции над </a:t>
            </a:r>
            <a:r>
              <a:rPr lang="ru-RU" dirty="0" err="1" smtClean="0">
                <a:latin typeface="Times New Roman" pitchFamily="18" charset="0"/>
                <a:cs typeface="Times New Roman" pitchFamily="18" charset="0"/>
              </a:rPr>
              <a:t>АВЛ-деревьями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УДАЛЕНИЕ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0" name="Oval 36"/>
          <p:cNvSpPr>
            <a:spLocks noChangeArrowheads="1"/>
          </p:cNvSpPr>
          <p:nvPr/>
        </p:nvSpPr>
        <p:spPr bwMode="auto">
          <a:xfrm>
            <a:off x="8305800" y="4343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ru-RU" altLang="ru-RU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018" y="1138258"/>
            <a:ext cx="86487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hISEBUTEhIVEhAVGBUVFhcQFxcYFhEQFxQXGBcWGBYYHSYeGBojGRoVIC8gIygpOC0tFSA0NjA2NSY3LCkBCQoKBQUFDQUFDSkYEhgpKSkpKSkpKSkpKSkpKSkpKSkpKSkpKSkpKSkpKSkpKSkpKSkpKSkpKSkpKSkpKSkpKf/AABEIALwBDAMBIgACEQEDEQH/xAAcAAEAAwEBAQEBAAAAAAAAAAAABQYHBAMCAQj/xABAEAACAQMDAwIEAwYCCAcBAAABAgMABBEFEiEGMUEHExQiUWEyQnEVI1JicoEzkRYXJUOCsdHhJCY0NVOhwQj/xAAUAQEAAAAAAAAAAAAAAAAAAAAA/8QAFBEBAAAAAAAAAAAAAAAAAAAAAP/aAAwDAQACEQMRAD8A3GlKUClKUClKUClKUClKUClKUClKUCvxmAGScAdyfAr9rPeu4pNRv4dJV2it/b+KvGTgvCH2xxKfu4Oe/g84xQSF36q2Qd0t1uL50xu/Z8LTBc/zjCH+xr6031TsZJFhl96yncgLHfxNCz57EE5XBPHJrz6x12PRrGJLSGFZHkSCCJiI497d2dsjgAcsxHcZNe2naZNqFrJHqsNnLE+0xG0Z3UqVOXDt+Fu2GU+aC3UrPfTbUZYLq60ieUzG02Pbu/LNZuBhWOO6bkHP8WBwBWhUClKUClKUClKUClKUClKUClKUClKUClKUClKUClK8bu7SJGkkdY41BZmcgKqjuSTwBQe1KojesVm0jJbQXl9tJDNY25kUYx5JGRz3Fd2g+qFhdTC3DvBdHj2bqNopN38PPylvsDnigttKVyzarCsyQtKizyBmSNmAd1X8RVe5x/8Ah+lB1Ur5klCgliFUdyTgD9Sapeu+sOmWzFPeNxMCB7dopkYk/RuIzjyN2ftQXamaz2TqTW7vPwVhHZwnhZdTYiQggnd7Kcoe3BDf9Pgelc9ywbU9UuLteMww4ghJxggqhwRjcMgKTmgm+oPU/TbMlZblWl5/dwfvZN2PwkJkKT/MRVW6P6n93XJZGtp7aK+t09r4zCtJJbHawRc8DaxO3k/LnsavWg9G2VkP/C20URAI3KuZCD4MjZcj9TXP1p0it/CoWQwXMTe5bzJ+KGYefrtPAI84H0oKt1vrenpqDftC3Dta23u2wlcsl28hKGNLcgoz5wuTkjvjC5Fo6A0FrPT4opAFlO6WRVyFjklcyMirkhVXdtwP4c+arcfWeoWzLFqOkzXDJnbc6anvLIeQGEfBiJHfkfoBxX5f9V6tfD2bDT5rJH4N1f4jaJc4YrDyd305P6eaCNuus7eHqG5uGWVraG2S1llgiaRIp/d9w7ymcAKGB85RhjitE0Hqm0vU32s8cwxkhD86D+ZD8yf3Arl6M6Pi0629mMs7Mxklkf8AFLMwG5j9BwMDwB5OSeXXPTSwuWLmL2J+f31ofZlBOecpwx5/MDQWmlUX9kazZMzW90upwZJ9i9xHMF4wEuFG1m/qCj7V9Qeq8EZCajDNpsxJUC4RmidgRn250G1xyPm4AoLxSvC0vo5V3RSJIpwd0bBgQRkcqccivegUpSgUpSgUpSgUpSgUpSgUpSgUpSgVmetwNq+sNZM3+zbFUe4RS2Lm5kG5I3I4KjA48bX8n5dMrOehmEOuavA4AlkaG4UjOXhKn6+FMijgd2PPagkuteto9IgVYbN5DtG1Yk2W8QLBF3y42rluAoyf0yDUp1X0dBqNuUmQJLgGOVce5BKOVKuOeD47Hmof1Jf3JtNtATumvI5CAcZitgZHzngjlTg/QYFXcnigx6L1nezszb3EMlxqtu727gAiNyjECVpAOQVx25JGeAc1Q+lteu7nUviZ7kQ3bkRxSTQSzGHexAWGMD20HzEfMeAx8nNax6VsJrzVruM7raa5VYmxgP7StuYHyp3rj/vWi4oKBH6QxzfNqN5dag55ZZJGjhzz+GND8oBOQA3j+1WvSOlbO1AFvbRQ4zgoihuRg5f8R4+pqVpQKUpQKUpQKUpQKUpQK8LywimXZLGkqfwyKGX/ACYEV70oKHqHpFbCRp7CabTbgjg2jYiLZJG+I8Fc4+UEDA7VyXN7rtnG6TRx38OGUXFoVjuYwVIEhhf5HcHBCr3I781o9R2u9P297F7NzEJYshtrEj5h2IKkEdz580GY+nHrXHIxtb+XDgkRXEqiMTLnAEqglY3++cHycjLXrrXruHTo0LK01xKdsMEXMkz8Dj6DJAzg9wACeKjZfRjRyCPgwPuskwI/Q76q/pX07CdW1CQB2jsn+EtRMxf2QGkEm3cSV/DwfpI31NBKTxdRzgSfEWWnK2SsLASOq8YDuyMCw/l+v9hzN15qmlsv7VhjubJiEF3ZflY9tycDweML9ie1SfqxodsYTeXKm4MMbRQWzHEb3UrqFbCEOWJ2ggH8KnipPoroGK00z4OYLN7m5pwR8jyPjcAD4ACqD/Lngmgs9lepNGksTB43UMrL2ZWGQR/aves39HXaA3+msxYWVwwjLHJ+HlLFO3AyVZu/eQ9q0igUpSgUpSgUpSgUpSgVl/rFPFBJa3FuWGtbwlsIVDNNGx2usi4O5MFgB9X481f+oNcis7aS4mYLHGpY8gFjjhVz3ZjgAfU1S/Tzp+W5nbWb5cXE4Hw0Z5FrakELg+Syt3wOCT+cgB8w+ol7G6pe6JdmZM5ksY/fjyR+KM9hn6buP/qoL1A651KS0J+Bn0/TndI5ppMG59mQgHEWR7fGQc5yWUZBNbJXLqemx3EMkMq7opFZGH1Vhg/ofvQcnS2lW9vZwxWuDbhAUZTkSK3ze5u87id2fvUrWb+meoS2dxNo10SXgzJaSNx79mzHgfUr9s/mHaOtIoFKUoFKUoFKUoFKUoFKUoFKUoFKUoFZt0/cx6brV5bTn201CRbm2kfIWSVifch3HjfvbgZ+g7sBWk1kfqXP+1r2LSbVFZ4mElxcFcmzXjIU5HOCMjPJ2juDgLtrPTMtzqVrO7p8Hah5Fj53PeH5VYgjbtVeQc5Bz9al9d1iO0tpbiU4jiQufqcdlH3JwB9yKpkfTuvWrYtr+C8g4wupKwkUYI5kjG5/HJPP0+tc9S+i9VktDcz3qXQtyszWscXtwbEBMhxkmUjg/Njjfj6UFn9IdJnFvNe3PE9/Kbjb/BCR+7HPI4JIGThSvY5FX6obpDqOK+s4riHAVlAZR/upBw8Z/pPH3GCOCKmaBSlKBSlKBSlKBX4zADJ4A+vgV+1hXVfqS9zPdab8R7MLXMkbzFeYrONURoolT5pXkkEgxyTn6MSoWWHOvahuP/s1lJhRkkX92o/EcHBRfHfIP8x26hUd07YxQ2kMcEZihWNdiOCrKpGfnB538855zmpGgUpSgo/qh01JLEl7aZGoWR92Ir3kjBzJEcfiBXPHnkfmNWLpbqWG/tY7mE5RxyPMcg4ZG+4P+fBHBqWrDLnrGLS9Rv4bCWN47hZXVTkJaanGrblw3BDEeOMlRnCmg3OlRnTOpm5sreckFpYonbaMDeyAtgHsN2ak6BSlKBSlKBSlKBSlKBSlKBSlVnW/UK0tfihKzZtEiaQAd2m3e3GvPLnbn6AMDnvgOT1H6yazhWC2BfUbk+3booBKseDKQfC54yME4zwDjo9PeiF0622k+5dSn3LiXuZJiOQGIBKA5xn6k9yah/Tnp+aWV9Wv1IvJwVijcEfB2oJwig9iw55Hb7sc6DQKGlKDILKL/R/Wfa5GlagRsJ7W9xnAUnsAC2P6WXvsNa/UH1n0pFqNnJbSYBYZR8ZMUo/C4/5EeQSPNV70s6plljksLzI1CyPtuGPMsI4SUE8txgFvOVP5qC+0pSgUpSgi+pOo4LG2e4uGKxp/CMs7HhVUeWJ/7kAZqlR69r98PctLW2srZgGja+ZmldPBKpnbkHOCvjv9fjXYze9S21s+Ph7KE3e05xJMWAU4HHysYyM/wt9cVYPUW7m9iG2t3aOa7njt98bBXjiOXmZWIOCI1bn78c0FX13qjqDT7eWS4t7W6jCHE1qWBgcnAeSNhllHfAUeMtUr6R9HWVtaLc28guZp1y8/POSC0ag8oAw5B5yDn6Dr9Pi3vahGJJXtYbhYIRcO0rIUgT3f3jsWKliCAe2eO+Bz9HWPwOq3tkgxbSpHfQKO0W9jHMv1GXUYHgLQXylKUClKUCqd1z6YWWoxsXRYLjkieNVDA8/4n8a55IP9iKuNZ36v6nKy22mwMUl1CX2nYclLcFfc4HODuGfsrZoK16f+oMlrZnT4bKW/ubR5E3WZDQPGZGYP7vJGSWA+XkDP2E+3q9PAN99o93awZA9xcSBc5/FlUxzjz5P05t1joaafYtFYwAmON2ROAZ5gpI3txlmYAEn6+AKrXSvUd9Nf/DSyW1wkcO679iIqtrO3Cwb/AHGDvuEgIwOFPngBc9E1uC7gWe3kEkTjII8HyCO6sOxB7V3VlVhY/sjqBIIciw1FHKxKflhuUGWIU9hgYGMcSY/LWq0ClKUClKUClKUCovV+qLS1x8TcxQk9hI6gn9Fzk+P86hPUDX7iNYbSyx8feMyRse0ESgGWZv6VPH/I4wY6y9ONMsbdp75Vu5sbp7i7BlaWRiPwo27kthVABY5A5J5CzWPWNlOjtBcxTe2rMwidSwVRknbnOMee1fzv09oV/repy3UWIkab3XlkG6OHB+RQCMO6qQACPHcd61SXoTRtVSVYrZrO6hAjYLGYJICy7kLw8KwK+SORkZHjt9LNUeL3dJuFVbixwFZAFFxbN+CQLnJOCuT/ADLnnNBb+ndE+Et1h96a42lj7l0++Rtxzy2BxzxUlSlApSlArFPVzVvgNRtr6K2kjuVLI74UwXlvjbtLq2Q4XjBXOGHJ2itrri1nT4J4HjuUR7dlO8Sfh2jnJPjGM58YzQVr0g1H3tFtDxlEaI4Oce27IM/8IU4+9XLNfz90No+oTPdQaRcPbaQ8rEXEyDfjG3Ef5s9uRt4UZIPFXA+l+pRlng125Nx3An3FHIGBvBduMedp/Sg1GlZx0r6j3CXi6bq0IhvCP3cyEe1c8nbgdlLYOMdyMYB4rR6DM+qJP2dr9tfynFpdRGzkc9oJMhkJPgEheT2CvU71ZpVzLd2N1axxXC2/vsVkk9vcZYgqMrhWGPPbxVj1jR4bqB4J0EkMgwynPPkEEcgg4II7Yqkab0HqdiQljqStaA/LDfxb/bUHO0OhBwcntt8UFk6Q0RrGyCTyK0paWed8naZZHaRzlucDOMnGdueM1A9Cy/G6he6kv/pzstLc/wDyxwnMkv3Uv+EjHGcjNc9z6f6jfOF1PUA1mOWt7FTEs2DkB3PJXtxz24wfmq/2lokUaxxqEjQBVVBhVUDAAA7Cg9qUpQKUpQKzb1PmFtqOlX7/AOBFNJDKxPyxiZQAxwCe28/8H3rSahOtFtTYT/G4+E2EyZODgYI2/wA+7btx5xQefW+rTW9i81uGaRWhOI09xjEZ4xJhfP7sv/zqv9A2Ie/vLuGA2tiyxwQqY/aNwyO7yTGPAYfOzAFhkhj2xtFU6C1HXrayjeO0F7YEFoY5ZVW5jt+SmG4BXGMDax7YAGBU5c9T9QXamO20xbAnIM11KrFeO6KVXn77WFB+dTut31Lp8MaiX4NJJ5jkERbsbMjwwYRkf1rWn1m3onbwfDTSfMdRMrrembBlWcMflPnYTkj6nd9K0mgUpSgUpSgUpSgoWpD/AMz2u8kILKYxZztM/ukOF8bvbwT9gPtXZ6gwPcPZ2SO0fvzmR3UKdsdshl7NkE+57WAQRxzXR110tJdLFNbSe3fWjmWAkttckfNC+GHyPhQT9PsTVcPWumXZWHVEexvlT22S4MsAAcxs/tzIwHtlkXksMgfQmgtXQepSz2YllO/LyiOQhQ09ssjLFKwXgMygE4wPoOagp+eqY9u3jT39zjkD4g7e3Y529/Ga+7r1RsIgttp6m9n2bYYLJSUUL8qguBtRBgcjOAM47V2+n/Ss1uJrq9YPqN2webbysKAfJCp+ijjjjgDkAEhb6UpQKUpQKz3111R4dHkCHHvPHCxzg+22WYD9Qu0/ZjWhVW/UXppr/TZ7dP8AEZQ0eccyowdVye24jbnxuoOzpDSUtrC3hjA2pEnYY3MRudsZOCzFmP3asI6a1lnvrTf7sestf5naUSg/BOo/dYZuE7jYe2PpV56R6s/aWmyaZLM1rqqxPARJlXJUbQ47c9gyjnhuMc1KdLdCXYu4bnUpIJWtIEgtxAZG+YDDTyNIATIRn6j5s8YoIr/+hdPX4GC6GVngmUIykg7XBJGQePmRDn7fetQsZy8SOeCyqxA8FlBrJeu9XGtX8Gk2h9yCOT3buRfwBU4IVh3wCw+hZ1GeK16GIKoVRhVAAH0AGAOaD7pSlApSlApSlApShNArLdTQ65qnw4ydIsWBlYA7Lu8H+63eQuSOPG7+JTU56gdQTbotNsWAv7sMd+SBa2oB3zEjkHghfuD5ABsXTXTsNjbR28C4RBjPG6R/zOxHdieT/wBBQSargYHav2lKDM+som0i/GrQqTaTFYr+NPucJOBnG7PBzjk/zkjSYZldQyMGRgGVlIIZSMggjuCOc1539ik0TxSqHikUo6nsysMEf5VQOgdVksbt9GuiTsBexlfvPaZJ2E+WUfQflYcbRkNGpSlApSlApSlArmu9Oilx7sSSY7e4itj9NwOK6aUHNZaZDCMQxRxA+IkVAcduFArppSgUpSgUpSgVDdXdUw6faPczHheEXzLKQdqDjucd/ABPipW5uVjRndgqICzMxwFRRkknwAATWXdPxNrmo/HyD/Zdm7LaRuvFxLj5pjkeDtPbghR4bIeGj+kHx6Peaq8i39yyygQH2zaqFwqYIIzjbnIyNgGc5J6j6JyOFjn1e8ntgQTE5O1lBzjlyB+uK1KlBD9N9I2lghS0gWIMcsQSzORnG52JY4ycAnjJqYpSgUpSgUpSgUpVJ6k64n+L/Z+mQpPegBpXmJEFohwQZCOWJB7A+R37UF2rNfXvqA2+l+0pAe5cRn6+0Bvcj/JVP9ddP+hmqEbptddJXPAihjWJXI4VQTlhn9MiqN1TYXS6jaHqErPp6740mtxsiMjDIMoUAqSQuQNvC5GQpBCW9JZryaf4lIFZZsG6urgFMoE/d21pGMYRPlBbkEjH5RnZK87ZECKIwojAAUJjaEA+UKBxjGMYr0oFKUoFZ/6v28YghuA5hvoJA9rLtJX3hz7TvjaqyYCjeQCceM1oFedxbpIpR1V0YYZXAZWH0IPBFBVfT31Cj1WORkiMRi9sMGIOWdcnGOcAgjn6Vbqxl2h6f1dhahp7e7j+aztgXngkQZjYAkkqzFgMn/eHg4GbB/rQvY/nuNDu44cbi0TCVlXOOUCLjycEjx4OaDRqVE9OdVWt/EZbWUSqDhuCGRsZwysAQalqBSlKBSlKBSlKBSlc2o6lFbxmWeRIol7tIwVR9OTQdNcGv6r8LaT3BXd7MUku0nbvKIWC7sHGSMZwe9VST1q0kEfv32E4Ensze2T/AFbf18eDUJ6t9ZQ3GmLb2MgupbxxGq2xLtsjKyScLyD+AEEdnPHmg/ep9cfWLmLSrYhYGSOfUHU8xxZRvZV/4s8HjuR2AatMsLCOCJIolCRRqEVR2VQMAVn/AKY+nU1raot57a4YSezCq/NIrl0e4l5Mrqdu0KQq7B3PI0igUpSgUpSgUpSgUpSg87iYIjMeAoLHgngDJ4HJ/tWf+iNsW097yQZuLyaWWRzjL4cqBx2AIfA+5+taDLEGUqwDKQQQRkEEYIIPcYrMPTTUl025m0a4+R1keW1diAs8EhG1R539zjnPzD8vIfPqtoFs85lmZ7q6mhNtZWaZytyTn3xhhgL3JIAx3zVsvekjNo3wM7e7J8OsZdmJJnRAVfcRniQA5P0qqz9D6wbm6nWayWe5IRbjM3vWtorDEcKe3tU7RzzyfOeasHqL1UbS1EEJMmoXI9m3Rfxl2G0y4zwFznP1xQffpJqMk+jWkkrbn2OmfJWOV41z9TtVefNW+ofpDQvg7G3tuMxRqrFexk7uR9i5Y/3qYoFKUoFQPXfURsdOuLkYLxp8me3uuQiZHkbmWp6qJ616Q9xo8wjBZ4yku1RksqN8/wCmFLN/w0Hb6e9Fpp9tvl+e9lG+5mkOXZz8xUsfyqT/AHxk14aH18bq7cqIo9MDC3hnlbDXl6Wxth+bDJw2MA5x+oEyvs6pp34j7F1DgmJhlQ6/MAxHDA5ByO4OR4rPNF9OPZ1uGJPjH0+zjM6m7LNCbtj8ohIVUGNysceUNB2eoViuk3cGr2qrGrSCG8jUYWaKUkmQgfnyO/ltpwcHOpA1nfrfchrGOzXBnvJ4YY17niRSWAyOx2L5/wAQfXI0RaD9pSlApSlApSlB53E6ojOxwigsxPhQMk/5VmfSWiNrLftLUlLW5Y/B2jf4McKnAldc4kduRz9D4IC3Xre0eXTbyNM72t51ULjLMY2wvIxz2/v471x+md3HJpFmY8bRBGhxjiRFCvnHneGP9+eaDk1v1Ds7SV7cwyyR26xm4aCNTFaI5AQOCR3yOFBwP0OK16gdGJZFdZ0xFjntyJJI41HtzQEbXYKOFOxjkj8pJ7jNV/WoPi7p7xwy20+oRadNaQuwN2IThJXf6g4+RV7D8QJzWqeoM6RaReliEX4aZBngbnjZEUfcsyqB9xQTenXyzQxzJ+CREkXt+F1DDtx2NdFVj0yjddHsg+d3sIRk5+QjKc/0FePHbxVnoFKUoFKUoFKUoFKUoFQPVvRVpqUPt3MeSPwSJgSxcgnY5BxnAyOQfIqepQZxa+meoxkKuvXPsjsrRhnC+B7jSHz9u3FWLpfoK2smMoL3F2/47m5O+Z8jkBj+FfsP7k1ZaUClKUClKUCvmSMMCGAKkEEHkEHuCPIr6pQZjJ0vqekyu2kql1YSMXNnO21oXJG72pCRxgeScfQnmvT/AFiaw+Vj0CVZCCFaWYBFbHBbMajH23DP1rSqYoKF0l0JOboajqkomv8ABWOOP/BtE5GEHk4J58bj3PzVfaUoFKUoFKUoFKUoFZe2m3mhzyPZ27XmkzM0rwRYMtnJhQxjHdlPhcHhOSMZOoUoMhj9SOnRcG6+GK3pJY5tv3omPfztEmeMg9yeea+7+3veonjR4JLHRVb3C0uBPdFRgAJk7Ry2O485JAFaz7Y+gz+lfVB8xxhQFUAKAAABgADgADwK+qUoFKUoFKUoFKUoFKUoFKUoFKUoFKUoFKUoFKUoFKUoFKUoFKUoFKUoFKUoFKUoFKUoFKUoFKUoFKUoP//Z"/>
          <p:cNvSpPr>
            <a:spLocks noChangeAspect="1" noChangeArrowheads="1"/>
          </p:cNvSpPr>
          <p:nvPr/>
        </p:nvSpPr>
        <p:spPr bwMode="auto">
          <a:xfrm>
            <a:off x="0" y="-863600"/>
            <a:ext cx="2552700" cy="1790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data:image/jpeg;base64,/9j/4AAQSkZJRgABAQAAAQABAAD/2wCEAAkGBhISEBUTEhIVEhAVGBUVFhcQFxcYFhEQFxQXGBcWGBYYHSYeGBojGRoVIC8gIygpOC0tFSA0NjA2NSY3LCkBCQoKBQUFDQUFDSkYEhgpKSkpKSkpKSkpKSkpKSkpKSkpKSkpKSkpKSkpKSkpKSkpKSkpKSkpKSkpKSkpKSkpKf/AABEIALwBDAMBIgACEQEDEQH/xAAcAAEAAwEBAQEBAAAAAAAAAAAABQYHBAMCAQj/xABAEAACAQMDAwIEAwYCCAcBAAABAgMABBEFEiEGMUEHExQiUWEyQnEVI1JicoEzkRYXJUOCsdHhJCY0NVOhwQj/xAAUAQEAAAAAAAAAAAAAAAAAAAAA/8QAFBEBAAAAAAAAAAAAAAAAAAAAAP/aAAwDAQACEQMRAD8A3GlKUClKUClKUClKUClKUClKUClKUCvxmAGScAdyfAr9rPeu4pNRv4dJV2it/b+KvGTgvCH2xxKfu4Oe/g84xQSF36q2Qd0t1uL50xu/Z8LTBc/zjCH+xr6031TsZJFhl96yncgLHfxNCz57EE5XBPHJrz6x12PRrGJLSGFZHkSCCJiI497d2dsjgAcsxHcZNe2naZNqFrJHqsNnLE+0xG0Z3UqVOXDt+Fu2GU+aC3UrPfTbUZYLq60ieUzG02Pbu/LNZuBhWOO6bkHP8WBwBWhUClKUClKUClKUClKUClKUClKUClKUClKUClKUClK8bu7SJGkkdY41BZmcgKqjuSTwBQe1KojesVm0jJbQXl9tJDNY25kUYx5JGRz3Fd2g+qFhdTC3DvBdHj2bqNopN38PPylvsDnigttKVyzarCsyQtKizyBmSNmAd1X8RVe5x/8Ah+lB1Ur5klCgliFUdyTgD9Sapeu+sOmWzFPeNxMCB7dopkYk/RuIzjyN2ftQXamaz2TqTW7vPwVhHZwnhZdTYiQggnd7Kcoe3BDf9Pgelc9ywbU9UuLteMww4ghJxggqhwRjcMgKTmgm+oPU/TbMlZblWl5/dwfvZN2PwkJkKT/MRVW6P6n93XJZGtp7aK+t09r4zCtJJbHawRc8DaxO3k/LnsavWg9G2VkP/C20URAI3KuZCD4MjZcj9TXP1p0it/CoWQwXMTe5bzJ+KGYefrtPAI84H0oKt1vrenpqDftC3Dta23u2wlcsl28hKGNLcgoz5wuTkjvjC5Fo6A0FrPT4opAFlO6WRVyFjklcyMirkhVXdtwP4c+arcfWeoWzLFqOkzXDJnbc6anvLIeQGEfBiJHfkfoBxX5f9V6tfD2bDT5rJH4N1f4jaJc4YrDyd305P6eaCNuus7eHqG5uGWVraG2S1llgiaRIp/d9w7ymcAKGB85RhjitE0Hqm0vU32s8cwxkhD86D+ZD8yf3Arl6M6Pi0629mMs7Mxklkf8AFLMwG5j9BwMDwB5OSeXXPTSwuWLmL2J+f31ofZlBOecpwx5/MDQWmlUX9kazZMzW90upwZJ9i9xHMF4wEuFG1m/qCj7V9Qeq8EZCajDNpsxJUC4RmidgRn250G1xyPm4AoLxSvC0vo5V3RSJIpwd0bBgQRkcqccivegUpSgUpSgUpSgUpSgUpSgUpSgUpSgVmetwNq+sNZM3+zbFUe4RS2Lm5kG5I3I4KjA48bX8n5dMrOehmEOuavA4AlkaG4UjOXhKn6+FMijgd2PPagkuteto9IgVYbN5DtG1Yk2W8QLBF3y42rluAoyf0yDUp1X0dBqNuUmQJLgGOVce5BKOVKuOeD47Hmof1Jf3JtNtATumvI5CAcZitgZHzngjlTg/QYFXcnigx6L1nezszb3EMlxqtu727gAiNyjECVpAOQVx25JGeAc1Q+lteu7nUviZ7kQ3bkRxSTQSzGHexAWGMD20HzEfMeAx8nNax6VsJrzVruM7raa5VYmxgP7StuYHyp3rj/vWi4oKBH6QxzfNqN5dag55ZZJGjhzz+GND8oBOQA3j+1WvSOlbO1AFvbRQ4zgoihuRg5f8R4+pqVpQKUpQKUpQKUpQKUpQK8LywimXZLGkqfwyKGX/ACYEV70oKHqHpFbCRp7CabTbgjg2jYiLZJG+I8Fc4+UEDA7VyXN7rtnG6TRx38OGUXFoVjuYwVIEhhf5HcHBCr3I781o9R2u9P297F7NzEJYshtrEj5h2IKkEdz580GY+nHrXHIxtb+XDgkRXEqiMTLnAEqglY3++cHycjLXrrXruHTo0LK01xKdsMEXMkz8Dj6DJAzg9wACeKjZfRjRyCPgwPuskwI/Q76q/pX07CdW1CQB2jsn+EtRMxf2QGkEm3cSV/DwfpI31NBKTxdRzgSfEWWnK2SsLASOq8YDuyMCw/l+v9hzN15qmlsv7VhjubJiEF3ZflY9tycDweML9ie1SfqxodsYTeXKm4MMbRQWzHEb3UrqFbCEOWJ2ggH8KnipPoroGK00z4OYLN7m5pwR8jyPjcAD4ACqD/Lngmgs9lepNGksTB43UMrL2ZWGQR/aves39HXaA3+msxYWVwwjLHJ+HlLFO3AyVZu/eQ9q0igUpSgUpSgUpSgUpSgVl/rFPFBJa3FuWGtbwlsIVDNNGx2usi4O5MFgB9X481f+oNcis7aS4mYLHGpY8gFjjhVz3ZjgAfU1S/Tzp+W5nbWb5cXE4Hw0Z5FrakELg+Syt3wOCT+cgB8w+ol7G6pe6JdmZM5ksY/fjyR+KM9hn6buP/qoL1A651KS0J+Bn0/TndI5ppMG59mQgHEWR7fGQc5yWUZBNbJXLqemx3EMkMq7opFZGH1Vhg/ofvQcnS2lW9vZwxWuDbhAUZTkSK3ze5u87id2fvUrWb+meoS2dxNo10SXgzJaSNx79mzHgfUr9s/mHaOtIoFKUoFKUoFKUoFKUoFKUoFKUoFKUoFZt0/cx6brV5bTn201CRbm2kfIWSVifch3HjfvbgZ+g7sBWk1kfqXP+1r2LSbVFZ4mElxcFcmzXjIU5HOCMjPJ2juDgLtrPTMtzqVrO7p8Hah5Fj53PeH5VYgjbtVeQc5Bz9al9d1iO0tpbiU4jiQufqcdlH3JwB9yKpkfTuvWrYtr+C8g4wupKwkUYI5kjG5/HJPP0+tc9S+i9VktDcz3qXQtyszWscXtwbEBMhxkmUjg/Njjfj6UFn9IdJnFvNe3PE9/Kbjb/BCR+7HPI4JIGThSvY5FX6obpDqOK+s4riHAVlAZR/upBw8Z/pPH3GCOCKmaBSlKBSlKBSlKBX4zADJ4A+vgV+1hXVfqS9zPdab8R7MLXMkbzFeYrONURoolT5pXkkEgxyTn6MSoWWHOvahuP/s1lJhRkkX92o/EcHBRfHfIP8x26hUd07YxQ2kMcEZihWNdiOCrKpGfnB538855zmpGgUpSgo/qh01JLEl7aZGoWR92Ir3kjBzJEcfiBXPHnkfmNWLpbqWG/tY7mE5RxyPMcg4ZG+4P+fBHBqWrDLnrGLS9Rv4bCWN47hZXVTkJaanGrblw3BDEeOMlRnCmg3OlRnTOpm5sreckFpYonbaMDeyAtgHsN2ak6BSlKBSlKBSlKBSlKBSlKBSlVnW/UK0tfihKzZtEiaQAd2m3e3GvPLnbn6AMDnvgOT1H6yazhWC2BfUbk+3booBKseDKQfC54yME4zwDjo9PeiF0622k+5dSn3LiXuZJiOQGIBKA5xn6k9yah/Tnp+aWV9Wv1IvJwVijcEfB2oJwig9iw55Hb7sc6DQKGlKDILKL/R/Wfa5GlagRsJ7W9xnAUnsAC2P6WXvsNa/UH1n0pFqNnJbSYBYZR8ZMUo/C4/5EeQSPNV70s6plljksLzI1CyPtuGPMsI4SUE8txgFvOVP5qC+0pSgUpSgi+pOo4LG2e4uGKxp/CMs7HhVUeWJ/7kAZqlR69r98PctLW2srZgGja+ZmldPBKpnbkHOCvjv9fjXYze9S21s+Ph7KE3e05xJMWAU4HHysYyM/wt9cVYPUW7m9iG2t3aOa7njt98bBXjiOXmZWIOCI1bn78c0FX13qjqDT7eWS4t7W6jCHE1qWBgcnAeSNhllHfAUeMtUr6R9HWVtaLc28guZp1y8/POSC0ag8oAw5B5yDn6Dr9Pi3vahGJJXtYbhYIRcO0rIUgT3f3jsWKliCAe2eO+Bz9HWPwOq3tkgxbSpHfQKO0W9jHMv1GXUYHgLQXylKUClKUCqd1z6YWWoxsXRYLjkieNVDA8/4n8a55IP9iKuNZ36v6nKy22mwMUl1CX2nYclLcFfc4HODuGfsrZoK16f+oMlrZnT4bKW/ubR5E3WZDQPGZGYP7vJGSWA+XkDP2E+3q9PAN99o93awZA9xcSBc5/FlUxzjz5P05t1joaafYtFYwAmON2ROAZ5gpI3txlmYAEn6+AKrXSvUd9Nf/DSyW1wkcO679iIqtrO3Cwb/AHGDvuEgIwOFPngBc9E1uC7gWe3kEkTjII8HyCO6sOxB7V3VlVhY/sjqBIIciw1FHKxKflhuUGWIU9hgYGMcSY/LWq0ClKUClKUClKUCovV+qLS1x8TcxQk9hI6gn9Fzk+P86hPUDX7iNYbSyx8feMyRse0ESgGWZv6VPH/I4wY6y9ONMsbdp75Vu5sbp7i7BlaWRiPwo27kthVABY5A5J5CzWPWNlOjtBcxTe2rMwidSwVRknbnOMee1fzv09oV/repy3UWIkab3XlkG6OHB+RQCMO6qQACPHcd61SXoTRtVSVYrZrO6hAjYLGYJICy7kLw8KwK+SORkZHjt9LNUeL3dJuFVbixwFZAFFxbN+CQLnJOCuT/ADLnnNBb+ndE+Et1h96a42lj7l0++Rtxzy2BxzxUlSlApSlArFPVzVvgNRtr6K2kjuVLI74UwXlvjbtLq2Q4XjBXOGHJ2itrri1nT4J4HjuUR7dlO8Sfh2jnJPjGM58YzQVr0g1H3tFtDxlEaI4Oce27IM/8IU4+9XLNfz90No+oTPdQaRcPbaQ8rEXEyDfjG3Ef5s9uRt4UZIPFXA+l+pRlng125Nx3An3FHIGBvBduMedp/Sg1GlZx0r6j3CXi6bq0IhvCP3cyEe1c8nbgdlLYOMdyMYB4rR6DM+qJP2dr9tfynFpdRGzkc9oJMhkJPgEheT2CvU71ZpVzLd2N1axxXC2/vsVkk9vcZYgqMrhWGPPbxVj1jR4bqB4J0EkMgwynPPkEEcgg4II7Yqkab0HqdiQljqStaA/LDfxb/bUHO0OhBwcntt8UFk6Q0RrGyCTyK0paWed8naZZHaRzlucDOMnGdueM1A9Cy/G6he6kv/pzstLc/wDyxwnMkv3Uv+EjHGcjNc9z6f6jfOF1PUA1mOWt7FTEs2DkB3PJXtxz24wfmq/2lokUaxxqEjQBVVBhVUDAAA7Cg9qUpQKUpQKzb1PmFtqOlX7/AOBFNJDKxPyxiZQAxwCe28/8H3rSahOtFtTYT/G4+E2EyZODgYI2/wA+7btx5xQefW+rTW9i81uGaRWhOI09xjEZ4xJhfP7sv/zqv9A2Ie/vLuGA2tiyxwQqY/aNwyO7yTGPAYfOzAFhkhj2xtFU6C1HXrayjeO0F7YEFoY5ZVW5jt+SmG4BXGMDax7YAGBU5c9T9QXamO20xbAnIM11KrFeO6KVXn77WFB+dTut31Lp8MaiX4NJJ5jkERbsbMjwwYRkf1rWn1m3onbwfDTSfMdRMrrembBlWcMflPnYTkj6nd9K0mgUpSgUpSgUpSgoWpD/AMz2u8kILKYxZztM/ukOF8bvbwT9gPtXZ6gwPcPZ2SO0fvzmR3UKdsdshl7NkE+57WAQRxzXR110tJdLFNbSe3fWjmWAkttckfNC+GHyPhQT9PsTVcPWumXZWHVEexvlT22S4MsAAcxs/tzIwHtlkXksMgfQmgtXQepSz2YllO/LyiOQhQ09ssjLFKwXgMygE4wPoOagp+eqY9u3jT39zjkD4g7e3Y529/Ga+7r1RsIgttp6m9n2bYYLJSUUL8qguBtRBgcjOAM47V2+n/Ss1uJrq9YPqN2webbysKAfJCp+ijjjjgDkAEhb6UpQKUpQKz3111R4dHkCHHvPHCxzg+22WYD9Qu0/ZjWhVW/UXppr/TZ7dP8AEZQ0eccyowdVye24jbnxuoOzpDSUtrC3hjA2pEnYY3MRudsZOCzFmP3asI6a1lnvrTf7sestf5naUSg/BOo/dYZuE7jYe2PpV56R6s/aWmyaZLM1rqqxPARJlXJUbQ47c9gyjnhuMc1KdLdCXYu4bnUpIJWtIEgtxAZG+YDDTyNIATIRn6j5s8YoIr/+hdPX4GC6GVngmUIykg7XBJGQePmRDn7fetQsZy8SOeCyqxA8FlBrJeu9XGtX8Gk2h9yCOT3buRfwBU4IVh3wCw+hZ1GeK16GIKoVRhVAAH0AGAOaD7pSlApSlApSlApShNArLdTQ65qnw4ydIsWBlYA7Lu8H+63eQuSOPG7+JTU56gdQTbotNsWAv7sMd+SBa2oB3zEjkHghfuD5ABsXTXTsNjbR28C4RBjPG6R/zOxHdieT/wBBQSargYHav2lKDM+som0i/GrQqTaTFYr+NPucJOBnG7PBzjk/zkjSYZldQyMGRgGVlIIZSMggjuCOc1539ik0TxSqHikUo6nsysMEf5VQOgdVksbt9GuiTsBexlfvPaZJ2E+WUfQflYcbRkNGpSlApSlApSlArmu9Oilx7sSSY7e4itj9NwOK6aUHNZaZDCMQxRxA+IkVAcduFArppSgUpSgUpSgVDdXdUw6faPczHheEXzLKQdqDjucd/ABPipW5uVjRndgqICzMxwFRRkknwAATWXdPxNrmo/HyD/Zdm7LaRuvFxLj5pjkeDtPbghR4bIeGj+kHx6Peaq8i39yyygQH2zaqFwqYIIzjbnIyNgGc5J6j6JyOFjn1e8ntgQTE5O1lBzjlyB+uK1KlBD9N9I2lghS0gWIMcsQSzORnG52JY4ycAnjJqYpSgUpSgUpSgUpVJ6k64n+L/Z+mQpPegBpXmJEFohwQZCOWJB7A+R37UF2rNfXvqA2+l+0pAe5cRn6+0Bvcj/JVP9ddP+hmqEbptddJXPAihjWJXI4VQTlhn9MiqN1TYXS6jaHqErPp6740mtxsiMjDIMoUAqSQuQNvC5GQpBCW9JZryaf4lIFZZsG6urgFMoE/d21pGMYRPlBbkEjH5RnZK87ZECKIwojAAUJjaEA+UKBxjGMYr0oFKUoFZ/6v28YghuA5hvoJA9rLtJX3hz7TvjaqyYCjeQCceM1oFedxbpIpR1V0YYZXAZWH0IPBFBVfT31Cj1WORkiMRi9sMGIOWdcnGOcAgjn6Vbqxl2h6f1dhahp7e7j+aztgXngkQZjYAkkqzFgMn/eHg4GbB/rQvY/nuNDu44cbi0TCVlXOOUCLjycEjx4OaDRqVE9OdVWt/EZbWUSqDhuCGRsZwysAQalqBSlKBSlKBSlKBSlc2o6lFbxmWeRIol7tIwVR9OTQdNcGv6r8LaT3BXd7MUku0nbvKIWC7sHGSMZwe9VST1q0kEfv32E4Ensze2T/AFbf18eDUJ6t9ZQ3GmLb2MgupbxxGq2xLtsjKyScLyD+AEEdnPHmg/ep9cfWLmLSrYhYGSOfUHU8xxZRvZV/4s8HjuR2AatMsLCOCJIolCRRqEVR2VQMAVn/AKY+nU1raot57a4YSezCq/NIrl0e4l5Mrqdu0KQq7B3PI0igUpSgUpSgUpSgUpSg87iYIjMeAoLHgngDJ4HJ/tWf+iNsW097yQZuLyaWWRzjL4cqBx2AIfA+5+taDLEGUqwDKQQQRkEEYIIPcYrMPTTUl025m0a4+R1keW1diAs8EhG1R539zjnPzD8vIfPqtoFs85lmZ7q6mhNtZWaZytyTn3xhhgL3JIAx3zVsvekjNo3wM7e7J8OsZdmJJnRAVfcRniQA5P0qqz9D6wbm6nWayWe5IRbjM3vWtorDEcKe3tU7RzzyfOeasHqL1UbS1EEJMmoXI9m3Rfxl2G0y4zwFznP1xQffpJqMk+jWkkrbn2OmfJWOV41z9TtVefNW+ofpDQvg7G3tuMxRqrFexk7uR9i5Y/3qYoFKUoFQPXfURsdOuLkYLxp8me3uuQiZHkbmWp6qJ616Q9xo8wjBZ4yku1RksqN8/wCmFLN/w0Hb6e9Fpp9tvl+e9lG+5mkOXZz8xUsfyqT/AHxk14aH18bq7cqIo9MDC3hnlbDXl6Wxth+bDJw2MA5x+oEyvs6pp34j7F1DgmJhlQ6/MAxHDA5ByO4OR4rPNF9OPZ1uGJPjH0+zjM6m7LNCbtj8ohIVUGNysceUNB2eoViuk3cGr2qrGrSCG8jUYWaKUkmQgfnyO/ltpwcHOpA1nfrfchrGOzXBnvJ4YY17niRSWAyOx2L5/wAQfXI0RaD9pSlApSlApSlB53E6ojOxwigsxPhQMk/5VmfSWiNrLftLUlLW5Y/B2jf4McKnAldc4kduRz9D4IC3Xre0eXTbyNM72t51ULjLMY2wvIxz2/v471x+md3HJpFmY8bRBGhxjiRFCvnHneGP9+eaDk1v1Ds7SV7cwyyR26xm4aCNTFaI5AQOCR3yOFBwP0OK16gdGJZFdZ0xFjntyJJI41HtzQEbXYKOFOxjkj8pJ7jNV/WoPi7p7xwy20+oRadNaQuwN2IThJXf6g4+RV7D8QJzWqeoM6RaReliEX4aZBngbnjZEUfcsyqB9xQTenXyzQxzJ+CREkXt+F1DDtx2NdFVj0yjddHsg+d3sIRk5+QjKc/0FePHbxVnoFKUoFKUoFKUoFKUoFQPVvRVpqUPt3MeSPwSJgSxcgnY5BxnAyOQfIqepQZxa+meoxkKuvXPsjsrRhnC+B7jSHz9u3FWLpfoK2smMoL3F2/47m5O+Z8jkBj+FfsP7k1ZaUClKUClKUCvmSMMCGAKkEEHkEHuCPIr6pQZjJ0vqekyu2kql1YSMXNnO21oXJG72pCRxgeScfQnmvT/AFiaw+Vj0CVZCCFaWYBFbHBbMajH23DP1rSqYoKF0l0JOboajqkomv8ABWOOP/BtE5GEHk4J58bj3PzVfaUoFKUoFKUoFKUoFZe2m3mhzyPZ27XmkzM0rwRYMtnJhQxjHdlPhcHhOSMZOoUoMhj9SOnRcG6+GK3pJY5tv3omPfztEmeMg9yeea+7+3veonjR4JLHRVb3C0uBPdFRgAJk7Ry2O485JAFaz7Y+gz+lfVB8xxhQFUAKAAABgADgADwK+qUoFKUoFKUoFKUoFKUoFKUoFKUoFKUoFKUoFKUoFKUoFKUoFKUoFKUoFKUoFKUoFKUoFKUoFKUoFKUoP//Z"/>
          <p:cNvSpPr>
            <a:spLocks noChangeAspect="1" noChangeArrowheads="1"/>
          </p:cNvSpPr>
          <p:nvPr/>
        </p:nvSpPr>
        <p:spPr bwMode="auto">
          <a:xfrm>
            <a:off x="0" y="-863600"/>
            <a:ext cx="2552700" cy="1790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Сбалансированные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по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высоте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деревья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93" y="1176358"/>
            <a:ext cx="842962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err="1" smtClean="0"/>
              <a:t>АВЛ-деревья</a:t>
            </a:r>
            <a:r>
              <a:rPr lang="ru-RU" dirty="0" smtClean="0"/>
              <a:t>: Эффективность</a:t>
            </a:r>
            <a:endParaRPr lang="ru-RU" dirty="0"/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285720" y="1500174"/>
            <a:ext cx="8643998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altLang="ru-RU" sz="2400" dirty="0" err="1" smtClean="0">
                <a:latin typeface="Times New Roman" pitchFamily="18" charset="0"/>
                <a:cs typeface="Times New Roman" pitchFamily="18" charset="0"/>
              </a:rPr>
              <a:t>Г.М.Адельсон-Вельский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и Е.М.Ландис доказали теорему, согласно которой высота </a:t>
            </a:r>
            <a:r>
              <a:rPr lang="ru-RU" altLang="ru-RU" sz="2400" dirty="0" err="1">
                <a:latin typeface="Times New Roman" pitchFamily="18" charset="0"/>
                <a:cs typeface="Times New Roman" pitchFamily="18" charset="0"/>
              </a:rPr>
              <a:t>АВЛ-дерева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с N внутренними вершинами заключена между </a:t>
            </a:r>
            <a:r>
              <a:rPr lang="ru-RU" altLang="ru-RU" sz="24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(N+1) и 1.4404*</a:t>
            </a:r>
            <a:r>
              <a:rPr lang="ru-RU" altLang="ru-RU" sz="24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(N+2)-0.328, то есть высота </a:t>
            </a:r>
            <a:r>
              <a:rPr lang="ru-RU" altLang="ru-RU" sz="2400" dirty="0" err="1">
                <a:latin typeface="Times New Roman" pitchFamily="18" charset="0"/>
                <a:cs typeface="Times New Roman" pitchFamily="18" charset="0"/>
              </a:rPr>
              <a:t>АВЛ-дерева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никогда не превысит высоту идеально сбалансированного дерева более, чем на 45%. Для больших N имеет место оценка 1.04*</a:t>
            </a:r>
            <a:r>
              <a:rPr lang="ru-RU" altLang="ru-RU" sz="24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(N). </a:t>
            </a:r>
            <a:endParaRPr lang="ru-RU" altLang="ru-RU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	Таким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образом, выполнение базовых операций требует порядка </a:t>
            </a:r>
            <a:r>
              <a:rPr lang="ru-RU" altLang="ru-RU" sz="24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(N) сравнений.</a:t>
            </a:r>
            <a:endParaRPr lang="en-US" alt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	Экспериментально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выяснено, что одна балансировка приходится на каждые два включения и на каждые пять исключений.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err="1" smtClean="0"/>
              <a:t>АВЛ-деревья</a:t>
            </a:r>
            <a:r>
              <a:rPr lang="ru-RU" dirty="0" smtClean="0"/>
              <a:t>: где используются</a:t>
            </a:r>
            <a:endParaRPr lang="ru-RU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857224" y="2143116"/>
            <a:ext cx="7500989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dirty="0" err="1">
                <a:latin typeface="Times New Roman" pitchFamily="18" charset="0"/>
                <a:cs typeface="Times New Roman" pitchFamily="18" charset="0"/>
              </a:rPr>
              <a:t>АВЛ-деревья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используются, когда нужен быстрый доступ к элементам дерева</a:t>
            </a:r>
          </a:p>
          <a:p>
            <a:pPr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Могут использоваться для сортировки данных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altLang="ru-RU" dirty="0" smtClean="0"/>
              <a:t>Сравнение красно-черных и </a:t>
            </a:r>
            <a:r>
              <a:rPr lang="ru-RU" altLang="ru-RU" dirty="0" err="1" smtClean="0"/>
              <a:t>АВЛ-деревьев</a:t>
            </a:r>
            <a:endParaRPr lang="ru-RU" dirty="0"/>
          </a:p>
        </p:txBody>
      </p:sp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785786" y="1285860"/>
            <a:ext cx="7786742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И у тех, и у других все базовые операции над бинарными деревьями имеют сложность – 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O(log N)</a:t>
            </a:r>
            <a:endParaRPr lang="ru-RU" alt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714348" y="2071678"/>
            <a:ext cx="781687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	В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худшем случае высота составляет: </a:t>
            </a:r>
          </a:p>
          <a:p>
            <a:pPr algn="just" eaLnBrk="1" hangingPunct="1"/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altLang="ru-RU" sz="2400" dirty="0" err="1">
                <a:latin typeface="Times New Roman" pitchFamily="18" charset="0"/>
                <a:cs typeface="Times New Roman" pitchFamily="18" charset="0"/>
              </a:rPr>
              <a:t>АВЛ-деревья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- 1.44 * </a:t>
            </a:r>
            <a:r>
              <a:rPr lang="ru-RU" altLang="ru-RU" sz="24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(N+2) - 0.33</a:t>
            </a:r>
          </a:p>
          <a:p>
            <a:pPr algn="just" eaLnBrk="1" hangingPunct="1"/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	Красно-черные деревья  -  2 * </a:t>
            </a:r>
            <a:r>
              <a:rPr lang="ru-RU" altLang="ru-RU" sz="2400" dirty="0" err="1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(N+1)</a:t>
            </a:r>
          </a:p>
          <a:p>
            <a:pPr algn="just" eaLnBrk="1" hangingPunct="1"/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	Следовательно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, при поиске </a:t>
            </a:r>
            <a:r>
              <a:rPr lang="ru-RU" altLang="ru-RU" sz="2400" dirty="0" err="1">
                <a:latin typeface="Times New Roman" pitchFamily="18" charset="0"/>
                <a:cs typeface="Times New Roman" pitchFamily="18" charset="0"/>
              </a:rPr>
              <a:t>АВЛ-деревья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работают быстрее красно-черных</a:t>
            </a:r>
          </a:p>
          <a:p>
            <a:pPr algn="just" eaLnBrk="1" hangingPunct="1"/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	При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вставке красно-черные деревья выполняют балансировку за 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O(1)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, АВЛ же за 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O(log N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 eaLnBrk="1" hangingPunct="1"/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	Касательно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удаления, здесь также выигрывают красно-черные, так как им потребуется 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O(1) (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максимум 3 поворота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, тогда как для АВЛ может потребоваться 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O(log N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altLang="ru-RU" dirty="0" smtClean="0"/>
              <a:t>Сравнение красно-черных и </a:t>
            </a:r>
            <a:r>
              <a:rPr lang="ru-RU" altLang="ru-RU" dirty="0" err="1" smtClean="0"/>
              <a:t>АВЛ-деревьев</a:t>
            </a:r>
            <a:endParaRPr lang="ru-RU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71472" y="1763618"/>
            <a:ext cx="8072494" cy="23083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  Таким образом,</a:t>
            </a:r>
          </a:p>
          <a:p>
            <a:pPr algn="just" eaLnBrk="1" hangingPunct="1">
              <a:spcBef>
                <a:spcPct val="50000"/>
              </a:spcBef>
            </a:pPr>
            <a:r>
              <a:rPr lang="ru-RU" altLang="ru-RU" sz="2400" i="1" dirty="0" err="1">
                <a:latin typeface="Times New Roman" pitchFamily="18" charset="0"/>
                <a:cs typeface="Times New Roman" pitchFamily="18" charset="0"/>
              </a:rPr>
              <a:t>АВЛ-деревья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рекомендуется использовать, когда хочется быстрого поиска элемента в фиксированных данных</a:t>
            </a:r>
          </a:p>
          <a:p>
            <a:pPr algn="just" eaLnBrk="1" hangingPunct="1">
              <a:spcBef>
                <a:spcPct val="50000"/>
              </a:spcBef>
            </a:pP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Если же данные динамические, т.е. много операций вставки и удаления, то лучше использовать </a:t>
            </a:r>
            <a:r>
              <a:rPr lang="ru-RU" altLang="ru-RU" sz="2400" i="1" dirty="0">
                <a:latin typeface="Times New Roman" pitchFamily="18" charset="0"/>
                <a:cs typeface="Times New Roman" pitchFamily="18" charset="0"/>
              </a:rPr>
              <a:t>красно-черные деревья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hISEBUTEhIVEhAVGBUVFhcQFxcYFhEQFxQXGBcWGBYYHSYeGBojGRoVIC8gIygpOC0tFSA0NjA2NSY3LCkBCQoKBQUFDQUFDSkYEhgpKSkpKSkpKSkpKSkpKSkpKSkpKSkpKSkpKSkpKSkpKSkpKSkpKSkpKSkpKSkpKSkpKf/AABEIALwBDAMBIgACEQEDEQH/xAAcAAEAAwEBAQEBAAAAAAAAAAAABQYHBAMCAQj/xABAEAACAQMDAwIEAwYCCAcBAAABAgMABBEFEiEGMUEHExQiUWEyQnEVI1JicoEzkRYXJUOCsdHhJCY0NVOhwQj/xAAUAQEAAAAAAAAAAAAAAAAAAAAA/8QAFBEBAAAAAAAAAAAAAAAAAAAAAP/aAAwDAQACEQMRAD8A3GlKUClKUClKUClKUClKUClKUClKUCvxmAGScAdyfAr9rPeu4pNRv4dJV2it/b+KvGTgvCH2xxKfu4Oe/g84xQSF36q2Qd0t1uL50xu/Z8LTBc/zjCH+xr6031TsZJFhl96yncgLHfxNCz57EE5XBPHJrz6x12PRrGJLSGFZHkSCCJiI497d2dsjgAcsxHcZNe2naZNqFrJHqsNnLE+0xG0Z3UqVOXDt+Fu2GU+aC3UrPfTbUZYLq60ieUzG02Pbu/LNZuBhWOO6bkHP8WBwBWhUClKUClKUClKUClKUClKUClKUClKUClKUClKUClK8bu7SJGkkdY41BZmcgKqjuSTwBQe1KojesVm0jJbQXl9tJDNY25kUYx5JGRz3Fd2g+qFhdTC3DvBdHj2bqNopN38PPylvsDnigttKVyzarCsyQtKizyBmSNmAd1X8RVe5x/8Ah+lB1Ur5klCgliFUdyTgD9Sapeu+sOmWzFPeNxMCB7dopkYk/RuIzjyN2ftQXamaz2TqTW7vPwVhHZwnhZdTYiQggnd7Kcoe3BDf9Pgelc9ywbU9UuLteMww4ghJxggqhwRjcMgKTmgm+oPU/TbMlZblWl5/dwfvZN2PwkJkKT/MRVW6P6n93XJZGtp7aK+t09r4zCtJJbHawRc8DaxO3k/LnsavWg9G2VkP/C20URAI3KuZCD4MjZcj9TXP1p0it/CoWQwXMTe5bzJ+KGYefrtPAI84H0oKt1vrenpqDftC3Dta23u2wlcsl28hKGNLcgoz5wuTkjvjC5Fo6A0FrPT4opAFlO6WRVyFjklcyMirkhVXdtwP4c+arcfWeoWzLFqOkzXDJnbc6anvLIeQGEfBiJHfkfoBxX5f9V6tfD2bDT5rJH4N1f4jaJc4YrDyd305P6eaCNuus7eHqG5uGWVraG2S1llgiaRIp/d9w7ymcAKGB85RhjitE0Hqm0vU32s8cwxkhD86D+ZD8yf3Arl6M6Pi0629mMs7Mxklkf8AFLMwG5j9BwMDwB5OSeXXPTSwuWLmL2J+f31ofZlBOecpwx5/MDQWmlUX9kazZMzW90upwZJ9i9xHMF4wEuFG1m/qCj7V9Qeq8EZCajDNpsxJUC4RmidgRn250G1xyPm4AoLxSvC0vo5V3RSJIpwd0bBgQRkcqccivegUpSgUpSgUpSgUpSgUpSgUpSgUpSgVmetwNq+sNZM3+zbFUe4RS2Lm5kG5I3I4KjA48bX8n5dMrOehmEOuavA4AlkaG4UjOXhKn6+FMijgd2PPagkuteto9IgVYbN5DtG1Yk2W8QLBF3y42rluAoyf0yDUp1X0dBqNuUmQJLgGOVce5BKOVKuOeD47Hmof1Jf3JtNtATumvI5CAcZitgZHzngjlTg/QYFXcnigx6L1nezszb3EMlxqtu727gAiNyjECVpAOQVx25JGeAc1Q+lteu7nUviZ7kQ3bkRxSTQSzGHexAWGMD20HzEfMeAx8nNax6VsJrzVruM7raa5VYmxgP7StuYHyp3rj/vWi4oKBH6QxzfNqN5dag55ZZJGjhzz+GND8oBOQA3j+1WvSOlbO1AFvbRQ4zgoihuRg5f8R4+pqVpQKUpQKUpQKUpQKUpQK8LywimXZLGkqfwyKGX/ACYEV70oKHqHpFbCRp7CabTbgjg2jYiLZJG+I8Fc4+UEDA7VyXN7rtnG6TRx38OGUXFoVjuYwVIEhhf5HcHBCr3I781o9R2u9P297F7NzEJYshtrEj5h2IKkEdz580GY+nHrXHIxtb+XDgkRXEqiMTLnAEqglY3++cHycjLXrrXruHTo0LK01xKdsMEXMkz8Dj6DJAzg9wACeKjZfRjRyCPgwPuskwI/Q76q/pX07CdW1CQB2jsn+EtRMxf2QGkEm3cSV/DwfpI31NBKTxdRzgSfEWWnK2SsLASOq8YDuyMCw/l+v9hzN15qmlsv7VhjubJiEF3ZflY9tycDweML9ie1SfqxodsYTeXKm4MMbRQWzHEb3UrqFbCEOWJ2ggH8KnipPoroGK00z4OYLN7m5pwR8jyPjcAD4ACqD/Lngmgs9lepNGksTB43UMrL2ZWGQR/aves39HXaA3+msxYWVwwjLHJ+HlLFO3AyVZu/eQ9q0igUpSgUpSgUpSgUpSgVl/rFPFBJa3FuWGtbwlsIVDNNGx2usi4O5MFgB9X481f+oNcis7aS4mYLHGpY8gFjjhVz3ZjgAfU1S/Tzp+W5nbWb5cXE4Hw0Z5FrakELg+Syt3wOCT+cgB8w+ol7G6pe6JdmZM5ksY/fjyR+KM9hn6buP/qoL1A651KS0J+Bn0/TndI5ppMG59mQgHEWR7fGQc5yWUZBNbJXLqemx3EMkMq7opFZGH1Vhg/ofvQcnS2lW9vZwxWuDbhAUZTkSK3ze5u87id2fvUrWb+meoS2dxNo10SXgzJaSNx79mzHgfUr9s/mHaOtIoFKUoFKUoFKUoFKUoFKUoFKUoFKUoFZt0/cx6brV5bTn201CRbm2kfIWSVifch3HjfvbgZ+g7sBWk1kfqXP+1r2LSbVFZ4mElxcFcmzXjIU5HOCMjPJ2juDgLtrPTMtzqVrO7p8Hah5Fj53PeH5VYgjbtVeQc5Bz9al9d1iO0tpbiU4jiQufqcdlH3JwB9yKpkfTuvWrYtr+C8g4wupKwkUYI5kjG5/HJPP0+tc9S+i9VktDcz3qXQtyszWscXtwbEBMhxkmUjg/Njjfj6UFn9IdJnFvNe3PE9/Kbjb/BCR+7HPI4JIGThSvY5FX6obpDqOK+s4riHAVlAZR/upBw8Z/pPH3GCOCKmaBSlKBSlKBSlKBX4zADJ4A+vgV+1hXVfqS9zPdab8R7MLXMkbzFeYrONURoolT5pXkkEgxyTn6MSoWWHOvahuP/s1lJhRkkX92o/EcHBRfHfIP8x26hUd07YxQ2kMcEZihWNdiOCrKpGfnB538855zmpGgUpSgo/qh01JLEl7aZGoWR92Ir3kjBzJEcfiBXPHnkfmNWLpbqWG/tY7mE5RxyPMcg4ZG+4P+fBHBqWrDLnrGLS9Rv4bCWN47hZXVTkJaanGrblw3BDEeOMlRnCmg3OlRnTOpm5sreckFpYonbaMDeyAtgHsN2ak6BSlKBSlKBSlKBSlKBSlKBSlVnW/UK0tfihKzZtEiaQAd2m3e3GvPLnbn6AMDnvgOT1H6yazhWC2BfUbk+3booBKseDKQfC54yME4zwDjo9PeiF0622k+5dSn3LiXuZJiOQGIBKA5xn6k9yah/Tnp+aWV9Wv1IvJwVijcEfB2oJwig9iw55Hb7sc6DQKGlKDILKL/R/Wfa5GlagRsJ7W9xnAUnsAC2P6WXvsNa/UH1n0pFqNnJbSYBYZR8ZMUo/C4/5EeQSPNV70s6plljksLzI1CyPtuGPMsI4SUE8txgFvOVP5qC+0pSgUpSgi+pOo4LG2e4uGKxp/CMs7HhVUeWJ/7kAZqlR69r98PctLW2srZgGja+ZmldPBKpnbkHOCvjv9fjXYze9S21s+Ph7KE3e05xJMWAU4HHysYyM/wt9cVYPUW7m9iG2t3aOa7njt98bBXjiOXmZWIOCI1bn78c0FX13qjqDT7eWS4t7W6jCHE1qWBgcnAeSNhllHfAUeMtUr6R9HWVtaLc28guZp1y8/POSC0ag8oAw5B5yDn6Dr9Pi3vahGJJXtYbhYIRcO0rIUgT3f3jsWKliCAe2eO+Bz9HWPwOq3tkgxbSpHfQKO0W9jHMv1GXUYHgLQXylKUClKUCqd1z6YWWoxsXRYLjkieNVDA8/4n8a55IP9iKuNZ36v6nKy22mwMUl1CX2nYclLcFfc4HODuGfsrZoK16f+oMlrZnT4bKW/ubR5E3WZDQPGZGYP7vJGSWA+XkDP2E+3q9PAN99o93awZA9xcSBc5/FlUxzjz5P05t1joaafYtFYwAmON2ROAZ5gpI3txlmYAEn6+AKrXSvUd9Nf/DSyW1wkcO679iIqtrO3Cwb/AHGDvuEgIwOFPngBc9E1uC7gWe3kEkTjII8HyCO6sOxB7V3VlVhY/sjqBIIciw1FHKxKflhuUGWIU9hgYGMcSY/LWq0ClKUClKUClKUCovV+qLS1x8TcxQk9hI6gn9Fzk+P86hPUDX7iNYbSyx8feMyRse0ESgGWZv6VPH/I4wY6y9ONMsbdp75Vu5sbp7i7BlaWRiPwo27kthVABY5A5J5CzWPWNlOjtBcxTe2rMwidSwVRknbnOMee1fzv09oV/repy3UWIkab3XlkG6OHB+RQCMO6qQACPHcd61SXoTRtVSVYrZrO6hAjYLGYJICy7kLw8KwK+SORkZHjt9LNUeL3dJuFVbixwFZAFFxbN+CQLnJOCuT/ADLnnNBb+ndE+Et1h96a42lj7l0++Rtxzy2BxzxUlSlApSlArFPVzVvgNRtr6K2kjuVLI74UwXlvjbtLq2Q4XjBXOGHJ2itrri1nT4J4HjuUR7dlO8Sfh2jnJPjGM58YzQVr0g1H3tFtDxlEaI4Oce27IM/8IU4+9XLNfz90No+oTPdQaRcPbaQ8rEXEyDfjG3Ef5s9uRt4UZIPFXA+l+pRlng125Nx3An3FHIGBvBduMedp/Sg1GlZx0r6j3CXi6bq0IhvCP3cyEe1c8nbgdlLYOMdyMYB4rR6DM+qJP2dr9tfynFpdRGzkc9oJMhkJPgEheT2CvU71ZpVzLd2N1axxXC2/vsVkk9vcZYgqMrhWGPPbxVj1jR4bqB4J0EkMgwynPPkEEcgg4II7Yqkab0HqdiQljqStaA/LDfxb/bUHO0OhBwcntt8UFk6Q0RrGyCTyK0paWed8naZZHaRzlucDOMnGdueM1A9Cy/G6he6kv/pzstLc/wDyxwnMkv3Uv+EjHGcjNc9z6f6jfOF1PUA1mOWt7FTEs2DkB3PJXtxz24wfmq/2lokUaxxqEjQBVVBhVUDAAA7Cg9qUpQKUpQKzb1PmFtqOlX7/AOBFNJDKxPyxiZQAxwCe28/8H3rSahOtFtTYT/G4+E2EyZODgYI2/wA+7btx5xQefW+rTW9i81uGaRWhOI09xjEZ4xJhfP7sv/zqv9A2Ie/vLuGA2tiyxwQqY/aNwyO7yTGPAYfOzAFhkhj2xtFU6C1HXrayjeO0F7YEFoY5ZVW5jt+SmG4BXGMDax7YAGBU5c9T9QXamO20xbAnIM11KrFeO6KVXn77WFB+dTut31Lp8MaiX4NJJ5jkERbsbMjwwYRkf1rWn1m3onbwfDTSfMdRMrrembBlWcMflPnYTkj6nd9K0mgUpSgUpSgUpSgoWpD/AMz2u8kILKYxZztM/ukOF8bvbwT9gPtXZ6gwPcPZ2SO0fvzmR3UKdsdshl7NkE+57WAQRxzXR110tJdLFNbSe3fWjmWAkttckfNC+GHyPhQT9PsTVcPWumXZWHVEexvlT22S4MsAAcxs/tzIwHtlkXksMgfQmgtXQepSz2YllO/LyiOQhQ09ssjLFKwXgMygE4wPoOagp+eqY9u3jT39zjkD4g7e3Y529/Ga+7r1RsIgttp6m9n2bYYLJSUUL8qguBtRBgcjOAM47V2+n/Ss1uJrq9YPqN2webbysKAfJCp+ijjjjgDkAEhb6UpQKUpQKz3111R4dHkCHHvPHCxzg+22WYD9Qu0/ZjWhVW/UXppr/TZ7dP8AEZQ0eccyowdVye24jbnxuoOzpDSUtrC3hjA2pEnYY3MRudsZOCzFmP3asI6a1lnvrTf7sestf5naUSg/BOo/dYZuE7jYe2PpV56R6s/aWmyaZLM1rqqxPARJlXJUbQ47c9gyjnhuMc1KdLdCXYu4bnUpIJWtIEgtxAZG+YDDTyNIATIRn6j5s8YoIr/+hdPX4GC6GVngmUIykg7XBJGQePmRDn7fetQsZy8SOeCyqxA8FlBrJeu9XGtX8Gk2h9yCOT3buRfwBU4IVh3wCw+hZ1GeK16GIKoVRhVAAH0AGAOaD7pSlApSlApSlApShNArLdTQ65qnw4ydIsWBlYA7Lu8H+63eQuSOPG7+JTU56gdQTbotNsWAv7sMd+SBa2oB3zEjkHghfuD5ABsXTXTsNjbR28C4RBjPG6R/zOxHdieT/wBBQSargYHav2lKDM+som0i/GrQqTaTFYr+NPucJOBnG7PBzjk/zkjSYZldQyMGRgGVlIIZSMggjuCOc1539ik0TxSqHikUo6nsysMEf5VQOgdVksbt9GuiTsBexlfvPaZJ2E+WUfQflYcbRkNGpSlApSlApSlArmu9Oilx7sSSY7e4itj9NwOK6aUHNZaZDCMQxRxA+IkVAcduFArppSgUpSgUpSgVDdXdUw6faPczHheEXzLKQdqDjucd/ABPipW5uVjRndgqICzMxwFRRkknwAATWXdPxNrmo/HyD/Zdm7LaRuvFxLj5pjkeDtPbghR4bIeGj+kHx6Peaq8i39yyygQH2zaqFwqYIIzjbnIyNgGc5J6j6JyOFjn1e8ntgQTE5O1lBzjlyB+uK1KlBD9N9I2lghS0gWIMcsQSzORnG52JY4ycAnjJqYpSgUpSgUpSgUpVJ6k64n+L/Z+mQpPegBpXmJEFohwQZCOWJB7A+R37UF2rNfXvqA2+l+0pAe5cRn6+0Bvcj/JVP9ddP+hmqEbptddJXPAihjWJXI4VQTlhn9MiqN1TYXS6jaHqErPp6740mtxsiMjDIMoUAqSQuQNvC5GQpBCW9JZryaf4lIFZZsG6urgFMoE/d21pGMYRPlBbkEjH5RnZK87ZECKIwojAAUJjaEA+UKBxjGMYr0oFKUoFZ/6v28YghuA5hvoJA9rLtJX3hz7TvjaqyYCjeQCceM1oFedxbpIpR1V0YYZXAZWH0IPBFBVfT31Cj1WORkiMRi9sMGIOWdcnGOcAgjn6Vbqxl2h6f1dhahp7e7j+aztgXngkQZjYAkkqzFgMn/eHg4GbB/rQvY/nuNDu44cbi0TCVlXOOUCLjycEjx4OaDRqVE9OdVWt/EZbWUSqDhuCGRsZwysAQalqBSlKBSlKBSlKBSlc2o6lFbxmWeRIol7tIwVR9OTQdNcGv6r8LaT3BXd7MUku0nbvKIWC7sHGSMZwe9VST1q0kEfv32E4Ensze2T/AFbf18eDUJ6t9ZQ3GmLb2MgupbxxGq2xLtsjKyScLyD+AEEdnPHmg/ep9cfWLmLSrYhYGSOfUHU8xxZRvZV/4s8HjuR2AatMsLCOCJIolCRRqEVR2VQMAVn/AKY+nU1raot57a4YSezCq/NIrl0e4l5Mrqdu0KQq7B3PI0igUpSgUpSgUpSgUpSg87iYIjMeAoLHgngDJ4HJ/tWf+iNsW097yQZuLyaWWRzjL4cqBx2AIfA+5+taDLEGUqwDKQQQRkEEYIIPcYrMPTTUl025m0a4+R1keW1diAs8EhG1R539zjnPzD8vIfPqtoFs85lmZ7q6mhNtZWaZytyTn3xhhgL3JIAx3zVsvekjNo3wM7e7J8OsZdmJJnRAVfcRniQA5P0qqz9D6wbm6nWayWe5IRbjM3vWtorDEcKe3tU7RzzyfOeasHqL1UbS1EEJMmoXI9m3Rfxl2G0y4zwFznP1xQffpJqMk+jWkkrbn2OmfJWOV41z9TtVefNW+ofpDQvg7G3tuMxRqrFexk7uR9i5Y/3qYoFKUoFQPXfURsdOuLkYLxp8me3uuQiZHkbmWp6qJ616Q9xo8wjBZ4yku1RksqN8/wCmFLN/w0Hb6e9Fpp9tvl+e9lG+5mkOXZz8xUsfyqT/AHxk14aH18bq7cqIo9MDC3hnlbDXl6Wxth+bDJw2MA5x+oEyvs6pp34j7F1DgmJhlQ6/MAxHDA5ByO4OR4rPNF9OPZ1uGJPjH0+zjM6m7LNCbtj8ohIVUGNysceUNB2eoViuk3cGr2qrGrSCG8jUYWaKUkmQgfnyO/ltpwcHOpA1nfrfchrGOzXBnvJ4YY17niRSWAyOx2L5/wAQfXI0RaD9pSlApSlApSlB53E6ojOxwigsxPhQMk/5VmfSWiNrLftLUlLW5Y/B2jf4McKnAldc4kduRz9D4IC3Xre0eXTbyNM72t51ULjLMY2wvIxz2/v471x+md3HJpFmY8bRBGhxjiRFCvnHneGP9+eaDk1v1Ds7SV7cwyyR26xm4aCNTFaI5AQOCR3yOFBwP0OK16gdGJZFdZ0xFjntyJJI41HtzQEbXYKOFOxjkj8pJ7jNV/WoPi7p7xwy20+oRadNaQuwN2IThJXf6g4+RV7D8QJzWqeoM6RaReliEX4aZBngbnjZEUfcsyqB9xQTenXyzQxzJ+CREkXt+F1DDtx2NdFVj0yjddHsg+d3sIRk5+QjKc/0FePHbxVnoFKUoFKUoFKUoFKUoFQPVvRVpqUPt3MeSPwSJgSxcgnY5BxnAyOQfIqepQZxa+meoxkKuvXPsjsrRhnC+B7jSHz9u3FWLpfoK2smMoL3F2/47m5O+Z8jkBj+FfsP7k1ZaUClKUClKUCvmSMMCGAKkEEHkEHuCPIr6pQZjJ0vqekyu2kql1YSMXNnO21oXJG72pCRxgeScfQnmvT/AFiaw+Vj0CVZCCFaWYBFbHBbMajH23DP1rSqYoKF0l0JOboajqkomv8ABWOOP/BtE5GEHk4J58bj3PzVfaUoFKUoFKUoFKUoFZe2m3mhzyPZ27XmkzM0rwRYMtnJhQxjHdlPhcHhOSMZOoUoMhj9SOnRcG6+GK3pJY5tv3omPfztEmeMg9yeea+7+3veonjR4JLHRVb3C0uBPdFRgAJk7Ry2O485JAFaz7Y+gz+lfVB8xxhQFUAKAAABgADgADwK+qUoFKUoFKUoFKUoFKUoFKUoFKUoFKUoFKUoFKUoFKUoFKUoFKUoFKUoFKUoFKUoFKUoFKUoFKUoFKUoP//Z"/>
          <p:cNvSpPr>
            <a:spLocks noChangeAspect="1" noChangeArrowheads="1"/>
          </p:cNvSpPr>
          <p:nvPr/>
        </p:nvSpPr>
        <p:spPr bwMode="auto">
          <a:xfrm>
            <a:off x="0" y="-863600"/>
            <a:ext cx="2552700" cy="1790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data:image/jpeg;base64,/9j/4AAQSkZJRgABAQAAAQABAAD/2wCEAAkGBhISEBUTEhIVEhAVGBUVFhcQFxcYFhEQFxQXGBcWGBYYHSYeGBojGRoVIC8gIygpOC0tFSA0NjA2NSY3LCkBCQoKBQUFDQUFDSkYEhgpKSkpKSkpKSkpKSkpKSkpKSkpKSkpKSkpKSkpKSkpKSkpKSkpKSkpKSkpKSkpKSkpKf/AABEIALwBDAMBIgACEQEDEQH/xAAcAAEAAwEBAQEBAAAAAAAAAAAABQYHBAMCAQj/xABAEAACAQMDAwIEAwYCCAcBAAABAgMABBEFEiEGMUEHExQiUWEyQnEVI1JicoEzkRYXJUOCsdHhJCY0NVOhwQj/xAAUAQEAAAAAAAAAAAAAAAAAAAAA/8QAFBEBAAAAAAAAAAAAAAAAAAAAAP/aAAwDAQACEQMRAD8A3GlKUClKUClKUClKUClKUClKUClKUCvxmAGScAdyfAr9rPeu4pNRv4dJV2it/b+KvGTgvCH2xxKfu4Oe/g84xQSF36q2Qd0t1uL50xu/Z8LTBc/zjCH+xr6031TsZJFhl96yncgLHfxNCz57EE5XBPHJrz6x12PRrGJLSGFZHkSCCJiI497d2dsjgAcsxHcZNe2naZNqFrJHqsNnLE+0xG0Z3UqVOXDt+Fu2GU+aC3UrPfTbUZYLq60ieUzG02Pbu/LNZuBhWOO6bkHP8WBwBWhUClKUClKUClKUClKUClKUClKUClKUClKUClKUClK8bu7SJGkkdY41BZmcgKqjuSTwBQe1KojesVm0jJbQXl9tJDNY25kUYx5JGRz3Fd2g+qFhdTC3DvBdHj2bqNopN38PPylvsDnigttKVyzarCsyQtKizyBmSNmAd1X8RVe5x/8Ah+lB1Ur5klCgliFUdyTgD9Sapeu+sOmWzFPeNxMCB7dopkYk/RuIzjyN2ftQXamaz2TqTW7vPwVhHZwnhZdTYiQggnd7Kcoe3BDf9Pgelc9ywbU9UuLteMww4ghJxggqhwRjcMgKTmgm+oPU/TbMlZblWl5/dwfvZN2PwkJkKT/MRVW6P6n93XJZGtp7aK+t09r4zCtJJbHawRc8DaxO3k/LnsavWg9G2VkP/C20URAI3KuZCD4MjZcj9TXP1p0it/CoWQwXMTe5bzJ+KGYefrtPAI84H0oKt1vrenpqDftC3Dta23u2wlcsl28hKGNLcgoz5wuTkjvjC5Fo6A0FrPT4opAFlO6WRVyFjklcyMirkhVXdtwP4c+arcfWeoWzLFqOkzXDJnbc6anvLIeQGEfBiJHfkfoBxX5f9V6tfD2bDT5rJH4N1f4jaJc4YrDyd305P6eaCNuus7eHqG5uGWVraG2S1llgiaRIp/d9w7ymcAKGB85RhjitE0Hqm0vU32s8cwxkhD86D+ZD8yf3Arl6M6Pi0629mMs7Mxklkf8AFLMwG5j9BwMDwB5OSeXXPTSwuWLmL2J+f31ofZlBOecpwx5/MDQWmlUX9kazZMzW90upwZJ9i9xHMF4wEuFG1m/qCj7V9Qeq8EZCajDNpsxJUC4RmidgRn250G1xyPm4AoLxSvC0vo5V3RSJIpwd0bBgQRkcqccivegUpSgUpSgUpSgUpSgUpSgUpSgUpSgVmetwNq+sNZM3+zbFUe4RS2Lm5kG5I3I4KjA48bX8n5dMrOehmEOuavA4AlkaG4UjOXhKn6+FMijgd2PPagkuteto9IgVYbN5DtG1Yk2W8QLBF3y42rluAoyf0yDUp1X0dBqNuUmQJLgGOVce5BKOVKuOeD47Hmof1Jf3JtNtATumvI5CAcZitgZHzngjlTg/QYFXcnigx6L1nezszb3EMlxqtu727gAiNyjECVpAOQVx25JGeAc1Q+lteu7nUviZ7kQ3bkRxSTQSzGHexAWGMD20HzEfMeAx8nNax6VsJrzVruM7raa5VYmxgP7StuYHyp3rj/vWi4oKBH6QxzfNqN5dag55ZZJGjhzz+GND8oBOQA3j+1WvSOlbO1AFvbRQ4zgoihuRg5f8R4+pqVpQKUpQKUpQKUpQKUpQK8LywimXZLGkqfwyKGX/ACYEV70oKHqHpFbCRp7CabTbgjg2jYiLZJG+I8Fc4+UEDA7VyXN7rtnG6TRx38OGUXFoVjuYwVIEhhf5HcHBCr3I781o9R2u9P297F7NzEJYshtrEj5h2IKkEdz580GY+nHrXHIxtb+XDgkRXEqiMTLnAEqglY3++cHycjLXrrXruHTo0LK01xKdsMEXMkz8Dj6DJAzg9wACeKjZfRjRyCPgwPuskwI/Q76q/pX07CdW1CQB2jsn+EtRMxf2QGkEm3cSV/DwfpI31NBKTxdRzgSfEWWnK2SsLASOq8YDuyMCw/l+v9hzN15qmlsv7VhjubJiEF3ZflY9tycDweML9ie1SfqxodsYTeXKm4MMbRQWzHEb3UrqFbCEOWJ2ggH8KnipPoroGK00z4OYLN7m5pwR8jyPjcAD4ACqD/Lngmgs9lepNGksTB43UMrL2ZWGQR/aves39HXaA3+msxYWVwwjLHJ+HlLFO3AyVZu/eQ9q0igUpSgUpSgUpSgUpSgVl/rFPFBJa3FuWGtbwlsIVDNNGx2usi4O5MFgB9X481f+oNcis7aS4mYLHGpY8gFjjhVz3ZjgAfU1S/Tzp+W5nbWb5cXE4Hw0Z5FrakELg+Syt3wOCT+cgB8w+ol7G6pe6JdmZM5ksY/fjyR+KM9hn6buP/qoL1A651KS0J+Bn0/TndI5ppMG59mQgHEWR7fGQc5yWUZBNbJXLqemx3EMkMq7opFZGH1Vhg/ofvQcnS2lW9vZwxWuDbhAUZTkSK3ze5u87id2fvUrWb+meoS2dxNo10SXgzJaSNx79mzHgfUr9s/mHaOtIoFKUoFKUoFKUoFKUoFKUoFKUoFKUoFZt0/cx6brV5bTn201CRbm2kfIWSVifch3HjfvbgZ+g7sBWk1kfqXP+1r2LSbVFZ4mElxcFcmzXjIU5HOCMjPJ2juDgLtrPTMtzqVrO7p8Hah5Fj53PeH5VYgjbtVeQc5Bz9al9d1iO0tpbiU4jiQufqcdlH3JwB9yKpkfTuvWrYtr+C8g4wupKwkUYI5kjG5/HJPP0+tc9S+i9VktDcz3qXQtyszWscXtwbEBMhxkmUjg/Njjfj6UFn9IdJnFvNe3PE9/Kbjb/BCR+7HPI4JIGThSvY5FX6obpDqOK+s4riHAVlAZR/upBw8Z/pPH3GCOCKmaBSlKBSlKBSlKBX4zADJ4A+vgV+1hXVfqS9zPdab8R7MLXMkbzFeYrONURoolT5pXkkEgxyTn6MSoWWHOvahuP/s1lJhRkkX92o/EcHBRfHfIP8x26hUd07YxQ2kMcEZihWNdiOCrKpGfnB538855zmpGgUpSgo/qh01JLEl7aZGoWR92Ir3kjBzJEcfiBXPHnkfmNWLpbqWG/tY7mE5RxyPMcg4ZG+4P+fBHBqWrDLnrGLS9Rv4bCWN47hZXVTkJaanGrblw3BDEeOMlRnCmg3OlRnTOpm5sreckFpYonbaMDeyAtgHsN2ak6BSlKBSlKBSlKBSlKBSlKBSlVnW/UK0tfihKzZtEiaQAd2m3e3GvPLnbn6AMDnvgOT1H6yazhWC2BfUbk+3booBKseDKQfC54yME4zwDjo9PeiF0622k+5dSn3LiXuZJiOQGIBKA5xn6k9yah/Tnp+aWV9Wv1IvJwVijcEfB2oJwig9iw55Hb7sc6DQKGlKDILKL/R/Wfa5GlagRsJ7W9xnAUnsAC2P6WXvsNa/UH1n0pFqNnJbSYBYZR8ZMUo/C4/5EeQSPNV70s6plljksLzI1CyPtuGPMsI4SUE8txgFvOVP5qC+0pSgUpSgi+pOo4LG2e4uGKxp/CMs7HhVUeWJ/7kAZqlR69r98PctLW2srZgGja+ZmldPBKpnbkHOCvjv9fjXYze9S21s+Ph7KE3e05xJMWAU4HHysYyM/wt9cVYPUW7m9iG2t3aOa7njt98bBXjiOXmZWIOCI1bn78c0FX13qjqDT7eWS4t7W6jCHE1qWBgcnAeSNhllHfAUeMtUr6R9HWVtaLc28guZp1y8/POSC0ag8oAw5B5yDn6Dr9Pi3vahGJJXtYbhYIRcO0rIUgT3f3jsWKliCAe2eO+Bz9HWPwOq3tkgxbSpHfQKO0W9jHMv1GXUYHgLQXylKUClKUCqd1z6YWWoxsXRYLjkieNVDA8/4n8a55IP9iKuNZ36v6nKy22mwMUl1CX2nYclLcFfc4HODuGfsrZoK16f+oMlrZnT4bKW/ubR5E3WZDQPGZGYP7vJGSWA+XkDP2E+3q9PAN99o93awZA9xcSBc5/FlUxzjz5P05t1joaafYtFYwAmON2ROAZ5gpI3txlmYAEn6+AKrXSvUd9Nf/DSyW1wkcO679iIqtrO3Cwb/AHGDvuEgIwOFPngBc9E1uC7gWe3kEkTjII8HyCO6sOxB7V3VlVhY/sjqBIIciw1FHKxKflhuUGWIU9hgYGMcSY/LWq0ClKUClKUClKUCovV+qLS1x8TcxQk9hI6gn9Fzk+P86hPUDX7iNYbSyx8feMyRse0ESgGWZv6VPH/I4wY6y9ONMsbdp75Vu5sbp7i7BlaWRiPwo27kthVABY5A5J5CzWPWNlOjtBcxTe2rMwidSwVRknbnOMee1fzv09oV/repy3UWIkab3XlkG6OHB+RQCMO6qQACPHcd61SXoTRtVSVYrZrO6hAjYLGYJICy7kLw8KwK+SORkZHjt9LNUeL3dJuFVbixwFZAFFxbN+CQLnJOCuT/ADLnnNBb+ndE+Et1h96a42lj7l0++Rtxzy2BxzxUlSlApSlArFPVzVvgNRtr6K2kjuVLI74UwXlvjbtLq2Q4XjBXOGHJ2itrri1nT4J4HjuUR7dlO8Sfh2jnJPjGM58YzQVr0g1H3tFtDxlEaI4Oce27IM/8IU4+9XLNfz90No+oTPdQaRcPbaQ8rEXEyDfjG3Ef5s9uRt4UZIPFXA+l+pRlng125Nx3An3FHIGBvBduMedp/Sg1GlZx0r6j3CXi6bq0IhvCP3cyEe1c8nbgdlLYOMdyMYB4rR6DM+qJP2dr9tfynFpdRGzkc9oJMhkJPgEheT2CvU71ZpVzLd2N1axxXC2/vsVkk9vcZYgqMrhWGPPbxVj1jR4bqB4J0EkMgwynPPkEEcgg4II7Yqkab0HqdiQljqStaA/LDfxb/bUHO0OhBwcntt8UFk6Q0RrGyCTyK0paWed8naZZHaRzlucDOMnGdueM1A9Cy/G6he6kv/pzstLc/wDyxwnMkv3Uv+EjHGcjNc9z6f6jfOF1PUA1mOWt7FTEs2DkB3PJXtxz24wfmq/2lokUaxxqEjQBVVBhVUDAAA7Cg9qUpQKUpQKzb1PmFtqOlX7/AOBFNJDKxPyxiZQAxwCe28/8H3rSahOtFtTYT/G4+E2EyZODgYI2/wA+7btx5xQefW+rTW9i81uGaRWhOI09xjEZ4xJhfP7sv/zqv9A2Ie/vLuGA2tiyxwQqY/aNwyO7yTGPAYfOzAFhkhj2xtFU6C1HXrayjeO0F7YEFoY5ZVW5jt+SmG4BXGMDax7YAGBU5c9T9QXamO20xbAnIM11KrFeO6KVXn77WFB+dTut31Lp8MaiX4NJJ5jkERbsbMjwwYRkf1rWn1m3onbwfDTSfMdRMrrembBlWcMflPnYTkj6nd9K0mgUpSgUpSgUpSgoWpD/AMz2u8kILKYxZztM/ukOF8bvbwT9gPtXZ6gwPcPZ2SO0fvzmR3UKdsdshl7NkE+57WAQRxzXR110tJdLFNbSe3fWjmWAkttckfNC+GHyPhQT9PsTVcPWumXZWHVEexvlT22S4MsAAcxs/tzIwHtlkXksMgfQmgtXQepSz2YllO/LyiOQhQ09ssjLFKwXgMygE4wPoOagp+eqY9u3jT39zjkD4g7e3Y529/Ga+7r1RsIgttp6m9n2bYYLJSUUL8qguBtRBgcjOAM47V2+n/Ss1uJrq9YPqN2webbysKAfJCp+ijjjjgDkAEhb6UpQKUpQKz3111R4dHkCHHvPHCxzg+22WYD9Qu0/ZjWhVW/UXppr/TZ7dP8AEZQ0eccyowdVye24jbnxuoOzpDSUtrC3hjA2pEnYY3MRudsZOCzFmP3asI6a1lnvrTf7sestf5naUSg/BOo/dYZuE7jYe2PpV56R6s/aWmyaZLM1rqqxPARJlXJUbQ47c9gyjnhuMc1KdLdCXYu4bnUpIJWtIEgtxAZG+YDDTyNIATIRn6j5s8YoIr/+hdPX4GC6GVngmUIykg7XBJGQePmRDn7fetQsZy8SOeCyqxA8FlBrJeu9XGtX8Gk2h9yCOT3buRfwBU4IVh3wCw+hZ1GeK16GIKoVRhVAAH0AGAOaD7pSlApSlApSlApShNArLdTQ65qnw4ydIsWBlYA7Lu8H+63eQuSOPG7+JTU56gdQTbotNsWAv7sMd+SBa2oB3zEjkHghfuD5ABsXTXTsNjbR28C4RBjPG6R/zOxHdieT/wBBQSargYHav2lKDM+som0i/GrQqTaTFYr+NPucJOBnG7PBzjk/zkjSYZldQyMGRgGVlIIZSMggjuCOc1539ik0TxSqHikUo6nsysMEf5VQOgdVksbt9GuiTsBexlfvPaZJ2E+WUfQflYcbRkNGpSlApSlApSlArmu9Oilx7sSSY7e4itj9NwOK6aUHNZaZDCMQxRxA+IkVAcduFArppSgUpSgUpSgVDdXdUw6faPczHheEXzLKQdqDjucd/ABPipW5uVjRndgqICzMxwFRRkknwAATWXdPxNrmo/HyD/Zdm7LaRuvFxLj5pjkeDtPbghR4bIeGj+kHx6Peaq8i39yyygQH2zaqFwqYIIzjbnIyNgGc5J6j6JyOFjn1e8ntgQTE5O1lBzjlyB+uK1KlBD9N9I2lghS0gWIMcsQSzORnG52JY4ycAnjJqYpSgUpSgUpSgUpVJ6k64n+L/Z+mQpPegBpXmJEFohwQZCOWJB7A+R37UF2rNfXvqA2+l+0pAe5cRn6+0Bvcj/JVP9ddP+hmqEbptddJXPAihjWJXI4VQTlhn9MiqN1TYXS6jaHqErPp6740mtxsiMjDIMoUAqSQuQNvC5GQpBCW9JZryaf4lIFZZsG6urgFMoE/d21pGMYRPlBbkEjH5RnZK87ZECKIwojAAUJjaEA+UKBxjGMYr0oFKUoFZ/6v28YghuA5hvoJA9rLtJX3hz7TvjaqyYCjeQCceM1oFedxbpIpR1V0YYZXAZWH0IPBFBVfT31Cj1WORkiMRi9sMGIOWdcnGOcAgjn6Vbqxl2h6f1dhahp7e7j+aztgXngkQZjYAkkqzFgMn/eHg4GbB/rQvY/nuNDu44cbi0TCVlXOOUCLjycEjx4OaDRqVE9OdVWt/EZbWUSqDhuCGRsZwysAQalqBSlKBSlKBSlKBSlc2o6lFbxmWeRIol7tIwVR9OTQdNcGv6r8LaT3BXd7MUku0nbvKIWC7sHGSMZwe9VST1q0kEfv32E4Ensze2T/AFbf18eDUJ6t9ZQ3GmLb2MgupbxxGq2xLtsjKyScLyD+AEEdnPHmg/ep9cfWLmLSrYhYGSOfUHU8xxZRvZV/4s8HjuR2AatMsLCOCJIolCRRqEVR2VQMAVn/AKY+nU1raot57a4YSezCq/NIrl0e4l5Mrqdu0KQq7B3PI0igUpSgUpSgUpSgUpSg87iYIjMeAoLHgngDJ4HJ/tWf+iNsW097yQZuLyaWWRzjL4cqBx2AIfA+5+taDLEGUqwDKQQQRkEEYIIPcYrMPTTUl025m0a4+R1keW1diAs8EhG1R539zjnPzD8vIfPqtoFs85lmZ7q6mhNtZWaZytyTn3xhhgL3JIAx3zVsvekjNo3wM7e7J8OsZdmJJnRAVfcRniQA5P0qqz9D6wbm6nWayWe5IRbjM3vWtorDEcKe3tU7RzzyfOeasHqL1UbS1EEJMmoXI9m3Rfxl2G0y4zwFznP1xQffpJqMk+jWkkrbn2OmfJWOV41z9TtVefNW+ofpDQvg7G3tuMxRqrFexk7uR9i5Y/3qYoFKUoFQPXfURsdOuLkYLxp8me3uuQiZHkbmWp6qJ616Q9xo8wjBZ4yku1RksqN8/wCmFLN/w0Hb6e9Fpp9tvl+e9lG+5mkOXZz8xUsfyqT/AHxk14aH18bq7cqIo9MDC3hnlbDXl6Wxth+bDJw2MA5x+oEyvs6pp34j7F1DgmJhlQ6/MAxHDA5ByO4OR4rPNF9OPZ1uGJPjH0+zjM6m7LNCbtj8ohIVUGNysceUNB2eoViuk3cGr2qrGrSCG8jUYWaKUkmQgfnyO/ltpwcHOpA1nfrfchrGOzXBnvJ4YY17niRSWAyOx2L5/wAQfXI0RaD9pSlApSlApSlB53E6ojOxwigsxPhQMk/5VmfSWiNrLftLUlLW5Y/B2jf4McKnAldc4kduRz9D4IC3Xre0eXTbyNM72t51ULjLMY2wvIxz2/v471x+md3HJpFmY8bRBGhxjiRFCvnHneGP9+eaDk1v1Ds7SV7cwyyR26xm4aCNTFaI5AQOCR3yOFBwP0OK16gdGJZFdZ0xFjntyJJI41HtzQEbXYKOFOxjkj8pJ7jNV/WoPi7p7xwy20+oRadNaQuwN2IThJXf6g4+RV7D8QJzWqeoM6RaReliEX4aZBngbnjZEUfcsyqB9xQTenXyzQxzJ+CREkXt+F1DDtx2NdFVj0yjddHsg+d3sIRk5+QjKc/0FePHbxVnoFKUoFKUoFKUoFKUoFQPVvRVpqUPt3MeSPwSJgSxcgnY5BxnAyOQfIqepQZxa+meoxkKuvXPsjsrRhnC+B7jSHz9u3FWLpfoK2smMoL3F2/47m5O+Z8jkBj+FfsP7k1ZaUClKUClKUCvmSMMCGAKkEEHkEHuCPIr6pQZjJ0vqekyu2kql1YSMXNnO21oXJG72pCRxgeScfQnmvT/AFiaw+Vj0CVZCCFaWYBFbHBbMajH23DP1rSqYoKF0l0JOboajqkomv8ABWOOP/BtE5GEHk4J58bj3PzVfaUoFKUoFKUoFKUoFZe2m3mhzyPZ27XmkzM0rwRYMtnJhQxjHdlPhcHhOSMZOoUoMhj9SOnRcG6+GK3pJY5tv3omPfztEmeMg9yeea+7+3veonjR4JLHRVb3C0uBPdFRgAJk7Ry2O485JAFaz7Y+gz+lfVB8xxhQFUAKAAABgADgADwK+qUoFKUoFKUoFKUoFKUoFKUoFKUoFKUoFKUoFKUoFKUoFKUoFKUoFKUoFKUoFKUoFKUoFKUoFKUoFKUoP//Z"/>
          <p:cNvSpPr>
            <a:spLocks noChangeAspect="1" noChangeArrowheads="1"/>
          </p:cNvSpPr>
          <p:nvPr/>
        </p:nvSpPr>
        <p:spPr bwMode="auto">
          <a:xfrm>
            <a:off x="0" y="-863600"/>
            <a:ext cx="2552700" cy="1790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Сбалансированные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по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высоте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деревья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57158" y="1285860"/>
            <a:ext cx="8275858" cy="1213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algn="just"/>
            <a:r>
              <a:rPr lang="en-US" dirty="0" err="1">
                <a:latin typeface="Times New Roman" pitchFamily="18" charset="0"/>
                <a:cs typeface="Times New Roman" pitchFamily="18" charset="0"/>
              </a:rPr>
              <a:t>Для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произвольного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заданного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набора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ключей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легко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можно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построить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оптимальное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дерево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содержащее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эти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ключи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Корнем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этого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дерева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будет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медиана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массива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ключей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в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левом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поддереве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оптимальное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дерево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содержащее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меньшие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ключи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 а в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правом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поддереве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–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оптимальное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дерево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с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большими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ключами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572132" y="3785252"/>
            <a:ext cx="3214710" cy="164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59112" rIns="90000" bIns="45000">
            <a:spAutoFit/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Например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для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набора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ключей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[1, 2, 3, 4, 5, 6, 7, 8, 9, 10]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оптимальное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дерево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будет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иметь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следующий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вид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016059" y="3282967"/>
            <a:ext cx="414338" cy="4143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4960747" y="5443555"/>
            <a:ext cx="414337" cy="4143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844734" y="5443555"/>
            <a:ext cx="414338" cy="4143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692209" y="5443555"/>
            <a:ext cx="414338" cy="41433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4636897" y="4651392"/>
            <a:ext cx="414337" cy="4143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3520884" y="4651392"/>
            <a:ext cx="414338" cy="4143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2404872" y="4651392"/>
            <a:ext cx="414337" cy="4143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1288859" y="4651392"/>
            <a:ext cx="414338" cy="4143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4095559" y="3930667"/>
            <a:ext cx="414338" cy="4143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1900047" y="3930667"/>
            <a:ext cx="414337" cy="41433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60876" rIns="90000" bIns="45000" anchor="ctr"/>
          <a:lstStyle/>
          <a:p>
            <a:pPr algn="ctr"/>
            <a:r>
              <a:rPr lang="en-US" sz="160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19" name="AutoShape 18"/>
          <p:cNvCxnSpPr>
            <a:cxnSpLocks noChangeShapeType="1"/>
            <a:stCxn id="9" idx="3"/>
            <a:endCxn id="18" idx="0"/>
          </p:cNvCxnSpPr>
          <p:nvPr/>
        </p:nvCxnSpPr>
        <p:spPr bwMode="auto">
          <a:xfrm flipH="1">
            <a:off x="2106422" y="3635392"/>
            <a:ext cx="968375" cy="295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0" name="AutoShape 19"/>
          <p:cNvCxnSpPr>
            <a:cxnSpLocks noChangeShapeType="1"/>
            <a:stCxn id="9" idx="5"/>
            <a:endCxn id="17" idx="0"/>
          </p:cNvCxnSpPr>
          <p:nvPr/>
        </p:nvCxnSpPr>
        <p:spPr bwMode="auto">
          <a:xfrm>
            <a:off x="3368484" y="3635392"/>
            <a:ext cx="935038" cy="2952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1" name="AutoShape 20"/>
          <p:cNvCxnSpPr>
            <a:cxnSpLocks noChangeShapeType="1"/>
            <a:stCxn id="18" idx="3"/>
            <a:endCxn id="16" idx="0"/>
          </p:cNvCxnSpPr>
          <p:nvPr/>
        </p:nvCxnSpPr>
        <p:spPr bwMode="auto">
          <a:xfrm flipH="1">
            <a:off x="1495234" y="4284680"/>
            <a:ext cx="465138" cy="366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2" name="AutoShape 21"/>
          <p:cNvCxnSpPr>
            <a:cxnSpLocks noChangeShapeType="1"/>
            <a:stCxn id="18" idx="5"/>
            <a:endCxn id="15" idx="0"/>
          </p:cNvCxnSpPr>
          <p:nvPr/>
        </p:nvCxnSpPr>
        <p:spPr bwMode="auto">
          <a:xfrm>
            <a:off x="2254059" y="4284680"/>
            <a:ext cx="358775" cy="366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3" name="AutoShape 22"/>
          <p:cNvCxnSpPr>
            <a:cxnSpLocks noChangeShapeType="1"/>
            <a:stCxn id="17" idx="3"/>
            <a:endCxn id="14" idx="0"/>
          </p:cNvCxnSpPr>
          <p:nvPr/>
        </p:nvCxnSpPr>
        <p:spPr bwMode="auto">
          <a:xfrm flipH="1">
            <a:off x="3727259" y="4284680"/>
            <a:ext cx="428625" cy="366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" name="AutoShape 23"/>
          <p:cNvCxnSpPr>
            <a:cxnSpLocks noChangeShapeType="1"/>
            <a:stCxn id="17" idx="5"/>
            <a:endCxn id="13" idx="0"/>
          </p:cNvCxnSpPr>
          <p:nvPr/>
        </p:nvCxnSpPr>
        <p:spPr bwMode="auto">
          <a:xfrm>
            <a:off x="4449572" y="4284680"/>
            <a:ext cx="393700" cy="3667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5" name="AutoShape 24"/>
          <p:cNvCxnSpPr>
            <a:cxnSpLocks noChangeShapeType="1"/>
            <a:stCxn id="15" idx="5"/>
            <a:endCxn id="12" idx="0"/>
          </p:cNvCxnSpPr>
          <p:nvPr/>
        </p:nvCxnSpPr>
        <p:spPr bwMode="auto">
          <a:xfrm>
            <a:off x="2757297" y="5003817"/>
            <a:ext cx="142875" cy="439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6" name="AutoShape 25"/>
          <p:cNvCxnSpPr>
            <a:cxnSpLocks noChangeShapeType="1"/>
            <a:stCxn id="14" idx="5"/>
            <a:endCxn id="11" idx="0"/>
          </p:cNvCxnSpPr>
          <p:nvPr/>
        </p:nvCxnSpPr>
        <p:spPr bwMode="auto">
          <a:xfrm>
            <a:off x="3873309" y="5003817"/>
            <a:ext cx="177800" cy="439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7" name="AutoShape 26"/>
          <p:cNvCxnSpPr>
            <a:cxnSpLocks noChangeShapeType="1"/>
            <a:stCxn id="13" idx="5"/>
            <a:endCxn id="10" idx="0"/>
          </p:cNvCxnSpPr>
          <p:nvPr/>
        </p:nvCxnSpPr>
        <p:spPr bwMode="auto">
          <a:xfrm>
            <a:off x="4989322" y="5003817"/>
            <a:ext cx="177800" cy="4397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429684" cy="192882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АВЛ-дерево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— сбалансированное двоичное дерево поиска, в котором поддерживается следующее свойство: для каждой его вершины высота её двух поддеревьев различается не более чем на 1.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6" name="AutoShape 2" descr="data:image/jpeg;base64,/9j/4AAQSkZJRgABAQAAAQABAAD/2wCEAAkGBhISEBUTEhIVEhAVGBUVFhcQFxcYFhEQFxQXGBcWGBYYHSYeGBojGRoVIC8gIygpOC0tFSA0NjA2NSY3LCkBCQoKBQUFDQUFDSkYEhgpKSkpKSkpKSkpKSkpKSkpKSkpKSkpKSkpKSkpKSkpKSkpKSkpKSkpKSkpKSkpKSkpKf/AABEIALwBDAMBIgACEQEDEQH/xAAcAAEAAwEBAQEBAAAAAAAAAAAABQYHBAMCAQj/xABAEAACAQMDAwIEAwYCCAcBAAABAgMABBEFEiEGMUEHExQiUWEyQnEVI1JicoEzkRYXJUOCsdHhJCY0NVOhwQj/xAAUAQEAAAAAAAAAAAAAAAAAAAAA/8QAFBEBAAAAAAAAAAAAAAAAAAAAAP/aAAwDAQACEQMRAD8A3GlKUClKUClKUClKUClKUClKUClKUCvxmAGScAdyfAr9rPeu4pNRv4dJV2it/b+KvGTgvCH2xxKfu4Oe/g84xQSF36q2Qd0t1uL50xu/Z8LTBc/zjCH+xr6031TsZJFhl96yncgLHfxNCz57EE5XBPHJrz6x12PRrGJLSGFZHkSCCJiI497d2dsjgAcsxHcZNe2naZNqFrJHqsNnLE+0xG0Z3UqVOXDt+Fu2GU+aC3UrPfTbUZYLq60ieUzG02Pbu/LNZuBhWOO6bkHP8WBwBWhUClKUClKUClKUClKUClKUClKUClKUClKUClKUClK8bu7SJGkkdY41BZmcgKqjuSTwBQe1KojesVm0jJbQXl9tJDNY25kUYx5JGRz3Fd2g+qFhdTC3DvBdHj2bqNopN38PPylvsDnigttKVyzarCsyQtKizyBmSNmAd1X8RVe5x/8Ah+lB1Ur5klCgliFUdyTgD9Sapeu+sOmWzFPeNxMCB7dopkYk/RuIzjyN2ftQXamaz2TqTW7vPwVhHZwnhZdTYiQggnd7Kcoe3BDf9Pgelc9ywbU9UuLteMww4ghJxggqhwRjcMgKTmgm+oPU/TbMlZblWl5/dwfvZN2PwkJkKT/MRVW6P6n93XJZGtp7aK+t09r4zCtJJbHawRc8DaxO3k/LnsavWg9G2VkP/C20URAI3KuZCD4MjZcj9TXP1p0it/CoWQwXMTe5bzJ+KGYefrtPAI84H0oKt1vrenpqDftC3Dta23u2wlcsl28hKGNLcgoz5wuTkjvjC5Fo6A0FrPT4opAFlO6WRVyFjklcyMirkhVXdtwP4c+arcfWeoWzLFqOkzXDJnbc6anvLIeQGEfBiJHfkfoBxX5f9V6tfD2bDT5rJH4N1f4jaJc4YrDyd305P6eaCNuus7eHqG5uGWVraG2S1llgiaRIp/d9w7ymcAKGB85RhjitE0Hqm0vU32s8cwxkhD86D+ZD8yf3Arl6M6Pi0629mMs7Mxklkf8AFLMwG5j9BwMDwB5OSeXXPTSwuWLmL2J+f31ofZlBOecpwx5/MDQWmlUX9kazZMzW90upwZJ9i9xHMF4wEuFG1m/qCj7V9Qeq8EZCajDNpsxJUC4RmidgRn250G1xyPm4AoLxSvC0vo5V3RSJIpwd0bBgQRkcqccivegUpSgUpSgUpSgUpSgUpSgUpSgUpSgVmetwNq+sNZM3+zbFUe4RS2Lm5kG5I3I4KjA48bX8n5dMrOehmEOuavA4AlkaG4UjOXhKn6+FMijgd2PPagkuteto9IgVYbN5DtG1Yk2W8QLBF3y42rluAoyf0yDUp1X0dBqNuUmQJLgGOVce5BKOVKuOeD47Hmof1Jf3JtNtATumvI5CAcZitgZHzngjlTg/QYFXcnigx6L1nezszb3EMlxqtu727gAiNyjECVpAOQVx25JGeAc1Q+lteu7nUviZ7kQ3bkRxSTQSzGHexAWGMD20HzEfMeAx8nNax6VsJrzVruM7raa5VYmxgP7StuYHyp3rj/vWi4oKBH6QxzfNqN5dag55ZZJGjhzz+GND8oBOQA3j+1WvSOlbO1AFvbRQ4zgoihuRg5f8R4+pqVpQKUpQKUpQKUpQKUpQK8LywimXZLGkqfwyKGX/ACYEV70oKHqHpFbCRp7CabTbgjg2jYiLZJG+I8Fc4+UEDA7VyXN7rtnG6TRx38OGUXFoVjuYwVIEhhf5HcHBCr3I781o9R2u9P297F7NzEJYshtrEj5h2IKkEdz580GY+nHrXHIxtb+XDgkRXEqiMTLnAEqglY3++cHycjLXrrXruHTo0LK01xKdsMEXMkz8Dj6DJAzg9wACeKjZfRjRyCPgwPuskwI/Q76q/pX07CdW1CQB2jsn+EtRMxf2QGkEm3cSV/DwfpI31NBKTxdRzgSfEWWnK2SsLASOq8YDuyMCw/l+v9hzN15qmlsv7VhjubJiEF3ZflY9tycDweML9ie1SfqxodsYTeXKm4MMbRQWzHEb3UrqFbCEOWJ2ggH8KnipPoroGK00z4OYLN7m5pwR8jyPjcAD4ACqD/Lngmgs9lepNGksTB43UMrL2ZWGQR/aves39HXaA3+msxYWVwwjLHJ+HlLFO3AyVZu/eQ9q0igUpSgUpSgUpSgUpSgVl/rFPFBJa3FuWGtbwlsIVDNNGx2usi4O5MFgB9X481f+oNcis7aS4mYLHGpY8gFjjhVz3ZjgAfU1S/Tzp+W5nbWb5cXE4Hw0Z5FrakELg+Syt3wOCT+cgB8w+ol7G6pe6JdmZM5ksY/fjyR+KM9hn6buP/qoL1A651KS0J+Bn0/TndI5ppMG59mQgHEWR7fGQc5yWUZBNbJXLqemx3EMkMq7opFZGH1Vhg/ofvQcnS2lW9vZwxWuDbhAUZTkSK3ze5u87id2fvUrWb+meoS2dxNo10SXgzJaSNx79mzHgfUr9s/mHaOtIoFKUoFKUoFKUoFKUoFKUoFKUoFKUoFZt0/cx6brV5bTn201CRbm2kfIWSVifch3HjfvbgZ+g7sBWk1kfqXP+1r2LSbVFZ4mElxcFcmzXjIU5HOCMjPJ2juDgLtrPTMtzqVrO7p8Hah5Fj53PeH5VYgjbtVeQc5Bz9al9d1iO0tpbiU4jiQufqcdlH3JwB9yKpkfTuvWrYtr+C8g4wupKwkUYI5kjG5/HJPP0+tc9S+i9VktDcz3qXQtyszWscXtwbEBMhxkmUjg/Njjfj6UFn9IdJnFvNe3PE9/Kbjb/BCR+7HPI4JIGThSvY5FX6obpDqOK+s4riHAVlAZR/upBw8Z/pPH3GCOCKmaBSlKBSlKBSlKBX4zADJ4A+vgV+1hXVfqS9zPdab8R7MLXMkbzFeYrONURoolT5pXkkEgxyTn6MSoWWHOvahuP/s1lJhRkkX92o/EcHBRfHfIP8x26hUd07YxQ2kMcEZihWNdiOCrKpGfnB538855zmpGgUpSgo/qh01JLEl7aZGoWR92Ir3kjBzJEcfiBXPHnkfmNWLpbqWG/tY7mE5RxyPMcg4ZG+4P+fBHBqWrDLnrGLS9Rv4bCWN47hZXVTkJaanGrblw3BDEeOMlRnCmg3OlRnTOpm5sreckFpYonbaMDeyAtgHsN2ak6BSlKBSlKBSlKBSlKBSlKBSlVnW/UK0tfihKzZtEiaQAd2m3e3GvPLnbn6AMDnvgOT1H6yazhWC2BfUbk+3booBKseDKQfC54yME4zwDjo9PeiF0622k+5dSn3LiXuZJiOQGIBKA5xn6k9yah/Tnp+aWV9Wv1IvJwVijcEfB2oJwig9iw55Hb7sc6DQKGlKDILKL/R/Wfa5GlagRsJ7W9xnAUnsAC2P6WXvsNa/UH1n0pFqNnJbSYBYZR8ZMUo/C4/5EeQSPNV70s6plljksLzI1CyPtuGPMsI4SUE8txgFvOVP5qC+0pSgUpSgi+pOo4LG2e4uGKxp/CMs7HhVUeWJ/7kAZqlR69r98PctLW2srZgGja+ZmldPBKpnbkHOCvjv9fjXYze9S21s+Ph7KE3e05xJMWAU4HHysYyM/wt9cVYPUW7m9iG2t3aOa7njt98bBXjiOXmZWIOCI1bn78c0FX13qjqDT7eWS4t7W6jCHE1qWBgcnAeSNhllHfAUeMtUr6R9HWVtaLc28guZp1y8/POSC0ag8oAw5B5yDn6Dr9Pi3vahGJJXtYbhYIRcO0rIUgT3f3jsWKliCAe2eO+Bz9HWPwOq3tkgxbSpHfQKO0W9jHMv1GXUYHgLQXylKUClKUCqd1z6YWWoxsXRYLjkieNVDA8/4n8a55IP9iKuNZ36v6nKy22mwMUl1CX2nYclLcFfc4HODuGfsrZoK16f+oMlrZnT4bKW/ubR5E3WZDQPGZGYP7vJGSWA+XkDP2E+3q9PAN99o93awZA9xcSBc5/FlUxzjz5P05t1joaafYtFYwAmON2ROAZ5gpI3txlmYAEn6+AKrXSvUd9Nf/DSyW1wkcO679iIqtrO3Cwb/AHGDvuEgIwOFPngBc9E1uC7gWe3kEkTjII8HyCO6sOxB7V3VlVhY/sjqBIIciw1FHKxKflhuUGWIU9hgYGMcSY/LWq0ClKUClKUClKUCovV+qLS1x8TcxQk9hI6gn9Fzk+P86hPUDX7iNYbSyx8feMyRse0ESgGWZv6VPH/I4wY6y9ONMsbdp75Vu5sbp7i7BlaWRiPwo27kthVABY5A5J5CzWPWNlOjtBcxTe2rMwidSwVRknbnOMee1fzv09oV/repy3UWIkab3XlkG6OHB+RQCMO6qQACPHcd61SXoTRtVSVYrZrO6hAjYLGYJICy7kLw8KwK+SORkZHjt9LNUeL3dJuFVbixwFZAFFxbN+CQLnJOCuT/ADLnnNBb+ndE+Et1h96a42lj7l0++Rtxzy2BxzxUlSlApSlArFPVzVvgNRtr6K2kjuVLI74UwXlvjbtLq2Q4XjBXOGHJ2itrri1nT4J4HjuUR7dlO8Sfh2jnJPjGM58YzQVr0g1H3tFtDxlEaI4Oce27IM/8IU4+9XLNfz90No+oTPdQaRcPbaQ8rEXEyDfjG3Ef5s9uRt4UZIPFXA+l+pRlng125Nx3An3FHIGBvBduMedp/Sg1GlZx0r6j3CXi6bq0IhvCP3cyEe1c8nbgdlLYOMdyMYB4rR6DM+qJP2dr9tfynFpdRGzkc9oJMhkJPgEheT2CvU71ZpVzLd2N1axxXC2/vsVkk9vcZYgqMrhWGPPbxVj1jR4bqB4J0EkMgwynPPkEEcgg4II7Yqkab0HqdiQljqStaA/LDfxb/bUHO0OhBwcntt8UFk6Q0RrGyCTyK0paWed8naZZHaRzlucDOMnGdueM1A9Cy/G6he6kv/pzstLc/wDyxwnMkv3Uv+EjHGcjNc9z6f6jfOF1PUA1mOWt7FTEs2DkB3PJXtxz24wfmq/2lokUaxxqEjQBVVBhVUDAAA7Cg9qUpQKUpQKzb1PmFtqOlX7/AOBFNJDKxPyxiZQAxwCe28/8H3rSahOtFtTYT/G4+E2EyZODgYI2/wA+7btx5xQefW+rTW9i81uGaRWhOI09xjEZ4xJhfP7sv/zqv9A2Ie/vLuGA2tiyxwQqY/aNwyO7yTGPAYfOzAFhkhj2xtFU6C1HXrayjeO0F7YEFoY5ZVW5jt+SmG4BXGMDax7YAGBU5c9T9QXamO20xbAnIM11KrFeO6KVXn77WFB+dTut31Lp8MaiX4NJJ5jkERbsbMjwwYRkf1rWn1m3onbwfDTSfMdRMrrembBlWcMflPnYTkj6nd9K0mgUpSgUpSgUpSgoWpD/AMz2u8kILKYxZztM/ukOF8bvbwT9gPtXZ6gwPcPZ2SO0fvzmR3UKdsdshl7NkE+57WAQRxzXR110tJdLFNbSe3fWjmWAkttckfNC+GHyPhQT9PsTVcPWumXZWHVEexvlT22S4MsAAcxs/tzIwHtlkXksMgfQmgtXQepSz2YllO/LyiOQhQ09ssjLFKwXgMygE4wPoOagp+eqY9u3jT39zjkD4g7e3Y529/Ga+7r1RsIgttp6m9n2bYYLJSUUL8qguBtRBgcjOAM47V2+n/Ss1uJrq9YPqN2webbysKAfJCp+ijjjjgDkAEhb6UpQKUpQKz3111R4dHkCHHvPHCxzg+22WYD9Qu0/ZjWhVW/UXppr/TZ7dP8AEZQ0eccyowdVye24jbnxuoOzpDSUtrC3hjA2pEnYY3MRudsZOCzFmP3asI6a1lnvrTf7sestf5naUSg/BOo/dYZuE7jYe2PpV56R6s/aWmyaZLM1rqqxPARJlXJUbQ47c9gyjnhuMc1KdLdCXYu4bnUpIJWtIEgtxAZG+YDDTyNIATIRn6j5s8YoIr/+hdPX4GC6GVngmUIykg7XBJGQePmRDn7fetQsZy8SOeCyqxA8FlBrJeu9XGtX8Gk2h9yCOT3buRfwBU4IVh3wCw+hZ1GeK16GIKoVRhVAAH0AGAOaD7pSlApSlApSlApShNArLdTQ65qnw4ydIsWBlYA7Lu8H+63eQuSOPG7+JTU56gdQTbotNsWAv7sMd+SBa2oB3zEjkHghfuD5ABsXTXTsNjbR28C4RBjPG6R/zOxHdieT/wBBQSargYHav2lKDM+som0i/GrQqTaTFYr+NPucJOBnG7PBzjk/zkjSYZldQyMGRgGVlIIZSMggjuCOc1539ik0TxSqHikUo6nsysMEf5VQOgdVksbt9GuiTsBexlfvPaZJ2E+WUfQflYcbRkNGpSlApSlApSlArmu9Oilx7sSSY7e4itj9NwOK6aUHNZaZDCMQxRxA+IkVAcduFArppSgUpSgUpSgVDdXdUw6faPczHheEXzLKQdqDjucd/ABPipW5uVjRndgqICzMxwFRRkknwAATWXdPxNrmo/HyD/Zdm7LaRuvFxLj5pjkeDtPbghR4bIeGj+kHx6Peaq8i39yyygQH2zaqFwqYIIzjbnIyNgGc5J6j6JyOFjn1e8ntgQTE5O1lBzjlyB+uK1KlBD9N9I2lghS0gWIMcsQSzORnG52JY4ycAnjJqYpSgUpSgUpSgUpVJ6k64n+L/Z+mQpPegBpXmJEFohwQZCOWJB7A+R37UF2rNfXvqA2+l+0pAe5cRn6+0Bvcj/JVP9ddP+hmqEbptddJXPAihjWJXI4VQTlhn9MiqN1TYXS6jaHqErPp6740mtxsiMjDIMoUAqSQuQNvC5GQpBCW9JZryaf4lIFZZsG6urgFMoE/d21pGMYRPlBbkEjH5RnZK87ZECKIwojAAUJjaEA+UKBxjGMYr0oFKUoFZ/6v28YghuA5hvoJA9rLtJX3hz7TvjaqyYCjeQCceM1oFedxbpIpR1V0YYZXAZWH0IPBFBVfT31Cj1WORkiMRi9sMGIOWdcnGOcAgjn6Vbqxl2h6f1dhahp7e7j+aztgXngkQZjYAkkqzFgMn/eHg4GbB/rQvY/nuNDu44cbi0TCVlXOOUCLjycEjx4OaDRqVE9OdVWt/EZbWUSqDhuCGRsZwysAQalqBSlKBSlKBSlKBSlc2o6lFbxmWeRIol7tIwVR9OTQdNcGv6r8LaT3BXd7MUku0nbvKIWC7sHGSMZwe9VST1q0kEfv32E4Ensze2T/AFbf18eDUJ6t9ZQ3GmLb2MgupbxxGq2xLtsjKyScLyD+AEEdnPHmg/ep9cfWLmLSrYhYGSOfUHU8xxZRvZV/4s8HjuR2AatMsLCOCJIolCRRqEVR2VQMAVn/AKY+nU1raot57a4YSezCq/NIrl0e4l5Mrqdu0KQq7B3PI0igUpSgUpSgUpSgUpSg87iYIjMeAoLHgngDJ4HJ/tWf+iNsW097yQZuLyaWWRzjL4cqBx2AIfA+5+taDLEGUqwDKQQQRkEEYIIPcYrMPTTUl025m0a4+R1keW1diAs8EhG1R539zjnPzD8vIfPqtoFs85lmZ7q6mhNtZWaZytyTn3xhhgL3JIAx3zVsvekjNo3wM7e7J8OsZdmJJnRAVfcRniQA5P0qqz9D6wbm6nWayWe5IRbjM3vWtorDEcKe3tU7RzzyfOeasHqL1UbS1EEJMmoXI9m3Rfxl2G0y4zwFznP1xQffpJqMk+jWkkrbn2OmfJWOV41z9TtVefNW+ofpDQvg7G3tuMxRqrFexk7uR9i5Y/3qYoFKUoFQPXfURsdOuLkYLxp8me3uuQiZHkbmWp6qJ616Q9xo8wjBZ4yku1RksqN8/wCmFLN/w0Hb6e9Fpp9tvl+e9lG+5mkOXZz8xUsfyqT/AHxk14aH18bq7cqIo9MDC3hnlbDXl6Wxth+bDJw2MA5x+oEyvs6pp34j7F1DgmJhlQ6/MAxHDA5ByO4OR4rPNF9OPZ1uGJPjH0+zjM6m7LNCbtj8ohIVUGNysceUNB2eoViuk3cGr2qrGrSCG8jUYWaKUkmQgfnyO/ltpwcHOpA1nfrfchrGOzXBnvJ4YY17niRSWAyOx2L5/wAQfXI0RaD9pSlApSlApSlB53E6ojOxwigsxPhQMk/5VmfSWiNrLftLUlLW5Y/B2jf4McKnAldc4kduRz9D4IC3Xre0eXTbyNM72t51ULjLMY2wvIxz2/v471x+md3HJpFmY8bRBGhxjiRFCvnHneGP9+eaDk1v1Ds7SV7cwyyR26xm4aCNTFaI5AQOCR3yOFBwP0OK16gdGJZFdZ0xFjntyJJI41HtzQEbXYKOFOxjkj8pJ7jNV/WoPi7p7xwy20+oRadNaQuwN2IThJXf6g4+RV7D8QJzWqeoM6RaReliEX4aZBngbnjZEUfcsyqB9xQTenXyzQxzJ+CREkXt+F1DDtx2NdFVj0yjddHsg+d3sIRk5+QjKc/0FePHbxVnoFKUoFKUoFKUoFKUoFQPVvRVpqUPt3MeSPwSJgSxcgnY5BxnAyOQfIqepQZxa+meoxkKuvXPsjsrRhnC+B7jSHz9u3FWLpfoK2smMoL3F2/47m5O+Z8jkBj+FfsP7k1ZaUClKUClKUCvmSMMCGAKkEEHkEHuCPIr6pQZjJ0vqekyu2kql1YSMXNnO21oXJG72pCRxgeScfQnmvT/AFiaw+Vj0CVZCCFaWYBFbHBbMajH23DP1rSqYoKF0l0JOboajqkomv8ABWOOP/BtE5GEHk4J58bj3PzVfaUoFKUoFKUoFKUoFZe2m3mhzyPZ27XmkzM0rwRYMtnJhQxjHdlPhcHhOSMZOoUoMhj9SOnRcG6+GK3pJY5tv3omPfztEmeMg9yeea+7+3veonjR4JLHRVb3C0uBPdFRgAJk7Ry2O485JAFaz7Y+gz+lfVB8xxhQFUAKAAABgADgADwK+qUoFKUoFKUoFKUoFKUoFKUoFKUoFKUoFKUoFKUoFKUoFKUoFKUoFKUoFKUoFKUoFKUoFKUoFKUoFKUoP//Z"/>
          <p:cNvSpPr>
            <a:spLocks noChangeAspect="1" noChangeArrowheads="1"/>
          </p:cNvSpPr>
          <p:nvPr/>
        </p:nvSpPr>
        <p:spPr bwMode="auto">
          <a:xfrm>
            <a:off x="0" y="-863600"/>
            <a:ext cx="2552700" cy="1790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data:image/jpeg;base64,/9j/4AAQSkZJRgABAQAAAQABAAD/2wCEAAkGBhISEBUTEhIVEhAVGBUVFhcQFxcYFhEQFxQXGBcWGBYYHSYeGBojGRoVIC8gIygpOC0tFSA0NjA2NSY3LCkBCQoKBQUFDQUFDSkYEhgpKSkpKSkpKSkpKSkpKSkpKSkpKSkpKSkpKSkpKSkpKSkpKSkpKSkpKSkpKSkpKSkpKf/AABEIALwBDAMBIgACEQEDEQH/xAAcAAEAAwEBAQEBAAAAAAAAAAAABQYHBAMCAQj/xABAEAACAQMDAwIEAwYCCAcBAAABAgMABBEFEiEGMUEHExQiUWEyQnEVI1JicoEzkRYXJUOCsdHhJCY0NVOhwQj/xAAUAQEAAAAAAAAAAAAAAAAAAAAA/8QAFBEBAAAAAAAAAAAAAAAAAAAAAP/aAAwDAQACEQMRAD8A3GlKUClKUClKUClKUClKUClKUClKUCvxmAGScAdyfAr9rPeu4pNRv4dJV2it/b+KvGTgvCH2xxKfu4Oe/g84xQSF36q2Qd0t1uL50xu/Z8LTBc/zjCH+xr6031TsZJFhl96yncgLHfxNCz57EE5XBPHJrz6x12PRrGJLSGFZHkSCCJiI497d2dsjgAcsxHcZNe2naZNqFrJHqsNnLE+0xG0Z3UqVOXDt+Fu2GU+aC3UrPfTbUZYLq60ieUzG02Pbu/LNZuBhWOO6bkHP8WBwBWhUClKUClKUClKUClKUClKUClKUClKUClKUClKUClK8bu7SJGkkdY41BZmcgKqjuSTwBQe1KojesVm0jJbQXl9tJDNY25kUYx5JGRz3Fd2g+qFhdTC3DvBdHj2bqNopN38PPylvsDnigttKVyzarCsyQtKizyBmSNmAd1X8RVe5x/8Ah+lB1Ur5klCgliFUdyTgD9Sapeu+sOmWzFPeNxMCB7dopkYk/RuIzjyN2ftQXamaz2TqTW7vPwVhHZwnhZdTYiQggnd7Kcoe3BDf9Pgelc9ywbU9UuLteMww4ghJxggqhwRjcMgKTmgm+oPU/TbMlZblWl5/dwfvZN2PwkJkKT/MRVW6P6n93XJZGtp7aK+t09r4zCtJJbHawRc8DaxO3k/LnsavWg9G2VkP/C20URAI3KuZCD4MjZcj9TXP1p0it/CoWQwXMTe5bzJ+KGYefrtPAI84H0oKt1vrenpqDftC3Dta23u2wlcsl28hKGNLcgoz5wuTkjvjC5Fo6A0FrPT4opAFlO6WRVyFjklcyMirkhVXdtwP4c+arcfWeoWzLFqOkzXDJnbc6anvLIeQGEfBiJHfkfoBxX5f9V6tfD2bDT5rJH4N1f4jaJc4YrDyd305P6eaCNuus7eHqG5uGWVraG2S1llgiaRIp/d9w7ymcAKGB85RhjitE0Hqm0vU32s8cwxkhD86D+ZD8yf3Arl6M6Pi0629mMs7Mxklkf8AFLMwG5j9BwMDwB5OSeXXPTSwuWLmL2J+f31ofZlBOecpwx5/MDQWmlUX9kazZMzW90upwZJ9i9xHMF4wEuFG1m/qCj7V9Qeq8EZCajDNpsxJUC4RmidgRn250G1xyPm4AoLxSvC0vo5V3RSJIpwd0bBgQRkcqccivegUpSgUpSgUpSgUpSgUpSgUpSgUpSgVmetwNq+sNZM3+zbFUe4RS2Lm5kG5I3I4KjA48bX8n5dMrOehmEOuavA4AlkaG4UjOXhKn6+FMijgd2PPagkuteto9IgVYbN5DtG1Yk2W8QLBF3y42rluAoyf0yDUp1X0dBqNuUmQJLgGOVce5BKOVKuOeD47Hmof1Jf3JtNtATumvI5CAcZitgZHzngjlTg/QYFXcnigx6L1nezszb3EMlxqtu727gAiNyjECVpAOQVx25JGeAc1Q+lteu7nUviZ7kQ3bkRxSTQSzGHexAWGMD20HzEfMeAx8nNax6VsJrzVruM7raa5VYmxgP7StuYHyp3rj/vWi4oKBH6QxzfNqN5dag55ZZJGjhzz+GND8oBOQA3j+1WvSOlbO1AFvbRQ4zgoihuRg5f8R4+pqVpQKUpQKUpQKUpQKUpQK8LywimXZLGkqfwyKGX/ACYEV70oKHqHpFbCRp7CabTbgjg2jYiLZJG+I8Fc4+UEDA7VyXN7rtnG6TRx38OGUXFoVjuYwVIEhhf5HcHBCr3I781o9R2u9P297F7NzEJYshtrEj5h2IKkEdz580GY+nHrXHIxtb+XDgkRXEqiMTLnAEqglY3++cHycjLXrrXruHTo0LK01xKdsMEXMkz8Dj6DJAzg9wACeKjZfRjRyCPgwPuskwI/Q76q/pX07CdW1CQB2jsn+EtRMxf2QGkEm3cSV/DwfpI31NBKTxdRzgSfEWWnK2SsLASOq8YDuyMCw/l+v9hzN15qmlsv7VhjubJiEF3ZflY9tycDweML9ie1SfqxodsYTeXKm4MMbRQWzHEb3UrqFbCEOWJ2ggH8KnipPoroGK00z4OYLN7m5pwR8jyPjcAD4ACqD/Lngmgs9lepNGksTB43UMrL2ZWGQR/aves39HXaA3+msxYWVwwjLHJ+HlLFO3AyVZu/eQ9q0igUpSgUpSgUpSgUpSgVl/rFPFBJa3FuWGtbwlsIVDNNGx2usi4O5MFgB9X481f+oNcis7aS4mYLHGpY8gFjjhVz3ZjgAfU1S/Tzp+W5nbWb5cXE4Hw0Z5FrakELg+Syt3wOCT+cgB8w+ol7G6pe6JdmZM5ksY/fjyR+KM9hn6buP/qoL1A651KS0J+Bn0/TndI5ppMG59mQgHEWR7fGQc5yWUZBNbJXLqemx3EMkMq7opFZGH1Vhg/ofvQcnS2lW9vZwxWuDbhAUZTkSK3ze5u87id2fvUrWb+meoS2dxNo10SXgzJaSNx79mzHgfUr9s/mHaOtIoFKUoFKUoFKUoFKUoFKUoFKUoFKUoFZt0/cx6brV5bTn201CRbm2kfIWSVifch3HjfvbgZ+g7sBWk1kfqXP+1r2LSbVFZ4mElxcFcmzXjIU5HOCMjPJ2juDgLtrPTMtzqVrO7p8Hah5Fj53PeH5VYgjbtVeQc5Bz9al9d1iO0tpbiU4jiQufqcdlH3JwB9yKpkfTuvWrYtr+C8g4wupKwkUYI5kjG5/HJPP0+tc9S+i9VktDcz3qXQtyszWscXtwbEBMhxkmUjg/Njjfj6UFn9IdJnFvNe3PE9/Kbjb/BCR+7HPI4JIGThSvY5FX6obpDqOK+s4riHAVlAZR/upBw8Z/pPH3GCOCKmaBSlKBSlKBSlKBX4zADJ4A+vgV+1hXVfqS9zPdab8R7MLXMkbzFeYrONURoolT5pXkkEgxyTn6MSoWWHOvahuP/s1lJhRkkX92o/EcHBRfHfIP8x26hUd07YxQ2kMcEZihWNdiOCrKpGfnB538855zmpGgUpSgo/qh01JLEl7aZGoWR92Ir3kjBzJEcfiBXPHnkfmNWLpbqWG/tY7mE5RxyPMcg4ZG+4P+fBHBqWrDLnrGLS9Rv4bCWN47hZXVTkJaanGrblw3BDEeOMlRnCmg3OlRnTOpm5sreckFpYonbaMDeyAtgHsN2ak6BSlKBSlKBSlKBSlKBSlKBSlVnW/UK0tfihKzZtEiaQAd2m3e3GvPLnbn6AMDnvgOT1H6yazhWC2BfUbk+3booBKseDKQfC54yME4zwDjo9PeiF0622k+5dSn3LiXuZJiOQGIBKA5xn6k9yah/Tnp+aWV9Wv1IvJwVijcEfB2oJwig9iw55Hb7sc6DQKGlKDILKL/R/Wfa5GlagRsJ7W9xnAUnsAC2P6WXvsNa/UH1n0pFqNnJbSYBYZR8ZMUo/C4/5EeQSPNV70s6plljksLzI1CyPtuGPMsI4SUE8txgFvOVP5qC+0pSgUpSgi+pOo4LG2e4uGKxp/CMs7HhVUeWJ/7kAZqlR69r98PctLW2srZgGja+ZmldPBKpnbkHOCvjv9fjXYze9S21s+Ph7KE3e05xJMWAU4HHysYyM/wt9cVYPUW7m9iG2t3aOa7njt98bBXjiOXmZWIOCI1bn78c0FX13qjqDT7eWS4t7W6jCHE1qWBgcnAeSNhllHfAUeMtUr6R9HWVtaLc28guZp1y8/POSC0ag8oAw5B5yDn6Dr9Pi3vahGJJXtYbhYIRcO0rIUgT3f3jsWKliCAe2eO+Bz9HWPwOq3tkgxbSpHfQKO0W9jHMv1GXUYHgLQXylKUClKUCqd1z6YWWoxsXRYLjkieNVDA8/4n8a55IP9iKuNZ36v6nKy22mwMUl1CX2nYclLcFfc4HODuGfsrZoK16f+oMlrZnT4bKW/ubR5E3WZDQPGZGYP7vJGSWA+XkDP2E+3q9PAN99o93awZA9xcSBc5/FlUxzjz5P05t1joaafYtFYwAmON2ROAZ5gpI3txlmYAEn6+AKrXSvUd9Nf/DSyW1wkcO679iIqtrO3Cwb/AHGDvuEgIwOFPngBc9E1uC7gWe3kEkTjII8HyCO6sOxB7V3VlVhY/sjqBIIciw1FHKxKflhuUGWIU9hgYGMcSY/LWq0ClKUClKUClKUCovV+qLS1x8TcxQk9hI6gn9Fzk+P86hPUDX7iNYbSyx8feMyRse0ESgGWZv6VPH/I4wY6y9ONMsbdp75Vu5sbp7i7BlaWRiPwo27kthVABY5A5J5CzWPWNlOjtBcxTe2rMwidSwVRknbnOMee1fzv09oV/repy3UWIkab3XlkG6OHB+RQCMO6qQACPHcd61SXoTRtVSVYrZrO6hAjYLGYJICy7kLw8KwK+SORkZHjt9LNUeL3dJuFVbixwFZAFFxbN+CQLnJOCuT/ADLnnNBb+ndE+Et1h96a42lj7l0++Rtxzy2BxzxUlSlApSlArFPVzVvgNRtr6K2kjuVLI74UwXlvjbtLq2Q4XjBXOGHJ2itrri1nT4J4HjuUR7dlO8Sfh2jnJPjGM58YzQVr0g1H3tFtDxlEaI4Oce27IM/8IU4+9XLNfz90No+oTPdQaRcPbaQ8rEXEyDfjG3Ef5s9uRt4UZIPFXA+l+pRlng125Nx3An3FHIGBvBduMedp/Sg1GlZx0r6j3CXi6bq0IhvCP3cyEe1c8nbgdlLYOMdyMYB4rR6DM+qJP2dr9tfynFpdRGzkc9oJMhkJPgEheT2CvU71ZpVzLd2N1axxXC2/vsVkk9vcZYgqMrhWGPPbxVj1jR4bqB4J0EkMgwynPPkEEcgg4II7Yqkab0HqdiQljqStaA/LDfxb/bUHO0OhBwcntt8UFk6Q0RrGyCTyK0paWed8naZZHaRzlucDOMnGdueM1A9Cy/G6he6kv/pzstLc/wDyxwnMkv3Uv+EjHGcjNc9z6f6jfOF1PUA1mOWt7FTEs2DkB3PJXtxz24wfmq/2lokUaxxqEjQBVVBhVUDAAA7Cg9qUpQKUpQKzb1PmFtqOlX7/AOBFNJDKxPyxiZQAxwCe28/8H3rSahOtFtTYT/G4+E2EyZODgYI2/wA+7btx5xQefW+rTW9i81uGaRWhOI09xjEZ4xJhfP7sv/zqv9A2Ie/vLuGA2tiyxwQqY/aNwyO7yTGPAYfOzAFhkhj2xtFU6C1HXrayjeO0F7YEFoY5ZVW5jt+SmG4BXGMDax7YAGBU5c9T9QXamO20xbAnIM11KrFeO6KVXn77WFB+dTut31Lp8MaiX4NJJ5jkERbsbMjwwYRkf1rWn1m3onbwfDTSfMdRMrrembBlWcMflPnYTkj6nd9K0mgUpSgUpSgUpSgoWpD/AMz2u8kILKYxZztM/ukOF8bvbwT9gPtXZ6gwPcPZ2SO0fvzmR3UKdsdshl7NkE+57WAQRxzXR110tJdLFNbSe3fWjmWAkttckfNC+GHyPhQT9PsTVcPWumXZWHVEexvlT22S4MsAAcxs/tzIwHtlkXksMgfQmgtXQepSz2YllO/LyiOQhQ09ssjLFKwXgMygE4wPoOagp+eqY9u3jT39zjkD4g7e3Y529/Ga+7r1RsIgttp6m9n2bYYLJSUUL8qguBtRBgcjOAM47V2+n/Ss1uJrq9YPqN2webbysKAfJCp+ijjjjgDkAEhb6UpQKUpQKz3111R4dHkCHHvPHCxzg+22WYD9Qu0/ZjWhVW/UXppr/TZ7dP8AEZQ0eccyowdVye24jbnxuoOzpDSUtrC3hjA2pEnYY3MRudsZOCzFmP3asI6a1lnvrTf7sestf5naUSg/BOo/dYZuE7jYe2PpV56R6s/aWmyaZLM1rqqxPARJlXJUbQ47c9gyjnhuMc1KdLdCXYu4bnUpIJWtIEgtxAZG+YDDTyNIATIRn6j5s8YoIr/+hdPX4GC6GVngmUIykg7XBJGQePmRDn7fetQsZy8SOeCyqxA8FlBrJeu9XGtX8Gk2h9yCOT3buRfwBU4IVh3wCw+hZ1GeK16GIKoVRhVAAH0AGAOaD7pSlApSlApSlApShNArLdTQ65qnw4ydIsWBlYA7Lu8H+63eQuSOPG7+JTU56gdQTbotNsWAv7sMd+SBa2oB3zEjkHghfuD5ABsXTXTsNjbR28C4RBjPG6R/zOxHdieT/wBBQSargYHav2lKDM+som0i/GrQqTaTFYr+NPucJOBnG7PBzjk/zkjSYZldQyMGRgGVlIIZSMggjuCOc1539ik0TxSqHikUo6nsysMEf5VQOgdVksbt9GuiTsBexlfvPaZJ2E+WUfQflYcbRkNGpSlApSlApSlArmu9Oilx7sSSY7e4itj9NwOK6aUHNZaZDCMQxRxA+IkVAcduFArppSgUpSgUpSgVDdXdUw6faPczHheEXzLKQdqDjucd/ABPipW5uVjRndgqICzMxwFRRkknwAATWXdPxNrmo/HyD/Zdm7LaRuvFxLj5pjkeDtPbghR4bIeGj+kHx6Peaq8i39yyygQH2zaqFwqYIIzjbnIyNgGc5J6j6JyOFjn1e8ntgQTE5O1lBzjlyB+uK1KlBD9N9I2lghS0gWIMcsQSzORnG52JY4ycAnjJqYpSgUpSgUpSgUpVJ6k64n+L/Z+mQpPegBpXmJEFohwQZCOWJB7A+R37UF2rNfXvqA2+l+0pAe5cRn6+0Bvcj/JVP9ddP+hmqEbptddJXPAihjWJXI4VQTlhn9MiqN1TYXS6jaHqErPp6740mtxsiMjDIMoUAqSQuQNvC5GQpBCW9JZryaf4lIFZZsG6urgFMoE/d21pGMYRPlBbkEjH5RnZK87ZECKIwojAAUJjaEA+UKBxjGMYr0oFKUoFZ/6v28YghuA5hvoJA9rLtJX3hz7TvjaqyYCjeQCceM1oFedxbpIpR1V0YYZXAZWH0IPBFBVfT31Cj1WORkiMRi9sMGIOWdcnGOcAgjn6Vbqxl2h6f1dhahp7e7j+aztgXngkQZjYAkkqzFgMn/eHg4GbB/rQvY/nuNDu44cbi0TCVlXOOUCLjycEjx4OaDRqVE9OdVWt/EZbWUSqDhuCGRsZwysAQalqBSlKBSlKBSlKBSlc2o6lFbxmWeRIol7tIwVR9OTQdNcGv6r8LaT3BXd7MUku0nbvKIWC7sHGSMZwe9VST1q0kEfv32E4Ensze2T/AFbf18eDUJ6t9ZQ3GmLb2MgupbxxGq2xLtsjKyScLyD+AEEdnPHmg/ep9cfWLmLSrYhYGSOfUHU8xxZRvZV/4s8HjuR2AatMsLCOCJIolCRRqEVR2VQMAVn/AKY+nU1raot57a4YSezCq/NIrl0e4l5Mrqdu0KQq7B3PI0igUpSgUpSgUpSgUpSg87iYIjMeAoLHgngDJ4HJ/tWf+iNsW097yQZuLyaWWRzjL4cqBx2AIfA+5+taDLEGUqwDKQQQRkEEYIIPcYrMPTTUl025m0a4+R1keW1diAs8EhG1R539zjnPzD8vIfPqtoFs85lmZ7q6mhNtZWaZytyTn3xhhgL3JIAx3zVsvekjNo3wM7e7J8OsZdmJJnRAVfcRniQA5P0qqz9D6wbm6nWayWe5IRbjM3vWtorDEcKe3tU7RzzyfOeasHqL1UbS1EEJMmoXI9m3Rfxl2G0y4zwFznP1xQffpJqMk+jWkkrbn2OmfJWOV41z9TtVefNW+ofpDQvg7G3tuMxRqrFexk7uR9i5Y/3qYoFKUoFQPXfURsdOuLkYLxp8me3uuQiZHkbmWp6qJ616Q9xo8wjBZ4yku1RksqN8/wCmFLN/w0Hb6e9Fpp9tvl+e9lG+5mkOXZz8xUsfyqT/AHxk14aH18bq7cqIo9MDC3hnlbDXl6Wxth+bDJw2MA5x+oEyvs6pp34j7F1DgmJhlQ6/MAxHDA5ByO4OR4rPNF9OPZ1uGJPjH0+zjM6m7LNCbtj8ohIVUGNysceUNB2eoViuk3cGr2qrGrSCG8jUYWaKUkmQgfnyO/ltpwcHOpA1nfrfchrGOzXBnvJ4YY17niRSWAyOx2L5/wAQfXI0RaD9pSlApSlApSlB53E6ojOxwigsxPhQMk/5VmfSWiNrLftLUlLW5Y/B2jf4McKnAldc4kduRz9D4IC3Xre0eXTbyNM72t51ULjLMY2wvIxz2/v471x+md3HJpFmY8bRBGhxjiRFCvnHneGP9+eaDk1v1Ds7SV7cwyyR26xm4aCNTFaI5AQOCR3yOFBwP0OK16gdGJZFdZ0xFjntyJJI41HtzQEbXYKOFOxjkj8pJ7jNV/WoPi7p7xwy20+oRadNaQuwN2IThJXf6g4+RV7D8QJzWqeoM6RaReliEX4aZBngbnjZEUfcsyqB9xQTenXyzQxzJ+CREkXt+F1DDtx2NdFVj0yjddHsg+d3sIRk5+QjKc/0FePHbxVnoFKUoFKUoFKUoFKUoFQPVvRVpqUPt3MeSPwSJgSxcgnY5BxnAyOQfIqepQZxa+meoxkKuvXPsjsrRhnC+B7jSHz9u3FWLpfoK2smMoL3F2/47m5O+Z8jkBj+FfsP7k1ZaUClKUClKUCvmSMMCGAKkEEHkEHuCPIr6pQZjJ0vqekyu2kql1YSMXNnO21oXJG72pCRxgeScfQnmvT/AFiaw+Vj0CVZCCFaWYBFbHBbMajH23DP1rSqYoKF0l0JOboajqkomv8ABWOOP/BtE5GEHk4J58bj3PzVfaUoFKUoFKUoFKUoFZe2m3mhzyPZ27XmkzM0rwRYMtnJhQxjHdlPhcHhOSMZOoUoMhj9SOnRcG6+GK3pJY5tv3omPfztEmeMg9yeea+7+3veonjR4JLHRVb3C0uBPdFRgAJk7Ry2O485JAFaz7Y+gz+lfVB8xxhQFUAKAAABgADgADwK+qUoFKUoFKUoFKUoFKUoFKUoFKUoFKUoFKUoFKUoFKUoFKUoFKUoFKUoFKUoFKUoFKUoFKUoFKUoFKUoP//Z"/>
          <p:cNvSpPr>
            <a:spLocks noChangeAspect="1" noChangeArrowheads="1"/>
          </p:cNvSpPr>
          <p:nvPr/>
        </p:nvSpPr>
        <p:spPr bwMode="auto">
          <a:xfrm>
            <a:off x="0" y="-863600"/>
            <a:ext cx="2552700" cy="1790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500034" y="2643182"/>
            <a:ext cx="821537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/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Высота узла 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eaLnBrk="1" hangingPunct="1"/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- Высота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листа равна 1. Высота нулевого указателя – 0.</a:t>
            </a:r>
          </a:p>
          <a:p>
            <a:pPr eaLnBrk="1" hangingPunct="1">
              <a:buFontTx/>
              <a:buChar char="-"/>
            </a:pP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Высота внутреннего узла есть максимум из высот его поддеревьев плюс 1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eaLnBrk="1" hangingPunct="1">
              <a:buFontTx/>
              <a:buChar char="-"/>
            </a:pPr>
            <a:endParaRPr lang="en-US" altLang="ru-RU" sz="2400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   Для каждого узла хранится </a:t>
            </a:r>
            <a:r>
              <a:rPr lang="ru-RU" altLang="ru-RU" sz="2400" b="1" dirty="0">
                <a:latin typeface="Times New Roman" pitchFamily="18" charset="0"/>
                <a:cs typeface="Times New Roman" pitchFamily="18" charset="0"/>
              </a:rPr>
              <a:t>коэффициент симметрии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balance factor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), имеющий три значения (-1, 0, 1) для обозначения, если высота левого поддерева 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&lt;, =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или 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правого соответственно. При всех остальных значениях узел (а значит и все дерево) считается несбалансированным.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hISEBUTEhIVEhAVGBUVFhcQFxcYFhEQFxQXGBcWGBYYHSYeGBojGRoVIC8gIygpOC0tFSA0NjA2NSY3LCkBCQoKBQUFDQUFDSkYEhgpKSkpKSkpKSkpKSkpKSkpKSkpKSkpKSkpKSkpKSkpKSkpKSkpKSkpKSkpKSkpKSkpKf/AABEIALwBDAMBIgACEQEDEQH/xAAcAAEAAwEBAQEBAAAAAAAAAAAABQYHBAMCAQj/xABAEAACAQMDAwIEAwYCCAcBAAABAgMABBEFEiEGMUEHExQiUWEyQnEVI1JicoEzkRYXJUOCsdHhJCY0NVOhwQj/xAAUAQEAAAAAAAAAAAAAAAAAAAAA/8QAFBEBAAAAAAAAAAAAAAAAAAAAAP/aAAwDAQACEQMRAD8A3GlKUClKUClKUClKUClKUClKUClKUCvxmAGScAdyfAr9rPeu4pNRv4dJV2it/b+KvGTgvCH2xxKfu4Oe/g84xQSF36q2Qd0t1uL50xu/Z8LTBc/zjCH+xr6031TsZJFhl96yncgLHfxNCz57EE5XBPHJrz6x12PRrGJLSGFZHkSCCJiI497d2dsjgAcsxHcZNe2naZNqFrJHqsNnLE+0xG0Z3UqVOXDt+Fu2GU+aC3UrPfTbUZYLq60ieUzG02Pbu/LNZuBhWOO6bkHP8WBwBWhUClKUClKUClKUClKUClKUClKUClKUClKUClKUClK8bu7SJGkkdY41BZmcgKqjuSTwBQe1KojesVm0jJbQXl9tJDNY25kUYx5JGRz3Fd2g+qFhdTC3DvBdHj2bqNopN38PPylvsDnigttKVyzarCsyQtKizyBmSNmAd1X8RVe5x/8Ah+lB1Ur5klCgliFUdyTgD9Sapeu+sOmWzFPeNxMCB7dopkYk/RuIzjyN2ftQXamaz2TqTW7vPwVhHZwnhZdTYiQggnd7Kcoe3BDf9Pgelc9ywbU9UuLteMww4ghJxggqhwRjcMgKTmgm+oPU/TbMlZblWl5/dwfvZN2PwkJkKT/MRVW6P6n93XJZGtp7aK+t09r4zCtJJbHawRc8DaxO3k/LnsavWg9G2VkP/C20URAI3KuZCD4MjZcj9TXP1p0it/CoWQwXMTe5bzJ+KGYefrtPAI84H0oKt1vrenpqDftC3Dta23u2wlcsl28hKGNLcgoz5wuTkjvjC5Fo6A0FrPT4opAFlO6WRVyFjklcyMirkhVXdtwP4c+arcfWeoWzLFqOkzXDJnbc6anvLIeQGEfBiJHfkfoBxX5f9V6tfD2bDT5rJH4N1f4jaJc4YrDyd305P6eaCNuus7eHqG5uGWVraG2S1llgiaRIp/d9w7ymcAKGB85RhjitE0Hqm0vU32s8cwxkhD86D+ZD8yf3Arl6M6Pi0629mMs7Mxklkf8AFLMwG5j9BwMDwB5OSeXXPTSwuWLmL2J+f31ofZlBOecpwx5/MDQWmlUX9kazZMzW90upwZJ9i9xHMF4wEuFG1m/qCj7V9Qeq8EZCajDNpsxJUC4RmidgRn250G1xyPm4AoLxSvC0vo5V3RSJIpwd0bBgQRkcqccivegUpSgUpSgUpSgUpSgUpSgUpSgUpSgVmetwNq+sNZM3+zbFUe4RS2Lm5kG5I3I4KjA48bX8n5dMrOehmEOuavA4AlkaG4UjOXhKn6+FMijgd2PPagkuteto9IgVYbN5DtG1Yk2W8QLBF3y42rluAoyf0yDUp1X0dBqNuUmQJLgGOVce5BKOVKuOeD47Hmof1Jf3JtNtATumvI5CAcZitgZHzngjlTg/QYFXcnigx6L1nezszb3EMlxqtu727gAiNyjECVpAOQVx25JGeAc1Q+lteu7nUviZ7kQ3bkRxSTQSzGHexAWGMD20HzEfMeAx8nNax6VsJrzVruM7raa5VYmxgP7StuYHyp3rj/vWi4oKBH6QxzfNqN5dag55ZZJGjhzz+GND8oBOQA3j+1WvSOlbO1AFvbRQ4zgoihuRg5f8R4+pqVpQKUpQKUpQKUpQKUpQK8LywimXZLGkqfwyKGX/ACYEV70oKHqHpFbCRp7CabTbgjg2jYiLZJG+I8Fc4+UEDA7VyXN7rtnG6TRx38OGUXFoVjuYwVIEhhf5HcHBCr3I781o9R2u9P297F7NzEJYshtrEj5h2IKkEdz580GY+nHrXHIxtb+XDgkRXEqiMTLnAEqglY3++cHycjLXrrXruHTo0LK01xKdsMEXMkz8Dj6DJAzg9wACeKjZfRjRyCPgwPuskwI/Q76q/pX07CdW1CQB2jsn+EtRMxf2QGkEm3cSV/DwfpI31NBKTxdRzgSfEWWnK2SsLASOq8YDuyMCw/l+v9hzN15qmlsv7VhjubJiEF3ZflY9tycDweML9ie1SfqxodsYTeXKm4MMbRQWzHEb3UrqFbCEOWJ2ggH8KnipPoroGK00z4OYLN7m5pwR8jyPjcAD4ACqD/Lngmgs9lepNGksTB43UMrL2ZWGQR/aves39HXaA3+msxYWVwwjLHJ+HlLFO3AyVZu/eQ9q0igUpSgUpSgUpSgUpSgVl/rFPFBJa3FuWGtbwlsIVDNNGx2usi4O5MFgB9X481f+oNcis7aS4mYLHGpY8gFjjhVz3ZjgAfU1S/Tzp+W5nbWb5cXE4Hw0Z5FrakELg+Syt3wOCT+cgB8w+ol7G6pe6JdmZM5ksY/fjyR+KM9hn6buP/qoL1A651KS0J+Bn0/TndI5ppMG59mQgHEWR7fGQc5yWUZBNbJXLqemx3EMkMq7opFZGH1Vhg/ofvQcnS2lW9vZwxWuDbhAUZTkSK3ze5u87id2fvUrWb+meoS2dxNo10SXgzJaSNx79mzHgfUr9s/mHaOtIoFKUoFKUoFKUoFKUoFKUoFKUoFKUoFZt0/cx6brV5bTn201CRbm2kfIWSVifch3HjfvbgZ+g7sBWk1kfqXP+1r2LSbVFZ4mElxcFcmzXjIU5HOCMjPJ2juDgLtrPTMtzqVrO7p8Hah5Fj53PeH5VYgjbtVeQc5Bz9al9d1iO0tpbiU4jiQufqcdlH3JwB9yKpkfTuvWrYtr+C8g4wupKwkUYI5kjG5/HJPP0+tc9S+i9VktDcz3qXQtyszWscXtwbEBMhxkmUjg/Njjfj6UFn9IdJnFvNe3PE9/Kbjb/BCR+7HPI4JIGThSvY5FX6obpDqOK+s4riHAVlAZR/upBw8Z/pPH3GCOCKmaBSlKBSlKBSlKBX4zADJ4A+vgV+1hXVfqS9zPdab8R7MLXMkbzFeYrONURoolT5pXkkEgxyTn6MSoWWHOvahuP/s1lJhRkkX92o/EcHBRfHfIP8x26hUd07YxQ2kMcEZihWNdiOCrKpGfnB538855zmpGgUpSgo/qh01JLEl7aZGoWR92Ir3kjBzJEcfiBXPHnkfmNWLpbqWG/tY7mE5RxyPMcg4ZG+4P+fBHBqWrDLnrGLS9Rv4bCWN47hZXVTkJaanGrblw3BDEeOMlRnCmg3OlRnTOpm5sreckFpYonbaMDeyAtgHsN2ak6BSlKBSlKBSlKBSlKBSlKBSlVnW/UK0tfihKzZtEiaQAd2m3e3GvPLnbn6AMDnvgOT1H6yazhWC2BfUbk+3booBKseDKQfC54yME4zwDjo9PeiF0622k+5dSn3LiXuZJiOQGIBKA5xn6k9yah/Tnp+aWV9Wv1IvJwVijcEfB2oJwig9iw55Hb7sc6DQKGlKDILKL/R/Wfa5GlagRsJ7W9xnAUnsAC2P6WXvsNa/UH1n0pFqNnJbSYBYZR8ZMUo/C4/5EeQSPNV70s6plljksLzI1CyPtuGPMsI4SUE8txgFvOVP5qC+0pSgUpSgi+pOo4LG2e4uGKxp/CMs7HhVUeWJ/7kAZqlR69r98PctLW2srZgGja+ZmldPBKpnbkHOCvjv9fjXYze9S21s+Ph7KE3e05xJMWAU4HHysYyM/wt9cVYPUW7m9iG2t3aOa7njt98bBXjiOXmZWIOCI1bn78c0FX13qjqDT7eWS4t7W6jCHE1qWBgcnAeSNhllHfAUeMtUr6R9HWVtaLc28guZp1y8/POSC0ag8oAw5B5yDn6Dr9Pi3vahGJJXtYbhYIRcO0rIUgT3f3jsWKliCAe2eO+Bz9HWPwOq3tkgxbSpHfQKO0W9jHMv1GXUYHgLQXylKUClKUCqd1z6YWWoxsXRYLjkieNVDA8/4n8a55IP9iKuNZ36v6nKy22mwMUl1CX2nYclLcFfc4HODuGfsrZoK16f+oMlrZnT4bKW/ubR5E3WZDQPGZGYP7vJGSWA+XkDP2E+3q9PAN99o93awZA9xcSBc5/FlUxzjz5P05t1joaafYtFYwAmON2ROAZ5gpI3txlmYAEn6+AKrXSvUd9Nf/DSyW1wkcO679iIqtrO3Cwb/AHGDvuEgIwOFPngBc9E1uC7gWe3kEkTjII8HyCO6sOxB7V3VlVhY/sjqBIIciw1FHKxKflhuUGWIU9hgYGMcSY/LWq0ClKUClKUClKUCovV+qLS1x8TcxQk9hI6gn9Fzk+P86hPUDX7iNYbSyx8feMyRse0ESgGWZv6VPH/I4wY6y9ONMsbdp75Vu5sbp7i7BlaWRiPwo27kthVABY5A5J5CzWPWNlOjtBcxTe2rMwidSwVRknbnOMee1fzv09oV/repy3UWIkab3XlkG6OHB+RQCMO6qQACPHcd61SXoTRtVSVYrZrO6hAjYLGYJICy7kLw8KwK+SORkZHjt9LNUeL3dJuFVbixwFZAFFxbN+CQLnJOCuT/ADLnnNBb+ndE+Et1h96a42lj7l0++Rtxzy2BxzxUlSlApSlArFPVzVvgNRtr6K2kjuVLI74UwXlvjbtLq2Q4XjBXOGHJ2itrri1nT4J4HjuUR7dlO8Sfh2jnJPjGM58YzQVr0g1H3tFtDxlEaI4Oce27IM/8IU4+9XLNfz90No+oTPdQaRcPbaQ8rEXEyDfjG3Ef5s9uRt4UZIPFXA+l+pRlng125Nx3An3FHIGBvBduMedp/Sg1GlZx0r6j3CXi6bq0IhvCP3cyEe1c8nbgdlLYOMdyMYB4rR6DM+qJP2dr9tfynFpdRGzkc9oJMhkJPgEheT2CvU71ZpVzLd2N1axxXC2/vsVkk9vcZYgqMrhWGPPbxVj1jR4bqB4J0EkMgwynPPkEEcgg4II7Yqkab0HqdiQljqStaA/LDfxb/bUHO0OhBwcntt8UFk6Q0RrGyCTyK0paWed8naZZHaRzlucDOMnGdueM1A9Cy/G6he6kv/pzstLc/wDyxwnMkv3Uv+EjHGcjNc9z6f6jfOF1PUA1mOWt7FTEs2DkB3PJXtxz24wfmq/2lokUaxxqEjQBVVBhVUDAAA7Cg9qUpQKUpQKzb1PmFtqOlX7/AOBFNJDKxPyxiZQAxwCe28/8H3rSahOtFtTYT/G4+E2EyZODgYI2/wA+7btx5xQefW+rTW9i81uGaRWhOI09xjEZ4xJhfP7sv/zqv9A2Ie/vLuGA2tiyxwQqY/aNwyO7yTGPAYfOzAFhkhj2xtFU6C1HXrayjeO0F7YEFoY5ZVW5jt+SmG4BXGMDax7YAGBU5c9T9QXamO20xbAnIM11KrFeO6KVXn77WFB+dTut31Lp8MaiX4NJJ5jkERbsbMjwwYRkf1rWn1m3onbwfDTSfMdRMrrembBlWcMflPnYTkj6nd9K0mgUpSgUpSgUpSgoWpD/AMz2u8kILKYxZztM/ukOF8bvbwT9gPtXZ6gwPcPZ2SO0fvzmR3UKdsdshl7NkE+57WAQRxzXR110tJdLFNbSe3fWjmWAkttckfNC+GHyPhQT9PsTVcPWumXZWHVEexvlT22S4MsAAcxs/tzIwHtlkXksMgfQmgtXQepSz2YllO/LyiOQhQ09ssjLFKwXgMygE4wPoOagp+eqY9u3jT39zjkD4g7e3Y529/Ga+7r1RsIgttp6m9n2bYYLJSUUL8qguBtRBgcjOAM47V2+n/Ss1uJrq9YPqN2webbysKAfJCp+ijjjjgDkAEhb6UpQKUpQKz3111R4dHkCHHvPHCxzg+22WYD9Qu0/ZjWhVW/UXppr/TZ7dP8AEZQ0eccyowdVye24jbnxuoOzpDSUtrC3hjA2pEnYY3MRudsZOCzFmP3asI6a1lnvrTf7sestf5naUSg/BOo/dYZuE7jYe2PpV56R6s/aWmyaZLM1rqqxPARJlXJUbQ47c9gyjnhuMc1KdLdCXYu4bnUpIJWtIEgtxAZG+YDDTyNIATIRn6j5s8YoIr/+hdPX4GC6GVngmUIykg7XBJGQePmRDn7fetQsZy8SOeCyqxA8FlBrJeu9XGtX8Gk2h9yCOT3buRfwBU4IVh3wCw+hZ1GeK16GIKoVRhVAAH0AGAOaD7pSlApSlApSlApShNArLdTQ65qnw4ydIsWBlYA7Lu8H+63eQuSOPG7+JTU56gdQTbotNsWAv7sMd+SBa2oB3zEjkHghfuD5ABsXTXTsNjbR28C4RBjPG6R/zOxHdieT/wBBQSargYHav2lKDM+som0i/GrQqTaTFYr+NPucJOBnG7PBzjk/zkjSYZldQyMGRgGVlIIZSMggjuCOc1539ik0TxSqHikUo6nsysMEf5VQOgdVksbt9GuiTsBexlfvPaZJ2E+WUfQflYcbRkNGpSlApSlApSlArmu9Oilx7sSSY7e4itj9NwOK6aUHNZaZDCMQxRxA+IkVAcduFArppSgUpSgUpSgVDdXdUw6faPczHheEXzLKQdqDjucd/ABPipW5uVjRndgqICzMxwFRRkknwAATWXdPxNrmo/HyD/Zdm7LaRuvFxLj5pjkeDtPbghR4bIeGj+kHx6Peaq8i39yyygQH2zaqFwqYIIzjbnIyNgGc5J6j6JyOFjn1e8ntgQTE5O1lBzjlyB+uK1KlBD9N9I2lghS0gWIMcsQSzORnG52JY4ycAnjJqYpSgUpSgUpSgUpVJ6k64n+L/Z+mQpPegBpXmJEFohwQZCOWJB7A+R37UF2rNfXvqA2+l+0pAe5cRn6+0Bvcj/JVP9ddP+hmqEbptddJXPAihjWJXI4VQTlhn9MiqN1TYXS6jaHqErPp6740mtxsiMjDIMoUAqSQuQNvC5GQpBCW9JZryaf4lIFZZsG6urgFMoE/d21pGMYRPlBbkEjH5RnZK87ZECKIwojAAUJjaEA+UKBxjGMYr0oFKUoFZ/6v28YghuA5hvoJA9rLtJX3hz7TvjaqyYCjeQCceM1oFedxbpIpR1V0YYZXAZWH0IPBFBVfT31Cj1WORkiMRi9sMGIOWdcnGOcAgjn6Vbqxl2h6f1dhahp7e7j+aztgXngkQZjYAkkqzFgMn/eHg4GbB/rQvY/nuNDu44cbi0TCVlXOOUCLjycEjx4OaDRqVE9OdVWt/EZbWUSqDhuCGRsZwysAQalqBSlKBSlKBSlKBSlc2o6lFbxmWeRIol7tIwVR9OTQdNcGv6r8LaT3BXd7MUku0nbvKIWC7sHGSMZwe9VST1q0kEfv32E4Ensze2T/AFbf18eDUJ6t9ZQ3GmLb2MgupbxxGq2xLtsjKyScLyD+AEEdnPHmg/ep9cfWLmLSrYhYGSOfUHU8xxZRvZV/4s8HjuR2AatMsLCOCJIolCRRqEVR2VQMAVn/AKY+nU1raot57a4YSezCq/NIrl0e4l5Mrqdu0KQq7B3PI0igUpSgUpSgUpSgUpSg87iYIjMeAoLHgngDJ4HJ/tWf+iNsW097yQZuLyaWWRzjL4cqBx2AIfA+5+taDLEGUqwDKQQQRkEEYIIPcYrMPTTUl025m0a4+R1keW1diAs8EhG1R539zjnPzD8vIfPqtoFs85lmZ7q6mhNtZWaZytyTn3xhhgL3JIAx3zVsvekjNo3wM7e7J8OsZdmJJnRAVfcRniQA5P0qqz9D6wbm6nWayWe5IRbjM3vWtorDEcKe3tU7RzzyfOeasHqL1UbS1EEJMmoXI9m3Rfxl2G0y4zwFznP1xQffpJqMk+jWkkrbn2OmfJWOV41z9TtVefNW+ofpDQvg7G3tuMxRqrFexk7uR9i5Y/3qYoFKUoFQPXfURsdOuLkYLxp8me3uuQiZHkbmWp6qJ616Q9xo8wjBZ4yku1RksqN8/wCmFLN/w0Hb6e9Fpp9tvl+e9lG+5mkOXZz8xUsfyqT/AHxk14aH18bq7cqIo9MDC3hnlbDXl6Wxth+bDJw2MA5x+oEyvs6pp34j7F1DgmJhlQ6/MAxHDA5ByO4OR4rPNF9OPZ1uGJPjH0+zjM6m7LNCbtj8ohIVUGNysceUNB2eoViuk3cGr2qrGrSCG8jUYWaKUkmQgfnyO/ltpwcHOpA1nfrfchrGOzXBnvJ4YY17niRSWAyOx2L5/wAQfXI0RaD9pSlApSlApSlB53E6ojOxwigsxPhQMk/5VmfSWiNrLftLUlLW5Y/B2jf4McKnAldc4kduRz9D4IC3Xre0eXTbyNM72t51ULjLMY2wvIxz2/v471x+md3HJpFmY8bRBGhxjiRFCvnHneGP9+eaDk1v1Ds7SV7cwyyR26xm4aCNTFaI5AQOCR3yOFBwP0OK16gdGJZFdZ0xFjntyJJI41HtzQEbXYKOFOxjkj8pJ7jNV/WoPi7p7xwy20+oRadNaQuwN2IThJXf6g4+RV7D8QJzWqeoM6RaReliEX4aZBngbnjZEUfcsyqB9xQTenXyzQxzJ+CREkXt+F1DDtx2NdFVj0yjddHsg+d3sIRk5+QjKc/0FePHbxVnoFKUoFKUoFKUoFKUoFQPVvRVpqUPt3MeSPwSJgSxcgnY5BxnAyOQfIqepQZxa+meoxkKuvXPsjsrRhnC+B7jSHz9u3FWLpfoK2smMoL3F2/47m5O+Z8jkBj+FfsP7k1ZaUClKUClKUCvmSMMCGAKkEEHkEHuCPIr6pQZjJ0vqekyu2kql1YSMXNnO21oXJG72pCRxgeScfQnmvT/AFiaw+Vj0CVZCCFaWYBFbHBbMajH23DP1rSqYoKF0l0JOboajqkomv8ABWOOP/BtE5GEHk4J58bj3PzVfaUoFKUoFKUoFKUoFZe2m3mhzyPZ27XmkzM0rwRYMtnJhQxjHdlPhcHhOSMZOoUoMhj9SOnRcG6+GK3pJY5tv3omPfztEmeMg9yeea+7+3veonjR4JLHRVb3C0uBPdFRgAJk7Ry2O485JAFaz7Y+gz+lfVB8xxhQFUAKAAABgADgADwK+qUoFKUoFKUoFKUoFKUoFKUoFKUoFKUoFKUoFKUoFKUoFKUoFKUoFKUoFKUoFKUoFKUoFKUoFKUoFKUoP//Z"/>
          <p:cNvSpPr>
            <a:spLocks noChangeAspect="1" noChangeArrowheads="1"/>
          </p:cNvSpPr>
          <p:nvPr/>
        </p:nvSpPr>
        <p:spPr bwMode="auto">
          <a:xfrm>
            <a:off x="0" y="-863600"/>
            <a:ext cx="2552700" cy="1790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data:image/jpeg;base64,/9j/4AAQSkZJRgABAQAAAQABAAD/2wCEAAkGBhISEBUTEhIVEhAVGBUVFhcQFxcYFhEQFxQXGBcWGBYYHSYeGBojGRoVIC8gIygpOC0tFSA0NjA2NSY3LCkBCQoKBQUFDQUFDSkYEhgpKSkpKSkpKSkpKSkpKSkpKSkpKSkpKSkpKSkpKSkpKSkpKSkpKSkpKSkpKSkpKSkpKf/AABEIALwBDAMBIgACEQEDEQH/xAAcAAEAAwEBAQEBAAAAAAAAAAAABQYHBAMCAQj/xABAEAACAQMDAwIEAwYCCAcBAAABAgMABBEFEiEGMUEHExQiUWEyQnEVI1JicoEzkRYXJUOCsdHhJCY0NVOhwQj/xAAUAQEAAAAAAAAAAAAAAAAAAAAA/8QAFBEBAAAAAAAAAAAAAAAAAAAAAP/aAAwDAQACEQMRAD8A3GlKUClKUClKUClKUClKUClKUClKUCvxmAGScAdyfAr9rPeu4pNRv4dJV2it/b+KvGTgvCH2xxKfu4Oe/g84xQSF36q2Qd0t1uL50xu/Z8LTBc/zjCH+xr6031TsZJFhl96yncgLHfxNCz57EE5XBPHJrz6x12PRrGJLSGFZHkSCCJiI497d2dsjgAcsxHcZNe2naZNqFrJHqsNnLE+0xG0Z3UqVOXDt+Fu2GU+aC3UrPfTbUZYLq60ieUzG02Pbu/LNZuBhWOO6bkHP8WBwBWhUClKUClKUClKUClKUClKUClKUClKUClKUClKUClK8bu7SJGkkdY41BZmcgKqjuSTwBQe1KojesVm0jJbQXl9tJDNY25kUYx5JGRz3Fd2g+qFhdTC3DvBdHj2bqNopN38PPylvsDnigttKVyzarCsyQtKizyBmSNmAd1X8RVe5x/8Ah+lB1Ur5klCgliFUdyTgD9Sapeu+sOmWzFPeNxMCB7dopkYk/RuIzjyN2ftQXamaz2TqTW7vPwVhHZwnhZdTYiQggnd7Kcoe3BDf9Pgelc9ywbU9UuLteMww4ghJxggqhwRjcMgKTmgm+oPU/TbMlZblWl5/dwfvZN2PwkJkKT/MRVW6P6n93XJZGtp7aK+t09r4zCtJJbHawRc8DaxO3k/LnsavWg9G2VkP/C20URAI3KuZCD4MjZcj9TXP1p0it/CoWQwXMTe5bzJ+KGYefrtPAI84H0oKt1vrenpqDftC3Dta23u2wlcsl28hKGNLcgoz5wuTkjvjC5Fo6A0FrPT4opAFlO6WRVyFjklcyMirkhVXdtwP4c+arcfWeoWzLFqOkzXDJnbc6anvLIeQGEfBiJHfkfoBxX5f9V6tfD2bDT5rJH4N1f4jaJc4YrDyd305P6eaCNuus7eHqG5uGWVraG2S1llgiaRIp/d9w7ymcAKGB85RhjitE0Hqm0vU32s8cwxkhD86D+ZD8yf3Arl6M6Pi0629mMs7Mxklkf8AFLMwG5j9BwMDwB5OSeXXPTSwuWLmL2J+f31ofZlBOecpwx5/MDQWmlUX9kazZMzW90upwZJ9i9xHMF4wEuFG1m/qCj7V9Qeq8EZCajDNpsxJUC4RmidgRn250G1xyPm4AoLxSvC0vo5V3RSJIpwd0bBgQRkcqccivegUpSgUpSgUpSgUpSgUpSgUpSgUpSgVmetwNq+sNZM3+zbFUe4RS2Lm5kG5I3I4KjA48bX8n5dMrOehmEOuavA4AlkaG4UjOXhKn6+FMijgd2PPagkuteto9IgVYbN5DtG1Yk2W8QLBF3y42rluAoyf0yDUp1X0dBqNuUmQJLgGOVce5BKOVKuOeD47Hmof1Jf3JtNtATumvI5CAcZitgZHzngjlTg/QYFXcnigx6L1nezszb3EMlxqtu727gAiNyjECVpAOQVx25JGeAc1Q+lteu7nUviZ7kQ3bkRxSTQSzGHexAWGMD20HzEfMeAx8nNax6VsJrzVruM7raa5VYmxgP7StuYHyp3rj/vWi4oKBH6QxzfNqN5dag55ZZJGjhzz+GND8oBOQA3j+1WvSOlbO1AFvbRQ4zgoihuRg5f8R4+pqVpQKUpQKUpQKUpQKUpQK8LywimXZLGkqfwyKGX/ACYEV70oKHqHpFbCRp7CabTbgjg2jYiLZJG+I8Fc4+UEDA7VyXN7rtnG6TRx38OGUXFoVjuYwVIEhhf5HcHBCr3I781o9R2u9P297F7NzEJYshtrEj5h2IKkEdz580GY+nHrXHIxtb+XDgkRXEqiMTLnAEqglY3++cHycjLXrrXruHTo0LK01xKdsMEXMkz8Dj6DJAzg9wACeKjZfRjRyCPgwPuskwI/Q76q/pX07CdW1CQB2jsn+EtRMxf2QGkEm3cSV/DwfpI31NBKTxdRzgSfEWWnK2SsLASOq8YDuyMCw/l+v9hzN15qmlsv7VhjubJiEF3ZflY9tycDweML9ie1SfqxodsYTeXKm4MMbRQWzHEb3UrqFbCEOWJ2ggH8KnipPoroGK00z4OYLN7m5pwR8jyPjcAD4ACqD/Lngmgs9lepNGksTB43UMrL2ZWGQR/aves39HXaA3+msxYWVwwjLHJ+HlLFO3AyVZu/eQ9q0igUpSgUpSgUpSgUpSgVl/rFPFBJa3FuWGtbwlsIVDNNGx2usi4O5MFgB9X481f+oNcis7aS4mYLHGpY8gFjjhVz3ZjgAfU1S/Tzp+W5nbWb5cXE4Hw0Z5FrakELg+Syt3wOCT+cgB8w+ol7G6pe6JdmZM5ksY/fjyR+KM9hn6buP/qoL1A651KS0J+Bn0/TndI5ppMG59mQgHEWR7fGQc5yWUZBNbJXLqemx3EMkMq7opFZGH1Vhg/ofvQcnS2lW9vZwxWuDbhAUZTkSK3ze5u87id2fvUrWb+meoS2dxNo10SXgzJaSNx79mzHgfUr9s/mHaOtIoFKUoFKUoFKUoFKUoFKUoFKUoFKUoFZt0/cx6brV5bTn201CRbm2kfIWSVifch3HjfvbgZ+g7sBWk1kfqXP+1r2LSbVFZ4mElxcFcmzXjIU5HOCMjPJ2juDgLtrPTMtzqVrO7p8Hah5Fj53PeH5VYgjbtVeQc5Bz9al9d1iO0tpbiU4jiQufqcdlH3JwB9yKpkfTuvWrYtr+C8g4wupKwkUYI5kjG5/HJPP0+tc9S+i9VktDcz3qXQtyszWscXtwbEBMhxkmUjg/Njjfj6UFn9IdJnFvNe3PE9/Kbjb/BCR+7HPI4JIGThSvY5FX6obpDqOK+s4riHAVlAZR/upBw8Z/pPH3GCOCKmaBSlKBSlKBSlKBX4zADJ4A+vgV+1hXVfqS9zPdab8R7MLXMkbzFeYrONURoolT5pXkkEgxyTn6MSoWWHOvahuP/s1lJhRkkX92o/EcHBRfHfIP8x26hUd07YxQ2kMcEZihWNdiOCrKpGfnB538855zmpGgUpSgo/qh01JLEl7aZGoWR92Ir3kjBzJEcfiBXPHnkfmNWLpbqWG/tY7mE5RxyPMcg4ZG+4P+fBHBqWrDLnrGLS9Rv4bCWN47hZXVTkJaanGrblw3BDEeOMlRnCmg3OlRnTOpm5sreckFpYonbaMDeyAtgHsN2ak6BSlKBSlKBSlKBSlKBSlKBSlVnW/UK0tfihKzZtEiaQAd2m3e3GvPLnbn6AMDnvgOT1H6yazhWC2BfUbk+3booBKseDKQfC54yME4zwDjo9PeiF0622k+5dSn3LiXuZJiOQGIBKA5xn6k9yah/Tnp+aWV9Wv1IvJwVijcEfB2oJwig9iw55Hb7sc6DQKGlKDILKL/R/Wfa5GlagRsJ7W9xnAUnsAC2P6WXvsNa/UH1n0pFqNnJbSYBYZR8ZMUo/C4/5EeQSPNV70s6plljksLzI1CyPtuGPMsI4SUE8txgFvOVP5qC+0pSgUpSgi+pOo4LG2e4uGKxp/CMs7HhVUeWJ/7kAZqlR69r98PctLW2srZgGja+ZmldPBKpnbkHOCvjv9fjXYze9S21s+Ph7KE3e05xJMWAU4HHysYyM/wt9cVYPUW7m9iG2t3aOa7njt98bBXjiOXmZWIOCI1bn78c0FX13qjqDT7eWS4t7W6jCHE1qWBgcnAeSNhllHfAUeMtUr6R9HWVtaLc28guZp1y8/POSC0ag8oAw5B5yDn6Dr9Pi3vahGJJXtYbhYIRcO0rIUgT3f3jsWKliCAe2eO+Bz9HWPwOq3tkgxbSpHfQKO0W9jHMv1GXUYHgLQXylKUClKUCqd1z6YWWoxsXRYLjkieNVDA8/4n8a55IP9iKuNZ36v6nKy22mwMUl1CX2nYclLcFfc4HODuGfsrZoK16f+oMlrZnT4bKW/ubR5E3WZDQPGZGYP7vJGSWA+XkDP2E+3q9PAN99o93awZA9xcSBc5/FlUxzjz5P05t1joaafYtFYwAmON2ROAZ5gpI3txlmYAEn6+AKrXSvUd9Nf/DSyW1wkcO679iIqtrO3Cwb/AHGDvuEgIwOFPngBc9E1uC7gWe3kEkTjII8HyCO6sOxB7V3VlVhY/sjqBIIciw1FHKxKflhuUGWIU9hgYGMcSY/LWq0ClKUClKUClKUCovV+qLS1x8TcxQk9hI6gn9Fzk+P86hPUDX7iNYbSyx8feMyRse0ESgGWZv6VPH/I4wY6y9ONMsbdp75Vu5sbp7i7BlaWRiPwo27kthVABY5A5J5CzWPWNlOjtBcxTe2rMwidSwVRknbnOMee1fzv09oV/repy3UWIkab3XlkG6OHB+RQCMO6qQACPHcd61SXoTRtVSVYrZrO6hAjYLGYJICy7kLw8KwK+SORkZHjt9LNUeL3dJuFVbixwFZAFFxbN+CQLnJOCuT/ADLnnNBb+ndE+Et1h96a42lj7l0++Rtxzy2BxzxUlSlApSlArFPVzVvgNRtr6K2kjuVLI74UwXlvjbtLq2Q4XjBXOGHJ2itrri1nT4J4HjuUR7dlO8Sfh2jnJPjGM58YzQVr0g1H3tFtDxlEaI4Oce27IM/8IU4+9XLNfz90No+oTPdQaRcPbaQ8rEXEyDfjG3Ef5s9uRt4UZIPFXA+l+pRlng125Nx3An3FHIGBvBduMedp/Sg1GlZx0r6j3CXi6bq0IhvCP3cyEe1c8nbgdlLYOMdyMYB4rR6DM+qJP2dr9tfynFpdRGzkc9oJMhkJPgEheT2CvU71ZpVzLd2N1axxXC2/vsVkk9vcZYgqMrhWGPPbxVj1jR4bqB4J0EkMgwynPPkEEcgg4II7Yqkab0HqdiQljqStaA/LDfxb/bUHO0OhBwcntt8UFk6Q0RrGyCTyK0paWed8naZZHaRzlucDOMnGdueM1A9Cy/G6he6kv/pzstLc/wDyxwnMkv3Uv+EjHGcjNc9z6f6jfOF1PUA1mOWt7FTEs2DkB3PJXtxz24wfmq/2lokUaxxqEjQBVVBhVUDAAA7Cg9qUpQKUpQKzb1PmFtqOlX7/AOBFNJDKxPyxiZQAxwCe28/8H3rSahOtFtTYT/G4+E2EyZODgYI2/wA+7btx5xQefW+rTW9i81uGaRWhOI09xjEZ4xJhfP7sv/zqv9A2Ie/vLuGA2tiyxwQqY/aNwyO7yTGPAYfOzAFhkhj2xtFU6C1HXrayjeO0F7YEFoY5ZVW5jt+SmG4BXGMDax7YAGBU5c9T9QXamO20xbAnIM11KrFeO6KVXn77WFB+dTut31Lp8MaiX4NJJ5jkERbsbMjwwYRkf1rWn1m3onbwfDTSfMdRMrrembBlWcMflPnYTkj6nd9K0mgUpSgUpSgUpSgoWpD/AMz2u8kILKYxZztM/ukOF8bvbwT9gPtXZ6gwPcPZ2SO0fvzmR3UKdsdshl7NkE+57WAQRxzXR110tJdLFNbSe3fWjmWAkttckfNC+GHyPhQT9PsTVcPWumXZWHVEexvlT22S4MsAAcxs/tzIwHtlkXksMgfQmgtXQepSz2YllO/LyiOQhQ09ssjLFKwXgMygE4wPoOagp+eqY9u3jT39zjkD4g7e3Y529/Ga+7r1RsIgttp6m9n2bYYLJSUUL8qguBtRBgcjOAM47V2+n/Ss1uJrq9YPqN2webbysKAfJCp+ijjjjgDkAEhb6UpQKUpQKz3111R4dHkCHHvPHCxzg+22WYD9Qu0/ZjWhVW/UXppr/TZ7dP8AEZQ0eccyowdVye24jbnxuoOzpDSUtrC3hjA2pEnYY3MRudsZOCzFmP3asI6a1lnvrTf7sestf5naUSg/BOo/dYZuE7jYe2PpV56R6s/aWmyaZLM1rqqxPARJlXJUbQ47c9gyjnhuMc1KdLdCXYu4bnUpIJWtIEgtxAZG+YDDTyNIATIRn6j5s8YoIr/+hdPX4GC6GVngmUIykg7XBJGQePmRDn7fetQsZy8SOeCyqxA8FlBrJeu9XGtX8Gk2h9yCOT3buRfwBU4IVh3wCw+hZ1GeK16GIKoVRhVAAH0AGAOaD7pSlApSlApSlApShNArLdTQ65qnw4ydIsWBlYA7Lu8H+63eQuSOPG7+JTU56gdQTbotNsWAv7sMd+SBa2oB3zEjkHghfuD5ABsXTXTsNjbR28C4RBjPG6R/zOxHdieT/wBBQSargYHav2lKDM+som0i/GrQqTaTFYr+NPucJOBnG7PBzjk/zkjSYZldQyMGRgGVlIIZSMggjuCOc1539ik0TxSqHikUo6nsysMEf5VQOgdVksbt9GuiTsBexlfvPaZJ2E+WUfQflYcbRkNGpSlApSlApSlArmu9Oilx7sSSY7e4itj9NwOK6aUHNZaZDCMQxRxA+IkVAcduFArppSgUpSgUpSgVDdXdUw6faPczHheEXzLKQdqDjucd/ABPipW5uVjRndgqICzMxwFRRkknwAATWXdPxNrmo/HyD/Zdm7LaRuvFxLj5pjkeDtPbghR4bIeGj+kHx6Peaq8i39yyygQH2zaqFwqYIIzjbnIyNgGc5J6j6JyOFjn1e8ntgQTE5O1lBzjlyB+uK1KlBD9N9I2lghS0gWIMcsQSzORnG52JY4ycAnjJqYpSgUpSgUpSgUpVJ6k64n+L/Z+mQpPegBpXmJEFohwQZCOWJB7A+R37UF2rNfXvqA2+l+0pAe5cRn6+0Bvcj/JVP9ddP+hmqEbptddJXPAihjWJXI4VQTlhn9MiqN1TYXS6jaHqErPp6740mtxsiMjDIMoUAqSQuQNvC5GQpBCW9JZryaf4lIFZZsG6urgFMoE/d21pGMYRPlBbkEjH5RnZK87ZECKIwojAAUJjaEA+UKBxjGMYr0oFKUoFZ/6v28YghuA5hvoJA9rLtJX3hz7TvjaqyYCjeQCceM1oFedxbpIpR1V0YYZXAZWH0IPBFBVfT31Cj1WORkiMRi9sMGIOWdcnGOcAgjn6Vbqxl2h6f1dhahp7e7j+aztgXngkQZjYAkkqzFgMn/eHg4GbB/rQvY/nuNDu44cbi0TCVlXOOUCLjycEjx4OaDRqVE9OdVWt/EZbWUSqDhuCGRsZwysAQalqBSlKBSlKBSlKBSlc2o6lFbxmWeRIol7tIwVR9OTQdNcGv6r8LaT3BXd7MUku0nbvKIWC7sHGSMZwe9VST1q0kEfv32E4Ensze2T/AFbf18eDUJ6t9ZQ3GmLb2MgupbxxGq2xLtsjKyScLyD+AEEdnPHmg/ep9cfWLmLSrYhYGSOfUHU8xxZRvZV/4s8HjuR2AatMsLCOCJIolCRRqEVR2VQMAVn/AKY+nU1raot57a4YSezCq/NIrl0e4l5Mrqdu0KQq7B3PI0igUpSgUpSgUpSgUpSg87iYIjMeAoLHgngDJ4HJ/tWf+iNsW097yQZuLyaWWRzjL4cqBx2AIfA+5+taDLEGUqwDKQQQRkEEYIIPcYrMPTTUl025m0a4+R1keW1diAs8EhG1R539zjnPzD8vIfPqtoFs85lmZ7q6mhNtZWaZytyTn3xhhgL3JIAx3zVsvekjNo3wM7e7J8OsZdmJJnRAVfcRniQA5P0qqz9D6wbm6nWayWe5IRbjM3vWtorDEcKe3tU7RzzyfOeasHqL1UbS1EEJMmoXI9m3Rfxl2G0y4zwFznP1xQffpJqMk+jWkkrbn2OmfJWOV41z9TtVefNW+ofpDQvg7G3tuMxRqrFexk7uR9i5Y/3qYoFKUoFQPXfURsdOuLkYLxp8me3uuQiZHkbmWp6qJ616Q9xo8wjBZ4yku1RksqN8/wCmFLN/w0Hb6e9Fpp9tvl+e9lG+5mkOXZz8xUsfyqT/AHxk14aH18bq7cqIo9MDC3hnlbDXl6Wxth+bDJw2MA5x+oEyvs6pp34j7F1DgmJhlQ6/MAxHDA5ByO4OR4rPNF9OPZ1uGJPjH0+zjM6m7LNCbtj8ohIVUGNysceUNB2eoViuk3cGr2qrGrSCG8jUYWaKUkmQgfnyO/ltpwcHOpA1nfrfchrGOzXBnvJ4YY17niRSWAyOx2L5/wAQfXI0RaD9pSlApSlApSlB53E6ojOxwigsxPhQMk/5VmfSWiNrLftLUlLW5Y/B2jf4McKnAldc4kduRz9D4IC3Xre0eXTbyNM72t51ULjLMY2wvIxz2/v471x+md3HJpFmY8bRBGhxjiRFCvnHneGP9+eaDk1v1Ds7SV7cwyyR26xm4aCNTFaI5AQOCR3yOFBwP0OK16gdGJZFdZ0xFjntyJJI41HtzQEbXYKOFOxjkj8pJ7jNV/WoPi7p7xwy20+oRadNaQuwN2IThJXf6g4+RV7D8QJzWqeoM6RaReliEX4aZBngbnjZEUfcsyqB9xQTenXyzQxzJ+CREkXt+F1DDtx2NdFVj0yjddHsg+d3sIRk5+QjKc/0FePHbxVnoFKUoFKUoFKUoFKUoFQPVvRVpqUPt3MeSPwSJgSxcgnY5BxnAyOQfIqepQZxa+meoxkKuvXPsjsrRhnC+B7jSHz9u3FWLpfoK2smMoL3F2/47m5O+Z8jkBj+FfsP7k1ZaUClKUClKUCvmSMMCGAKkEEHkEHuCPIr6pQZjJ0vqekyu2kql1YSMXNnO21oXJG72pCRxgeScfQnmvT/AFiaw+Vj0CVZCCFaWYBFbHBbMajH23DP1rSqYoKF0l0JOboajqkomv8ABWOOP/BtE5GEHk4J58bj3PzVfaUoFKUoFKUoFKUoFZe2m3mhzyPZ27XmkzM0rwRYMtnJhQxjHdlPhcHhOSMZOoUoMhj9SOnRcG6+GK3pJY5tv3omPfztEmeMg9yeea+7+3veonjR4JLHRVb3C0uBPdFRgAJk7Ry2O485JAFaz7Y+gz+lfVB8xxhQFUAKAAABgADgADwK+qUoFKUoFKUoFKUoFKUoFKUoFKUoFKUoFKUoFKUoFKUoFKUoFKUoFKUoFKUoFKUoFKUoFKUoFKUoFKUoP//Z"/>
          <p:cNvSpPr>
            <a:spLocks noChangeAspect="1" noChangeArrowheads="1"/>
          </p:cNvSpPr>
          <p:nvPr/>
        </p:nvSpPr>
        <p:spPr bwMode="auto">
          <a:xfrm>
            <a:off x="0" y="-863600"/>
            <a:ext cx="2552700" cy="1790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http://www.bestreferat.ru/images/paper/77/94/521947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214422"/>
            <a:ext cx="8917844" cy="350046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4286256"/>
            <a:ext cx="8229600" cy="990600"/>
          </a:xfrm>
        </p:spPr>
        <p:txBody>
          <a:bodyPr>
            <a:normAutofit fontScale="90000"/>
          </a:bodyPr>
          <a:lstStyle/>
          <a:p>
            <a:pPr algn="just"/>
            <a:r>
              <a:rPr lang="ru-RU" dirty="0" smtClean="0"/>
              <a:t>Идея балансировки двоичных деревьев поиска принадлежит </a:t>
            </a:r>
            <a:r>
              <a:rPr lang="ru-RU" dirty="0" err="1" smtClean="0"/>
              <a:t>Г.М.Адельсону-Вельскому</a:t>
            </a:r>
            <a:r>
              <a:rPr lang="ru-RU" dirty="0" smtClean="0"/>
              <a:t> и Е.М.Ландису, предложившим в 1962 г. класс сбалансированных деревьев, называемых с тех пор </a:t>
            </a:r>
            <a:r>
              <a:rPr lang="ru-RU" b="1" dirty="0" err="1" smtClean="0"/>
              <a:t>АВЛ-деревьями</a:t>
            </a:r>
            <a:r>
              <a:rPr lang="ru-RU" dirty="0" smtClean="0"/>
              <a:t>. Баланс поддерживается с помощью процедуры вращения. Для его восстановления в дереве с </a:t>
            </a:r>
            <a:r>
              <a:rPr lang="en-US" dirty="0" smtClean="0"/>
              <a:t>N </a:t>
            </a:r>
            <a:r>
              <a:rPr lang="ru-RU" dirty="0" smtClean="0"/>
              <a:t>узлами после добавления или удаления узла может потребоваться </a:t>
            </a:r>
            <a:r>
              <a:rPr lang="en-US" dirty="0" smtClean="0"/>
              <a:t>             </a:t>
            </a:r>
            <a:r>
              <a:rPr lang="ru-RU" dirty="0" smtClean="0"/>
              <a:t>вращений.</a:t>
            </a:r>
            <a:endParaRPr lang="ru-RU" dirty="0"/>
          </a:p>
        </p:txBody>
      </p:sp>
      <p:pic>
        <p:nvPicPr>
          <p:cNvPr id="1026" name="Picture 2" descr="\Theta(\log n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4857760"/>
            <a:ext cx="113476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data:image/jpeg;base64,/9j/4AAQSkZJRgABAQAAAQABAAD/2wCEAAkGBhISEBUTEhIVEhAVGBUVFhcQFxcYFhEQFxQXGBcWGBYYHSYeGBojGRoVIC8gIygpOC0tFSA0NjA2NSY3LCkBCQoKBQUFDQUFDSkYEhgpKSkpKSkpKSkpKSkpKSkpKSkpKSkpKSkpKSkpKSkpKSkpKSkpKSkpKSkpKSkpKSkpKf/AABEIALwBDAMBIgACEQEDEQH/xAAcAAEAAwEBAQEBAAAAAAAAAAAABQYHBAMCAQj/xABAEAACAQMDAwIEAwYCCAcBAAABAgMABBEFEiEGMUEHExQiUWEyQnEVI1JicoEzkRYXJUOCsdHhJCY0NVOhwQj/xAAUAQEAAAAAAAAAAAAAAAAAAAAA/8QAFBEBAAAAAAAAAAAAAAAAAAAAAP/aAAwDAQACEQMRAD8A3GlKUClKUClKUClKUClKUClKUClKUCvxmAGScAdyfAr9rPeu4pNRv4dJV2it/b+KvGTgvCH2xxKfu4Oe/g84xQSF36q2Qd0t1uL50xu/Z8LTBc/zjCH+xr6031TsZJFhl96yncgLHfxNCz57EE5XBPHJrz6x12PRrGJLSGFZHkSCCJiI497d2dsjgAcsxHcZNe2naZNqFrJHqsNnLE+0xG0Z3UqVOXDt+Fu2GU+aC3UrPfTbUZYLq60ieUzG02Pbu/LNZuBhWOO6bkHP8WBwBWhUClKUClKUClKUClKUClKUClKUClKUClKUClKUClK8bu7SJGkkdY41BZmcgKqjuSTwBQe1KojesVm0jJbQXl9tJDNY25kUYx5JGRz3Fd2g+qFhdTC3DvBdHj2bqNopN38PPylvsDnigttKVyzarCsyQtKizyBmSNmAd1X8RVe5x/8Ah+lB1Ur5klCgliFUdyTgD9Sapeu+sOmWzFPeNxMCB7dopkYk/RuIzjyN2ftQXamaz2TqTW7vPwVhHZwnhZdTYiQggnd7Kcoe3BDf9Pgelc9ywbU9UuLteMww4ghJxggqhwRjcMgKTmgm+oPU/TbMlZblWl5/dwfvZN2PwkJkKT/MRVW6P6n93XJZGtp7aK+t09r4zCtJJbHawRc8DaxO3k/LnsavWg9G2VkP/C20URAI3KuZCD4MjZcj9TXP1p0it/CoWQwXMTe5bzJ+KGYefrtPAI84H0oKt1vrenpqDftC3Dta23u2wlcsl28hKGNLcgoz5wuTkjvjC5Fo6A0FrPT4opAFlO6WRVyFjklcyMirkhVXdtwP4c+arcfWeoWzLFqOkzXDJnbc6anvLIeQGEfBiJHfkfoBxX5f9V6tfD2bDT5rJH4N1f4jaJc4YrDyd305P6eaCNuus7eHqG5uGWVraG2S1llgiaRIp/d9w7ymcAKGB85RhjitE0Hqm0vU32s8cwxkhD86D+ZD8yf3Arl6M6Pi0629mMs7Mxklkf8AFLMwG5j9BwMDwB5OSeXXPTSwuWLmL2J+f31ofZlBOecpwx5/MDQWmlUX9kazZMzW90upwZJ9i9xHMF4wEuFG1m/qCj7V9Qeq8EZCajDNpsxJUC4RmidgRn250G1xyPm4AoLxSvC0vo5V3RSJIpwd0bBgQRkcqccivegUpSgUpSgUpSgUpSgUpSgUpSgUpSgVmetwNq+sNZM3+zbFUe4RS2Lm5kG5I3I4KjA48bX8n5dMrOehmEOuavA4AlkaG4UjOXhKn6+FMijgd2PPagkuteto9IgVYbN5DtG1Yk2W8QLBF3y42rluAoyf0yDUp1X0dBqNuUmQJLgGOVce5BKOVKuOeD47Hmof1Jf3JtNtATumvI5CAcZitgZHzngjlTg/QYFXcnigx6L1nezszb3EMlxqtu727gAiNyjECVpAOQVx25JGeAc1Q+lteu7nUviZ7kQ3bkRxSTQSzGHexAWGMD20HzEfMeAx8nNax6VsJrzVruM7raa5VYmxgP7StuYHyp3rj/vWi4oKBH6QxzfNqN5dag55ZZJGjhzz+GND8oBOQA3j+1WvSOlbO1AFvbRQ4zgoihuRg5f8R4+pqVpQKUpQKUpQKUpQKUpQK8LywimXZLGkqfwyKGX/ACYEV70oKHqHpFbCRp7CabTbgjg2jYiLZJG+I8Fc4+UEDA7VyXN7rtnG6TRx38OGUXFoVjuYwVIEhhf5HcHBCr3I781o9R2u9P297F7NzEJYshtrEj5h2IKkEdz580GY+nHrXHIxtb+XDgkRXEqiMTLnAEqglY3++cHycjLXrrXruHTo0LK01xKdsMEXMkz8Dj6DJAzg9wACeKjZfRjRyCPgwPuskwI/Q76q/pX07CdW1CQB2jsn+EtRMxf2QGkEm3cSV/DwfpI31NBKTxdRzgSfEWWnK2SsLASOq8YDuyMCw/l+v9hzN15qmlsv7VhjubJiEF3ZflY9tycDweML9ie1SfqxodsYTeXKm4MMbRQWzHEb3UrqFbCEOWJ2ggH8KnipPoroGK00z4OYLN7m5pwR8jyPjcAD4ACqD/Lngmgs9lepNGksTB43UMrL2ZWGQR/aves39HXaA3+msxYWVwwjLHJ+HlLFO3AyVZu/eQ9q0igUpSgUpSgUpSgUpSgVl/rFPFBJa3FuWGtbwlsIVDNNGx2usi4O5MFgB9X481f+oNcis7aS4mYLHGpY8gFjjhVz3ZjgAfU1S/Tzp+W5nbWb5cXE4Hw0Z5FrakELg+Syt3wOCT+cgB8w+ol7G6pe6JdmZM5ksY/fjyR+KM9hn6buP/qoL1A651KS0J+Bn0/TndI5ppMG59mQgHEWR7fGQc5yWUZBNbJXLqemx3EMkMq7opFZGH1Vhg/ofvQcnS2lW9vZwxWuDbhAUZTkSK3ze5u87id2fvUrWb+meoS2dxNo10SXgzJaSNx79mzHgfUr9s/mHaOtIoFKUoFKUoFKUoFKUoFKUoFKUoFKUoFZt0/cx6brV5bTn201CRbm2kfIWSVifch3HjfvbgZ+g7sBWk1kfqXP+1r2LSbVFZ4mElxcFcmzXjIU5HOCMjPJ2juDgLtrPTMtzqVrO7p8Hah5Fj53PeH5VYgjbtVeQc5Bz9al9d1iO0tpbiU4jiQufqcdlH3JwB9yKpkfTuvWrYtr+C8g4wupKwkUYI5kjG5/HJPP0+tc9S+i9VktDcz3qXQtyszWscXtwbEBMhxkmUjg/Njjfj6UFn9IdJnFvNe3PE9/Kbjb/BCR+7HPI4JIGThSvY5FX6obpDqOK+s4riHAVlAZR/upBw8Z/pPH3GCOCKmaBSlKBSlKBSlKBX4zADJ4A+vgV+1hXVfqS9zPdab8R7MLXMkbzFeYrONURoolT5pXkkEgxyTn6MSoWWHOvahuP/s1lJhRkkX92o/EcHBRfHfIP8x26hUd07YxQ2kMcEZihWNdiOCrKpGfnB538855zmpGgUpSgo/qh01JLEl7aZGoWR92Ir3kjBzJEcfiBXPHnkfmNWLpbqWG/tY7mE5RxyPMcg4ZG+4P+fBHBqWrDLnrGLS9Rv4bCWN47hZXVTkJaanGrblw3BDEeOMlRnCmg3OlRnTOpm5sreckFpYonbaMDeyAtgHsN2ak6BSlKBSlKBSlKBSlKBSlKBSlVnW/UK0tfihKzZtEiaQAd2m3e3GvPLnbn6AMDnvgOT1H6yazhWC2BfUbk+3booBKseDKQfC54yME4zwDjo9PeiF0622k+5dSn3LiXuZJiOQGIBKA5xn6k9yah/Tnp+aWV9Wv1IvJwVijcEfB2oJwig9iw55Hb7sc6DQKGlKDILKL/R/Wfa5GlagRsJ7W9xnAUnsAC2P6WXvsNa/UH1n0pFqNnJbSYBYZR8ZMUo/C4/5EeQSPNV70s6plljksLzI1CyPtuGPMsI4SUE8txgFvOVP5qC+0pSgUpSgi+pOo4LG2e4uGKxp/CMs7HhVUeWJ/7kAZqlR69r98PctLW2srZgGja+ZmldPBKpnbkHOCvjv9fjXYze9S21s+Ph7KE3e05xJMWAU4HHysYyM/wt9cVYPUW7m9iG2t3aOa7njt98bBXjiOXmZWIOCI1bn78c0FX13qjqDT7eWS4t7W6jCHE1qWBgcnAeSNhllHfAUeMtUr6R9HWVtaLc28guZp1y8/POSC0ag8oAw5B5yDn6Dr9Pi3vahGJJXtYbhYIRcO0rIUgT3f3jsWKliCAe2eO+Bz9HWPwOq3tkgxbSpHfQKO0W9jHMv1GXUYHgLQXylKUClKUCqd1z6YWWoxsXRYLjkieNVDA8/4n8a55IP9iKuNZ36v6nKy22mwMUl1CX2nYclLcFfc4HODuGfsrZoK16f+oMlrZnT4bKW/ubR5E3WZDQPGZGYP7vJGSWA+XkDP2E+3q9PAN99o93awZA9xcSBc5/FlUxzjz5P05t1joaafYtFYwAmON2ROAZ5gpI3txlmYAEn6+AKrXSvUd9Nf/DSyW1wkcO679iIqtrO3Cwb/AHGDvuEgIwOFPngBc9E1uC7gWe3kEkTjII8HyCO6sOxB7V3VlVhY/sjqBIIciw1FHKxKflhuUGWIU9hgYGMcSY/LWq0ClKUClKUClKUCovV+qLS1x8TcxQk9hI6gn9Fzk+P86hPUDX7iNYbSyx8feMyRse0ESgGWZv6VPH/I4wY6y9ONMsbdp75Vu5sbp7i7BlaWRiPwo27kthVABY5A5J5CzWPWNlOjtBcxTe2rMwidSwVRknbnOMee1fzv09oV/repy3UWIkab3XlkG6OHB+RQCMO6qQACPHcd61SXoTRtVSVYrZrO6hAjYLGYJICy7kLw8KwK+SORkZHjt9LNUeL3dJuFVbixwFZAFFxbN+CQLnJOCuT/ADLnnNBb+ndE+Et1h96a42lj7l0++Rtxzy2BxzxUlSlApSlArFPVzVvgNRtr6K2kjuVLI74UwXlvjbtLq2Q4XjBXOGHJ2itrri1nT4J4HjuUR7dlO8Sfh2jnJPjGM58YzQVr0g1H3tFtDxlEaI4Oce27IM/8IU4+9XLNfz90No+oTPdQaRcPbaQ8rEXEyDfjG3Ef5s9uRt4UZIPFXA+l+pRlng125Nx3An3FHIGBvBduMedp/Sg1GlZx0r6j3CXi6bq0IhvCP3cyEe1c8nbgdlLYOMdyMYB4rR6DM+qJP2dr9tfynFpdRGzkc9oJMhkJPgEheT2CvU71ZpVzLd2N1axxXC2/vsVkk9vcZYgqMrhWGPPbxVj1jR4bqB4J0EkMgwynPPkEEcgg4II7Yqkab0HqdiQljqStaA/LDfxb/bUHO0OhBwcntt8UFk6Q0RrGyCTyK0paWed8naZZHaRzlucDOMnGdueM1A9Cy/G6he6kv/pzstLc/wDyxwnMkv3Uv+EjHGcjNc9z6f6jfOF1PUA1mOWt7FTEs2DkB3PJXtxz24wfmq/2lokUaxxqEjQBVVBhVUDAAA7Cg9qUpQKUpQKzb1PmFtqOlX7/AOBFNJDKxPyxiZQAxwCe28/8H3rSahOtFtTYT/G4+E2EyZODgYI2/wA+7btx5xQefW+rTW9i81uGaRWhOI09xjEZ4xJhfP7sv/zqv9A2Ie/vLuGA2tiyxwQqY/aNwyO7yTGPAYfOzAFhkhj2xtFU6C1HXrayjeO0F7YEFoY5ZVW5jt+SmG4BXGMDax7YAGBU5c9T9QXamO20xbAnIM11KrFeO6KVXn77WFB+dTut31Lp8MaiX4NJJ5jkERbsbMjwwYRkf1rWn1m3onbwfDTSfMdRMrrembBlWcMflPnYTkj6nd9K0mgUpSgUpSgUpSgoWpD/AMz2u8kILKYxZztM/ukOF8bvbwT9gPtXZ6gwPcPZ2SO0fvzmR3UKdsdshl7NkE+57WAQRxzXR110tJdLFNbSe3fWjmWAkttckfNC+GHyPhQT9PsTVcPWumXZWHVEexvlT22S4MsAAcxs/tzIwHtlkXksMgfQmgtXQepSz2YllO/LyiOQhQ09ssjLFKwXgMygE4wPoOagp+eqY9u3jT39zjkD4g7e3Y529/Ga+7r1RsIgttp6m9n2bYYLJSUUL8qguBtRBgcjOAM47V2+n/Ss1uJrq9YPqN2webbysKAfJCp+ijjjjgDkAEhb6UpQKUpQKz3111R4dHkCHHvPHCxzg+22WYD9Qu0/ZjWhVW/UXppr/TZ7dP8AEZQ0eccyowdVye24jbnxuoOzpDSUtrC3hjA2pEnYY3MRudsZOCzFmP3asI6a1lnvrTf7sestf5naUSg/BOo/dYZuE7jYe2PpV56R6s/aWmyaZLM1rqqxPARJlXJUbQ47c9gyjnhuMc1KdLdCXYu4bnUpIJWtIEgtxAZG+YDDTyNIATIRn6j5s8YoIr/+hdPX4GC6GVngmUIykg7XBJGQePmRDn7fetQsZy8SOeCyqxA8FlBrJeu9XGtX8Gk2h9yCOT3buRfwBU4IVh3wCw+hZ1GeK16GIKoVRhVAAH0AGAOaD7pSlApSlApSlApShNArLdTQ65qnw4ydIsWBlYA7Lu8H+63eQuSOPG7+JTU56gdQTbotNsWAv7sMd+SBa2oB3zEjkHghfuD5ABsXTXTsNjbR28C4RBjPG6R/zOxHdieT/wBBQSargYHav2lKDM+som0i/GrQqTaTFYr+NPucJOBnG7PBzjk/zkjSYZldQyMGRgGVlIIZSMggjuCOc1539ik0TxSqHikUo6nsysMEf5VQOgdVksbt9GuiTsBexlfvPaZJ2E+WUfQflYcbRkNGpSlApSlApSlArmu9Oilx7sSSY7e4itj9NwOK6aUHNZaZDCMQxRxA+IkVAcduFArppSgUpSgUpSgVDdXdUw6faPczHheEXzLKQdqDjucd/ABPipW5uVjRndgqICzMxwFRRkknwAATWXdPxNrmo/HyD/Zdm7LaRuvFxLj5pjkeDtPbghR4bIeGj+kHx6Peaq8i39yyygQH2zaqFwqYIIzjbnIyNgGc5J6j6JyOFjn1e8ntgQTE5O1lBzjlyB+uK1KlBD9N9I2lghS0gWIMcsQSzORnG52JY4ycAnjJqYpSgUpSgUpSgUpVJ6k64n+L/Z+mQpPegBpXmJEFohwQZCOWJB7A+R37UF2rNfXvqA2+l+0pAe5cRn6+0Bvcj/JVP9ddP+hmqEbptddJXPAihjWJXI4VQTlhn9MiqN1TYXS6jaHqErPp6740mtxsiMjDIMoUAqSQuQNvC5GQpBCW9JZryaf4lIFZZsG6urgFMoE/d21pGMYRPlBbkEjH5RnZK87ZECKIwojAAUJjaEA+UKBxjGMYr0oFKUoFZ/6v28YghuA5hvoJA9rLtJX3hz7TvjaqyYCjeQCceM1oFedxbpIpR1V0YYZXAZWH0IPBFBVfT31Cj1WORkiMRi9sMGIOWdcnGOcAgjn6Vbqxl2h6f1dhahp7e7j+aztgXngkQZjYAkkqzFgMn/eHg4GbB/rQvY/nuNDu44cbi0TCVlXOOUCLjycEjx4OaDRqVE9OdVWt/EZbWUSqDhuCGRsZwysAQalqBSlKBSlKBSlKBSlc2o6lFbxmWeRIol7tIwVR9OTQdNcGv6r8LaT3BXd7MUku0nbvKIWC7sHGSMZwe9VST1q0kEfv32E4Ensze2T/AFbf18eDUJ6t9ZQ3GmLb2MgupbxxGq2xLtsjKyScLyD+AEEdnPHmg/ep9cfWLmLSrYhYGSOfUHU8xxZRvZV/4s8HjuR2AatMsLCOCJIolCRRqEVR2VQMAVn/AKY+nU1raot57a4YSezCq/NIrl0e4l5Mrqdu0KQq7B3PI0igUpSgUpSgUpSgUpSg87iYIjMeAoLHgngDJ4HJ/tWf+iNsW097yQZuLyaWWRzjL4cqBx2AIfA+5+taDLEGUqwDKQQQRkEEYIIPcYrMPTTUl025m0a4+R1keW1diAs8EhG1R539zjnPzD8vIfPqtoFs85lmZ7q6mhNtZWaZytyTn3xhhgL3JIAx3zVsvekjNo3wM7e7J8OsZdmJJnRAVfcRniQA5P0qqz9D6wbm6nWayWe5IRbjM3vWtorDEcKe3tU7RzzyfOeasHqL1UbS1EEJMmoXI9m3Rfxl2G0y4zwFznP1xQffpJqMk+jWkkrbn2OmfJWOV41z9TtVefNW+ofpDQvg7G3tuMxRqrFexk7uR9i5Y/3qYoFKUoFQPXfURsdOuLkYLxp8me3uuQiZHkbmWp6qJ616Q9xo8wjBZ4yku1RksqN8/wCmFLN/w0Hb6e9Fpp9tvl+e9lG+5mkOXZz8xUsfyqT/AHxk14aH18bq7cqIo9MDC3hnlbDXl6Wxth+bDJw2MA5x+oEyvs6pp34j7F1DgmJhlQ6/MAxHDA5ByO4OR4rPNF9OPZ1uGJPjH0+zjM6m7LNCbtj8ohIVUGNysceUNB2eoViuk3cGr2qrGrSCG8jUYWaKUkmQgfnyO/ltpwcHOpA1nfrfchrGOzXBnvJ4YY17niRSWAyOx2L5/wAQfXI0RaD9pSlApSlApSlB53E6ojOxwigsxPhQMk/5VmfSWiNrLftLUlLW5Y/B2jf4McKnAldc4kduRz9D4IC3Xre0eXTbyNM72t51ULjLMY2wvIxz2/v471x+md3HJpFmY8bRBGhxjiRFCvnHneGP9+eaDk1v1Ds7SV7cwyyR26xm4aCNTFaI5AQOCR3yOFBwP0OK16gdGJZFdZ0xFjntyJJI41HtzQEbXYKOFOxjkj8pJ7jNV/WoPi7p7xwy20+oRadNaQuwN2IThJXf6g4+RV7D8QJzWqeoM6RaReliEX4aZBngbnjZEUfcsyqB9xQTenXyzQxzJ+CREkXt+F1DDtx2NdFVj0yjddHsg+d3sIRk5+QjKc/0FePHbxVnoFKUoFKUoFKUoFKUoFQPVvRVpqUPt3MeSPwSJgSxcgnY5BxnAyOQfIqepQZxa+meoxkKuvXPsjsrRhnC+B7jSHz9u3FWLpfoK2smMoL3F2/47m5O+Z8jkBj+FfsP7k1ZaUClKUClKUCvmSMMCGAKkEEHkEHuCPIr6pQZjJ0vqekyu2kql1YSMXNnO21oXJG72pCRxgeScfQnmvT/AFiaw+Vj0CVZCCFaWYBFbHBbMajH23DP1rSqYoKF0l0JOboajqkomv8ABWOOP/BtE5GEHk4J58bj3PzVfaUoFKUoFKUoFKUoFZe2m3mhzyPZ27XmkzM0rwRYMtnJhQxjHdlPhcHhOSMZOoUoMhj9SOnRcG6+GK3pJY5tv3omPfztEmeMg9yeea+7+3veonjR4JLHRVb3C0uBPdFRgAJk7Ry2O485JAFaz7Y+gz+lfVB8xxhQFUAKAAABgADgADwK+qUoFKUoFKUoFKUoFKUoFKUoFKUoFKUoFKUoFKUoFKUoFKUoFKUoFKUoFKUoFKUoFKUoFKUoFKUoFKUoP//Z"/>
          <p:cNvSpPr>
            <a:spLocks noChangeAspect="1" noChangeArrowheads="1"/>
          </p:cNvSpPr>
          <p:nvPr/>
        </p:nvSpPr>
        <p:spPr bwMode="auto">
          <a:xfrm>
            <a:off x="0" y="-863600"/>
            <a:ext cx="2552700" cy="1790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28" name="AutoShape 4" descr="data:image/jpeg;base64,/9j/4AAQSkZJRgABAQAAAQABAAD/2wCEAAkGBhISEBUTEhIVEhAVGBUVFhcQFxcYFhEQFxQXGBcWGBYYHSYeGBojGRoVIC8gIygpOC0tFSA0NjA2NSY3LCkBCQoKBQUFDQUFDSkYEhgpKSkpKSkpKSkpKSkpKSkpKSkpKSkpKSkpKSkpKSkpKSkpKSkpKSkpKSkpKSkpKSkpKf/AABEIALwBDAMBIgACEQEDEQH/xAAcAAEAAwEBAQEBAAAAAAAAAAAABQYHBAMCAQj/xABAEAACAQMDAwIEAwYCCAcBAAABAgMABBEFEiEGMUEHExQiUWEyQnEVI1JicoEzkRYXJUOCsdHhJCY0NVOhwQj/xAAUAQEAAAAAAAAAAAAAAAAAAAAA/8QAFBEBAAAAAAAAAAAAAAAAAAAAAP/aAAwDAQACEQMRAD8A3GlKUClKUClKUClKUClKUClKUClKUCvxmAGScAdyfAr9rPeu4pNRv4dJV2it/b+KvGTgvCH2xxKfu4Oe/g84xQSF36q2Qd0t1uL50xu/Z8LTBc/zjCH+xr6031TsZJFhl96yncgLHfxNCz57EE5XBPHJrz6x12PRrGJLSGFZHkSCCJiI497d2dsjgAcsxHcZNe2naZNqFrJHqsNnLE+0xG0Z3UqVOXDt+Fu2GU+aC3UrPfTbUZYLq60ieUzG02Pbu/LNZuBhWOO6bkHP8WBwBWhUClKUClKUClKUClKUClKUClKUClKUClKUClKUClK8bu7SJGkkdY41BZmcgKqjuSTwBQe1KojesVm0jJbQXl9tJDNY25kUYx5JGRz3Fd2g+qFhdTC3DvBdHj2bqNopN38PPylvsDnigttKVyzarCsyQtKizyBmSNmAd1X8RVe5x/8Ah+lB1Ur5klCgliFUdyTgD9Sapeu+sOmWzFPeNxMCB7dopkYk/RuIzjyN2ftQXamaz2TqTW7vPwVhHZwnhZdTYiQggnd7Kcoe3BDf9Pgelc9ywbU9UuLteMww4ghJxggqhwRjcMgKTmgm+oPU/TbMlZblWl5/dwfvZN2PwkJkKT/MRVW6P6n93XJZGtp7aK+t09r4zCtJJbHawRc8DaxO3k/LnsavWg9G2VkP/C20URAI3KuZCD4MjZcj9TXP1p0it/CoWQwXMTe5bzJ+KGYefrtPAI84H0oKt1vrenpqDftC3Dta23u2wlcsl28hKGNLcgoz5wuTkjvjC5Fo6A0FrPT4opAFlO6WRVyFjklcyMirkhVXdtwP4c+arcfWeoWzLFqOkzXDJnbc6anvLIeQGEfBiJHfkfoBxX5f9V6tfD2bDT5rJH4N1f4jaJc4YrDyd305P6eaCNuus7eHqG5uGWVraG2S1llgiaRIp/d9w7ymcAKGB85RhjitE0Hqm0vU32s8cwxkhD86D+ZD8yf3Arl6M6Pi0629mMs7Mxklkf8AFLMwG5j9BwMDwB5OSeXXPTSwuWLmL2J+f31ofZlBOecpwx5/MDQWmlUX9kazZMzW90upwZJ9i9xHMF4wEuFG1m/qCj7V9Qeq8EZCajDNpsxJUC4RmidgRn250G1xyPm4AoLxSvC0vo5V3RSJIpwd0bBgQRkcqccivegUpSgUpSgUpSgUpSgUpSgUpSgUpSgVmetwNq+sNZM3+zbFUe4RS2Lm5kG5I3I4KjA48bX8n5dMrOehmEOuavA4AlkaG4UjOXhKn6+FMijgd2PPagkuteto9IgVYbN5DtG1Yk2W8QLBF3y42rluAoyf0yDUp1X0dBqNuUmQJLgGOVce5BKOVKuOeD47Hmof1Jf3JtNtATumvI5CAcZitgZHzngjlTg/QYFXcnigx6L1nezszb3EMlxqtu727gAiNyjECVpAOQVx25JGeAc1Q+lteu7nUviZ7kQ3bkRxSTQSzGHexAWGMD20HzEfMeAx8nNax6VsJrzVruM7raa5VYmxgP7StuYHyp3rj/vWi4oKBH6QxzfNqN5dag55ZZJGjhzz+GND8oBOQA3j+1WvSOlbO1AFvbRQ4zgoihuRg5f8R4+pqVpQKUpQKUpQKUpQKUpQK8LywimXZLGkqfwyKGX/ACYEV70oKHqHpFbCRp7CabTbgjg2jYiLZJG+I8Fc4+UEDA7VyXN7rtnG6TRx38OGUXFoVjuYwVIEhhf5HcHBCr3I781o9R2u9P297F7NzEJYshtrEj5h2IKkEdz580GY+nHrXHIxtb+XDgkRXEqiMTLnAEqglY3++cHycjLXrrXruHTo0LK01xKdsMEXMkz8Dj6DJAzg9wACeKjZfRjRyCPgwPuskwI/Q76q/pX07CdW1CQB2jsn+EtRMxf2QGkEm3cSV/DwfpI31NBKTxdRzgSfEWWnK2SsLASOq8YDuyMCw/l+v9hzN15qmlsv7VhjubJiEF3ZflY9tycDweML9ie1SfqxodsYTeXKm4MMbRQWzHEb3UrqFbCEOWJ2ggH8KnipPoroGK00z4OYLN7m5pwR8jyPjcAD4ACqD/Lngmgs9lepNGksTB43UMrL2ZWGQR/aves39HXaA3+msxYWVwwjLHJ+HlLFO3AyVZu/eQ9q0igUpSgUpSgUpSgUpSgVl/rFPFBJa3FuWGtbwlsIVDNNGx2usi4O5MFgB9X481f+oNcis7aS4mYLHGpY8gFjjhVz3ZjgAfU1S/Tzp+W5nbWb5cXE4Hw0Z5FrakELg+Syt3wOCT+cgB8w+ol7G6pe6JdmZM5ksY/fjyR+KM9hn6buP/qoL1A651KS0J+Bn0/TndI5ppMG59mQgHEWR7fGQc5yWUZBNbJXLqemx3EMkMq7opFZGH1Vhg/ofvQcnS2lW9vZwxWuDbhAUZTkSK3ze5u87id2fvUrWb+meoS2dxNo10SXgzJaSNx79mzHgfUr9s/mHaOtIoFKUoFKUoFKUoFKUoFKUoFKUoFKUoFZt0/cx6brV5bTn201CRbm2kfIWSVifch3HjfvbgZ+g7sBWk1kfqXP+1r2LSbVFZ4mElxcFcmzXjIU5HOCMjPJ2juDgLtrPTMtzqVrO7p8Hah5Fj53PeH5VYgjbtVeQc5Bz9al9d1iO0tpbiU4jiQufqcdlH3JwB9yKpkfTuvWrYtr+C8g4wupKwkUYI5kjG5/HJPP0+tc9S+i9VktDcz3qXQtyszWscXtwbEBMhxkmUjg/Njjfj6UFn9IdJnFvNe3PE9/Kbjb/BCR+7HPI4JIGThSvY5FX6obpDqOK+s4riHAVlAZR/upBw8Z/pPH3GCOCKmaBSlKBSlKBSlKBX4zADJ4A+vgV+1hXVfqS9zPdab8R7MLXMkbzFeYrONURoolT5pXkkEgxyTn6MSoWWHOvahuP/s1lJhRkkX92o/EcHBRfHfIP8x26hUd07YxQ2kMcEZihWNdiOCrKpGfnB538855zmpGgUpSgo/qh01JLEl7aZGoWR92Ir3kjBzJEcfiBXPHnkfmNWLpbqWG/tY7mE5RxyPMcg4ZG+4P+fBHBqWrDLnrGLS9Rv4bCWN47hZXVTkJaanGrblw3BDEeOMlRnCmg3OlRnTOpm5sreckFpYonbaMDeyAtgHsN2ak6BSlKBSlKBSlKBSlKBSlKBSlVnW/UK0tfihKzZtEiaQAd2m3e3GvPLnbn6AMDnvgOT1H6yazhWC2BfUbk+3booBKseDKQfC54yME4zwDjo9PeiF0622k+5dSn3LiXuZJiOQGIBKA5xn6k9yah/Tnp+aWV9Wv1IvJwVijcEfB2oJwig9iw55Hb7sc6DQKGlKDILKL/R/Wfa5GlagRsJ7W9xnAUnsAC2P6WXvsNa/UH1n0pFqNnJbSYBYZR8ZMUo/C4/5EeQSPNV70s6plljksLzI1CyPtuGPMsI4SUE8txgFvOVP5qC+0pSgUpSgi+pOo4LG2e4uGKxp/CMs7HhVUeWJ/7kAZqlR69r98PctLW2srZgGja+ZmldPBKpnbkHOCvjv9fjXYze9S21s+Ph7KE3e05xJMWAU4HHysYyM/wt9cVYPUW7m9iG2t3aOa7njt98bBXjiOXmZWIOCI1bn78c0FX13qjqDT7eWS4t7W6jCHE1qWBgcnAeSNhllHfAUeMtUr6R9HWVtaLc28guZp1y8/POSC0ag8oAw5B5yDn6Dr9Pi3vahGJJXtYbhYIRcO0rIUgT3f3jsWKliCAe2eO+Bz9HWPwOq3tkgxbSpHfQKO0W9jHMv1GXUYHgLQXylKUClKUCqd1z6YWWoxsXRYLjkieNVDA8/4n8a55IP9iKuNZ36v6nKy22mwMUl1CX2nYclLcFfc4HODuGfsrZoK16f+oMlrZnT4bKW/ubR5E3WZDQPGZGYP7vJGSWA+XkDP2E+3q9PAN99o93awZA9xcSBc5/FlUxzjz5P05t1joaafYtFYwAmON2ROAZ5gpI3txlmYAEn6+AKrXSvUd9Nf/DSyW1wkcO679iIqtrO3Cwb/AHGDvuEgIwOFPngBc9E1uC7gWe3kEkTjII8HyCO6sOxB7V3VlVhY/sjqBIIciw1FHKxKflhuUGWIU9hgYGMcSY/LWq0ClKUClKUClKUCovV+qLS1x8TcxQk9hI6gn9Fzk+P86hPUDX7iNYbSyx8feMyRse0ESgGWZv6VPH/I4wY6y9ONMsbdp75Vu5sbp7i7BlaWRiPwo27kthVABY5A5J5CzWPWNlOjtBcxTe2rMwidSwVRknbnOMee1fzv09oV/repy3UWIkab3XlkG6OHB+RQCMO6qQACPHcd61SXoTRtVSVYrZrO6hAjYLGYJICy7kLw8KwK+SORkZHjt9LNUeL3dJuFVbixwFZAFFxbN+CQLnJOCuT/ADLnnNBb+ndE+Et1h96a42lj7l0++Rtxzy2BxzxUlSlApSlArFPVzVvgNRtr6K2kjuVLI74UwXlvjbtLq2Q4XjBXOGHJ2itrri1nT4J4HjuUR7dlO8Sfh2jnJPjGM58YzQVr0g1H3tFtDxlEaI4Oce27IM/8IU4+9XLNfz90No+oTPdQaRcPbaQ8rEXEyDfjG3Ef5s9uRt4UZIPFXA+l+pRlng125Nx3An3FHIGBvBduMedp/Sg1GlZx0r6j3CXi6bq0IhvCP3cyEe1c8nbgdlLYOMdyMYB4rR6DM+qJP2dr9tfynFpdRGzkc9oJMhkJPgEheT2CvU71ZpVzLd2N1axxXC2/vsVkk9vcZYgqMrhWGPPbxVj1jR4bqB4J0EkMgwynPPkEEcgg4II7Yqkab0HqdiQljqStaA/LDfxb/bUHO0OhBwcntt8UFk6Q0RrGyCTyK0paWed8naZZHaRzlucDOMnGdueM1A9Cy/G6he6kv/pzstLc/wDyxwnMkv3Uv+EjHGcjNc9z6f6jfOF1PUA1mOWt7FTEs2DkB3PJXtxz24wfmq/2lokUaxxqEjQBVVBhVUDAAA7Cg9qUpQKUpQKzb1PmFtqOlX7/AOBFNJDKxPyxiZQAxwCe28/8H3rSahOtFtTYT/G4+E2EyZODgYI2/wA+7btx5xQefW+rTW9i81uGaRWhOI09xjEZ4xJhfP7sv/zqv9A2Ie/vLuGA2tiyxwQqY/aNwyO7yTGPAYfOzAFhkhj2xtFU6C1HXrayjeO0F7YEFoY5ZVW5jt+SmG4BXGMDax7YAGBU5c9T9QXamO20xbAnIM11KrFeO6KVXn77WFB+dTut31Lp8MaiX4NJJ5jkERbsbMjwwYRkf1rWn1m3onbwfDTSfMdRMrrembBlWcMflPnYTkj6nd9K0mgUpSgUpSgUpSgoWpD/AMz2u8kILKYxZztM/ukOF8bvbwT9gPtXZ6gwPcPZ2SO0fvzmR3UKdsdshl7NkE+57WAQRxzXR110tJdLFNbSe3fWjmWAkttckfNC+GHyPhQT9PsTVcPWumXZWHVEexvlT22S4MsAAcxs/tzIwHtlkXksMgfQmgtXQepSz2YllO/LyiOQhQ09ssjLFKwXgMygE4wPoOagp+eqY9u3jT39zjkD4g7e3Y529/Ga+7r1RsIgttp6m9n2bYYLJSUUL8qguBtRBgcjOAM47V2+n/Ss1uJrq9YPqN2webbysKAfJCp+ijjjjgDkAEhb6UpQKUpQKz3111R4dHkCHHvPHCxzg+22WYD9Qu0/ZjWhVW/UXppr/TZ7dP8AEZQ0eccyowdVye24jbnxuoOzpDSUtrC3hjA2pEnYY3MRudsZOCzFmP3asI6a1lnvrTf7sestf5naUSg/BOo/dYZuE7jYe2PpV56R6s/aWmyaZLM1rqqxPARJlXJUbQ47c9gyjnhuMc1KdLdCXYu4bnUpIJWtIEgtxAZG+YDDTyNIATIRn6j5s8YoIr/+hdPX4GC6GVngmUIykg7XBJGQePmRDn7fetQsZy8SOeCyqxA8FlBrJeu9XGtX8Gk2h9yCOT3buRfwBU4IVh3wCw+hZ1GeK16GIKoVRhVAAH0AGAOaD7pSlApSlApSlApShNArLdTQ65qnw4ydIsWBlYA7Lu8H+63eQuSOPG7+JTU56gdQTbotNsWAv7sMd+SBa2oB3zEjkHghfuD5ABsXTXTsNjbR28C4RBjPG6R/zOxHdieT/wBBQSargYHav2lKDM+som0i/GrQqTaTFYr+NPucJOBnG7PBzjk/zkjSYZldQyMGRgGVlIIZSMggjuCOc1539ik0TxSqHikUo6nsysMEf5VQOgdVksbt9GuiTsBexlfvPaZJ2E+WUfQflYcbRkNGpSlApSlApSlArmu9Oilx7sSSY7e4itj9NwOK6aUHNZaZDCMQxRxA+IkVAcduFArppSgUpSgUpSgVDdXdUw6faPczHheEXzLKQdqDjucd/ABPipW5uVjRndgqICzMxwFRRkknwAATWXdPxNrmo/HyD/Zdm7LaRuvFxLj5pjkeDtPbghR4bIeGj+kHx6Peaq8i39yyygQH2zaqFwqYIIzjbnIyNgGc5J6j6JyOFjn1e8ntgQTE5O1lBzjlyB+uK1KlBD9N9I2lghS0gWIMcsQSzORnG52JY4ycAnjJqYpSgUpSgUpSgUpVJ6k64n+L/Z+mQpPegBpXmJEFohwQZCOWJB7A+R37UF2rNfXvqA2+l+0pAe5cRn6+0Bvcj/JVP9ddP+hmqEbptddJXPAihjWJXI4VQTlhn9MiqN1TYXS6jaHqErPp6740mtxsiMjDIMoUAqSQuQNvC5GQpBCW9JZryaf4lIFZZsG6urgFMoE/d21pGMYRPlBbkEjH5RnZK87ZECKIwojAAUJjaEA+UKBxjGMYr0oFKUoFZ/6v28YghuA5hvoJA9rLtJX3hz7TvjaqyYCjeQCceM1oFedxbpIpR1V0YYZXAZWH0IPBFBVfT31Cj1WORkiMRi9sMGIOWdcnGOcAgjn6Vbqxl2h6f1dhahp7e7j+aztgXngkQZjYAkkqzFgMn/eHg4GbB/rQvY/nuNDu44cbi0TCVlXOOUCLjycEjx4OaDRqVE9OdVWt/EZbWUSqDhuCGRsZwysAQalqBSlKBSlKBSlKBSlc2o6lFbxmWeRIol7tIwVR9OTQdNcGv6r8LaT3BXd7MUku0nbvKIWC7sHGSMZwe9VST1q0kEfv32E4Ensze2T/AFbf18eDUJ6t9ZQ3GmLb2MgupbxxGq2xLtsjKyScLyD+AEEdnPHmg/ep9cfWLmLSrYhYGSOfUHU8xxZRvZV/4s8HjuR2AatMsLCOCJIolCRRqEVR2VQMAVn/AKY+nU1raot57a4YSezCq/NIrl0e4l5Mrqdu0KQq7B3PI0igUpSgUpSgUpSgUpSg87iYIjMeAoLHgngDJ4HJ/tWf+iNsW097yQZuLyaWWRzjL4cqBx2AIfA+5+taDLEGUqwDKQQQRkEEYIIPcYrMPTTUl025m0a4+R1keW1diAs8EhG1R539zjnPzD8vIfPqtoFs85lmZ7q6mhNtZWaZytyTn3xhhgL3JIAx3zVsvekjNo3wM7e7J8OsZdmJJnRAVfcRniQA5P0qqz9D6wbm6nWayWe5IRbjM3vWtorDEcKe3tU7RzzyfOeasHqL1UbS1EEJMmoXI9m3Rfxl2G0y4zwFznP1xQffpJqMk+jWkkrbn2OmfJWOV41z9TtVefNW+ofpDQvg7G3tuMxRqrFexk7uR9i5Y/3qYoFKUoFQPXfURsdOuLkYLxp8me3uuQiZHkbmWp6qJ616Q9xo8wjBZ4yku1RksqN8/wCmFLN/w0Hb6e9Fpp9tvl+e9lG+5mkOXZz8xUsfyqT/AHxk14aH18bq7cqIo9MDC3hnlbDXl6Wxth+bDJw2MA5x+oEyvs6pp34j7F1DgmJhlQ6/MAxHDA5ByO4OR4rPNF9OPZ1uGJPjH0+zjM6m7LNCbtj8ohIVUGNysceUNB2eoViuk3cGr2qrGrSCG8jUYWaKUkmQgfnyO/ltpwcHOpA1nfrfchrGOzXBnvJ4YY17niRSWAyOx2L5/wAQfXI0RaD9pSlApSlApSlB53E6ojOxwigsxPhQMk/5VmfSWiNrLftLUlLW5Y/B2jf4McKnAldc4kduRz9D4IC3Xre0eXTbyNM72t51ULjLMY2wvIxz2/v471x+md3HJpFmY8bRBGhxjiRFCvnHneGP9+eaDk1v1Ds7SV7cwyyR26xm4aCNTFaI5AQOCR3yOFBwP0OK16gdGJZFdZ0xFjntyJJI41HtzQEbXYKOFOxjkj8pJ7jNV/WoPi7p7xwy20+oRadNaQuwN2IThJXf6g4+RV7D8QJzWqeoM6RaReliEX4aZBngbnjZEUfcsyqB9xQTenXyzQxzJ+CREkXt+F1DDtx2NdFVj0yjddHsg+d3sIRk5+QjKc/0FePHbxVnoFKUoFKUoFKUoFKUoFQPVvRVpqUPt3MeSPwSJgSxcgnY5BxnAyOQfIqepQZxa+meoxkKuvXPsjsrRhnC+B7jSHz9u3FWLpfoK2smMoL3F2/47m5O+Z8jkBj+FfsP7k1ZaUClKUClKUCvmSMMCGAKkEEHkEHuCPIr6pQZjJ0vqekyu2kql1YSMXNnO21oXJG72pCRxgeScfQnmvT/AFiaw+Vj0CVZCCFaWYBFbHBbMajH23DP1rSqYoKF0l0JOboajqkomv8ABWOOP/BtE5GEHk4J58bj3PzVfaUoFKUoFKUoFKUoFZe2m3mhzyPZ27XmkzM0rwRYMtnJhQxjHdlPhcHhOSMZOoUoMhj9SOnRcG6+GK3pJY5tv3omPfztEmeMg9yeea+7+3veonjR4JLHRVb3C0uBPdFRgAJk7Ry2O485JAFaz7Y+gz+lfVB8xxhQFUAKAAABgADgADwK+qUoFKUoFKUoFKUoFKUoFKUoFKUoFKUoFKUoFKUoFKUoFKUoFKUoFKUoFKUoFKUoFKUoFKUoFKUoFKUoP//Z"/>
          <p:cNvSpPr>
            <a:spLocks noChangeAspect="1" noChangeArrowheads="1"/>
          </p:cNvSpPr>
          <p:nvPr/>
        </p:nvSpPr>
        <p:spPr bwMode="auto">
          <a:xfrm>
            <a:off x="0" y="-863600"/>
            <a:ext cx="2552700" cy="17907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58" y="1484313"/>
            <a:ext cx="835824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	Обозначим </a:t>
            </a:r>
            <a:r>
              <a:rPr lang="en-US" altLang="ru-RU" sz="2400" i="1" dirty="0" err="1">
                <a:latin typeface="Times New Roman" pitchFamily="18" charset="0"/>
                <a:cs typeface="Times New Roman" pitchFamily="18" charset="0"/>
              </a:rPr>
              <a:t>Nh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 –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минимальное количество узлов в </a:t>
            </a:r>
            <a:r>
              <a:rPr lang="ru-RU" altLang="ru-RU" sz="2400" dirty="0" err="1">
                <a:latin typeface="Times New Roman" pitchFamily="18" charset="0"/>
                <a:cs typeface="Times New Roman" pitchFamily="18" charset="0"/>
              </a:rPr>
              <a:t>АВЛ-дереве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высотой 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h</a:t>
            </a:r>
          </a:p>
          <a:p>
            <a:pPr algn="just" eaLnBrk="1" hangingPunct="1"/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	Можно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доказать, что дерево с высотой 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должно содержать как минимум </a:t>
            </a:r>
            <a:r>
              <a:rPr lang="en-US" altLang="ru-RU" sz="2400" dirty="0" err="1">
                <a:latin typeface="Times New Roman" pitchFamily="18" charset="0"/>
                <a:cs typeface="Times New Roman" pitchFamily="18" charset="0"/>
              </a:rPr>
              <a:t>Fh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вершин, где </a:t>
            </a:r>
            <a:r>
              <a:rPr lang="ru-RU" altLang="ru-RU" sz="2400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— </a:t>
            </a:r>
            <a:r>
              <a:rPr lang="ru-RU" altLang="ru-RU" sz="2400" dirty="0" err="1">
                <a:latin typeface="Times New Roman" pitchFamily="18" charset="0"/>
                <a:cs typeface="Times New Roman" pitchFamily="18" charset="0"/>
              </a:rPr>
              <a:t>i-ое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число Фибоначчи. Так как </a:t>
            </a:r>
            <a:r>
              <a:rPr lang="en-US" altLang="ru-RU" sz="2400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ru-RU" sz="24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ru-RU" sz="2400" baseline="-25000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 &gt; </a:t>
            </a:r>
            <a:r>
              <a:rPr lang="en-US" altLang="ru-RU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</a:t>
            </a:r>
            <a:r>
              <a:rPr lang="en-US" altLang="ru-RU" sz="2400" i="1" baseline="300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, то 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  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ru-RU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</a:t>
            </a:r>
            <a:r>
              <a:rPr lang="en-US" altLang="ru-RU" sz="2400" i="1" dirty="0">
                <a:latin typeface="Times New Roman" pitchFamily="18" charset="0"/>
                <a:cs typeface="Times New Roman" pitchFamily="18" charset="0"/>
              </a:rPr>
              <a:t> N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 1.44log N</a:t>
            </a:r>
            <a:endParaRPr lang="ru-RU" altLang="ru-RU" sz="2400" i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algn="ctr"/>
            <a:r>
              <a:rPr lang="ru-RU" dirty="0" smtClean="0"/>
              <a:t>Оценка высоты дерева</a:t>
            </a:r>
            <a:endParaRPr lang="ru-RU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429124" y="3929066"/>
            <a:ext cx="45720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tabLst>
                <a:tab pos="401638" algn="l"/>
              </a:tabLst>
            </a:pPr>
            <a:r>
              <a:rPr lang="en-US" altLang="ru-RU" sz="2400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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=  (1 + 5)/2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– золотое сечение</a:t>
            </a:r>
            <a:endParaRPr lang="en-US" altLang="ru-RU" sz="2400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285720" y="3929066"/>
            <a:ext cx="399894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Таким образом, 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h = O(log N).</a:t>
            </a:r>
            <a:endParaRPr lang="ru-RU" altLang="ru-RU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9"/>
          <p:cNvSpPr txBox="1">
            <a:spLocks noChangeArrowheads="1"/>
          </p:cNvSpPr>
          <p:nvPr/>
        </p:nvSpPr>
        <p:spPr bwMode="auto">
          <a:xfrm>
            <a:off x="357158" y="5084763"/>
            <a:ext cx="835824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 eaLnBrk="1" hangingPunct="1"/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  Операции поиска, а также вставки и удаления </a:t>
            </a:r>
            <a:r>
              <a:rPr lang="ru-RU" altLang="ru-RU" sz="2400" dirty="0" smtClean="0">
                <a:latin typeface="Times New Roman" pitchFamily="18" charset="0"/>
                <a:cs typeface="Times New Roman" pitchFamily="18" charset="0"/>
              </a:rPr>
              <a:t>над 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деревом выполняются за 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O(log</a:t>
            </a:r>
            <a:r>
              <a:rPr lang="ru-RU" altLang="ru-RU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ru-RU" sz="2400" dirty="0">
                <a:latin typeface="Times New Roman" pitchFamily="18" charset="0"/>
                <a:cs typeface="Times New Roman" pitchFamily="18" charset="0"/>
              </a:rPr>
              <a:t>N).</a:t>
            </a:r>
            <a:endParaRPr lang="ru-RU" alt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4795854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Балансировкой вершины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называется операция, которая в случае разницы высот левого и правого поддеревьев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|h(L) – h(R)|&lt;2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, изменяет связи предок-потомок в поддереве данной вершины так, чтобы восстановилось свойство дерева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|h(L) – h(R)|&lt;=1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, иначе ничего не меняет. Для балансировки будем хранить для каждой вершины разницу между высотой её левого и правого поддерева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diff[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]= h(L) – h(R).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dirty="0" smtClean="0">
                <a:latin typeface="Times New Roman" pitchFamily="18" charset="0"/>
                <a:cs typeface="Times New Roman" pitchFamily="18" charset="0"/>
              </a:rPr>
            </a:b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Виды вращений</a:t>
            </a: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007" y="1214422"/>
            <a:ext cx="8622273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292</TotalTime>
  <Words>562</Words>
  <Application>Microsoft Office PowerPoint</Application>
  <PresentationFormat>Экран (4:3)</PresentationFormat>
  <Paragraphs>79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32" baseType="lpstr">
      <vt:lpstr>Bookman Old Style</vt:lpstr>
      <vt:lpstr>Calibri</vt:lpstr>
      <vt:lpstr>Cambria</vt:lpstr>
      <vt:lpstr>Gill Sans MT</vt:lpstr>
      <vt:lpstr>Symbol</vt:lpstr>
      <vt:lpstr>Times New Roman</vt:lpstr>
      <vt:lpstr>Wingdings</vt:lpstr>
      <vt:lpstr>Wingdings 3</vt:lpstr>
      <vt:lpstr>Начальная</vt:lpstr>
      <vt:lpstr>АВЛ-деревья</vt:lpstr>
      <vt:lpstr>Сбалансированные по высоте деревья</vt:lpstr>
      <vt:lpstr>Сбалансированные по высоте деревья</vt:lpstr>
      <vt:lpstr>АВЛ-дерево — сбалансированное двоичное дерево поиска, в котором поддерживается следующее свойство: для каждой его вершины высота её двух поддеревьев различается не более чем на 1.</vt:lpstr>
      <vt:lpstr>Презентация PowerPoint</vt:lpstr>
      <vt:lpstr>Идея балансировки двоичных деревьев поиска принадлежит Г.М.Адельсону-Вельскому и Е.М.Ландису, предложившим в 1962 г. класс сбалансированных деревьев, называемых с тех пор АВЛ-деревьями. Баланс поддерживается с помощью процедуры вращения. Для его восстановления в дереве с N узлами после добавления или удаления узла может потребоваться              вращений.</vt:lpstr>
      <vt:lpstr>Оценка высоты дерева</vt:lpstr>
      <vt:lpstr>Балансировкой вершины называется операция, которая в случае разницы высот левого и правого поддеревьев |h(L) – h(R)|&lt;2 , изменяет связи предок-потомок в поддереве данной вершины так, чтобы восстановилось свойство дерева |h(L) – h(R)|&lt;=1 , иначе ничего не меняет. Для балансировки будем хранить для каждой вершины разницу между высотой её левого и правого поддерева diff[i]= h(L) – h(R).  </vt:lpstr>
      <vt:lpstr>Виды вращений</vt:lpstr>
      <vt:lpstr>Правое вращение (по часовой стрелке)</vt:lpstr>
      <vt:lpstr>Левое вращение (против часовой стрелки)</vt:lpstr>
      <vt:lpstr>Презентация PowerPoint</vt:lpstr>
      <vt:lpstr>Операции над АВЛ-деревьями</vt:lpstr>
      <vt:lpstr>Операции над АВЛ-деревьями</vt:lpstr>
      <vt:lpstr>Операции над АВЛ-деревьями: ВСТАВКА</vt:lpstr>
      <vt:lpstr>Операции над АВЛ-деревьями: ВСТАВКА</vt:lpstr>
      <vt:lpstr>Операции над АВЛ-деревьями: ВСТАВКА</vt:lpstr>
      <vt:lpstr>Операции над АВЛ-деревьями: УДАЛЕНИЕ</vt:lpstr>
      <vt:lpstr>Операции над АВЛ-деревьями: УДАЛЕНИЕ</vt:lpstr>
      <vt:lpstr>АВЛ-деревья: Эффективность</vt:lpstr>
      <vt:lpstr>АВЛ-деревья: где используются</vt:lpstr>
      <vt:lpstr>Сравнение красно-черных и АВЛ-деревьев</vt:lpstr>
      <vt:lpstr>Сравнение красно-черных и АВЛ-деревьев</vt:lpstr>
    </vt:vector>
  </TitlesOfParts>
  <Company>MultiDVD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проектирования UML. Диаграммы UML</dc:title>
  <dc:creator>User</dc:creator>
  <cp:lastModifiedBy>Пользователь</cp:lastModifiedBy>
  <cp:revision>65</cp:revision>
  <dcterms:created xsi:type="dcterms:W3CDTF">2013-02-28T16:22:36Z</dcterms:created>
  <dcterms:modified xsi:type="dcterms:W3CDTF">2018-11-06T13:54:44Z</dcterms:modified>
</cp:coreProperties>
</file>