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4"/>
  </p:notesMasterIdLst>
  <p:sldIdLst>
    <p:sldId id="269" r:id="rId2"/>
    <p:sldId id="270" r:id="rId3"/>
    <p:sldId id="271" r:id="rId4"/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4" r:id="rId26"/>
    <p:sldId id="263" r:id="rId27"/>
    <p:sldId id="264" r:id="rId28"/>
    <p:sldId id="265" r:id="rId29"/>
    <p:sldId id="273" r:id="rId30"/>
    <p:sldId id="266" r:id="rId31"/>
    <p:sldId id="267" r:id="rId32"/>
    <p:sldId id="268" r:id="rId3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koub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A53"/>
    <a:srgbClr val="F65136"/>
    <a:srgbClr val="B42318"/>
    <a:srgbClr val="FF0000"/>
    <a:srgbClr val="003399"/>
    <a:srgbClr val="FFCC00"/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82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08111-6518-43DB-BD64-916C586DC085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48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4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27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28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29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30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31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32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5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6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7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8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9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10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11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AC036A-38CD-444E-9981-ACE08345550A}" type="slidenum">
              <a:rPr lang="ru-RU"/>
              <a:pPr/>
              <a:t>26</a:t>
            </a:fld>
            <a:endParaRPr lang="ru-RU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ru-RU" alt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 alt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8FE68FE-5D0C-4CA5-AFC9-00A014729361}" type="slidenum">
              <a:rPr lang="ru-RU" altLang="en-US"/>
              <a:pPr/>
              <a:t>‹#›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2143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ru-RU" alt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 alt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66A84A-051E-45C9-A99C-8216A7EE86B0}" type="slidenum">
              <a:rPr lang="ru-RU" altLang="en-US" smtClean="0"/>
              <a:pPr/>
              <a:t>‹#›</a:t>
            </a:fld>
            <a:endParaRPr lang="ru-RU" altLang="en-US" dirty="0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2-3-деревья </a:t>
            </a:r>
            <a:r>
              <a:rPr lang="ru-RU" sz="4400" b="1" smtClean="0">
                <a:latin typeface="Times New Roman" pitchFamily="18" charset="0"/>
                <a:cs typeface="Times New Roman" pitchFamily="18" charset="0"/>
              </a:rPr>
              <a:t>и другие</a:t>
            </a:r>
            <a:endParaRPr lang="ru-RU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Структуры и алгоритмы компьютерной обработки данных</a:t>
            </a:r>
          </a:p>
          <a:p>
            <a:r>
              <a:rPr lang="ru-RU" dirty="0" smtClean="0"/>
              <a:t>Лекция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E68FE-5D0C-4CA5-AFC9-00A014729361}" type="slidenum">
              <a:rPr lang="ru-RU" altLang="en-US" smtClean="0"/>
              <a:pPr/>
              <a:t>1</a:t>
            </a:fld>
            <a:endParaRPr lang="ru-RU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Заголовок 35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Удаление узла из 2-3-дерева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10</a:t>
            </a:fld>
            <a:endParaRPr lang="ru-RU" altLang="en-US" dirty="0"/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360363" y="762000"/>
            <a:ext cx="8402637" cy="102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Если удаляется ключ из узла, не являющегося листом, то прежде всего ищется самый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близкий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нему ключ, лежащий в листе, и информация из него копируется для приведения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этого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случая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к удалению ключа из листа.</a:t>
            </a:r>
          </a:p>
        </p:txBody>
      </p: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304800" y="1790942"/>
            <a:ext cx="8610600" cy="102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Если удаляется ключ из листа, то может образоваться узел, не содержащий ни одного ключа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этом случае производится коррекция дерева с помощью обратных преобразований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обратного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переливания и слияния.</a:t>
            </a:r>
          </a:p>
        </p:txBody>
      </p: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1066800" y="2819400"/>
            <a:ext cx="2420384" cy="3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1600" dirty="0"/>
              <a:t>Обратное переливание</a:t>
            </a:r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6705600" y="2743200"/>
            <a:ext cx="1018525" cy="3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>
            <a:spAutoFit/>
          </a:bodyPr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1600" dirty="0"/>
              <a:t>Слияние</a:t>
            </a: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2081213" y="3260725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2728913" y="4292600"/>
            <a:ext cx="501650" cy="5016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874713" y="429260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6     8</a:t>
            </a:r>
          </a:p>
        </p:txBody>
      </p:sp>
      <p:cxnSp>
        <p:nvCxnSpPr>
          <p:cNvPr id="94" name="AutoShape 13"/>
          <p:cNvCxnSpPr>
            <a:cxnSpLocks noChangeShapeType="1"/>
            <a:stCxn id="93" idx="0"/>
            <a:endCxn id="93" idx="4"/>
          </p:cNvCxnSpPr>
          <p:nvPr/>
        </p:nvCxnSpPr>
        <p:spPr bwMode="auto">
          <a:xfrm>
            <a:off x="1444625" y="4292600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5" name="AutoShape 14"/>
          <p:cNvCxnSpPr>
            <a:cxnSpLocks noChangeShapeType="1"/>
            <a:stCxn id="91" idx="3"/>
            <a:endCxn id="93" idx="0"/>
          </p:cNvCxnSpPr>
          <p:nvPr/>
        </p:nvCxnSpPr>
        <p:spPr bwMode="auto">
          <a:xfrm flipH="1">
            <a:off x="1444625" y="3689350"/>
            <a:ext cx="708025" cy="604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" name="AutoShape 15"/>
          <p:cNvCxnSpPr>
            <a:cxnSpLocks noChangeShapeType="1"/>
            <a:stCxn id="91" idx="5"/>
            <a:endCxn id="92" idx="0"/>
          </p:cNvCxnSpPr>
          <p:nvPr/>
        </p:nvCxnSpPr>
        <p:spPr bwMode="auto">
          <a:xfrm>
            <a:off x="2508250" y="3689350"/>
            <a:ext cx="471488" cy="604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7" name="AutoShape 16"/>
          <p:cNvSpPr>
            <a:spLocks noChangeArrowheads="1"/>
          </p:cNvSpPr>
          <p:nvPr/>
        </p:nvSpPr>
        <p:spPr bwMode="auto">
          <a:xfrm rot="18600000">
            <a:off x="1561307" y="4007643"/>
            <a:ext cx="793750" cy="138113"/>
          </a:xfrm>
          <a:prstGeom prst="notchedRightArrow">
            <a:avLst>
              <a:gd name="adj1" fmla="val 50000"/>
              <a:gd name="adj2" fmla="val 14367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98" name="AutoShape 17"/>
          <p:cNvSpPr>
            <a:spLocks noChangeArrowheads="1"/>
          </p:cNvSpPr>
          <p:nvPr/>
        </p:nvSpPr>
        <p:spPr bwMode="auto">
          <a:xfrm rot="3240000">
            <a:off x="2355056" y="3955257"/>
            <a:ext cx="638175" cy="138112"/>
          </a:xfrm>
          <a:prstGeom prst="notchedRightArrow">
            <a:avLst>
              <a:gd name="adj1" fmla="val 50000"/>
              <a:gd name="adj2" fmla="val 11551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99" name="Oval 18"/>
          <p:cNvSpPr>
            <a:spLocks noChangeArrowheads="1"/>
          </p:cNvSpPr>
          <p:nvPr/>
        </p:nvSpPr>
        <p:spPr bwMode="auto">
          <a:xfrm>
            <a:off x="1184275" y="42989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0" name="Oval 19"/>
          <p:cNvSpPr>
            <a:spLocks noChangeArrowheads="1"/>
          </p:cNvSpPr>
          <p:nvPr/>
        </p:nvSpPr>
        <p:spPr bwMode="auto">
          <a:xfrm>
            <a:off x="2081213" y="3267075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1" name="Oval 20"/>
          <p:cNvSpPr>
            <a:spLocks noChangeArrowheads="1"/>
          </p:cNvSpPr>
          <p:nvPr/>
        </p:nvSpPr>
        <p:spPr bwMode="auto">
          <a:xfrm>
            <a:off x="2729230" y="4287838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2" name="Oval 21"/>
          <p:cNvSpPr>
            <a:spLocks noChangeArrowheads="1"/>
          </p:cNvSpPr>
          <p:nvPr/>
        </p:nvSpPr>
        <p:spPr bwMode="auto">
          <a:xfrm>
            <a:off x="8001000" y="439420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3" name="Oval 22"/>
          <p:cNvSpPr>
            <a:spLocks noChangeArrowheads="1"/>
          </p:cNvSpPr>
          <p:nvPr/>
        </p:nvSpPr>
        <p:spPr bwMode="auto">
          <a:xfrm>
            <a:off x="5943600" y="439420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4" name="Oval 23"/>
          <p:cNvSpPr>
            <a:spLocks noChangeArrowheads="1"/>
          </p:cNvSpPr>
          <p:nvPr/>
        </p:nvSpPr>
        <p:spPr bwMode="auto">
          <a:xfrm>
            <a:off x="7032625" y="4394200"/>
            <a:ext cx="501650" cy="5016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105" name="Oval 24"/>
          <p:cNvSpPr>
            <a:spLocks noChangeArrowheads="1"/>
          </p:cNvSpPr>
          <p:nvPr/>
        </p:nvSpPr>
        <p:spPr bwMode="auto">
          <a:xfrm>
            <a:off x="6702425" y="319405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5     8</a:t>
            </a:r>
          </a:p>
        </p:txBody>
      </p:sp>
      <p:cxnSp>
        <p:nvCxnSpPr>
          <p:cNvPr id="106" name="AutoShape 25"/>
          <p:cNvCxnSpPr>
            <a:cxnSpLocks noChangeShapeType="1"/>
            <a:stCxn id="105" idx="0"/>
            <a:endCxn id="105" idx="4"/>
          </p:cNvCxnSpPr>
          <p:nvPr/>
        </p:nvCxnSpPr>
        <p:spPr bwMode="auto">
          <a:xfrm>
            <a:off x="7273925" y="3194050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7" name="AutoShape 26"/>
          <p:cNvCxnSpPr>
            <a:cxnSpLocks noChangeShapeType="1"/>
            <a:stCxn id="105" idx="3"/>
            <a:endCxn id="103" idx="0"/>
          </p:cNvCxnSpPr>
          <p:nvPr/>
        </p:nvCxnSpPr>
        <p:spPr bwMode="auto">
          <a:xfrm flipH="1">
            <a:off x="6194425" y="3611563"/>
            <a:ext cx="674688" cy="7826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8" name="AutoShape 27"/>
          <p:cNvCxnSpPr>
            <a:cxnSpLocks noChangeShapeType="1"/>
            <a:stCxn id="105" idx="4"/>
            <a:endCxn id="104" idx="0"/>
          </p:cNvCxnSpPr>
          <p:nvPr/>
        </p:nvCxnSpPr>
        <p:spPr bwMode="auto">
          <a:xfrm>
            <a:off x="7273925" y="3683000"/>
            <a:ext cx="11113" cy="711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9" name="AutoShape 28"/>
          <p:cNvCxnSpPr>
            <a:cxnSpLocks noChangeShapeType="1"/>
            <a:stCxn id="105" idx="5"/>
            <a:endCxn id="102" idx="0"/>
          </p:cNvCxnSpPr>
          <p:nvPr/>
        </p:nvCxnSpPr>
        <p:spPr bwMode="auto">
          <a:xfrm>
            <a:off x="7677150" y="3611563"/>
            <a:ext cx="576263" cy="7826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0" name="AutoShape 29"/>
          <p:cNvSpPr>
            <a:spLocks noChangeArrowheads="1"/>
          </p:cNvSpPr>
          <p:nvPr/>
        </p:nvSpPr>
        <p:spPr bwMode="auto">
          <a:xfrm rot="5400000">
            <a:off x="6723856" y="4009232"/>
            <a:ext cx="638175" cy="138112"/>
          </a:xfrm>
          <a:prstGeom prst="notchedRightArrow">
            <a:avLst>
              <a:gd name="adj1" fmla="val 50000"/>
              <a:gd name="adj2" fmla="val 11551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6773863" y="3171825"/>
            <a:ext cx="544512" cy="544513"/>
          </a:xfrm>
          <a:prstGeom prst="ellipse">
            <a:avLst/>
          </a:prstGeom>
          <a:solidFill>
            <a:srgbClr val="99CCFF">
              <a:alpha val="0"/>
            </a:srgbClr>
          </a:solidFill>
          <a:ln w="18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112" name="Oval 31"/>
          <p:cNvSpPr>
            <a:spLocks noChangeArrowheads="1"/>
          </p:cNvSpPr>
          <p:nvPr/>
        </p:nvSpPr>
        <p:spPr bwMode="auto">
          <a:xfrm>
            <a:off x="6230938" y="4389438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3     5</a:t>
            </a:r>
          </a:p>
        </p:txBody>
      </p:sp>
      <p:cxnSp>
        <p:nvCxnSpPr>
          <p:cNvPr id="159" name="AutoShape 32"/>
          <p:cNvCxnSpPr>
            <a:cxnSpLocks noChangeShapeType="1"/>
            <a:stCxn id="112" idx="0"/>
            <a:endCxn id="112" idx="4"/>
          </p:cNvCxnSpPr>
          <p:nvPr/>
        </p:nvCxnSpPr>
        <p:spPr bwMode="auto">
          <a:xfrm>
            <a:off x="6802438" y="4389438"/>
            <a:ext cx="1587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0" name="Oval 33"/>
          <p:cNvSpPr>
            <a:spLocks noChangeArrowheads="1"/>
          </p:cNvSpPr>
          <p:nvPr/>
        </p:nvSpPr>
        <p:spPr bwMode="auto">
          <a:xfrm>
            <a:off x="7248525" y="31813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8</a:t>
            </a:r>
          </a:p>
        </p:txBody>
      </p:sp>
      <p:cxnSp>
        <p:nvCxnSpPr>
          <p:cNvPr id="161" name="AutoShape 34"/>
          <p:cNvCxnSpPr>
            <a:cxnSpLocks noChangeShapeType="1"/>
            <a:stCxn id="160" idx="3"/>
            <a:endCxn id="112" idx="0"/>
          </p:cNvCxnSpPr>
          <p:nvPr/>
        </p:nvCxnSpPr>
        <p:spPr bwMode="auto">
          <a:xfrm flipH="1">
            <a:off x="6802438" y="3609975"/>
            <a:ext cx="519112" cy="779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2" name="Text Box 35"/>
          <p:cNvSpPr txBox="1">
            <a:spLocks noChangeArrowheads="1"/>
          </p:cNvSpPr>
          <p:nvPr/>
        </p:nvSpPr>
        <p:spPr bwMode="auto">
          <a:xfrm>
            <a:off x="438151" y="5064565"/>
            <a:ext cx="8477250" cy="133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После слияния на предыдущем уровне также может оказаться пустой узел с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единственным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потомком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тогда коррекцию следует продолжить. Если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устым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становится корневой узел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новым корнем становится его непосредственный потомок.</a:t>
            </a:r>
          </a:p>
        </p:txBody>
      </p:sp>
    </p:spTree>
    <p:extLst>
      <p:ext uri="{BB962C8B-B14F-4D97-AF65-F5344CB8AC3E}">
        <p14:creationId xmlns:p14="http://schemas.microsoft.com/office/powerpoint/2010/main" val="25163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 animBg="1"/>
      <p:bldP spid="92" grpId="1" animBg="1"/>
      <p:bldP spid="97" grpId="0" animBg="1"/>
      <p:bldP spid="97" grpId="1" animBg="1"/>
      <p:bldP spid="98" grpId="0" animBg="1"/>
      <p:bldP spid="98" grpId="1" animBg="1"/>
      <p:bldP spid="104" grpId="0" animBg="1"/>
      <p:bldP spid="104" grpId="1" animBg="1"/>
      <p:bldP spid="110" grpId="0" animBg="1"/>
      <p:bldP spid="110" grpId="1" animBg="1"/>
      <p:bldP spid="111" grpId="0" animBg="1"/>
      <p:bldP spid="1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Заголовок 8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 удаления ключа из 2-3-дерева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11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7201" y="1295400"/>
            <a:ext cx="84582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 первом примере удаление ключа приводит к слиянию с последующим переливанием.</a:t>
            </a: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2259013" y="2754312"/>
            <a:ext cx="347662" cy="347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9" name="Oval 8"/>
          <p:cNvSpPr>
            <a:spLocks noChangeArrowheads="1"/>
          </p:cNvSpPr>
          <p:nvPr/>
        </p:nvSpPr>
        <p:spPr bwMode="auto">
          <a:xfrm>
            <a:off x="4032250" y="4330700"/>
            <a:ext cx="347663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2384425" y="4330700"/>
            <a:ext cx="347663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1587500" y="4330700"/>
            <a:ext cx="347663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760413" y="4330700"/>
            <a:ext cx="347662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3" name="Oval 12"/>
          <p:cNvSpPr>
            <a:spLocks noChangeArrowheads="1"/>
          </p:cNvSpPr>
          <p:nvPr/>
        </p:nvSpPr>
        <p:spPr bwMode="auto">
          <a:xfrm>
            <a:off x="1209675" y="3486150"/>
            <a:ext cx="347663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44" name="Group 13"/>
          <p:cNvGrpSpPr>
            <a:grpSpLocks/>
          </p:cNvGrpSpPr>
          <p:nvPr/>
        </p:nvGrpSpPr>
        <p:grpSpPr bwMode="auto">
          <a:xfrm>
            <a:off x="3036888" y="4330700"/>
            <a:ext cx="735012" cy="393700"/>
            <a:chOff x="1913" y="2219"/>
            <a:chExt cx="463" cy="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5" name="Oval 14"/>
            <p:cNvSpPr>
              <a:spLocks noChangeArrowheads="1"/>
            </p:cNvSpPr>
            <p:nvPr/>
          </p:nvSpPr>
          <p:spPr bwMode="auto">
            <a:xfrm>
              <a:off x="1913" y="2219"/>
              <a:ext cx="463" cy="24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7   8</a:t>
              </a:r>
            </a:p>
          </p:txBody>
        </p:sp>
        <p:cxnSp>
          <p:nvCxnSpPr>
            <p:cNvPr id="46" name="AutoShape 15"/>
            <p:cNvCxnSpPr>
              <a:cxnSpLocks noChangeShapeType="1"/>
              <a:stCxn id="45" idx="0"/>
              <a:endCxn id="45" idx="4"/>
            </p:cNvCxnSpPr>
            <p:nvPr/>
          </p:nvCxnSpPr>
          <p:spPr bwMode="auto">
            <a:xfrm>
              <a:off x="2145" y="2219"/>
              <a:ext cx="0" cy="24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3036888" y="3486150"/>
            <a:ext cx="735012" cy="393700"/>
            <a:chOff x="1913" y="1687"/>
            <a:chExt cx="463" cy="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8" name="Oval 17"/>
            <p:cNvSpPr>
              <a:spLocks noChangeArrowheads="1"/>
            </p:cNvSpPr>
            <p:nvPr/>
          </p:nvSpPr>
          <p:spPr bwMode="auto">
            <a:xfrm>
              <a:off x="1913" y="1687"/>
              <a:ext cx="463" cy="24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6   9</a:t>
              </a:r>
            </a:p>
          </p:txBody>
        </p:sp>
        <p:cxnSp>
          <p:nvCxnSpPr>
            <p:cNvPr id="49" name="AutoShape 18"/>
            <p:cNvCxnSpPr>
              <a:cxnSpLocks noChangeShapeType="1"/>
              <a:stCxn id="48" idx="0"/>
              <a:endCxn id="48" idx="4"/>
            </p:cNvCxnSpPr>
            <p:nvPr/>
          </p:nvCxnSpPr>
          <p:spPr bwMode="auto">
            <a:xfrm>
              <a:off x="2145" y="1687"/>
              <a:ext cx="0" cy="24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AutoShape 19"/>
          <p:cNvCxnSpPr>
            <a:cxnSpLocks noChangeShapeType="1"/>
            <a:stCxn id="38" idx="3"/>
            <a:endCxn id="43" idx="0"/>
          </p:cNvCxnSpPr>
          <p:nvPr/>
        </p:nvCxnSpPr>
        <p:spPr bwMode="auto">
          <a:xfrm flipH="1">
            <a:off x="1384300" y="3051175"/>
            <a:ext cx="925513" cy="434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20"/>
          <p:cNvCxnSpPr>
            <a:cxnSpLocks noChangeShapeType="1"/>
            <a:stCxn id="38" idx="5"/>
          </p:cNvCxnSpPr>
          <p:nvPr/>
        </p:nvCxnSpPr>
        <p:spPr bwMode="auto">
          <a:xfrm>
            <a:off x="2555875" y="3051175"/>
            <a:ext cx="850900" cy="434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AutoShape 21"/>
          <p:cNvCxnSpPr>
            <a:cxnSpLocks noChangeShapeType="1"/>
            <a:stCxn id="43" idx="3"/>
            <a:endCxn id="42" idx="0"/>
          </p:cNvCxnSpPr>
          <p:nvPr/>
        </p:nvCxnSpPr>
        <p:spPr bwMode="auto">
          <a:xfrm flipH="1">
            <a:off x="935038" y="3783012"/>
            <a:ext cx="325437" cy="547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AutoShape 22"/>
          <p:cNvCxnSpPr>
            <a:cxnSpLocks noChangeShapeType="1"/>
            <a:stCxn id="43" idx="5"/>
            <a:endCxn id="41" idx="0"/>
          </p:cNvCxnSpPr>
          <p:nvPr/>
        </p:nvCxnSpPr>
        <p:spPr bwMode="auto">
          <a:xfrm>
            <a:off x="1506538" y="3783012"/>
            <a:ext cx="255587" cy="547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4" name="AutoShape 23"/>
          <p:cNvCxnSpPr>
            <a:cxnSpLocks noChangeShapeType="1"/>
            <a:endCxn id="40" idx="0"/>
          </p:cNvCxnSpPr>
          <p:nvPr/>
        </p:nvCxnSpPr>
        <p:spPr bwMode="auto">
          <a:xfrm flipH="1">
            <a:off x="2557463" y="3683000"/>
            <a:ext cx="47942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" name="AutoShape 24"/>
          <p:cNvCxnSpPr>
            <a:cxnSpLocks noChangeShapeType="1"/>
          </p:cNvCxnSpPr>
          <p:nvPr/>
        </p:nvCxnSpPr>
        <p:spPr bwMode="auto">
          <a:xfrm>
            <a:off x="3405188" y="3881437"/>
            <a:ext cx="1587" cy="449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25"/>
          <p:cNvCxnSpPr>
            <a:cxnSpLocks noChangeShapeType="1"/>
            <a:endCxn id="39" idx="0"/>
          </p:cNvCxnSpPr>
          <p:nvPr/>
        </p:nvCxnSpPr>
        <p:spPr bwMode="auto">
          <a:xfrm>
            <a:off x="3773488" y="3683000"/>
            <a:ext cx="431800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211263" y="3486150"/>
            <a:ext cx="347662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1589088" y="4332287"/>
            <a:ext cx="347662" cy="3476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59" name="AutoShape 28"/>
          <p:cNvSpPr>
            <a:spLocks noChangeArrowheads="1"/>
          </p:cNvSpPr>
          <p:nvPr/>
        </p:nvSpPr>
        <p:spPr bwMode="auto">
          <a:xfrm rot="3900000">
            <a:off x="1310481" y="4023519"/>
            <a:ext cx="536575" cy="125412"/>
          </a:xfrm>
          <a:prstGeom prst="rightArrow">
            <a:avLst>
              <a:gd name="adj1" fmla="val 50000"/>
              <a:gd name="adj2" fmla="val 106962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grpSp>
        <p:nvGrpSpPr>
          <p:cNvPr id="60" name="Group 29"/>
          <p:cNvGrpSpPr>
            <a:grpSpLocks/>
          </p:cNvGrpSpPr>
          <p:nvPr/>
        </p:nvGrpSpPr>
        <p:grpSpPr bwMode="auto">
          <a:xfrm>
            <a:off x="695325" y="4313237"/>
            <a:ext cx="735013" cy="393700"/>
            <a:chOff x="438" y="2208"/>
            <a:chExt cx="463" cy="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1" name="Oval 30"/>
            <p:cNvSpPr>
              <a:spLocks noChangeArrowheads="1"/>
            </p:cNvSpPr>
            <p:nvPr/>
          </p:nvSpPr>
          <p:spPr bwMode="auto">
            <a:xfrm>
              <a:off x="438" y="2208"/>
              <a:ext cx="463" cy="24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1   3</a:t>
              </a:r>
            </a:p>
          </p:txBody>
        </p:sp>
        <p:cxnSp>
          <p:nvCxnSpPr>
            <p:cNvPr id="62" name="AutoShape 31"/>
            <p:cNvCxnSpPr>
              <a:cxnSpLocks noChangeShapeType="1"/>
              <a:stCxn id="61" idx="0"/>
              <a:endCxn id="61" idx="4"/>
            </p:cNvCxnSpPr>
            <p:nvPr/>
          </p:nvCxnSpPr>
          <p:spPr bwMode="auto">
            <a:xfrm>
              <a:off x="670" y="2208"/>
              <a:ext cx="0" cy="24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1211263" y="3486150"/>
            <a:ext cx="347662" cy="3476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cxnSp>
        <p:nvCxnSpPr>
          <p:cNvPr id="64" name="AutoShape 33"/>
          <p:cNvCxnSpPr>
            <a:cxnSpLocks noChangeShapeType="1"/>
            <a:stCxn id="63" idx="3"/>
          </p:cNvCxnSpPr>
          <p:nvPr/>
        </p:nvCxnSpPr>
        <p:spPr bwMode="auto">
          <a:xfrm flipH="1">
            <a:off x="1063625" y="3783012"/>
            <a:ext cx="198438" cy="531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AutoShape 34"/>
          <p:cNvSpPr>
            <a:spLocks noChangeArrowheads="1"/>
          </p:cNvSpPr>
          <p:nvPr/>
        </p:nvSpPr>
        <p:spPr bwMode="auto">
          <a:xfrm rot="9300000">
            <a:off x="1711325" y="3279775"/>
            <a:ext cx="536575" cy="125412"/>
          </a:xfrm>
          <a:prstGeom prst="rightArrow">
            <a:avLst>
              <a:gd name="adj1" fmla="val 50000"/>
              <a:gd name="adj2" fmla="val 106962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66" name="AutoShape 35"/>
          <p:cNvSpPr>
            <a:spLocks noChangeArrowheads="1"/>
          </p:cNvSpPr>
          <p:nvPr/>
        </p:nvSpPr>
        <p:spPr bwMode="auto">
          <a:xfrm rot="12600000">
            <a:off x="2565400" y="3278187"/>
            <a:ext cx="536575" cy="125413"/>
          </a:xfrm>
          <a:prstGeom prst="rightArrow">
            <a:avLst>
              <a:gd name="adj1" fmla="val 50000"/>
              <a:gd name="adj2" fmla="val 106962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1203770" y="3486150"/>
            <a:ext cx="347662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8" name="Oval 37"/>
          <p:cNvSpPr>
            <a:spLocks noChangeArrowheads="1"/>
          </p:cNvSpPr>
          <p:nvPr/>
        </p:nvSpPr>
        <p:spPr bwMode="auto">
          <a:xfrm>
            <a:off x="3228975" y="3492500"/>
            <a:ext cx="347663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9" name="Oval 38"/>
          <p:cNvSpPr>
            <a:spLocks noChangeArrowheads="1"/>
          </p:cNvSpPr>
          <p:nvPr/>
        </p:nvSpPr>
        <p:spPr bwMode="auto">
          <a:xfrm>
            <a:off x="2259013" y="2755900"/>
            <a:ext cx="347662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70" name="AutoShape 39"/>
          <p:cNvCxnSpPr>
            <a:cxnSpLocks noChangeShapeType="1"/>
            <a:stCxn id="67" idx="5"/>
            <a:endCxn id="40" idx="0"/>
          </p:cNvCxnSpPr>
          <p:nvPr/>
        </p:nvCxnSpPr>
        <p:spPr bwMode="auto">
          <a:xfrm>
            <a:off x="1500518" y="3782898"/>
            <a:ext cx="1057739" cy="5478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40"/>
          <p:cNvCxnSpPr>
            <a:cxnSpLocks noChangeShapeType="1"/>
            <a:stCxn id="68" idx="3"/>
          </p:cNvCxnSpPr>
          <p:nvPr/>
        </p:nvCxnSpPr>
        <p:spPr bwMode="auto">
          <a:xfrm>
            <a:off x="3279775" y="3789362"/>
            <a:ext cx="127000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41"/>
          <p:cNvCxnSpPr>
            <a:cxnSpLocks noChangeShapeType="1"/>
            <a:stCxn id="68" idx="5"/>
            <a:endCxn id="39" idx="0"/>
          </p:cNvCxnSpPr>
          <p:nvPr/>
        </p:nvCxnSpPr>
        <p:spPr bwMode="auto">
          <a:xfrm>
            <a:off x="3525838" y="3789362"/>
            <a:ext cx="681037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" name="Text Box 42"/>
          <p:cNvSpPr txBox="1">
            <a:spLocks noChangeArrowheads="1"/>
          </p:cNvSpPr>
          <p:nvPr/>
        </p:nvSpPr>
        <p:spPr bwMode="auto">
          <a:xfrm>
            <a:off x="381000" y="5257800"/>
            <a:ext cx="83820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Во втором примере удаление ключа приводит к двум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лияниям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в результате чего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высота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дерева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уменьшается.</a:t>
            </a:r>
          </a:p>
        </p:txBody>
      </p:sp>
      <p:sp>
        <p:nvSpPr>
          <p:cNvPr id="74" name="Oval 43"/>
          <p:cNvSpPr>
            <a:spLocks noChangeArrowheads="1"/>
          </p:cNvSpPr>
          <p:nvPr/>
        </p:nvSpPr>
        <p:spPr bwMode="auto">
          <a:xfrm>
            <a:off x="6811963" y="2822575"/>
            <a:ext cx="347662" cy="3476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5" name="Oval 44"/>
          <p:cNvSpPr>
            <a:spLocks noChangeArrowheads="1"/>
          </p:cNvSpPr>
          <p:nvPr/>
        </p:nvSpPr>
        <p:spPr bwMode="auto">
          <a:xfrm>
            <a:off x="7621588" y="3481387"/>
            <a:ext cx="347662" cy="347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76" name="Oval 45"/>
          <p:cNvSpPr>
            <a:spLocks noChangeArrowheads="1"/>
          </p:cNvSpPr>
          <p:nvPr/>
        </p:nvSpPr>
        <p:spPr bwMode="auto">
          <a:xfrm>
            <a:off x="5973763" y="3481387"/>
            <a:ext cx="347662" cy="347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7" name="Oval 46"/>
          <p:cNvSpPr>
            <a:spLocks noChangeArrowheads="1"/>
          </p:cNvSpPr>
          <p:nvPr/>
        </p:nvSpPr>
        <p:spPr bwMode="auto">
          <a:xfrm>
            <a:off x="6326188" y="4313237"/>
            <a:ext cx="347662" cy="347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8" name="Oval 47"/>
          <p:cNvSpPr>
            <a:spLocks noChangeArrowheads="1"/>
          </p:cNvSpPr>
          <p:nvPr/>
        </p:nvSpPr>
        <p:spPr bwMode="auto">
          <a:xfrm>
            <a:off x="5619750" y="4313237"/>
            <a:ext cx="347663" cy="347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" name="Oval 48"/>
          <p:cNvSpPr>
            <a:spLocks noChangeArrowheads="1"/>
          </p:cNvSpPr>
          <p:nvPr/>
        </p:nvSpPr>
        <p:spPr bwMode="auto">
          <a:xfrm>
            <a:off x="8058150" y="4313237"/>
            <a:ext cx="347663" cy="3476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12</a:t>
            </a:r>
          </a:p>
        </p:txBody>
      </p:sp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7027863" y="4313237"/>
            <a:ext cx="735012" cy="393700"/>
            <a:chOff x="4427" y="2208"/>
            <a:chExt cx="463" cy="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1" name="Oval 50"/>
            <p:cNvSpPr>
              <a:spLocks noChangeArrowheads="1"/>
            </p:cNvSpPr>
            <p:nvPr/>
          </p:nvSpPr>
          <p:spPr bwMode="auto">
            <a:xfrm>
              <a:off x="4427" y="2208"/>
              <a:ext cx="463" cy="24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7   8</a:t>
              </a:r>
            </a:p>
          </p:txBody>
        </p:sp>
        <p:cxnSp>
          <p:nvCxnSpPr>
            <p:cNvPr id="82" name="AutoShape 51"/>
            <p:cNvCxnSpPr>
              <a:cxnSpLocks noChangeShapeType="1"/>
              <a:stCxn id="81" idx="0"/>
              <a:endCxn id="81" idx="4"/>
            </p:cNvCxnSpPr>
            <p:nvPr/>
          </p:nvCxnSpPr>
          <p:spPr bwMode="auto">
            <a:xfrm>
              <a:off x="4659" y="2208"/>
              <a:ext cx="0" cy="24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83" name="AutoShape 52"/>
          <p:cNvCxnSpPr>
            <a:cxnSpLocks noChangeShapeType="1"/>
            <a:stCxn id="74" idx="3"/>
            <a:endCxn id="76" idx="0"/>
          </p:cNvCxnSpPr>
          <p:nvPr/>
        </p:nvCxnSpPr>
        <p:spPr bwMode="auto">
          <a:xfrm flipH="1">
            <a:off x="6146800" y="3119437"/>
            <a:ext cx="715963" cy="363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53"/>
          <p:cNvCxnSpPr>
            <a:cxnSpLocks noChangeShapeType="1"/>
            <a:stCxn id="74" idx="5"/>
            <a:endCxn id="75" idx="0"/>
          </p:cNvCxnSpPr>
          <p:nvPr/>
        </p:nvCxnSpPr>
        <p:spPr bwMode="auto">
          <a:xfrm>
            <a:off x="7108825" y="3119437"/>
            <a:ext cx="685800" cy="3635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54"/>
          <p:cNvCxnSpPr>
            <a:cxnSpLocks noChangeShapeType="1"/>
            <a:stCxn id="76" idx="3"/>
            <a:endCxn id="78" idx="0"/>
          </p:cNvCxnSpPr>
          <p:nvPr/>
        </p:nvCxnSpPr>
        <p:spPr bwMode="auto">
          <a:xfrm flipH="1">
            <a:off x="5792788" y="3778250"/>
            <a:ext cx="230187" cy="534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55"/>
          <p:cNvCxnSpPr>
            <a:cxnSpLocks noChangeShapeType="1"/>
            <a:stCxn id="76" idx="5"/>
            <a:endCxn id="77" idx="0"/>
          </p:cNvCxnSpPr>
          <p:nvPr/>
        </p:nvCxnSpPr>
        <p:spPr bwMode="auto">
          <a:xfrm>
            <a:off x="6270625" y="3778250"/>
            <a:ext cx="230188" cy="534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56"/>
          <p:cNvCxnSpPr>
            <a:cxnSpLocks noChangeShapeType="1"/>
            <a:stCxn id="75" idx="3"/>
          </p:cNvCxnSpPr>
          <p:nvPr/>
        </p:nvCxnSpPr>
        <p:spPr bwMode="auto">
          <a:xfrm flipH="1">
            <a:off x="7396163" y="3778250"/>
            <a:ext cx="276225" cy="534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57"/>
          <p:cNvCxnSpPr>
            <a:cxnSpLocks noChangeShapeType="1"/>
            <a:stCxn id="75" idx="5"/>
            <a:endCxn id="79" idx="0"/>
          </p:cNvCxnSpPr>
          <p:nvPr/>
        </p:nvCxnSpPr>
        <p:spPr bwMode="auto">
          <a:xfrm>
            <a:off x="7916863" y="3778250"/>
            <a:ext cx="314325" cy="534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6327775" y="4308475"/>
            <a:ext cx="347663" cy="3476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117" name="AutoShape 59"/>
          <p:cNvSpPr>
            <a:spLocks noChangeArrowheads="1"/>
          </p:cNvSpPr>
          <p:nvPr/>
        </p:nvSpPr>
        <p:spPr bwMode="auto">
          <a:xfrm rot="3900000">
            <a:off x="6080919" y="4001293"/>
            <a:ext cx="492125" cy="125413"/>
          </a:xfrm>
          <a:prstGeom prst="rightArrow">
            <a:avLst>
              <a:gd name="adj1" fmla="val 50000"/>
              <a:gd name="adj2" fmla="val 98101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118" name="Oval 60"/>
          <p:cNvSpPr>
            <a:spLocks noChangeArrowheads="1"/>
          </p:cNvSpPr>
          <p:nvPr/>
        </p:nvSpPr>
        <p:spPr bwMode="auto">
          <a:xfrm>
            <a:off x="5973763" y="3481387"/>
            <a:ext cx="347662" cy="3476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grpSp>
        <p:nvGrpSpPr>
          <p:cNvPr id="119" name="Group 61"/>
          <p:cNvGrpSpPr>
            <a:grpSpLocks/>
          </p:cNvGrpSpPr>
          <p:nvPr/>
        </p:nvGrpSpPr>
        <p:grpSpPr bwMode="auto">
          <a:xfrm>
            <a:off x="5799138" y="4302125"/>
            <a:ext cx="735012" cy="393700"/>
            <a:chOff x="3653" y="2201"/>
            <a:chExt cx="463" cy="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0" name="Oval 62"/>
            <p:cNvSpPr>
              <a:spLocks noChangeArrowheads="1"/>
            </p:cNvSpPr>
            <p:nvPr/>
          </p:nvSpPr>
          <p:spPr bwMode="auto">
            <a:xfrm>
              <a:off x="3653" y="2201"/>
              <a:ext cx="463" cy="24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1   3</a:t>
              </a:r>
            </a:p>
          </p:txBody>
        </p:sp>
        <p:cxnSp>
          <p:nvCxnSpPr>
            <p:cNvPr id="121" name="AutoShape 63"/>
            <p:cNvCxnSpPr>
              <a:cxnSpLocks noChangeShapeType="1"/>
              <a:stCxn id="120" idx="0"/>
              <a:endCxn id="120" idx="4"/>
            </p:cNvCxnSpPr>
            <p:nvPr/>
          </p:nvCxnSpPr>
          <p:spPr bwMode="auto">
            <a:xfrm>
              <a:off x="3885" y="2201"/>
              <a:ext cx="0" cy="24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22" name="AutoShape 64"/>
          <p:cNvCxnSpPr>
            <a:cxnSpLocks noChangeShapeType="1"/>
            <a:stCxn id="118" idx="4"/>
          </p:cNvCxnSpPr>
          <p:nvPr/>
        </p:nvCxnSpPr>
        <p:spPr bwMode="auto">
          <a:xfrm>
            <a:off x="6146800" y="3829050"/>
            <a:ext cx="20638" cy="4746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" name="AutoShape 65"/>
          <p:cNvSpPr>
            <a:spLocks noChangeArrowheads="1"/>
          </p:cNvSpPr>
          <p:nvPr/>
        </p:nvSpPr>
        <p:spPr bwMode="auto">
          <a:xfrm rot="9300000">
            <a:off x="6318250" y="3283603"/>
            <a:ext cx="536575" cy="125413"/>
          </a:xfrm>
          <a:prstGeom prst="rightArrow">
            <a:avLst>
              <a:gd name="adj1" fmla="val 50000"/>
              <a:gd name="adj2" fmla="val 106962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grpSp>
        <p:nvGrpSpPr>
          <p:cNvPr id="124" name="Group 66"/>
          <p:cNvGrpSpPr>
            <a:grpSpLocks/>
          </p:cNvGrpSpPr>
          <p:nvPr/>
        </p:nvGrpSpPr>
        <p:grpSpPr bwMode="auto">
          <a:xfrm>
            <a:off x="6637338" y="3444875"/>
            <a:ext cx="735012" cy="393700"/>
            <a:chOff x="4181" y="1661"/>
            <a:chExt cx="463" cy="24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5" name="Oval 67"/>
            <p:cNvSpPr>
              <a:spLocks noChangeArrowheads="1"/>
            </p:cNvSpPr>
            <p:nvPr/>
          </p:nvSpPr>
          <p:spPr bwMode="auto">
            <a:xfrm>
              <a:off x="4181" y="1661"/>
              <a:ext cx="463" cy="24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 6  10</a:t>
              </a:r>
            </a:p>
          </p:txBody>
        </p:sp>
        <p:cxnSp>
          <p:nvCxnSpPr>
            <p:cNvPr id="126" name="AutoShape 68"/>
            <p:cNvCxnSpPr>
              <a:cxnSpLocks noChangeShapeType="1"/>
              <a:stCxn id="125" idx="0"/>
              <a:endCxn id="125" idx="4"/>
            </p:cNvCxnSpPr>
            <p:nvPr/>
          </p:nvCxnSpPr>
          <p:spPr bwMode="auto">
            <a:xfrm>
              <a:off x="4414" y="1661"/>
              <a:ext cx="0" cy="24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AutoShape 69"/>
          <p:cNvCxnSpPr>
            <a:cxnSpLocks noChangeShapeType="1"/>
          </p:cNvCxnSpPr>
          <p:nvPr/>
        </p:nvCxnSpPr>
        <p:spPr bwMode="auto">
          <a:xfrm flipH="1">
            <a:off x="6167438" y="3643312"/>
            <a:ext cx="469900" cy="658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70"/>
          <p:cNvCxnSpPr>
            <a:cxnSpLocks noChangeShapeType="1"/>
          </p:cNvCxnSpPr>
          <p:nvPr/>
        </p:nvCxnSpPr>
        <p:spPr bwMode="auto">
          <a:xfrm>
            <a:off x="7005638" y="3840162"/>
            <a:ext cx="388937" cy="473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71"/>
          <p:cNvCxnSpPr>
            <a:cxnSpLocks noChangeShapeType="1"/>
            <a:endCxn id="79" idx="0"/>
          </p:cNvCxnSpPr>
          <p:nvPr/>
        </p:nvCxnSpPr>
        <p:spPr bwMode="auto">
          <a:xfrm>
            <a:off x="7375525" y="3643312"/>
            <a:ext cx="857250" cy="669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786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6" dur="500" fill="hold" masterRel="sameClick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FFD6"/>
                                      </p:to>
                                    </p:animClr>
                                    <p:set>
                                      <p:cBhvr additive="repl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5" dur="500" fill="hold" masterRel="sameClick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FFD6"/>
                                      </p:to>
                                    </p:animClr>
                                    <p:set>
                                      <p:cBhvr additive="repl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additive="repl">
                                        <p:cTn id="140" dur="500" fill="hold" masterRel="sameClick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FFD6"/>
                                      </p:to>
                                    </p:animClr>
                                    <p:set>
                                      <p:cBhvr additive="repl"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6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3" grpId="0" animBg="1"/>
      <p:bldP spid="63" grpId="1" animBg="1"/>
      <p:bldP spid="65" grpId="0" animBg="1"/>
      <p:bldP spid="65" grpId="1" animBg="1"/>
      <p:bldP spid="66" grpId="0" animBg="1"/>
      <p:bldP spid="66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23" grpId="0" animBg="1"/>
      <p:bldP spid="1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Обобщение 2-3-дерева –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В-дерево </a:t>
            </a:r>
            <a:r>
              <a:rPr lang="en-US" dirty="0"/>
              <a:t>k-</a:t>
            </a:r>
            <a:r>
              <a:rPr lang="ru-RU" dirty="0" err="1"/>
              <a:t>го</a:t>
            </a:r>
            <a:r>
              <a:rPr lang="ru-RU" dirty="0"/>
              <a:t> порядка</a:t>
            </a:r>
            <a:br>
              <a:rPr lang="ru-RU" dirty="0"/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12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163519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13</a:t>
            </a:fld>
            <a:endParaRPr lang="ru-RU" altLang="en-US" dirty="0"/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097756" y="358903"/>
            <a:ext cx="6679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Обобщение 2-3-дерева – В-дерево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порядка</a:t>
            </a: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544094" y="3585465"/>
            <a:ext cx="2431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В-дерева:</a:t>
            </a:r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719138" y="4062413"/>
            <a:ext cx="5304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Корневой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узел содержит от 1 до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719138" y="4651295"/>
            <a:ext cx="57635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упорядочены (возможен быстрый поиск)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719138" y="4945736"/>
            <a:ext cx="65421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 имеют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корень – от 2, остальные – 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(k+1)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(2*k+1)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ссылки)</a:t>
            </a: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732692" y="5634202"/>
            <a:ext cx="7097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терминальные узлы (листья) находятся на одном уровне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719138" y="4356854"/>
            <a:ext cx="5096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 содержат 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3603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5048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64770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53"/>
          <p:cNvSpPr>
            <a:spLocks noChangeArrowheads="1"/>
          </p:cNvSpPr>
          <p:nvPr/>
        </p:nvSpPr>
        <p:spPr bwMode="auto">
          <a:xfrm>
            <a:off x="8651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10080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Rectangle 55"/>
          <p:cNvSpPr>
            <a:spLocks noChangeArrowheads="1"/>
          </p:cNvSpPr>
          <p:nvPr/>
        </p:nvSpPr>
        <p:spPr bwMode="auto">
          <a:xfrm>
            <a:off x="11525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Rectangle 56"/>
          <p:cNvSpPr>
            <a:spLocks noChangeArrowheads="1"/>
          </p:cNvSpPr>
          <p:nvPr/>
        </p:nvSpPr>
        <p:spPr bwMode="auto">
          <a:xfrm>
            <a:off x="137001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15128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auto">
          <a:xfrm>
            <a:off x="165735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18716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Rectangle 60"/>
          <p:cNvSpPr>
            <a:spLocks noChangeArrowheads="1"/>
          </p:cNvSpPr>
          <p:nvPr/>
        </p:nvSpPr>
        <p:spPr bwMode="auto">
          <a:xfrm>
            <a:off x="20161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Rectangle 61"/>
          <p:cNvSpPr>
            <a:spLocks noChangeArrowheads="1"/>
          </p:cNvSpPr>
          <p:nvPr/>
        </p:nvSpPr>
        <p:spPr bwMode="auto">
          <a:xfrm>
            <a:off x="21605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23034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25193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Rectangle 64"/>
          <p:cNvSpPr>
            <a:spLocks noChangeArrowheads="1"/>
          </p:cNvSpPr>
          <p:nvPr/>
        </p:nvSpPr>
        <p:spPr bwMode="auto">
          <a:xfrm>
            <a:off x="26638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Rectangle 65"/>
          <p:cNvSpPr>
            <a:spLocks noChangeArrowheads="1"/>
          </p:cNvSpPr>
          <p:nvPr/>
        </p:nvSpPr>
        <p:spPr bwMode="auto">
          <a:xfrm>
            <a:off x="28082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29511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8" name="Rectangle 67"/>
          <p:cNvSpPr>
            <a:spLocks noChangeArrowheads="1"/>
          </p:cNvSpPr>
          <p:nvPr/>
        </p:nvSpPr>
        <p:spPr bwMode="auto">
          <a:xfrm>
            <a:off x="30956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33115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Rectangle 69"/>
          <p:cNvSpPr>
            <a:spLocks noChangeArrowheads="1"/>
          </p:cNvSpPr>
          <p:nvPr/>
        </p:nvSpPr>
        <p:spPr bwMode="auto">
          <a:xfrm>
            <a:off x="34559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Rectangle 70"/>
          <p:cNvSpPr>
            <a:spLocks noChangeArrowheads="1"/>
          </p:cNvSpPr>
          <p:nvPr/>
        </p:nvSpPr>
        <p:spPr bwMode="auto">
          <a:xfrm>
            <a:off x="360045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Rectangle 71"/>
          <p:cNvSpPr>
            <a:spLocks noChangeArrowheads="1"/>
          </p:cNvSpPr>
          <p:nvPr/>
        </p:nvSpPr>
        <p:spPr bwMode="auto">
          <a:xfrm>
            <a:off x="381793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Rectangle 72"/>
          <p:cNvSpPr>
            <a:spLocks noChangeArrowheads="1"/>
          </p:cNvSpPr>
          <p:nvPr/>
        </p:nvSpPr>
        <p:spPr bwMode="auto">
          <a:xfrm>
            <a:off x="396081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Rectangle 73"/>
          <p:cNvSpPr>
            <a:spLocks noChangeArrowheads="1"/>
          </p:cNvSpPr>
          <p:nvPr/>
        </p:nvSpPr>
        <p:spPr bwMode="auto">
          <a:xfrm>
            <a:off x="410527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Rectangle 74"/>
          <p:cNvSpPr>
            <a:spLocks noChangeArrowheads="1"/>
          </p:cNvSpPr>
          <p:nvPr/>
        </p:nvSpPr>
        <p:spPr bwMode="auto">
          <a:xfrm>
            <a:off x="424815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Rectangle 75"/>
          <p:cNvSpPr>
            <a:spLocks noChangeArrowheads="1"/>
          </p:cNvSpPr>
          <p:nvPr/>
        </p:nvSpPr>
        <p:spPr bwMode="auto">
          <a:xfrm>
            <a:off x="446563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460851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8" name="Rectangle 77"/>
          <p:cNvSpPr>
            <a:spLocks noChangeArrowheads="1"/>
          </p:cNvSpPr>
          <p:nvPr/>
        </p:nvSpPr>
        <p:spPr bwMode="auto">
          <a:xfrm>
            <a:off x="475297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49704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Rectangle 79"/>
          <p:cNvSpPr>
            <a:spLocks noChangeArrowheads="1"/>
          </p:cNvSpPr>
          <p:nvPr/>
        </p:nvSpPr>
        <p:spPr bwMode="auto">
          <a:xfrm>
            <a:off x="511333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525780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2" name="Rectangle 81"/>
          <p:cNvSpPr>
            <a:spLocks noChangeArrowheads="1"/>
          </p:cNvSpPr>
          <p:nvPr/>
        </p:nvSpPr>
        <p:spPr bwMode="auto">
          <a:xfrm>
            <a:off x="54022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3" name="Rectangle 82"/>
          <p:cNvSpPr>
            <a:spLocks noChangeArrowheads="1"/>
          </p:cNvSpPr>
          <p:nvPr/>
        </p:nvSpPr>
        <p:spPr bwMode="auto">
          <a:xfrm>
            <a:off x="561657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" name="Rectangle 83"/>
          <p:cNvSpPr>
            <a:spLocks noChangeArrowheads="1"/>
          </p:cNvSpPr>
          <p:nvPr/>
        </p:nvSpPr>
        <p:spPr bwMode="auto">
          <a:xfrm>
            <a:off x="576103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" name="Rectangle 84"/>
          <p:cNvSpPr>
            <a:spLocks noChangeArrowheads="1"/>
          </p:cNvSpPr>
          <p:nvPr/>
        </p:nvSpPr>
        <p:spPr bwMode="auto">
          <a:xfrm>
            <a:off x="590550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" name="Rectangle 85"/>
          <p:cNvSpPr>
            <a:spLocks noChangeArrowheads="1"/>
          </p:cNvSpPr>
          <p:nvPr/>
        </p:nvSpPr>
        <p:spPr bwMode="auto">
          <a:xfrm>
            <a:off x="611981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626427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8" name="Rectangle 87"/>
          <p:cNvSpPr>
            <a:spLocks noChangeArrowheads="1"/>
          </p:cNvSpPr>
          <p:nvPr/>
        </p:nvSpPr>
        <p:spPr bwMode="auto">
          <a:xfrm>
            <a:off x="640873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9" name="Rectangle 88"/>
          <p:cNvSpPr>
            <a:spLocks noChangeArrowheads="1"/>
          </p:cNvSpPr>
          <p:nvPr/>
        </p:nvSpPr>
        <p:spPr bwMode="auto">
          <a:xfrm>
            <a:off x="66262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0" name="Rectangle 89"/>
          <p:cNvSpPr>
            <a:spLocks noChangeArrowheads="1"/>
          </p:cNvSpPr>
          <p:nvPr/>
        </p:nvSpPr>
        <p:spPr bwMode="auto">
          <a:xfrm>
            <a:off x="67706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69135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70580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72739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183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5" name="Rectangle 94"/>
          <p:cNvSpPr>
            <a:spLocks noChangeArrowheads="1"/>
          </p:cNvSpPr>
          <p:nvPr/>
        </p:nvSpPr>
        <p:spPr bwMode="auto">
          <a:xfrm>
            <a:off x="75612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777557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7" name="Rectangle 96"/>
          <p:cNvSpPr>
            <a:spLocks noChangeArrowheads="1"/>
          </p:cNvSpPr>
          <p:nvPr/>
        </p:nvSpPr>
        <p:spPr bwMode="auto">
          <a:xfrm>
            <a:off x="792003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8064500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9" name="Rectangle 98"/>
          <p:cNvSpPr>
            <a:spLocks noChangeArrowheads="1"/>
          </p:cNvSpPr>
          <p:nvPr/>
        </p:nvSpPr>
        <p:spPr bwMode="auto">
          <a:xfrm>
            <a:off x="82089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0" name="Rectangle 99"/>
          <p:cNvSpPr>
            <a:spLocks noChangeArrowheads="1"/>
          </p:cNvSpPr>
          <p:nvPr/>
        </p:nvSpPr>
        <p:spPr bwMode="auto">
          <a:xfrm>
            <a:off x="84248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" name="Rectangle 100"/>
          <p:cNvSpPr>
            <a:spLocks noChangeArrowheads="1"/>
          </p:cNvSpPr>
          <p:nvPr/>
        </p:nvSpPr>
        <p:spPr bwMode="auto">
          <a:xfrm>
            <a:off x="8569325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2" name="Rectangle 101"/>
          <p:cNvSpPr>
            <a:spLocks noChangeArrowheads="1"/>
          </p:cNvSpPr>
          <p:nvPr/>
        </p:nvSpPr>
        <p:spPr bwMode="auto">
          <a:xfrm>
            <a:off x="8713788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3" name="Rectangle 102"/>
          <p:cNvSpPr>
            <a:spLocks noChangeArrowheads="1"/>
          </p:cNvSpPr>
          <p:nvPr/>
        </p:nvSpPr>
        <p:spPr bwMode="auto">
          <a:xfrm>
            <a:off x="8856663" y="31765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4" name="Rectangle 103"/>
          <p:cNvSpPr>
            <a:spLocks noChangeArrowheads="1"/>
          </p:cNvSpPr>
          <p:nvPr/>
        </p:nvSpPr>
        <p:spPr bwMode="auto">
          <a:xfrm>
            <a:off x="1765300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5" name="Rectangle 104"/>
          <p:cNvSpPr>
            <a:spLocks noChangeArrowheads="1"/>
          </p:cNvSpPr>
          <p:nvPr/>
        </p:nvSpPr>
        <p:spPr bwMode="auto">
          <a:xfrm>
            <a:off x="1908175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6" name="Rectangle 105"/>
          <p:cNvSpPr>
            <a:spLocks noChangeArrowheads="1"/>
          </p:cNvSpPr>
          <p:nvPr/>
        </p:nvSpPr>
        <p:spPr bwMode="auto">
          <a:xfrm>
            <a:off x="2051050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7" name="Rectangle 106"/>
          <p:cNvSpPr>
            <a:spLocks noChangeArrowheads="1"/>
          </p:cNvSpPr>
          <p:nvPr/>
        </p:nvSpPr>
        <p:spPr bwMode="auto">
          <a:xfrm>
            <a:off x="2195513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8" name="Rectangle 107"/>
          <p:cNvSpPr>
            <a:spLocks noChangeArrowheads="1"/>
          </p:cNvSpPr>
          <p:nvPr/>
        </p:nvSpPr>
        <p:spPr bwMode="auto">
          <a:xfrm>
            <a:off x="4284663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9" name="Rectangle 108"/>
          <p:cNvSpPr>
            <a:spLocks noChangeArrowheads="1"/>
          </p:cNvSpPr>
          <p:nvPr/>
        </p:nvSpPr>
        <p:spPr bwMode="auto">
          <a:xfrm>
            <a:off x="4429125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0" name="Rectangle 109"/>
          <p:cNvSpPr>
            <a:spLocks noChangeArrowheads="1"/>
          </p:cNvSpPr>
          <p:nvPr/>
        </p:nvSpPr>
        <p:spPr bwMode="auto">
          <a:xfrm>
            <a:off x="4572000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" name="Rectangle 110"/>
          <p:cNvSpPr>
            <a:spLocks noChangeArrowheads="1"/>
          </p:cNvSpPr>
          <p:nvPr/>
        </p:nvSpPr>
        <p:spPr bwMode="auto">
          <a:xfrm>
            <a:off x="6624638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2" name="Rectangle 111"/>
          <p:cNvSpPr>
            <a:spLocks noChangeArrowheads="1"/>
          </p:cNvSpPr>
          <p:nvPr/>
        </p:nvSpPr>
        <p:spPr bwMode="auto">
          <a:xfrm>
            <a:off x="6767513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3" name="Rectangle 112"/>
          <p:cNvSpPr>
            <a:spLocks noChangeArrowheads="1"/>
          </p:cNvSpPr>
          <p:nvPr/>
        </p:nvSpPr>
        <p:spPr bwMode="auto">
          <a:xfrm>
            <a:off x="6913563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4" name="Rectangle 113"/>
          <p:cNvSpPr>
            <a:spLocks noChangeArrowheads="1"/>
          </p:cNvSpPr>
          <p:nvPr/>
        </p:nvSpPr>
        <p:spPr bwMode="auto">
          <a:xfrm>
            <a:off x="7056438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5" name="Rectangle 114"/>
          <p:cNvSpPr>
            <a:spLocks noChangeArrowheads="1"/>
          </p:cNvSpPr>
          <p:nvPr/>
        </p:nvSpPr>
        <p:spPr bwMode="auto">
          <a:xfrm>
            <a:off x="7200900" y="2168525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6" name="Rectangle 115"/>
          <p:cNvSpPr>
            <a:spLocks noChangeArrowheads="1"/>
          </p:cNvSpPr>
          <p:nvPr/>
        </p:nvSpPr>
        <p:spPr bwMode="auto">
          <a:xfrm>
            <a:off x="4321175" y="12334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7" name="Rectangle 116"/>
          <p:cNvSpPr>
            <a:spLocks noChangeArrowheads="1"/>
          </p:cNvSpPr>
          <p:nvPr/>
        </p:nvSpPr>
        <p:spPr bwMode="auto">
          <a:xfrm>
            <a:off x="4464050" y="1233488"/>
            <a:ext cx="142875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8" name="Text Box 117"/>
          <p:cNvSpPr txBox="1">
            <a:spLocks noChangeArrowheads="1"/>
          </p:cNvSpPr>
          <p:nvPr/>
        </p:nvSpPr>
        <p:spPr bwMode="auto">
          <a:xfrm>
            <a:off x="5880893" y="1315244"/>
            <a:ext cx="29933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структуры при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Line 118"/>
          <p:cNvSpPr>
            <a:spLocks noChangeShapeType="1"/>
          </p:cNvSpPr>
          <p:nvPr/>
        </p:nvSpPr>
        <p:spPr bwMode="auto">
          <a:xfrm flipH="1">
            <a:off x="2051050" y="1376363"/>
            <a:ext cx="22685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0" name="Line 119"/>
          <p:cNvSpPr>
            <a:spLocks noChangeShapeType="1"/>
          </p:cNvSpPr>
          <p:nvPr/>
        </p:nvSpPr>
        <p:spPr bwMode="auto">
          <a:xfrm>
            <a:off x="4464050" y="13763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Line 120"/>
          <p:cNvSpPr>
            <a:spLocks noChangeShapeType="1"/>
          </p:cNvSpPr>
          <p:nvPr/>
        </p:nvSpPr>
        <p:spPr bwMode="auto">
          <a:xfrm>
            <a:off x="4608513" y="1376363"/>
            <a:ext cx="22320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" name="Line 121"/>
          <p:cNvSpPr>
            <a:spLocks noChangeShapeType="1"/>
          </p:cNvSpPr>
          <p:nvPr/>
        </p:nvSpPr>
        <p:spPr bwMode="auto">
          <a:xfrm flipH="1">
            <a:off x="431800" y="2312988"/>
            <a:ext cx="133191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3" name="Line 122"/>
          <p:cNvSpPr>
            <a:spLocks noChangeShapeType="1"/>
          </p:cNvSpPr>
          <p:nvPr/>
        </p:nvSpPr>
        <p:spPr bwMode="auto">
          <a:xfrm flipH="1">
            <a:off x="1079500" y="2312988"/>
            <a:ext cx="8286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" name="Line 123"/>
          <p:cNvSpPr>
            <a:spLocks noChangeShapeType="1"/>
          </p:cNvSpPr>
          <p:nvPr/>
        </p:nvSpPr>
        <p:spPr bwMode="auto">
          <a:xfrm flipH="1">
            <a:off x="1584325" y="2312988"/>
            <a:ext cx="4667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5" name="Line 124"/>
          <p:cNvSpPr>
            <a:spLocks noChangeShapeType="1"/>
          </p:cNvSpPr>
          <p:nvPr/>
        </p:nvSpPr>
        <p:spPr bwMode="auto">
          <a:xfrm flipH="1">
            <a:off x="2087563" y="2312988"/>
            <a:ext cx="1079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" name="Line 125"/>
          <p:cNvSpPr>
            <a:spLocks noChangeShapeType="1"/>
          </p:cNvSpPr>
          <p:nvPr/>
        </p:nvSpPr>
        <p:spPr bwMode="auto">
          <a:xfrm>
            <a:off x="2339975" y="2312988"/>
            <a:ext cx="3952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7" name="Line 126"/>
          <p:cNvSpPr>
            <a:spLocks noChangeShapeType="1"/>
          </p:cNvSpPr>
          <p:nvPr/>
        </p:nvSpPr>
        <p:spPr bwMode="auto">
          <a:xfrm flipH="1">
            <a:off x="3492500" y="2312988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8" name="Line 127"/>
          <p:cNvSpPr>
            <a:spLocks noChangeShapeType="1"/>
          </p:cNvSpPr>
          <p:nvPr/>
        </p:nvSpPr>
        <p:spPr bwMode="auto">
          <a:xfrm flipH="1">
            <a:off x="4032250" y="2312988"/>
            <a:ext cx="3952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9" name="Line 128"/>
          <p:cNvSpPr>
            <a:spLocks noChangeShapeType="1"/>
          </p:cNvSpPr>
          <p:nvPr/>
        </p:nvSpPr>
        <p:spPr bwMode="auto">
          <a:xfrm>
            <a:off x="4572000" y="2312988"/>
            <a:ext cx="714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" name="Line 129"/>
          <p:cNvSpPr>
            <a:spLocks noChangeShapeType="1"/>
          </p:cNvSpPr>
          <p:nvPr/>
        </p:nvSpPr>
        <p:spPr bwMode="auto">
          <a:xfrm>
            <a:off x="4716463" y="2312988"/>
            <a:ext cx="46831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1" name="Line 130"/>
          <p:cNvSpPr>
            <a:spLocks noChangeShapeType="1"/>
          </p:cNvSpPr>
          <p:nvPr/>
        </p:nvSpPr>
        <p:spPr bwMode="auto">
          <a:xfrm flipH="1">
            <a:off x="5795963" y="2312988"/>
            <a:ext cx="8286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2" name="Line 131"/>
          <p:cNvSpPr>
            <a:spLocks noChangeShapeType="1"/>
          </p:cNvSpPr>
          <p:nvPr/>
        </p:nvSpPr>
        <p:spPr bwMode="auto">
          <a:xfrm flipH="1">
            <a:off x="6300788" y="2312988"/>
            <a:ext cx="4667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3" name="Line 132"/>
          <p:cNvSpPr>
            <a:spLocks noChangeShapeType="1"/>
          </p:cNvSpPr>
          <p:nvPr/>
        </p:nvSpPr>
        <p:spPr bwMode="auto">
          <a:xfrm flipH="1">
            <a:off x="6804025" y="2312988"/>
            <a:ext cx="10795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4" name="Line 133"/>
          <p:cNvSpPr>
            <a:spLocks noChangeShapeType="1"/>
          </p:cNvSpPr>
          <p:nvPr/>
        </p:nvSpPr>
        <p:spPr bwMode="auto">
          <a:xfrm>
            <a:off x="7056438" y="2312988"/>
            <a:ext cx="39528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5" name="Line 134"/>
          <p:cNvSpPr>
            <a:spLocks noChangeShapeType="1"/>
          </p:cNvSpPr>
          <p:nvPr/>
        </p:nvSpPr>
        <p:spPr bwMode="auto">
          <a:xfrm>
            <a:off x="7200900" y="2312988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6" name="Line 135"/>
          <p:cNvSpPr>
            <a:spLocks noChangeShapeType="1"/>
          </p:cNvSpPr>
          <p:nvPr/>
        </p:nvSpPr>
        <p:spPr bwMode="auto">
          <a:xfrm>
            <a:off x="7343775" y="2312988"/>
            <a:ext cx="126047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14</a:t>
            </a:fld>
            <a:endParaRPr lang="ru-RU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56512" y="377825"/>
            <a:ext cx="4935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нового ключа в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В-дерево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9"/>
          <p:cNvSpPr>
            <a:spLocks noChangeArrowheads="1"/>
          </p:cNvSpPr>
          <p:nvPr/>
        </p:nvSpPr>
        <p:spPr bwMode="auto">
          <a:xfrm>
            <a:off x="1143000" y="23622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n &lt; 2k </a:t>
            </a:r>
            <a:r>
              <a:rPr lang="ru-RU" sz="1600"/>
              <a:t>ключей</a:t>
            </a:r>
          </a:p>
        </p:txBody>
      </p:sp>
      <p:sp>
        <p:nvSpPr>
          <p:cNvPr id="6" name="Rectangle 100"/>
          <p:cNvSpPr>
            <a:spLocks noChangeArrowheads="1"/>
          </p:cNvSpPr>
          <p:nvPr/>
        </p:nvSpPr>
        <p:spPr bwMode="auto">
          <a:xfrm>
            <a:off x="2895600" y="2362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103"/>
          <p:cNvSpPr>
            <a:spLocks noChangeArrowheads="1"/>
          </p:cNvSpPr>
          <p:nvPr/>
        </p:nvSpPr>
        <p:spPr bwMode="auto">
          <a:xfrm>
            <a:off x="1143000" y="2362200"/>
            <a:ext cx="1066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8" name="Rectangle 104"/>
          <p:cNvSpPr>
            <a:spLocks noChangeArrowheads="1"/>
          </p:cNvSpPr>
          <p:nvPr/>
        </p:nvSpPr>
        <p:spPr bwMode="auto">
          <a:xfrm>
            <a:off x="2209800" y="2362200"/>
            <a:ext cx="685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9" name="Rectangle 101"/>
          <p:cNvSpPr>
            <a:spLocks noChangeArrowheads="1"/>
          </p:cNvSpPr>
          <p:nvPr/>
        </p:nvSpPr>
        <p:spPr bwMode="auto">
          <a:xfrm>
            <a:off x="1143000" y="13716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 Box 105"/>
          <p:cNvSpPr txBox="1">
            <a:spLocks noChangeArrowheads="1"/>
          </p:cNvSpPr>
          <p:nvPr/>
        </p:nvSpPr>
        <p:spPr bwMode="auto">
          <a:xfrm>
            <a:off x="381000" y="3076575"/>
            <a:ext cx="7477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sz="1600" dirty="0"/>
              <a:t>Если блок ключей полон, но есть соседний неполный блок, то возможно </a:t>
            </a:r>
            <a:br>
              <a:rPr lang="ru-RU" sz="1600" dirty="0"/>
            </a:br>
            <a:r>
              <a:rPr lang="ru-RU" sz="1600" dirty="0"/>
              <a:t>«переливание» одного ключа в соседний блок.</a:t>
            </a:r>
          </a:p>
        </p:txBody>
      </p:sp>
      <p:sp>
        <p:nvSpPr>
          <p:cNvPr id="11" name="Rectangle 106"/>
          <p:cNvSpPr>
            <a:spLocks noChangeArrowheads="1"/>
          </p:cNvSpPr>
          <p:nvPr/>
        </p:nvSpPr>
        <p:spPr bwMode="auto">
          <a:xfrm>
            <a:off x="1143000" y="51816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107"/>
          <p:cNvSpPr>
            <a:spLocks noChangeArrowheads="1"/>
          </p:cNvSpPr>
          <p:nvPr/>
        </p:nvSpPr>
        <p:spPr bwMode="auto">
          <a:xfrm>
            <a:off x="4572000" y="5181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108"/>
          <p:cNvSpPr>
            <a:spLocks noChangeArrowheads="1"/>
          </p:cNvSpPr>
          <p:nvPr/>
        </p:nvSpPr>
        <p:spPr bwMode="auto">
          <a:xfrm>
            <a:off x="2819400" y="38862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110"/>
          <p:cNvSpPr>
            <a:spLocks noChangeArrowheads="1"/>
          </p:cNvSpPr>
          <p:nvPr/>
        </p:nvSpPr>
        <p:spPr bwMode="auto">
          <a:xfrm>
            <a:off x="1447800" y="41910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Rectangle 111"/>
          <p:cNvSpPr>
            <a:spLocks noChangeArrowheads="1"/>
          </p:cNvSpPr>
          <p:nvPr/>
        </p:nvSpPr>
        <p:spPr bwMode="auto">
          <a:xfrm>
            <a:off x="3429000" y="38862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Rectangle 116"/>
          <p:cNvSpPr>
            <a:spLocks noChangeArrowheads="1"/>
          </p:cNvSpPr>
          <p:nvPr/>
        </p:nvSpPr>
        <p:spPr bwMode="auto">
          <a:xfrm>
            <a:off x="4572000" y="5181600"/>
            <a:ext cx="1143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7" name="AutoShape 117"/>
          <p:cNvCxnSpPr>
            <a:cxnSpLocks noChangeShapeType="1"/>
            <a:stCxn id="15" idx="1"/>
            <a:endCxn id="11" idx="0"/>
          </p:cNvCxnSpPr>
          <p:nvPr/>
        </p:nvCxnSpPr>
        <p:spPr bwMode="auto">
          <a:xfrm flipH="1">
            <a:off x="2209800" y="4076700"/>
            <a:ext cx="12192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18"/>
          <p:cNvCxnSpPr>
            <a:cxnSpLocks noChangeShapeType="1"/>
            <a:stCxn id="15" idx="3"/>
            <a:endCxn id="12" idx="0"/>
          </p:cNvCxnSpPr>
          <p:nvPr/>
        </p:nvCxnSpPr>
        <p:spPr bwMode="auto">
          <a:xfrm>
            <a:off x="3810000" y="4076700"/>
            <a:ext cx="18288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11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0 " pathEditMode="relative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9896E-6 L 0.11667 0.14434 " pathEditMode="relative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49896E-6 L 0.19999 0.14434 " pathEditMode="relative" ptsTypes="AA"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7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57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7 L 0.04167 0.000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9896E-6 L 0.125 0.18876 " pathEditMode="relative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0.14445 L 0.21684 -0.044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15</a:t>
            </a:fld>
            <a:endParaRPr lang="ru-RU" altLang="en-US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93370" y="321767"/>
            <a:ext cx="7741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Вставка нового ключа в В-дерево расщеплением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узла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81000" y="898525"/>
            <a:ext cx="7931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sz="1600" dirty="0"/>
              <a:t>Если блок ключей полон, и соседние с ним блоки тоже полны, то необходимо</a:t>
            </a:r>
            <a:br>
              <a:rPr lang="ru-RU" sz="1600" dirty="0"/>
            </a:br>
            <a:r>
              <a:rPr lang="ru-RU" sz="1600" dirty="0"/>
              <a:t>делать расщепление блока.</a:t>
            </a: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368425" y="3135313"/>
            <a:ext cx="2305050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(2</a:t>
            </a:r>
            <a:r>
              <a:rPr lang="en-US" sz="1600"/>
              <a:t> * k + 1</a:t>
            </a:r>
            <a:r>
              <a:rPr lang="ru-RU" sz="1600"/>
              <a:t>)</a:t>
            </a:r>
            <a:r>
              <a:rPr lang="en-US" sz="1600"/>
              <a:t> </a:t>
            </a:r>
            <a:r>
              <a:rPr lang="ru-RU" sz="1600"/>
              <a:t>ключ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3563938" y="1658938"/>
            <a:ext cx="1260475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016125" y="1982788"/>
            <a:ext cx="154781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838200" y="3733800"/>
            <a:ext cx="769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600"/>
              <a:t>При вставке ключа в терминальный узел образовалось переполнение узла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1368425" y="3135313"/>
            <a:ext cx="828675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k </a:t>
            </a:r>
            <a:r>
              <a:rPr lang="ru-RU" sz="1600" dirty="0" err="1"/>
              <a:t>кл</a:t>
            </a:r>
            <a:r>
              <a:rPr lang="ru-RU" sz="1600" dirty="0"/>
              <a:t>.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2843213" y="3135313"/>
            <a:ext cx="828675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k </a:t>
            </a:r>
            <a:r>
              <a:rPr lang="ru-RU" sz="1600"/>
              <a:t>кл.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2303463" y="3135313"/>
            <a:ext cx="360362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3132138" y="1982788"/>
            <a:ext cx="4318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38200" y="3992563"/>
            <a:ext cx="409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600"/>
              <a:t>Делим узел на 3 узла: </a:t>
            </a:r>
            <a:r>
              <a:rPr lang="en-US" sz="1600"/>
              <a:t>k, 1 </a:t>
            </a:r>
            <a:r>
              <a:rPr lang="ru-RU" sz="1600"/>
              <a:t>и </a:t>
            </a:r>
            <a:r>
              <a:rPr lang="en-US" sz="1600"/>
              <a:t>k </a:t>
            </a:r>
            <a:r>
              <a:rPr lang="ru-RU" sz="1600"/>
              <a:t>ключей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838200" y="4265613"/>
            <a:ext cx="554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600"/>
              <a:t>Перемещаем средний ключ на предыдущий уровень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25462" y="4743917"/>
            <a:ext cx="8321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расщеплении терминального узла, возможно, придется добавлять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нетерминальные узлы ключи вместе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поддеревьями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опять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сделать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путем пополнения блока, переливания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расщепления.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09861 -0.2138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06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03941 2.22222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7" grpId="0" animBg="1"/>
      <p:bldP spid="27" grpId="1" animBg="1"/>
      <p:bldP spid="28" grpId="0"/>
      <p:bldP spid="29" grpId="0" animBg="1"/>
      <p:bldP spid="30" grpId="0" animBg="1"/>
      <p:bldP spid="31" grpId="0" animBg="1"/>
      <p:bldP spid="31" grpId="1" animBg="1"/>
      <p:bldP spid="32" grpId="0" animBg="1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16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44457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/>
              <a:t>Вставка ключа в нетерминальный узел.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898525"/>
            <a:ext cx="2355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sz="1600" dirty="0"/>
              <a:t>Пополнение блока.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43000" y="1447800"/>
            <a:ext cx="1752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n &lt; 2k </a:t>
            </a:r>
            <a:r>
              <a:rPr lang="ru-RU" sz="1600"/>
              <a:t>ключей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95600" y="14478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43000" y="1447800"/>
            <a:ext cx="1066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160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209800" y="1447800"/>
            <a:ext cx="685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16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28800" y="22860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81000" y="2438400"/>
            <a:ext cx="1862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sz="1600"/>
              <a:t>Переливание.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85800" y="43434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114800" y="4343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362200" y="30480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819400" y="43434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971800" y="30480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114800" y="4343400"/>
            <a:ext cx="1143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1981200" y="1828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1600200" y="2667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2209800" y="2667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1447800" y="34290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3352800" y="34290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752600" y="5410200"/>
            <a:ext cx="1143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3505200" y="5410200"/>
            <a:ext cx="1143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33600" y="4724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200400" y="4724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H="1">
            <a:off x="3886200" y="47244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90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6 0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-0.12214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-0.12214 " pathEditMode="relative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-0.12214 " pathEditMode="relative" ptsTypes="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74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7 L 0.04167 0.000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9896E-6 L 0.125 0.18876 " pathEditMode="relative" ptsTypes="AA">
                                      <p:cBhvr>
                                        <p:cTn id="8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97085E-6 L 0.01684 -0.1887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-943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17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4207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dirty="0"/>
              <a:t>Расщепление нетерминального узла.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09600" y="34290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038600" y="34290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828800" y="2133600"/>
            <a:ext cx="1066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k</a:t>
            </a:r>
            <a:endParaRPr lang="ru-RU" sz="160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895600" y="21336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038600" y="3429000"/>
            <a:ext cx="1143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 flipH="1">
            <a:off x="1371600" y="2514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76600" y="2514600"/>
            <a:ext cx="1524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276600" y="2133600"/>
            <a:ext cx="914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k</a:t>
            </a:r>
            <a:endParaRPr lang="ru-RU" sz="1600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2743200" y="1371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 flipH="1">
            <a:off x="3429000" y="137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4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50104E-6 L 0.01666 -0.16655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667 0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66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6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667 0 " pathEditMode="relative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18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3706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000"/>
              <a:t>Удаление ключа из </a:t>
            </a:r>
            <a:r>
              <a:rPr lang="en-US" sz="2000"/>
              <a:t>B-</a:t>
            </a:r>
            <a:r>
              <a:rPr lang="ru-RU" sz="2000"/>
              <a:t>дерева.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365125" y="838200"/>
            <a:ext cx="699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sz="1600"/>
              <a:t>Замена удаляемого ключа на ключ, лежащий в терминальном узле.</a:t>
            </a: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828800" y="1524000"/>
            <a:ext cx="19812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124200" y="1524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581400" y="2209800"/>
            <a:ext cx="1447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971800" y="2971800"/>
            <a:ext cx="1447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2286000" y="3810000"/>
            <a:ext cx="1447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286000" y="3810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429000" y="1828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>
            <a:off x="2971800" y="2514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2286000" y="3276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 rot="1152641">
            <a:off x="2819400" y="1587500"/>
            <a:ext cx="152400" cy="2438400"/>
          </a:xfrm>
          <a:prstGeom prst="upDownArrow">
            <a:avLst>
              <a:gd name="adj1" fmla="val 50000"/>
              <a:gd name="adj2" fmla="val 320000"/>
            </a:avLst>
          </a:prstGeom>
          <a:solidFill>
            <a:srgbClr val="B4231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19</a:t>
            </a:fld>
            <a:endParaRPr lang="ru-RU" altLang="en-US" dirty="0"/>
          </a:p>
        </p:txBody>
      </p:sp>
      <p:sp>
        <p:nvSpPr>
          <p:cNvPr id="3" name="Rectangle 45"/>
          <p:cNvSpPr>
            <a:spLocks noChangeArrowheads="1"/>
          </p:cNvSpPr>
          <p:nvPr/>
        </p:nvSpPr>
        <p:spPr bwMode="auto">
          <a:xfrm>
            <a:off x="5943600" y="44196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4" name="Object 42"/>
          <p:cNvGraphicFramePr>
            <a:graphicFrameLocks noChangeAspect="1"/>
          </p:cNvGraphicFramePr>
          <p:nvPr/>
        </p:nvGraphicFramePr>
        <p:xfrm>
          <a:off x="6629400" y="3600450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Формула" r:id="rId3" imgW="660240" imgH="393480" progId="Equation.3">
                  <p:embed/>
                </p:oleObj>
              </mc:Choice>
              <mc:Fallback>
                <p:oleObj name="Формула" r:id="rId3" imgW="660240" imgH="393480" progId="Equation.3">
                  <p:embed/>
                  <p:pic>
                    <p:nvPicPr>
                      <p:cNvPr id="1649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600450"/>
                        <a:ext cx="99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0"/>
          <p:cNvGraphicFramePr>
            <a:graphicFrameLocks noChangeAspect="1"/>
          </p:cNvGraphicFramePr>
          <p:nvPr/>
        </p:nvGraphicFramePr>
        <p:xfrm>
          <a:off x="3733800" y="3352800"/>
          <a:ext cx="1600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Формула" r:id="rId5" imgW="660240" imgH="393480" progId="Equation.3">
                  <p:embed/>
                </p:oleObj>
              </mc:Choice>
              <mc:Fallback>
                <p:oleObj name="Формула" r:id="rId5" imgW="660240" imgH="393480" progId="Equation.3">
                  <p:embed/>
                  <p:pic>
                    <p:nvPicPr>
                      <p:cNvPr id="16490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600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1"/>
          <p:cNvGraphicFramePr>
            <a:graphicFrameLocks noChangeAspect="1"/>
          </p:cNvGraphicFramePr>
          <p:nvPr/>
        </p:nvGraphicFramePr>
        <p:xfrm>
          <a:off x="6629400" y="3509963"/>
          <a:ext cx="1295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Формула" r:id="rId7" imgW="660240" imgH="393480" progId="Equation.3">
                  <p:embed/>
                </p:oleObj>
              </mc:Choice>
              <mc:Fallback>
                <p:oleObj name="Формула" r:id="rId7" imgW="660240" imgH="393480" progId="Equation.3">
                  <p:embed/>
                  <p:pic>
                    <p:nvPicPr>
                      <p:cNvPr id="1649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509963"/>
                        <a:ext cx="1295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019800" y="2590800"/>
            <a:ext cx="1371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5257800" y="1524000"/>
          <a:ext cx="1600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Формула" r:id="rId9" imgW="660240" imgH="393480" progId="Equation.3">
                  <p:embed/>
                </p:oleObj>
              </mc:Choice>
              <mc:Fallback>
                <p:oleObj name="Формула" r:id="rId9" imgW="660240" imgH="393480" progId="Equation.3">
                  <p:embed/>
                  <p:pic>
                    <p:nvPicPr>
                      <p:cNvPr id="164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1600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6019800" y="1600200"/>
            <a:ext cx="1371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3367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dirty="0"/>
              <a:t>Удаление ключа из </a:t>
            </a:r>
            <a:r>
              <a:rPr lang="en-US" dirty="0"/>
              <a:t>B-</a:t>
            </a:r>
            <a:r>
              <a:rPr lang="ru-RU" dirty="0"/>
              <a:t>дерева.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81000" y="838200"/>
            <a:ext cx="84470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sz="1600" dirty="0"/>
              <a:t>Удаление ключа из терминального узла путем уменьшения размера узла, «займа»</a:t>
            </a:r>
            <a:br>
              <a:rPr lang="ru-RU" sz="1600" dirty="0"/>
            </a:br>
            <a:r>
              <a:rPr lang="ru-RU" sz="1600" dirty="0"/>
              <a:t>с переливанием или слияния узлов.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669925" y="1508125"/>
            <a:ext cx="300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а) уменьшение размера узла: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257800" y="1600200"/>
            <a:ext cx="762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019800" y="16002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6324600" y="1600200"/>
            <a:ext cx="4572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5257800" y="1676400"/>
          <a:ext cx="1143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Формула" r:id="rId11" imgW="660240" imgH="393480" progId="Equation.3">
                  <p:embed/>
                </p:oleObj>
              </mc:Choice>
              <mc:Fallback>
                <p:oleObj name="Формула" r:id="rId11" imgW="660240" imgH="393480" progId="Equation.3">
                  <p:embed/>
                  <p:pic>
                    <p:nvPicPr>
                      <p:cNvPr id="1648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76400"/>
                        <a:ext cx="11430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85800" y="2743200"/>
            <a:ext cx="2917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б) переливание с займом из </a:t>
            </a:r>
            <a:br>
              <a:rPr lang="ru-RU" sz="1600" dirty="0"/>
            </a:br>
            <a:r>
              <a:rPr lang="ru-RU" sz="1600" dirty="0"/>
              <a:t>    соседнего узла: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5257800" y="2590800"/>
            <a:ext cx="762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324600" y="2590800"/>
            <a:ext cx="533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4495800" y="3429000"/>
            <a:ext cx="1371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3733800" y="3429000"/>
            <a:ext cx="7620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4495800" y="3429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800600" y="3429000"/>
            <a:ext cx="533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6629400" y="3429000"/>
            <a:ext cx="1905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6934200" y="3429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6629400" y="3429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 flipH="1">
            <a:off x="4038600" y="28956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6324600" y="2895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019800" y="2590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685800" y="4495800"/>
            <a:ext cx="1858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б) слияние узлов:</a:t>
            </a:r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5257800" y="4419600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6248400" y="4419600"/>
            <a:ext cx="533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3" name="Rectangle 48"/>
          <p:cNvSpPr>
            <a:spLocks noChangeArrowheads="1"/>
          </p:cNvSpPr>
          <p:nvPr/>
        </p:nvSpPr>
        <p:spPr bwMode="auto">
          <a:xfrm>
            <a:off x="4343400" y="52578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3657600" y="5257800"/>
            <a:ext cx="685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5" name="Rectangle 50"/>
          <p:cNvSpPr>
            <a:spLocks noChangeArrowheads="1"/>
          </p:cNvSpPr>
          <p:nvPr/>
        </p:nvSpPr>
        <p:spPr bwMode="auto">
          <a:xfrm>
            <a:off x="4343400" y="5257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6" name="Rectangle 51"/>
          <p:cNvSpPr>
            <a:spLocks noChangeArrowheads="1"/>
          </p:cNvSpPr>
          <p:nvPr/>
        </p:nvSpPr>
        <p:spPr bwMode="auto">
          <a:xfrm>
            <a:off x="4648200" y="5257800"/>
            <a:ext cx="533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 flipH="1">
            <a:off x="4114800" y="4724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6477000" y="5257800"/>
            <a:ext cx="8382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7315200" y="52578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0" name="Line 55"/>
          <p:cNvSpPr>
            <a:spLocks noChangeShapeType="1"/>
          </p:cNvSpPr>
          <p:nvPr/>
        </p:nvSpPr>
        <p:spPr bwMode="auto">
          <a:xfrm>
            <a:off x="62484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aphicFrame>
        <p:nvGraphicFramePr>
          <p:cNvPr id="41" name="Object 56"/>
          <p:cNvGraphicFramePr>
            <a:graphicFrameLocks noChangeAspect="1"/>
          </p:cNvGraphicFramePr>
          <p:nvPr/>
        </p:nvGraphicFramePr>
        <p:xfrm>
          <a:off x="3657600" y="5181600"/>
          <a:ext cx="16002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Формула" r:id="rId13" imgW="660240" imgH="393480" progId="Equation.3">
                  <p:embed/>
                </p:oleObj>
              </mc:Choice>
              <mc:Fallback>
                <p:oleObj name="Формула" r:id="rId13" imgW="660240" imgH="393480" progId="Equation.3">
                  <p:embed/>
                  <p:pic>
                    <p:nvPicPr>
                      <p:cNvPr id="1649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81600"/>
                        <a:ext cx="16002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7"/>
          <p:cNvGraphicFramePr>
            <a:graphicFrameLocks noChangeAspect="1"/>
          </p:cNvGraphicFramePr>
          <p:nvPr/>
        </p:nvGraphicFramePr>
        <p:xfrm>
          <a:off x="6477000" y="5410200"/>
          <a:ext cx="914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Формула" r:id="rId14" imgW="660240" imgH="393480" progId="Equation.3">
                  <p:embed/>
                </p:oleObj>
              </mc:Choice>
              <mc:Fallback>
                <p:oleObj name="Формула" r:id="rId14" imgW="660240" imgH="393480" progId="Equation.3">
                  <p:embed/>
                  <p:pic>
                    <p:nvPicPr>
                      <p:cNvPr id="1649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10200"/>
                        <a:ext cx="914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5943600" y="44196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600"/>
          </a:p>
        </p:txBody>
      </p:sp>
      <p:sp>
        <p:nvSpPr>
          <p:cNvPr id="44" name="Text Box 59"/>
          <p:cNvSpPr txBox="1">
            <a:spLocks noChangeArrowheads="1"/>
          </p:cNvSpPr>
          <p:nvPr/>
        </p:nvSpPr>
        <p:spPr bwMode="auto">
          <a:xfrm>
            <a:off x="457200" y="4876800"/>
            <a:ext cx="2827338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Слияние узлов может</a:t>
            </a:r>
          </a:p>
          <a:p>
            <a:r>
              <a:rPr lang="ru-RU" sz="1600" dirty="0"/>
              <a:t>привести к удалению</a:t>
            </a:r>
          </a:p>
          <a:p>
            <a:r>
              <a:rPr lang="ru-RU" sz="1600" dirty="0"/>
              <a:t>ключей в промежуточных</a:t>
            </a:r>
          </a:p>
          <a:p>
            <a:r>
              <a:rPr lang="ru-RU" sz="1600" dirty="0"/>
              <a:t>узлах, вплоть до корневого.</a:t>
            </a:r>
          </a:p>
        </p:txBody>
      </p:sp>
    </p:spTree>
    <p:extLst>
      <p:ext uri="{BB962C8B-B14F-4D97-AF65-F5344CB8AC3E}">
        <p14:creationId xmlns:p14="http://schemas.microsoft.com/office/powerpoint/2010/main" val="15435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22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-0.03333 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76" dur="50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3333 -4.44444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L -0.10833 0.12292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6134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7 L -0.06667 -0.1222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608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03333 -4.44444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7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32" dur="50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autoRev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3333 2.22222E-6 " pathEditMode="relative" ptsTypes="AA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7.77778E-6 L -0.11667 0.12222 " pathEditMode="relative" ptsTypes="AA">
                                      <p:cBhvr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77778E-6 L -0.03333 -7.77778E-6 " pathEditMode="relative" ptsTypes="AA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2.22222E-6 L -0.14167 2.22222E-6 " pathEditMode="relative" ptsTypes="AA">
                                      <p:cBhvr>
                                        <p:cTn id="14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2" grpId="0"/>
      <p:bldP spid="13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/>
      <p:bldP spid="31" grpId="0" animBg="1"/>
      <p:bldP spid="32" grpId="0" animBg="1"/>
      <p:bldP spid="32" grpId="1" animBg="1"/>
      <p:bldP spid="33" grpId="0" animBg="1"/>
      <p:bldP spid="34" grpId="0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3" grpId="0" animBg="1"/>
      <p:bldP spid="43" grpId="1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Содержание лекции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</a:t>
            </a:fld>
            <a:endParaRPr lang="ru-RU" altLang="en-US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229600" cy="3810000"/>
          </a:xfrm>
        </p:spPr>
        <p:txBody>
          <a:bodyPr>
            <a:normAutofit fontScale="92500" lnSpcReduction="10000"/>
          </a:bodyPr>
          <a:lstStyle/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2-3 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деревья</a:t>
            </a:r>
          </a:p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В-дерева</a:t>
            </a:r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АА-деревья</a:t>
            </a:r>
          </a:p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сравнение АВЛ-деревьев, красно-черных деревьев, 2-3-деревьев и АА-деревьев.</a:t>
            </a:r>
          </a:p>
          <a:p>
            <a:pPr marL="342900" indent="-342900">
              <a:buFont typeface="+mj-lt"/>
              <a:buAutoNum type="arabicPeriod"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4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20</a:t>
            </a:fld>
            <a:endParaRPr lang="ru-RU" altLang="en-US" dirty="0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57200" y="365125"/>
            <a:ext cx="20285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/>
              <a:t>Структура блока.</a:t>
            </a:r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685800" y="1095375"/>
            <a:ext cx="586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49"/>
          <p:cNvSpPr>
            <a:spLocks noChangeArrowheads="1"/>
          </p:cNvSpPr>
          <p:nvPr/>
        </p:nvSpPr>
        <p:spPr bwMode="auto">
          <a:xfrm>
            <a:off x="685800" y="1095375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2819400" y="1095375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dirty="0"/>
              <a:t>Ключ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3886200" y="1095375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4191000" y="1095375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Oval 53"/>
          <p:cNvSpPr>
            <a:spLocks noChangeArrowheads="1"/>
          </p:cNvSpPr>
          <p:nvPr/>
        </p:nvSpPr>
        <p:spPr bwMode="auto">
          <a:xfrm>
            <a:off x="762000" y="15525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Oval 54"/>
          <p:cNvSpPr>
            <a:spLocks noChangeArrowheads="1"/>
          </p:cNvSpPr>
          <p:nvPr/>
        </p:nvSpPr>
        <p:spPr bwMode="auto">
          <a:xfrm>
            <a:off x="3962400" y="15525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Oval 55"/>
          <p:cNvSpPr>
            <a:spLocks noChangeArrowheads="1"/>
          </p:cNvSpPr>
          <p:nvPr/>
        </p:nvSpPr>
        <p:spPr bwMode="auto">
          <a:xfrm>
            <a:off x="4267200" y="15525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56"/>
          <p:cNvSpPr>
            <a:spLocks noChangeShapeType="1"/>
          </p:cNvSpPr>
          <p:nvPr/>
        </p:nvSpPr>
        <p:spPr bwMode="auto">
          <a:xfrm>
            <a:off x="838200" y="162877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57"/>
          <p:cNvSpPr>
            <a:spLocks noChangeShapeType="1"/>
          </p:cNvSpPr>
          <p:nvPr/>
        </p:nvSpPr>
        <p:spPr bwMode="auto">
          <a:xfrm>
            <a:off x="4038600" y="162877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58"/>
          <p:cNvSpPr>
            <a:spLocks noChangeShapeType="1"/>
          </p:cNvSpPr>
          <p:nvPr/>
        </p:nvSpPr>
        <p:spPr bwMode="auto">
          <a:xfrm>
            <a:off x="4343400" y="1628775"/>
            <a:ext cx="1981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457200" y="2695575"/>
            <a:ext cx="1825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Ссылка на</a:t>
            </a:r>
            <a:br>
              <a:rPr lang="ru-RU" sz="1600" dirty="0"/>
            </a:br>
            <a:r>
              <a:rPr lang="ru-RU" sz="1600" dirty="0"/>
              <a:t>левое поддерево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3581400" y="2695575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Ссылка на данные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6019800" y="2695575"/>
            <a:ext cx="233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Ссылка на следующее</a:t>
            </a:r>
            <a:br>
              <a:rPr lang="ru-RU" sz="1600"/>
            </a:br>
            <a:r>
              <a:rPr lang="ru-RU" sz="1600"/>
              <a:t>поддерево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6858000" y="1295400"/>
            <a:ext cx="1731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Промежуточный</a:t>
            </a:r>
            <a:br>
              <a:rPr lang="ru-RU" sz="1600"/>
            </a:br>
            <a:r>
              <a:rPr lang="ru-RU" sz="1600"/>
              <a:t>узел</a:t>
            </a: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609600" y="3886200"/>
            <a:ext cx="586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Rectangle 64"/>
          <p:cNvSpPr>
            <a:spLocks noChangeArrowheads="1"/>
          </p:cNvSpPr>
          <p:nvPr/>
        </p:nvSpPr>
        <p:spPr bwMode="auto">
          <a:xfrm>
            <a:off x="609600" y="3886200"/>
            <a:ext cx="304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2743200" y="3886200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Ключ</a:t>
            </a:r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3810000" y="3886200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4114800" y="3886200"/>
            <a:ext cx="3048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Oval 69"/>
          <p:cNvSpPr>
            <a:spLocks noChangeArrowheads="1"/>
          </p:cNvSpPr>
          <p:nvPr/>
        </p:nvSpPr>
        <p:spPr bwMode="auto">
          <a:xfrm>
            <a:off x="3886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Line 72"/>
          <p:cNvSpPr>
            <a:spLocks noChangeShapeType="1"/>
          </p:cNvSpPr>
          <p:nvPr/>
        </p:nvSpPr>
        <p:spPr bwMode="auto">
          <a:xfrm>
            <a:off x="3962400" y="44196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6" name="Text Box 75"/>
          <p:cNvSpPr txBox="1">
            <a:spLocks noChangeArrowheads="1"/>
          </p:cNvSpPr>
          <p:nvPr/>
        </p:nvSpPr>
        <p:spPr bwMode="auto">
          <a:xfrm>
            <a:off x="3505200" y="5486400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Ссылка на данные</a:t>
            </a:r>
          </a:p>
        </p:txBody>
      </p: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6781800" y="4086225"/>
            <a:ext cx="627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Лист</a:t>
            </a:r>
          </a:p>
        </p:txBody>
      </p:sp>
    </p:spTree>
    <p:extLst>
      <p:ext uri="{BB962C8B-B14F-4D97-AF65-F5344CB8AC3E}">
        <p14:creationId xmlns:p14="http://schemas.microsoft.com/office/powerpoint/2010/main" val="13372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21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3226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/>
              <a:t>В+ дерево: структура блока.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5800" y="1095375"/>
            <a:ext cx="586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85800" y="1095375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819400" y="1095375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Копия</a:t>
            </a:r>
            <a:br>
              <a:rPr lang="ru-RU" sz="1600"/>
            </a:br>
            <a:r>
              <a:rPr lang="ru-RU" sz="1600"/>
              <a:t>ключа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86200" y="1095375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2000" y="15525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3962400" y="15525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838200" y="162877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4038600" y="1633538"/>
            <a:ext cx="2286000" cy="957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57200" y="2695575"/>
            <a:ext cx="1825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Ссылка на</a:t>
            </a:r>
            <a:br>
              <a:rPr lang="ru-RU" sz="1600"/>
            </a:br>
            <a:r>
              <a:rPr lang="ru-RU" sz="1600"/>
              <a:t>левое поддерево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6019800" y="2695575"/>
            <a:ext cx="1926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Ссылка на </a:t>
            </a:r>
            <a:r>
              <a:rPr lang="ru-RU" sz="1600" dirty="0" smtClean="0"/>
              <a:t>правое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поддерево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09600" y="3886200"/>
            <a:ext cx="586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09600" y="3886200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2743200" y="3886200"/>
            <a:ext cx="1066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Ключ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810000" y="3886200"/>
            <a:ext cx="304800" cy="99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3886200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3962400" y="44196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3505200" y="5486400"/>
            <a:ext cx="195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/>
              <a:t>Ссылка на данные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6781800" y="4086225"/>
            <a:ext cx="627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Лист</a:t>
            </a:r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704088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23" name="Скругленная соединительная линия 22"/>
          <p:cNvCxnSpPr/>
          <p:nvPr/>
        </p:nvCxnSpPr>
        <p:spPr>
          <a:xfrm>
            <a:off x="789431" y="4425697"/>
            <a:ext cx="6193421" cy="914402"/>
          </a:xfrm>
          <a:prstGeom prst="curvedConnector3">
            <a:avLst>
              <a:gd name="adj1" fmla="val 3405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141695" y="5054025"/>
            <a:ext cx="1292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Ссылка на </a:t>
            </a:r>
            <a:endParaRPr lang="ru-RU" sz="1600" dirty="0" smtClean="0"/>
          </a:p>
          <a:p>
            <a:r>
              <a:rPr lang="ru-RU" sz="1600" dirty="0" smtClean="0"/>
              <a:t>следующий</a:t>
            </a:r>
          </a:p>
          <a:p>
            <a:r>
              <a:rPr lang="ru-RU" sz="1600" dirty="0" smtClean="0"/>
              <a:t>лист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191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22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3231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/>
              <a:t>Общая структура </a:t>
            </a:r>
            <a:r>
              <a:rPr lang="en-US"/>
              <a:t>B+ </a:t>
            </a:r>
            <a:r>
              <a:rPr lang="ru-RU"/>
              <a:t>дерева</a:t>
            </a: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4572000" y="1066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21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4876800" y="10668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37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7526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0574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12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46482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21</a:t>
            </a: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49530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26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72390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37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7543800" y="22860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43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3048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6096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9144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12192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17526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20574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38100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17</a:t>
            </a:r>
          </a:p>
        </p:txBody>
      </p:sp>
      <p:sp>
        <p:nvSpPr>
          <p:cNvPr id="19" name="Rectangle 41"/>
          <p:cNvSpPr>
            <a:spLocks noChangeArrowheads="1"/>
          </p:cNvSpPr>
          <p:nvPr/>
        </p:nvSpPr>
        <p:spPr bwMode="auto">
          <a:xfrm>
            <a:off x="41148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19</a:t>
            </a:r>
          </a:p>
        </p:txBody>
      </p: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46482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21</a:t>
            </a:r>
          </a:p>
        </p:txBody>
      </p:sp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49530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24</a:t>
            </a: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54864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26</a:t>
            </a:r>
          </a:p>
        </p:txBody>
      </p:sp>
      <p:sp>
        <p:nvSpPr>
          <p:cNvPr id="23" name="Rectangle 45"/>
          <p:cNvSpPr>
            <a:spLocks noChangeArrowheads="1"/>
          </p:cNvSpPr>
          <p:nvPr/>
        </p:nvSpPr>
        <p:spPr bwMode="auto">
          <a:xfrm>
            <a:off x="57912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29</a:t>
            </a:r>
          </a:p>
        </p:txBody>
      </p:sp>
      <p:sp>
        <p:nvSpPr>
          <p:cNvPr id="24" name="Rectangle 46"/>
          <p:cNvSpPr>
            <a:spLocks noChangeArrowheads="1"/>
          </p:cNvSpPr>
          <p:nvPr/>
        </p:nvSpPr>
        <p:spPr bwMode="auto">
          <a:xfrm>
            <a:off x="63246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32</a:t>
            </a:r>
          </a:p>
        </p:txBody>
      </p:sp>
      <p:sp>
        <p:nvSpPr>
          <p:cNvPr id="25" name="Rectangle 47"/>
          <p:cNvSpPr>
            <a:spLocks noChangeArrowheads="1"/>
          </p:cNvSpPr>
          <p:nvPr/>
        </p:nvSpPr>
        <p:spPr bwMode="auto">
          <a:xfrm>
            <a:off x="66294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35</a:t>
            </a:r>
          </a:p>
        </p:txBody>
      </p:sp>
      <p:sp>
        <p:nvSpPr>
          <p:cNvPr id="26" name="Rectangle 48"/>
          <p:cNvSpPr>
            <a:spLocks noChangeArrowheads="1"/>
          </p:cNvSpPr>
          <p:nvPr/>
        </p:nvSpPr>
        <p:spPr bwMode="auto">
          <a:xfrm>
            <a:off x="71628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37</a:t>
            </a:r>
          </a:p>
        </p:txBody>
      </p:sp>
      <p:sp>
        <p:nvSpPr>
          <p:cNvPr id="27" name="Rectangle 49"/>
          <p:cNvSpPr>
            <a:spLocks noChangeArrowheads="1"/>
          </p:cNvSpPr>
          <p:nvPr/>
        </p:nvSpPr>
        <p:spPr bwMode="auto">
          <a:xfrm>
            <a:off x="74676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40</a:t>
            </a:r>
          </a:p>
        </p:txBody>
      </p: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83058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43</a:t>
            </a:r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86106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46</a:t>
            </a: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77724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42</a:t>
            </a:r>
          </a:p>
        </p:txBody>
      </p:sp>
      <p:sp>
        <p:nvSpPr>
          <p:cNvPr id="31" name="Rectangle 55"/>
          <p:cNvSpPr>
            <a:spLocks noChangeArrowheads="1"/>
          </p:cNvSpPr>
          <p:nvPr/>
        </p:nvSpPr>
        <p:spPr bwMode="auto">
          <a:xfrm>
            <a:off x="35052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15</a:t>
            </a: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28956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14</a:t>
            </a:r>
          </a:p>
        </p:txBody>
      </p:sp>
      <p:sp>
        <p:nvSpPr>
          <p:cNvPr id="33" name="Rectangle 57"/>
          <p:cNvSpPr>
            <a:spLocks noChangeArrowheads="1"/>
          </p:cNvSpPr>
          <p:nvPr/>
        </p:nvSpPr>
        <p:spPr bwMode="auto">
          <a:xfrm>
            <a:off x="2590800" y="3581400"/>
            <a:ext cx="3048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12</a:t>
            </a:r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 flipH="1">
            <a:off x="1905000" y="13716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 flipH="1">
            <a:off x="4800600" y="1371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Line 61"/>
          <p:cNvSpPr>
            <a:spLocks noChangeShapeType="1"/>
          </p:cNvSpPr>
          <p:nvPr/>
        </p:nvSpPr>
        <p:spPr bwMode="auto">
          <a:xfrm>
            <a:off x="5181600" y="13716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>
            <a:off x="2362200" y="2590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H="1">
            <a:off x="1905000" y="2590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 flipH="1">
            <a:off x="457200" y="25908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65"/>
          <p:cNvSpPr>
            <a:spLocks noChangeShapeType="1"/>
          </p:cNvSpPr>
          <p:nvPr/>
        </p:nvSpPr>
        <p:spPr bwMode="auto">
          <a:xfrm>
            <a:off x="5257800" y="25908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66"/>
          <p:cNvSpPr>
            <a:spLocks noChangeShapeType="1"/>
          </p:cNvSpPr>
          <p:nvPr/>
        </p:nvSpPr>
        <p:spPr bwMode="auto">
          <a:xfrm flipH="1">
            <a:off x="4800600" y="2590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Line 67"/>
          <p:cNvSpPr>
            <a:spLocks noChangeShapeType="1"/>
          </p:cNvSpPr>
          <p:nvPr/>
        </p:nvSpPr>
        <p:spPr bwMode="auto">
          <a:xfrm flipH="1">
            <a:off x="3657600" y="2590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68"/>
          <p:cNvSpPr>
            <a:spLocks noChangeShapeType="1"/>
          </p:cNvSpPr>
          <p:nvPr/>
        </p:nvSpPr>
        <p:spPr bwMode="auto">
          <a:xfrm>
            <a:off x="7848600" y="25908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" name="Line 69"/>
          <p:cNvSpPr>
            <a:spLocks noChangeShapeType="1"/>
          </p:cNvSpPr>
          <p:nvPr/>
        </p:nvSpPr>
        <p:spPr bwMode="auto">
          <a:xfrm flipH="1">
            <a:off x="73152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70"/>
          <p:cNvSpPr>
            <a:spLocks noChangeShapeType="1"/>
          </p:cNvSpPr>
          <p:nvPr/>
        </p:nvSpPr>
        <p:spPr bwMode="auto">
          <a:xfrm flipH="1">
            <a:off x="6477000" y="25908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Oval 71"/>
          <p:cNvSpPr>
            <a:spLocks noChangeArrowheads="1"/>
          </p:cNvSpPr>
          <p:nvPr/>
        </p:nvSpPr>
        <p:spPr bwMode="auto">
          <a:xfrm>
            <a:off x="3810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cxnSp>
        <p:nvCxnSpPr>
          <p:cNvPr id="47" name="AutoShape 72"/>
          <p:cNvCxnSpPr>
            <a:cxnSpLocks noChangeShapeType="1"/>
            <a:stCxn id="46" idx="6"/>
            <a:endCxn id="12" idx="1"/>
          </p:cNvCxnSpPr>
          <p:nvPr/>
        </p:nvCxnSpPr>
        <p:spPr bwMode="auto">
          <a:xfrm flipH="1" flipV="1">
            <a:off x="304800" y="3733800"/>
            <a:ext cx="152400" cy="723900"/>
          </a:xfrm>
          <a:prstGeom prst="curvedConnector5">
            <a:avLst>
              <a:gd name="adj1" fmla="val -150000"/>
              <a:gd name="adj2" fmla="val 42106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73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15240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74"/>
          <p:cNvCxnSpPr>
            <a:cxnSpLocks noChangeShapeType="1"/>
            <a:stCxn id="17" idx="3"/>
            <a:endCxn id="33" idx="1"/>
          </p:cNvCxnSpPr>
          <p:nvPr/>
        </p:nvCxnSpPr>
        <p:spPr bwMode="auto">
          <a:xfrm>
            <a:off x="23622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75"/>
          <p:cNvCxnSpPr>
            <a:cxnSpLocks noChangeShapeType="1"/>
            <a:stCxn id="32" idx="3"/>
            <a:endCxn id="31" idx="1"/>
          </p:cNvCxnSpPr>
          <p:nvPr/>
        </p:nvCxnSpPr>
        <p:spPr bwMode="auto">
          <a:xfrm>
            <a:off x="3200400" y="37338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76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4196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77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2578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78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60960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79"/>
          <p:cNvCxnSpPr>
            <a:cxnSpLocks noChangeShapeType="1"/>
            <a:stCxn id="25" idx="3"/>
            <a:endCxn id="26" idx="1"/>
          </p:cNvCxnSpPr>
          <p:nvPr/>
        </p:nvCxnSpPr>
        <p:spPr bwMode="auto">
          <a:xfrm>
            <a:off x="69342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80"/>
          <p:cNvCxnSpPr>
            <a:cxnSpLocks noChangeShapeType="1"/>
            <a:stCxn id="30" idx="3"/>
            <a:endCxn id="28" idx="1"/>
          </p:cNvCxnSpPr>
          <p:nvPr/>
        </p:nvCxnSpPr>
        <p:spPr bwMode="auto">
          <a:xfrm>
            <a:off x="8077200" y="3733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599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23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39921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/>
              <a:t>Выполнение операций в </a:t>
            </a:r>
            <a:r>
              <a:rPr lang="en-US"/>
              <a:t>B+ </a:t>
            </a:r>
            <a:r>
              <a:rPr lang="ru-RU"/>
              <a:t>дереве</a:t>
            </a:r>
          </a:p>
        </p:txBody>
      </p:sp>
      <p:sp>
        <p:nvSpPr>
          <p:cNvPr id="4" name="Text Box 58"/>
          <p:cNvSpPr txBox="1">
            <a:spLocks noChangeArrowheads="1"/>
          </p:cNvSpPr>
          <p:nvPr/>
        </p:nvSpPr>
        <p:spPr bwMode="auto">
          <a:xfrm>
            <a:off x="365125" y="882650"/>
            <a:ext cx="5186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1600" dirty="0"/>
              <a:t>Изменения в выполнении вставки и удаления узлов.</a:t>
            </a:r>
          </a:p>
        </p:txBody>
      </p:sp>
      <p:sp>
        <p:nvSpPr>
          <p:cNvPr id="5" name="Text Box 59"/>
          <p:cNvSpPr txBox="1">
            <a:spLocks noChangeArrowheads="1"/>
          </p:cNvSpPr>
          <p:nvPr/>
        </p:nvSpPr>
        <p:spPr bwMode="auto">
          <a:xfrm>
            <a:off x="381000" y="1295400"/>
            <a:ext cx="1804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/>
            </a:pPr>
            <a:r>
              <a:rPr lang="ru-RU" sz="1600" dirty="0"/>
              <a:t>Переливание</a:t>
            </a: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3124200" y="27432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6553200" y="27432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4800600" y="1447800"/>
            <a:ext cx="2133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3429000" y="17526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12</a:t>
            </a:r>
          </a:p>
        </p:txBody>
      </p:sp>
      <p:sp>
        <p:nvSpPr>
          <p:cNvPr id="10" name="Rectangle 64"/>
          <p:cNvSpPr>
            <a:spLocks noChangeArrowheads="1"/>
          </p:cNvSpPr>
          <p:nvPr/>
        </p:nvSpPr>
        <p:spPr bwMode="auto">
          <a:xfrm>
            <a:off x="5410200" y="1447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15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6553200" y="2743200"/>
            <a:ext cx="1143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12" name="AutoShape 66"/>
          <p:cNvCxnSpPr>
            <a:cxnSpLocks noChangeShapeType="1"/>
            <a:stCxn id="10" idx="1"/>
            <a:endCxn id="6" idx="0"/>
          </p:cNvCxnSpPr>
          <p:nvPr/>
        </p:nvCxnSpPr>
        <p:spPr bwMode="auto">
          <a:xfrm flipH="1">
            <a:off x="4191000" y="1638300"/>
            <a:ext cx="12192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67"/>
          <p:cNvCxnSpPr>
            <a:cxnSpLocks noChangeShapeType="1"/>
            <a:stCxn id="10" idx="3"/>
            <a:endCxn id="7" idx="0"/>
          </p:cNvCxnSpPr>
          <p:nvPr/>
        </p:nvCxnSpPr>
        <p:spPr bwMode="auto">
          <a:xfrm>
            <a:off x="5791200" y="1638300"/>
            <a:ext cx="18288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68"/>
          <p:cNvSpPr>
            <a:spLocks noChangeArrowheads="1"/>
          </p:cNvSpPr>
          <p:nvPr/>
        </p:nvSpPr>
        <p:spPr bwMode="auto">
          <a:xfrm>
            <a:off x="5410200" y="1447800"/>
            <a:ext cx="3810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12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381000" y="3549650"/>
            <a:ext cx="1836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sz="1600"/>
              <a:t>Расщепление</a:t>
            </a:r>
          </a:p>
        </p:txBody>
      </p: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3935413" y="5086350"/>
            <a:ext cx="2305050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(2</a:t>
            </a:r>
            <a:r>
              <a:rPr lang="en-US" sz="1600"/>
              <a:t> * k + 1</a:t>
            </a:r>
            <a:r>
              <a:rPr lang="ru-RU" sz="1600"/>
              <a:t>)</a:t>
            </a:r>
            <a:r>
              <a:rPr lang="en-US" sz="1600"/>
              <a:t> </a:t>
            </a:r>
            <a:r>
              <a:rPr lang="ru-RU" sz="1600"/>
              <a:t>ключ</a:t>
            </a:r>
          </a:p>
        </p:txBody>
      </p:sp>
      <p:sp>
        <p:nvSpPr>
          <p:cNvPr id="17" name="Rectangle 71"/>
          <p:cNvSpPr>
            <a:spLocks noChangeArrowheads="1"/>
          </p:cNvSpPr>
          <p:nvPr/>
        </p:nvSpPr>
        <p:spPr bwMode="auto">
          <a:xfrm>
            <a:off x="6130925" y="3609975"/>
            <a:ext cx="1260475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" name="Line 72"/>
          <p:cNvSpPr>
            <a:spLocks noChangeShapeType="1"/>
          </p:cNvSpPr>
          <p:nvPr/>
        </p:nvSpPr>
        <p:spPr bwMode="auto">
          <a:xfrm flipH="1">
            <a:off x="4583113" y="3933825"/>
            <a:ext cx="154781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3935413" y="5086350"/>
            <a:ext cx="828675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k </a:t>
            </a:r>
            <a:r>
              <a:rPr lang="ru-RU" sz="1600"/>
              <a:t>кл.</a:t>
            </a:r>
          </a:p>
        </p:txBody>
      </p:sp>
      <p:sp>
        <p:nvSpPr>
          <p:cNvPr id="20" name="Rectangle 74"/>
          <p:cNvSpPr>
            <a:spLocks noChangeArrowheads="1"/>
          </p:cNvSpPr>
          <p:nvPr/>
        </p:nvSpPr>
        <p:spPr bwMode="auto">
          <a:xfrm>
            <a:off x="5410200" y="5086350"/>
            <a:ext cx="828675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/>
              <a:t>k</a:t>
            </a:r>
            <a:r>
              <a:rPr lang="ru-RU" sz="1600"/>
              <a:t>+1</a:t>
            </a:r>
            <a:r>
              <a:rPr lang="en-US" sz="1600"/>
              <a:t> </a:t>
            </a:r>
            <a:r>
              <a:rPr lang="ru-RU" sz="1600"/>
              <a:t>кл.</a:t>
            </a:r>
          </a:p>
        </p:txBody>
      </p:sp>
      <p:sp>
        <p:nvSpPr>
          <p:cNvPr id="21" name="Rectangle 75"/>
          <p:cNvSpPr>
            <a:spLocks noChangeArrowheads="1"/>
          </p:cNvSpPr>
          <p:nvPr/>
        </p:nvSpPr>
        <p:spPr bwMode="auto">
          <a:xfrm>
            <a:off x="4870450" y="5086350"/>
            <a:ext cx="360363" cy="323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22" name="Line 76"/>
          <p:cNvSpPr>
            <a:spLocks noChangeShapeType="1"/>
          </p:cNvSpPr>
          <p:nvPr/>
        </p:nvSpPr>
        <p:spPr bwMode="auto">
          <a:xfrm flipH="1">
            <a:off x="5699125" y="3933825"/>
            <a:ext cx="4318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Text Box 77"/>
          <p:cNvSpPr txBox="1">
            <a:spLocks noChangeArrowheads="1"/>
          </p:cNvSpPr>
          <p:nvPr/>
        </p:nvSpPr>
        <p:spPr bwMode="auto">
          <a:xfrm>
            <a:off x="685800" y="1905000"/>
            <a:ext cx="1960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400" dirty="0"/>
              <a:t>Добавление узла</a:t>
            </a:r>
          </a:p>
        </p:txBody>
      </p:sp>
      <p:sp>
        <p:nvSpPr>
          <p:cNvPr id="24" name="Text Box 78"/>
          <p:cNvSpPr txBox="1">
            <a:spLocks noChangeArrowheads="1"/>
          </p:cNvSpPr>
          <p:nvPr/>
        </p:nvSpPr>
        <p:spPr bwMode="auto">
          <a:xfrm>
            <a:off x="685800" y="2209800"/>
            <a:ext cx="1712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400"/>
              <a:t>Перемещение</a:t>
            </a:r>
          </a:p>
        </p:txBody>
      </p:sp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685800" y="2514600"/>
            <a:ext cx="161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400"/>
              <a:t>Копирование</a:t>
            </a:r>
          </a:p>
        </p:txBody>
      </p:sp>
      <p:sp>
        <p:nvSpPr>
          <p:cNvPr id="26" name="Text Box 80"/>
          <p:cNvSpPr txBox="1">
            <a:spLocks noChangeArrowheads="1"/>
          </p:cNvSpPr>
          <p:nvPr/>
        </p:nvSpPr>
        <p:spPr bwMode="auto">
          <a:xfrm>
            <a:off x="685800" y="4114800"/>
            <a:ext cx="2538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400"/>
              <a:t>Разделение узла на два</a:t>
            </a:r>
          </a:p>
        </p:txBody>
      </p:sp>
      <p:sp>
        <p:nvSpPr>
          <p:cNvPr id="27" name="Text Box 81"/>
          <p:cNvSpPr txBox="1">
            <a:spLocks noChangeArrowheads="1"/>
          </p:cNvSpPr>
          <p:nvPr/>
        </p:nvSpPr>
        <p:spPr bwMode="auto">
          <a:xfrm>
            <a:off x="685800" y="4419600"/>
            <a:ext cx="2166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400"/>
              <a:t>Копирование ключа</a:t>
            </a:r>
          </a:p>
        </p:txBody>
      </p:sp>
      <p:sp>
        <p:nvSpPr>
          <p:cNvPr id="28" name="Text Box 82"/>
          <p:cNvSpPr txBox="1">
            <a:spLocks noChangeArrowheads="1"/>
          </p:cNvSpPr>
          <p:nvPr/>
        </p:nvSpPr>
        <p:spPr bwMode="auto">
          <a:xfrm>
            <a:off x="685800" y="4724400"/>
            <a:ext cx="2806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ru-RU" sz="1400"/>
              <a:t>Сдвиг копии и образование</a:t>
            </a:r>
            <a:br>
              <a:rPr lang="ru-RU" sz="1400"/>
            </a:br>
            <a:r>
              <a:rPr lang="ru-RU" sz="1400"/>
              <a:t>новых ссылок</a:t>
            </a:r>
          </a:p>
        </p:txBody>
      </p:sp>
      <p:sp>
        <p:nvSpPr>
          <p:cNvPr id="29" name="Text Box 83"/>
          <p:cNvSpPr txBox="1">
            <a:spLocks noChangeArrowheads="1"/>
          </p:cNvSpPr>
          <p:nvPr/>
        </p:nvSpPr>
        <p:spPr bwMode="auto">
          <a:xfrm>
            <a:off x="381000" y="5638800"/>
            <a:ext cx="6424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1600"/>
              <a:t>На промежуточных узлах все операции происходят как и раньше.</a:t>
            </a:r>
          </a:p>
        </p:txBody>
      </p:sp>
    </p:spTree>
    <p:extLst>
      <p:ext uri="{BB962C8B-B14F-4D97-AF65-F5344CB8AC3E}">
        <p14:creationId xmlns:p14="http://schemas.microsoft.com/office/powerpoint/2010/main" val="9615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-1.49896E-6 L 0.19999 0.14434 " pathEditMode="relative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7" presetClass="emph" presetSubtype="0" repeatCount="4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35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47 L 0.04167 0.000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 0.14445 L 0.34114 0.143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09861 -0.2138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-10694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03941 2.22222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4" grpId="0" animBg="1"/>
      <p:bldP spid="15" grpId="0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24</a:t>
            </a:fld>
            <a:endParaRPr lang="ru-RU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7200" y="365125"/>
            <a:ext cx="33085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00925" y="2559729"/>
            <a:ext cx="80858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В+ дерева перед В деревом:</a:t>
            </a:r>
          </a:p>
          <a:p>
            <a:pPr algn="just">
              <a:buFontTx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Унификация структуры узлов;</a:t>
            </a:r>
          </a:p>
          <a:p>
            <a:pPr algn="just">
              <a:buFontTx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сквозного списка ключей позволяет легко находить отрезки данных.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461840" y="1093095"/>
            <a:ext cx="8245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удалении ключей могут оставаться копии удаленных ключей. Это никак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влияет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алгоритм и результат поиска.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612649" y="4343400"/>
            <a:ext cx="80741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Некоторое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усложнение работы операций по вставке и удалению ключей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влияет 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общую скорость работы незначительно, поскольку не связано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дополнительными операциями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чтения/записи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1254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АА-деревья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25</a:t>
            </a:fld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553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Заголовок 47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АА-дерево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26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534401" cy="195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Физически 2-3-дерево похоже на красно-черное дерево с дополнительными ограничениями. Если представлять узел с двумя ключами в виде двух отдельных узлов, и красить все одиночные узлы и «левые половины» двойных узлов в черный цвет, а «правые половины» -  в красный, то мы получим обычное красно-черное дерево, в котором к тому же все красные вершины являются правыми потомками черных.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685800" y="3748320"/>
            <a:ext cx="3851390" cy="1966680"/>
            <a:chOff x="685800" y="2148120"/>
            <a:chExt cx="3851390" cy="196668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3041883" y="3727683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87" name="Oval 13"/>
            <p:cNvSpPr>
              <a:spLocks noChangeArrowheads="1"/>
            </p:cNvSpPr>
            <p:nvPr/>
          </p:nvSpPr>
          <p:spPr bwMode="auto">
            <a:xfrm>
              <a:off x="1295400" y="2895600"/>
              <a:ext cx="879590" cy="3773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 4    10</a:t>
              </a:r>
            </a:p>
          </p:txBody>
        </p:sp>
        <p:cxnSp>
          <p:nvCxnSpPr>
            <p:cNvPr id="88" name="AutoShape 14"/>
            <p:cNvCxnSpPr>
              <a:cxnSpLocks noChangeShapeType="1"/>
            </p:cNvCxnSpPr>
            <p:nvPr/>
          </p:nvCxnSpPr>
          <p:spPr bwMode="auto">
            <a:xfrm>
              <a:off x="1752600" y="2895600"/>
              <a:ext cx="0" cy="377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9" name="Oval 15"/>
            <p:cNvSpPr>
              <a:spLocks noChangeArrowheads="1"/>
            </p:cNvSpPr>
            <p:nvPr/>
          </p:nvSpPr>
          <p:spPr bwMode="auto">
            <a:xfrm>
              <a:off x="2362200" y="3727683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90" name="Oval 16"/>
            <p:cNvSpPr>
              <a:spLocks noChangeArrowheads="1"/>
            </p:cNvSpPr>
            <p:nvPr/>
          </p:nvSpPr>
          <p:spPr bwMode="auto">
            <a:xfrm>
              <a:off x="685800" y="3727683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1" name="Oval 17"/>
            <p:cNvSpPr>
              <a:spLocks noChangeArrowheads="1"/>
            </p:cNvSpPr>
            <p:nvPr/>
          </p:nvSpPr>
          <p:spPr bwMode="auto">
            <a:xfrm>
              <a:off x="2541494" y="214812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2" name="Oval 18"/>
            <p:cNvSpPr>
              <a:spLocks noChangeArrowheads="1"/>
            </p:cNvSpPr>
            <p:nvPr/>
          </p:nvSpPr>
          <p:spPr bwMode="auto">
            <a:xfrm>
              <a:off x="3478306" y="28956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93" name="Oval 19"/>
            <p:cNvSpPr>
              <a:spLocks noChangeArrowheads="1"/>
            </p:cNvSpPr>
            <p:nvPr/>
          </p:nvSpPr>
          <p:spPr bwMode="auto">
            <a:xfrm>
              <a:off x="3657600" y="3727683"/>
              <a:ext cx="879590" cy="3773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20   23</a:t>
              </a:r>
            </a:p>
          </p:txBody>
        </p:sp>
        <p:cxnSp>
          <p:nvCxnSpPr>
            <p:cNvPr id="94" name="AutoShape 20"/>
            <p:cNvCxnSpPr>
              <a:cxnSpLocks noChangeShapeType="1"/>
            </p:cNvCxnSpPr>
            <p:nvPr/>
          </p:nvCxnSpPr>
          <p:spPr bwMode="auto">
            <a:xfrm>
              <a:off x="4097395" y="3727683"/>
              <a:ext cx="0" cy="377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5" name="Oval 21"/>
            <p:cNvSpPr>
              <a:spLocks noChangeArrowheads="1"/>
            </p:cNvSpPr>
            <p:nvPr/>
          </p:nvSpPr>
          <p:spPr bwMode="auto">
            <a:xfrm>
              <a:off x="1295400" y="3727683"/>
              <a:ext cx="879590" cy="3773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6     9</a:t>
              </a:r>
            </a:p>
          </p:txBody>
        </p:sp>
        <p:cxnSp>
          <p:nvCxnSpPr>
            <p:cNvPr id="96" name="AutoShape 22"/>
            <p:cNvCxnSpPr>
              <a:cxnSpLocks noChangeShapeType="1"/>
            </p:cNvCxnSpPr>
            <p:nvPr/>
          </p:nvCxnSpPr>
          <p:spPr bwMode="auto">
            <a:xfrm>
              <a:off x="1752600" y="3727683"/>
              <a:ext cx="0" cy="37731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7" name="AutoShape 23"/>
            <p:cNvCxnSpPr>
              <a:cxnSpLocks noChangeShapeType="1"/>
              <a:stCxn id="91" idx="3"/>
              <a:endCxn id="87" idx="0"/>
            </p:cNvCxnSpPr>
            <p:nvPr/>
          </p:nvCxnSpPr>
          <p:spPr bwMode="auto">
            <a:xfrm flipH="1">
              <a:off x="1735195" y="2478545"/>
              <a:ext cx="862991" cy="417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24"/>
            <p:cNvCxnSpPr>
              <a:cxnSpLocks noChangeShapeType="1"/>
              <a:stCxn id="91" idx="5"/>
              <a:endCxn id="92" idx="0"/>
            </p:cNvCxnSpPr>
            <p:nvPr/>
          </p:nvCxnSpPr>
          <p:spPr bwMode="auto">
            <a:xfrm>
              <a:off x="2871919" y="2478545"/>
              <a:ext cx="799946" cy="417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25"/>
            <p:cNvCxnSpPr>
              <a:cxnSpLocks noChangeShapeType="1"/>
              <a:stCxn id="87" idx="4"/>
              <a:endCxn id="95" idx="0"/>
            </p:cNvCxnSpPr>
            <p:nvPr/>
          </p:nvCxnSpPr>
          <p:spPr bwMode="auto">
            <a:xfrm>
              <a:off x="1735195" y="3272917"/>
              <a:ext cx="0" cy="4547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26"/>
            <p:cNvCxnSpPr>
              <a:cxnSpLocks noChangeShapeType="1"/>
              <a:stCxn id="87" idx="3"/>
              <a:endCxn id="90" idx="0"/>
            </p:cNvCxnSpPr>
            <p:nvPr/>
          </p:nvCxnSpPr>
          <p:spPr bwMode="auto">
            <a:xfrm flipH="1">
              <a:off x="879359" y="3217660"/>
              <a:ext cx="544854" cy="5100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27"/>
            <p:cNvCxnSpPr>
              <a:cxnSpLocks noChangeShapeType="1"/>
              <a:stCxn id="87" idx="5"/>
              <a:endCxn id="89" idx="0"/>
            </p:cNvCxnSpPr>
            <p:nvPr/>
          </p:nvCxnSpPr>
          <p:spPr bwMode="auto">
            <a:xfrm>
              <a:off x="2046177" y="3217660"/>
              <a:ext cx="509582" cy="5100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28"/>
            <p:cNvCxnSpPr>
              <a:cxnSpLocks noChangeShapeType="1"/>
              <a:stCxn id="92" idx="3"/>
              <a:endCxn id="86" idx="0"/>
            </p:cNvCxnSpPr>
            <p:nvPr/>
          </p:nvCxnSpPr>
          <p:spPr bwMode="auto">
            <a:xfrm flipH="1">
              <a:off x="3235442" y="3226025"/>
              <a:ext cx="299556" cy="501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29"/>
            <p:cNvCxnSpPr>
              <a:cxnSpLocks noChangeShapeType="1"/>
              <a:stCxn id="92" idx="5"/>
              <a:endCxn id="93" idx="0"/>
            </p:cNvCxnSpPr>
            <p:nvPr/>
          </p:nvCxnSpPr>
          <p:spPr bwMode="auto">
            <a:xfrm>
              <a:off x="3808731" y="3226025"/>
              <a:ext cx="288664" cy="501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Группа 21"/>
          <p:cNvGrpSpPr/>
          <p:nvPr/>
        </p:nvGrpSpPr>
        <p:grpSpPr>
          <a:xfrm>
            <a:off x="5049954" y="3200400"/>
            <a:ext cx="3408246" cy="3490680"/>
            <a:chOff x="5029200" y="2148120"/>
            <a:chExt cx="3408246" cy="3490680"/>
          </a:xfrm>
        </p:grpSpPr>
        <p:sp>
          <p:nvSpPr>
            <p:cNvPr id="104" name="Oval 12"/>
            <p:cNvSpPr>
              <a:spLocks noChangeArrowheads="1"/>
            </p:cNvSpPr>
            <p:nvPr/>
          </p:nvSpPr>
          <p:spPr bwMode="auto">
            <a:xfrm>
              <a:off x="7039093" y="3727683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107" name="Oval 15"/>
            <p:cNvSpPr>
              <a:spLocks noChangeArrowheads="1"/>
            </p:cNvSpPr>
            <p:nvPr/>
          </p:nvSpPr>
          <p:spPr bwMode="auto">
            <a:xfrm>
              <a:off x="6248400" y="449580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08" name="Oval 16"/>
            <p:cNvSpPr>
              <a:spLocks noChangeArrowheads="1"/>
            </p:cNvSpPr>
            <p:nvPr/>
          </p:nvSpPr>
          <p:spPr bwMode="auto">
            <a:xfrm>
              <a:off x="5029200" y="3727683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auto">
            <a:xfrm>
              <a:off x="6432627" y="214812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auto">
            <a:xfrm>
              <a:off x="7397904" y="289560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132" name="AutoShape 23"/>
            <p:cNvCxnSpPr>
              <a:cxnSpLocks noChangeShapeType="1"/>
              <a:stCxn id="109" idx="3"/>
              <a:endCxn id="144" idx="0"/>
            </p:cNvCxnSpPr>
            <p:nvPr/>
          </p:nvCxnSpPr>
          <p:spPr bwMode="auto">
            <a:xfrm flipH="1">
              <a:off x="5660909" y="2478545"/>
              <a:ext cx="828410" cy="412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24"/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6763052" y="2478545"/>
              <a:ext cx="828411" cy="417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25"/>
            <p:cNvCxnSpPr>
              <a:cxnSpLocks noChangeShapeType="1"/>
              <a:stCxn id="143" idx="3"/>
              <a:endCxn id="139" idx="0"/>
            </p:cNvCxnSpPr>
            <p:nvPr/>
          </p:nvCxnSpPr>
          <p:spPr bwMode="auto">
            <a:xfrm flipH="1">
              <a:off x="5756159" y="4058108"/>
              <a:ext cx="206033" cy="4376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26"/>
            <p:cNvCxnSpPr>
              <a:cxnSpLocks noChangeShapeType="1"/>
              <a:stCxn id="144" idx="3"/>
              <a:endCxn id="108" idx="0"/>
            </p:cNvCxnSpPr>
            <p:nvPr/>
          </p:nvCxnSpPr>
          <p:spPr bwMode="auto">
            <a:xfrm flipH="1">
              <a:off x="5222759" y="3221124"/>
              <a:ext cx="301283" cy="5065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27"/>
            <p:cNvCxnSpPr>
              <a:cxnSpLocks noChangeShapeType="1"/>
              <a:stCxn id="143" idx="5"/>
              <a:endCxn id="107" idx="0"/>
            </p:cNvCxnSpPr>
            <p:nvPr/>
          </p:nvCxnSpPr>
          <p:spPr bwMode="auto">
            <a:xfrm>
              <a:off x="6235925" y="4058108"/>
              <a:ext cx="206034" cy="4376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28"/>
            <p:cNvCxnSpPr>
              <a:cxnSpLocks noChangeShapeType="1"/>
              <a:stCxn id="110" idx="3"/>
              <a:endCxn id="104" idx="0"/>
            </p:cNvCxnSpPr>
            <p:nvPr/>
          </p:nvCxnSpPr>
          <p:spPr bwMode="auto">
            <a:xfrm flipH="1">
              <a:off x="7232652" y="3226025"/>
              <a:ext cx="221944" cy="501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29"/>
            <p:cNvCxnSpPr>
              <a:cxnSpLocks noChangeShapeType="1"/>
              <a:stCxn id="110" idx="5"/>
              <a:endCxn id="141" idx="0"/>
            </p:cNvCxnSpPr>
            <p:nvPr/>
          </p:nvCxnSpPr>
          <p:spPr bwMode="auto">
            <a:xfrm>
              <a:off x="7728329" y="3226025"/>
              <a:ext cx="221944" cy="501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9" name="Oval 16"/>
            <p:cNvSpPr>
              <a:spLocks noChangeArrowheads="1"/>
            </p:cNvSpPr>
            <p:nvPr/>
          </p:nvSpPr>
          <p:spPr bwMode="auto">
            <a:xfrm>
              <a:off x="5562600" y="449580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8050329" y="4495800"/>
              <a:ext cx="387117" cy="387117"/>
            </a:xfrm>
            <a:prstGeom prst="ellipse">
              <a:avLst/>
            </a:prstGeom>
            <a:solidFill>
              <a:srgbClr val="F76A5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1" name="Oval 16"/>
            <p:cNvSpPr>
              <a:spLocks noChangeArrowheads="1"/>
            </p:cNvSpPr>
            <p:nvPr/>
          </p:nvSpPr>
          <p:spPr bwMode="auto">
            <a:xfrm>
              <a:off x="7756714" y="3727683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2" name="Oval 16"/>
            <p:cNvSpPr>
              <a:spLocks noChangeArrowheads="1"/>
            </p:cNvSpPr>
            <p:nvPr/>
          </p:nvSpPr>
          <p:spPr bwMode="auto">
            <a:xfrm>
              <a:off x="5867400" y="5251683"/>
              <a:ext cx="387117" cy="387117"/>
            </a:xfrm>
            <a:prstGeom prst="ellipse">
              <a:avLst/>
            </a:prstGeom>
            <a:solidFill>
              <a:srgbClr val="F76A5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3" name="Oval 16"/>
            <p:cNvSpPr>
              <a:spLocks noChangeArrowheads="1"/>
            </p:cNvSpPr>
            <p:nvPr/>
          </p:nvSpPr>
          <p:spPr bwMode="auto">
            <a:xfrm>
              <a:off x="5905500" y="3727683"/>
              <a:ext cx="387117" cy="387117"/>
            </a:xfrm>
            <a:prstGeom prst="ellipse">
              <a:avLst/>
            </a:prstGeom>
            <a:solidFill>
              <a:srgbClr val="F76A5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</a:t>
              </a:r>
              <a:r>
                <a:rPr lang="ru-RU" sz="1400" dirty="0" smtClean="0">
                  <a:solidFill>
                    <a:srgbClr val="000000"/>
                  </a:solidFill>
                </a:rPr>
                <a:t>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4" name="Oval 16"/>
            <p:cNvSpPr>
              <a:spLocks noChangeArrowheads="1"/>
            </p:cNvSpPr>
            <p:nvPr/>
          </p:nvSpPr>
          <p:spPr bwMode="auto">
            <a:xfrm>
              <a:off x="5467350" y="2890699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4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45" name="AutoShape 26"/>
            <p:cNvCxnSpPr>
              <a:cxnSpLocks noChangeShapeType="1"/>
              <a:stCxn id="144" idx="5"/>
              <a:endCxn id="143" idx="0"/>
            </p:cNvCxnSpPr>
            <p:nvPr/>
          </p:nvCxnSpPr>
          <p:spPr bwMode="auto">
            <a:xfrm>
              <a:off x="5797775" y="3221124"/>
              <a:ext cx="301284" cy="5065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26"/>
            <p:cNvCxnSpPr>
              <a:cxnSpLocks noChangeShapeType="1"/>
              <a:stCxn id="139" idx="5"/>
              <a:endCxn id="142" idx="0"/>
            </p:cNvCxnSpPr>
            <p:nvPr/>
          </p:nvCxnSpPr>
          <p:spPr bwMode="auto">
            <a:xfrm>
              <a:off x="5893025" y="4826225"/>
              <a:ext cx="167934" cy="4254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29"/>
            <p:cNvCxnSpPr>
              <a:cxnSpLocks noChangeShapeType="1"/>
              <a:stCxn id="141" idx="5"/>
              <a:endCxn id="140" idx="0"/>
            </p:cNvCxnSpPr>
            <p:nvPr/>
          </p:nvCxnSpPr>
          <p:spPr bwMode="auto">
            <a:xfrm>
              <a:off x="8087139" y="4058108"/>
              <a:ext cx="156749" cy="4376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722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Заголовок 5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Уровни узлов в АА-дереве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27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36563" y="1172412"/>
            <a:ext cx="8326437" cy="195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Вместо того, чтобы раскрашивать узлы в красный и черный цвета, введем понятие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уровня узла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Будем считать, что все листья дерева имеют уровень 1, а уровень родителя имеет уровень на единицу больший, чем уровень потомка. В качестве исключения будем считать, что если потомок является правым потомком, то его уровень может быть равен уровню родительского узла.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609600" y="2910120"/>
            <a:ext cx="3408246" cy="3490680"/>
            <a:chOff x="5029200" y="2148120"/>
            <a:chExt cx="3408246" cy="3490680"/>
          </a:xfrm>
        </p:grpSpPr>
        <p:sp>
          <p:nvSpPr>
            <p:cNvPr id="57" name="Oval 12"/>
            <p:cNvSpPr>
              <a:spLocks noChangeArrowheads="1"/>
            </p:cNvSpPr>
            <p:nvPr/>
          </p:nvSpPr>
          <p:spPr bwMode="auto">
            <a:xfrm>
              <a:off x="7039093" y="3727683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6248400" y="449580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5029200" y="3727683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0" name="Oval 17"/>
            <p:cNvSpPr>
              <a:spLocks noChangeArrowheads="1"/>
            </p:cNvSpPr>
            <p:nvPr/>
          </p:nvSpPr>
          <p:spPr bwMode="auto">
            <a:xfrm>
              <a:off x="6432627" y="214812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61" name="Oval 18"/>
            <p:cNvSpPr>
              <a:spLocks noChangeArrowheads="1"/>
            </p:cNvSpPr>
            <p:nvPr/>
          </p:nvSpPr>
          <p:spPr bwMode="auto">
            <a:xfrm>
              <a:off x="7397904" y="289560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62" name="AutoShape 23"/>
            <p:cNvCxnSpPr>
              <a:cxnSpLocks noChangeShapeType="1"/>
              <a:stCxn id="60" idx="3"/>
              <a:endCxn id="74" idx="0"/>
            </p:cNvCxnSpPr>
            <p:nvPr/>
          </p:nvCxnSpPr>
          <p:spPr bwMode="auto">
            <a:xfrm flipH="1">
              <a:off x="5660909" y="2478545"/>
              <a:ext cx="828410" cy="412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24"/>
            <p:cNvCxnSpPr>
              <a:cxnSpLocks noChangeShapeType="1"/>
              <a:stCxn id="60" idx="5"/>
              <a:endCxn id="61" idx="0"/>
            </p:cNvCxnSpPr>
            <p:nvPr/>
          </p:nvCxnSpPr>
          <p:spPr bwMode="auto">
            <a:xfrm>
              <a:off x="6763052" y="2478545"/>
              <a:ext cx="828411" cy="4170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25"/>
            <p:cNvCxnSpPr>
              <a:cxnSpLocks noChangeShapeType="1"/>
              <a:stCxn id="73" idx="3"/>
              <a:endCxn id="69" idx="0"/>
            </p:cNvCxnSpPr>
            <p:nvPr/>
          </p:nvCxnSpPr>
          <p:spPr bwMode="auto">
            <a:xfrm flipH="1">
              <a:off x="5756159" y="4058108"/>
              <a:ext cx="206033" cy="4376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26"/>
            <p:cNvCxnSpPr>
              <a:cxnSpLocks noChangeShapeType="1"/>
              <a:stCxn id="74" idx="3"/>
              <a:endCxn id="59" idx="0"/>
            </p:cNvCxnSpPr>
            <p:nvPr/>
          </p:nvCxnSpPr>
          <p:spPr bwMode="auto">
            <a:xfrm flipH="1">
              <a:off x="5222759" y="3221124"/>
              <a:ext cx="301283" cy="5065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27"/>
            <p:cNvCxnSpPr>
              <a:cxnSpLocks noChangeShapeType="1"/>
              <a:stCxn id="73" idx="5"/>
              <a:endCxn id="58" idx="0"/>
            </p:cNvCxnSpPr>
            <p:nvPr/>
          </p:nvCxnSpPr>
          <p:spPr bwMode="auto">
            <a:xfrm>
              <a:off x="6235925" y="4058108"/>
              <a:ext cx="206034" cy="4376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8"/>
            <p:cNvCxnSpPr>
              <a:cxnSpLocks noChangeShapeType="1"/>
              <a:stCxn id="61" idx="3"/>
              <a:endCxn id="57" idx="0"/>
            </p:cNvCxnSpPr>
            <p:nvPr/>
          </p:nvCxnSpPr>
          <p:spPr bwMode="auto">
            <a:xfrm flipH="1">
              <a:off x="7232652" y="3226025"/>
              <a:ext cx="221944" cy="501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9"/>
            <p:cNvCxnSpPr>
              <a:cxnSpLocks noChangeShapeType="1"/>
              <a:stCxn id="61" idx="5"/>
              <a:endCxn id="71" idx="0"/>
            </p:cNvCxnSpPr>
            <p:nvPr/>
          </p:nvCxnSpPr>
          <p:spPr bwMode="auto">
            <a:xfrm>
              <a:off x="7728329" y="3226025"/>
              <a:ext cx="221944" cy="5016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" name="Oval 16"/>
            <p:cNvSpPr>
              <a:spLocks noChangeArrowheads="1"/>
            </p:cNvSpPr>
            <p:nvPr/>
          </p:nvSpPr>
          <p:spPr bwMode="auto">
            <a:xfrm>
              <a:off x="5562600" y="4495800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8050329" y="4495800"/>
              <a:ext cx="387117" cy="387117"/>
            </a:xfrm>
            <a:prstGeom prst="ellipse">
              <a:avLst/>
            </a:prstGeom>
            <a:solidFill>
              <a:srgbClr val="F76A5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1" name="Oval 16"/>
            <p:cNvSpPr>
              <a:spLocks noChangeArrowheads="1"/>
            </p:cNvSpPr>
            <p:nvPr/>
          </p:nvSpPr>
          <p:spPr bwMode="auto">
            <a:xfrm>
              <a:off x="7756714" y="3727683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5867400" y="5251683"/>
              <a:ext cx="387117" cy="387117"/>
            </a:xfrm>
            <a:prstGeom prst="ellipse">
              <a:avLst/>
            </a:prstGeom>
            <a:solidFill>
              <a:srgbClr val="F76A5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5905500" y="3727683"/>
              <a:ext cx="387117" cy="387117"/>
            </a:xfrm>
            <a:prstGeom prst="ellipse">
              <a:avLst/>
            </a:prstGeom>
            <a:solidFill>
              <a:srgbClr val="F76A5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</a:t>
              </a:r>
              <a:r>
                <a:rPr lang="ru-RU" sz="1400" dirty="0" smtClean="0">
                  <a:solidFill>
                    <a:srgbClr val="000000"/>
                  </a:solidFill>
                </a:rPr>
                <a:t>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74" name="Oval 16"/>
            <p:cNvSpPr>
              <a:spLocks noChangeArrowheads="1"/>
            </p:cNvSpPr>
            <p:nvPr/>
          </p:nvSpPr>
          <p:spPr bwMode="auto">
            <a:xfrm>
              <a:off x="5467350" y="2890699"/>
              <a:ext cx="387117" cy="3871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4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75" name="AutoShape 26"/>
            <p:cNvCxnSpPr>
              <a:cxnSpLocks noChangeShapeType="1"/>
              <a:stCxn id="74" idx="5"/>
              <a:endCxn id="73" idx="0"/>
            </p:cNvCxnSpPr>
            <p:nvPr/>
          </p:nvCxnSpPr>
          <p:spPr bwMode="auto">
            <a:xfrm>
              <a:off x="5797775" y="3221124"/>
              <a:ext cx="301284" cy="5065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26"/>
            <p:cNvCxnSpPr>
              <a:cxnSpLocks noChangeShapeType="1"/>
              <a:stCxn id="69" idx="5"/>
              <a:endCxn id="72" idx="0"/>
            </p:cNvCxnSpPr>
            <p:nvPr/>
          </p:nvCxnSpPr>
          <p:spPr bwMode="auto">
            <a:xfrm>
              <a:off x="5893025" y="4826225"/>
              <a:ext cx="167934" cy="4254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29"/>
            <p:cNvCxnSpPr>
              <a:cxnSpLocks noChangeShapeType="1"/>
              <a:stCxn id="71" idx="5"/>
              <a:endCxn id="70" idx="0"/>
            </p:cNvCxnSpPr>
            <p:nvPr/>
          </p:nvCxnSpPr>
          <p:spPr bwMode="auto">
            <a:xfrm>
              <a:off x="8087139" y="4058108"/>
              <a:ext cx="156749" cy="4376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Группа 16"/>
          <p:cNvGrpSpPr/>
          <p:nvPr/>
        </p:nvGrpSpPr>
        <p:grpSpPr>
          <a:xfrm>
            <a:off x="4343400" y="2810926"/>
            <a:ext cx="4419600" cy="2142074"/>
            <a:chOff x="3962400" y="1978843"/>
            <a:chExt cx="4419600" cy="2142074"/>
          </a:xfrm>
        </p:grpSpPr>
        <p:sp>
          <p:nvSpPr>
            <p:cNvPr id="104" name="Oval 12"/>
            <p:cNvSpPr>
              <a:spLocks noChangeArrowheads="1"/>
            </p:cNvSpPr>
            <p:nvPr/>
          </p:nvSpPr>
          <p:spPr bwMode="auto">
            <a:xfrm>
              <a:off x="6853924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107" name="Oval 15"/>
            <p:cNvSpPr>
              <a:spLocks noChangeArrowheads="1"/>
            </p:cNvSpPr>
            <p:nvPr/>
          </p:nvSpPr>
          <p:spPr bwMode="auto">
            <a:xfrm>
              <a:off x="6283443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08" name="Oval 16"/>
            <p:cNvSpPr>
              <a:spLocks noChangeArrowheads="1"/>
            </p:cNvSpPr>
            <p:nvPr/>
          </p:nvSpPr>
          <p:spPr bwMode="auto">
            <a:xfrm>
              <a:off x="4572000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auto">
            <a:xfrm>
              <a:off x="6177136" y="214812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auto">
            <a:xfrm>
              <a:off x="7139164" y="2890699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132" name="AutoShape 23"/>
            <p:cNvCxnSpPr>
              <a:cxnSpLocks noChangeShapeType="1"/>
              <a:stCxn id="109" idx="3"/>
              <a:endCxn id="144" idx="0"/>
            </p:cNvCxnSpPr>
            <p:nvPr/>
          </p:nvCxnSpPr>
          <p:spPr bwMode="auto">
            <a:xfrm flipH="1">
              <a:off x="5408666" y="2478545"/>
              <a:ext cx="825162" cy="412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24"/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6507561" y="2478545"/>
              <a:ext cx="825162" cy="412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25"/>
            <p:cNvCxnSpPr>
              <a:cxnSpLocks noChangeShapeType="1"/>
              <a:stCxn id="143" idx="3"/>
              <a:endCxn id="139" idx="0"/>
            </p:cNvCxnSpPr>
            <p:nvPr/>
          </p:nvCxnSpPr>
          <p:spPr bwMode="auto">
            <a:xfrm flipH="1">
              <a:off x="5336040" y="3221124"/>
              <a:ext cx="511852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26"/>
            <p:cNvCxnSpPr>
              <a:cxnSpLocks noChangeShapeType="1"/>
              <a:stCxn id="144" idx="3"/>
              <a:endCxn id="108" idx="0"/>
            </p:cNvCxnSpPr>
            <p:nvPr/>
          </p:nvCxnSpPr>
          <p:spPr bwMode="auto">
            <a:xfrm flipH="1">
              <a:off x="4765559" y="3221124"/>
              <a:ext cx="506240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27"/>
            <p:cNvCxnSpPr>
              <a:cxnSpLocks noChangeShapeType="1"/>
              <a:stCxn id="143" idx="5"/>
              <a:endCxn id="107" idx="0"/>
            </p:cNvCxnSpPr>
            <p:nvPr/>
          </p:nvCxnSpPr>
          <p:spPr bwMode="auto">
            <a:xfrm>
              <a:off x="6121625" y="3221124"/>
              <a:ext cx="355377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28"/>
            <p:cNvCxnSpPr>
              <a:cxnSpLocks noChangeShapeType="1"/>
              <a:stCxn id="110" idx="3"/>
              <a:endCxn id="104" idx="0"/>
            </p:cNvCxnSpPr>
            <p:nvPr/>
          </p:nvCxnSpPr>
          <p:spPr bwMode="auto">
            <a:xfrm flipH="1">
              <a:off x="7047483" y="3221124"/>
              <a:ext cx="148373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29"/>
            <p:cNvCxnSpPr>
              <a:cxnSpLocks noChangeShapeType="1"/>
              <a:stCxn id="110" idx="5"/>
              <a:endCxn id="141" idx="0"/>
            </p:cNvCxnSpPr>
            <p:nvPr/>
          </p:nvCxnSpPr>
          <p:spPr bwMode="auto">
            <a:xfrm>
              <a:off x="7469589" y="3221124"/>
              <a:ext cx="148375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9" name="Oval 16"/>
            <p:cNvSpPr>
              <a:spLocks noChangeArrowheads="1"/>
            </p:cNvSpPr>
            <p:nvPr/>
          </p:nvSpPr>
          <p:spPr bwMode="auto">
            <a:xfrm>
              <a:off x="5142481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7994883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1" name="Oval 16"/>
            <p:cNvSpPr>
              <a:spLocks noChangeArrowheads="1"/>
            </p:cNvSpPr>
            <p:nvPr/>
          </p:nvSpPr>
          <p:spPr bwMode="auto">
            <a:xfrm>
              <a:off x="7424405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2" name="Oval 16"/>
            <p:cNvSpPr>
              <a:spLocks noChangeArrowheads="1"/>
            </p:cNvSpPr>
            <p:nvPr/>
          </p:nvSpPr>
          <p:spPr bwMode="auto">
            <a:xfrm>
              <a:off x="5712962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3" name="Oval 16"/>
            <p:cNvSpPr>
              <a:spLocks noChangeArrowheads="1"/>
            </p:cNvSpPr>
            <p:nvPr/>
          </p:nvSpPr>
          <p:spPr bwMode="auto">
            <a:xfrm>
              <a:off x="5791200" y="2890699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</a:t>
              </a:r>
              <a:r>
                <a:rPr lang="ru-RU" sz="1400" dirty="0" smtClean="0">
                  <a:solidFill>
                    <a:srgbClr val="000000"/>
                  </a:solidFill>
                </a:rPr>
                <a:t>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4" name="Oval 16"/>
            <p:cNvSpPr>
              <a:spLocks noChangeArrowheads="1"/>
            </p:cNvSpPr>
            <p:nvPr/>
          </p:nvSpPr>
          <p:spPr bwMode="auto">
            <a:xfrm>
              <a:off x="5215107" y="2890699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4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45" name="AutoShape 26"/>
            <p:cNvCxnSpPr>
              <a:cxnSpLocks noChangeShapeType="1"/>
              <a:stCxn id="144" idx="6"/>
              <a:endCxn id="143" idx="2"/>
            </p:cNvCxnSpPr>
            <p:nvPr/>
          </p:nvCxnSpPr>
          <p:spPr bwMode="auto">
            <a:xfrm>
              <a:off x="5602224" y="3084258"/>
              <a:ext cx="1889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26"/>
            <p:cNvCxnSpPr>
              <a:cxnSpLocks noChangeShapeType="1"/>
              <a:stCxn id="139" idx="6"/>
              <a:endCxn id="142" idx="2"/>
            </p:cNvCxnSpPr>
            <p:nvPr/>
          </p:nvCxnSpPr>
          <p:spPr bwMode="auto">
            <a:xfrm>
              <a:off x="5529598" y="3927359"/>
              <a:ext cx="1833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29"/>
            <p:cNvCxnSpPr>
              <a:cxnSpLocks noChangeShapeType="1"/>
              <a:stCxn id="141" idx="6"/>
              <a:endCxn id="140" idx="2"/>
            </p:cNvCxnSpPr>
            <p:nvPr/>
          </p:nvCxnSpPr>
          <p:spPr bwMode="auto">
            <a:xfrm>
              <a:off x="7811522" y="3927359"/>
              <a:ext cx="1833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Прямоугольник 15"/>
            <p:cNvSpPr/>
            <p:nvPr/>
          </p:nvSpPr>
          <p:spPr>
            <a:xfrm>
              <a:off x="3962400" y="3558406"/>
              <a:ext cx="6279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/>
                <a:t>ур. 1</a:t>
              </a:r>
              <a:endParaRPr lang="ru-RU" sz="1600" dirty="0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4572000" y="2750604"/>
              <a:ext cx="6279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/>
                <a:t>ур. 2</a:t>
              </a:r>
              <a:endParaRPr lang="ru-RU" sz="1600" dirty="0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5562600" y="1978843"/>
              <a:ext cx="6279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/>
                <a:t>ур. 3</a:t>
              </a:r>
              <a:endParaRPr lang="ru-RU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0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Заголовок 3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Структура АА-дерева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28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8460549" cy="12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Будем называть АА-деревом двоичное дерево поиска, узлы которого содержат натуральное число, называемое уровнем узла, и подчиняющееся следующим правилам: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1036020" y="2667000"/>
            <a:ext cx="5364780" cy="474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Уровни всех листьев равны единице.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990600" y="3124200"/>
            <a:ext cx="67056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Уровень левого потомка на единицу меньше уровня его родителя.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 Box 6"/>
          <p:cNvSpPr txBox="1">
            <a:spLocks noChangeArrowheads="1"/>
          </p:cNvSpPr>
          <p:nvPr/>
        </p:nvSpPr>
        <p:spPr bwMode="auto">
          <a:xfrm>
            <a:off x="990600" y="3962400"/>
            <a:ext cx="73152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Уровень правого потомка равен или на единицу меньше уровня его родителя.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990600" y="4724400"/>
            <a:ext cx="76962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Уровень потомка потомка (внука) всегда строго меньше уровня предка его предка (дедушки).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990600" y="5486400"/>
            <a:ext cx="71628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Промежуточные узлы (не листья) всегда имеют ровно двух потомков.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839"/>
            <a:ext cx="2133600" cy="276999"/>
          </a:xfrm>
        </p:spPr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29</a:t>
            </a:fld>
            <a:endParaRPr lang="ru-RU" alt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755380" y="1447800"/>
            <a:ext cx="7550419" cy="3505200"/>
            <a:chOff x="3962400" y="1978843"/>
            <a:chExt cx="4419600" cy="2142074"/>
          </a:xfrm>
        </p:grpSpPr>
        <p:sp>
          <p:nvSpPr>
            <p:cNvPr id="104" name="Oval 12"/>
            <p:cNvSpPr>
              <a:spLocks noChangeArrowheads="1"/>
            </p:cNvSpPr>
            <p:nvPr/>
          </p:nvSpPr>
          <p:spPr bwMode="auto">
            <a:xfrm>
              <a:off x="6853924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107" name="Oval 15"/>
            <p:cNvSpPr>
              <a:spLocks noChangeArrowheads="1"/>
            </p:cNvSpPr>
            <p:nvPr/>
          </p:nvSpPr>
          <p:spPr bwMode="auto">
            <a:xfrm>
              <a:off x="6283443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08" name="Oval 16"/>
            <p:cNvSpPr>
              <a:spLocks noChangeArrowheads="1"/>
            </p:cNvSpPr>
            <p:nvPr/>
          </p:nvSpPr>
          <p:spPr bwMode="auto">
            <a:xfrm>
              <a:off x="4572000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9" name="Oval 17"/>
            <p:cNvSpPr>
              <a:spLocks noChangeArrowheads="1"/>
            </p:cNvSpPr>
            <p:nvPr/>
          </p:nvSpPr>
          <p:spPr bwMode="auto">
            <a:xfrm>
              <a:off x="6177136" y="214812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10" name="Oval 18"/>
            <p:cNvSpPr>
              <a:spLocks noChangeArrowheads="1"/>
            </p:cNvSpPr>
            <p:nvPr/>
          </p:nvSpPr>
          <p:spPr bwMode="auto">
            <a:xfrm>
              <a:off x="7139164" y="2890699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18</a:t>
              </a:r>
            </a:p>
          </p:txBody>
        </p:sp>
        <p:cxnSp>
          <p:nvCxnSpPr>
            <p:cNvPr id="132" name="AutoShape 23"/>
            <p:cNvCxnSpPr>
              <a:cxnSpLocks noChangeShapeType="1"/>
              <a:stCxn id="109" idx="3"/>
              <a:endCxn id="144" idx="0"/>
            </p:cNvCxnSpPr>
            <p:nvPr/>
          </p:nvCxnSpPr>
          <p:spPr bwMode="auto">
            <a:xfrm flipH="1">
              <a:off x="5408666" y="2478545"/>
              <a:ext cx="825162" cy="412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3" name="AutoShape 24"/>
            <p:cNvCxnSpPr>
              <a:cxnSpLocks noChangeShapeType="1"/>
              <a:stCxn id="109" idx="5"/>
              <a:endCxn id="110" idx="0"/>
            </p:cNvCxnSpPr>
            <p:nvPr/>
          </p:nvCxnSpPr>
          <p:spPr bwMode="auto">
            <a:xfrm>
              <a:off x="6507561" y="2478545"/>
              <a:ext cx="825162" cy="4121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4" name="AutoShape 25"/>
            <p:cNvCxnSpPr>
              <a:cxnSpLocks noChangeShapeType="1"/>
              <a:stCxn id="143" idx="3"/>
              <a:endCxn id="139" idx="0"/>
            </p:cNvCxnSpPr>
            <p:nvPr/>
          </p:nvCxnSpPr>
          <p:spPr bwMode="auto">
            <a:xfrm flipH="1">
              <a:off x="5336040" y="3221124"/>
              <a:ext cx="511852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5" name="AutoShape 26"/>
            <p:cNvCxnSpPr>
              <a:cxnSpLocks noChangeShapeType="1"/>
              <a:stCxn id="144" idx="3"/>
              <a:endCxn id="108" idx="0"/>
            </p:cNvCxnSpPr>
            <p:nvPr/>
          </p:nvCxnSpPr>
          <p:spPr bwMode="auto">
            <a:xfrm flipH="1">
              <a:off x="4765559" y="3221124"/>
              <a:ext cx="506240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6" name="AutoShape 27"/>
            <p:cNvCxnSpPr>
              <a:cxnSpLocks noChangeShapeType="1"/>
              <a:stCxn id="143" idx="5"/>
              <a:endCxn id="107" idx="0"/>
            </p:cNvCxnSpPr>
            <p:nvPr/>
          </p:nvCxnSpPr>
          <p:spPr bwMode="auto">
            <a:xfrm>
              <a:off x="6121625" y="3221124"/>
              <a:ext cx="355377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7" name="AutoShape 28"/>
            <p:cNvCxnSpPr>
              <a:cxnSpLocks noChangeShapeType="1"/>
              <a:stCxn id="110" idx="3"/>
              <a:endCxn id="104" idx="0"/>
            </p:cNvCxnSpPr>
            <p:nvPr/>
          </p:nvCxnSpPr>
          <p:spPr bwMode="auto">
            <a:xfrm flipH="1">
              <a:off x="7047483" y="3221124"/>
              <a:ext cx="148373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8" name="AutoShape 29"/>
            <p:cNvCxnSpPr>
              <a:cxnSpLocks noChangeShapeType="1"/>
              <a:stCxn id="110" idx="5"/>
              <a:endCxn id="141" idx="0"/>
            </p:cNvCxnSpPr>
            <p:nvPr/>
          </p:nvCxnSpPr>
          <p:spPr bwMode="auto">
            <a:xfrm>
              <a:off x="7469589" y="3221124"/>
              <a:ext cx="148375" cy="5126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9" name="Oval 16"/>
            <p:cNvSpPr>
              <a:spLocks noChangeArrowheads="1"/>
            </p:cNvSpPr>
            <p:nvPr/>
          </p:nvSpPr>
          <p:spPr bwMode="auto">
            <a:xfrm>
              <a:off x="5142481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6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0" name="Oval 16"/>
            <p:cNvSpPr>
              <a:spLocks noChangeArrowheads="1"/>
            </p:cNvSpPr>
            <p:nvPr/>
          </p:nvSpPr>
          <p:spPr bwMode="auto">
            <a:xfrm>
              <a:off x="7994883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23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1" name="Oval 16"/>
            <p:cNvSpPr>
              <a:spLocks noChangeArrowheads="1"/>
            </p:cNvSpPr>
            <p:nvPr/>
          </p:nvSpPr>
          <p:spPr bwMode="auto">
            <a:xfrm>
              <a:off x="7424405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20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2" name="Oval 16"/>
            <p:cNvSpPr>
              <a:spLocks noChangeArrowheads="1"/>
            </p:cNvSpPr>
            <p:nvPr/>
          </p:nvSpPr>
          <p:spPr bwMode="auto">
            <a:xfrm>
              <a:off x="5712962" y="3733800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9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3" name="Oval 16"/>
            <p:cNvSpPr>
              <a:spLocks noChangeArrowheads="1"/>
            </p:cNvSpPr>
            <p:nvPr/>
          </p:nvSpPr>
          <p:spPr bwMode="auto">
            <a:xfrm>
              <a:off x="5791200" y="2890699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1</a:t>
              </a:r>
              <a:r>
                <a:rPr lang="ru-RU" sz="1400" dirty="0" smtClean="0">
                  <a:solidFill>
                    <a:srgbClr val="000000"/>
                  </a:solidFill>
                </a:rPr>
                <a:t>0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4" name="Oval 16"/>
            <p:cNvSpPr>
              <a:spLocks noChangeArrowheads="1"/>
            </p:cNvSpPr>
            <p:nvPr/>
          </p:nvSpPr>
          <p:spPr bwMode="auto">
            <a:xfrm>
              <a:off x="5215107" y="2890699"/>
              <a:ext cx="387117" cy="38711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ru-RU" sz="1400" dirty="0" smtClean="0">
                  <a:solidFill>
                    <a:srgbClr val="000000"/>
                  </a:solidFill>
                </a:rPr>
                <a:t>4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45" name="AutoShape 26"/>
            <p:cNvCxnSpPr>
              <a:cxnSpLocks noChangeShapeType="1"/>
              <a:stCxn id="144" idx="6"/>
              <a:endCxn id="143" idx="2"/>
            </p:cNvCxnSpPr>
            <p:nvPr/>
          </p:nvCxnSpPr>
          <p:spPr bwMode="auto">
            <a:xfrm>
              <a:off x="5602224" y="3084258"/>
              <a:ext cx="18897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26"/>
            <p:cNvCxnSpPr>
              <a:cxnSpLocks noChangeShapeType="1"/>
              <a:stCxn id="139" idx="6"/>
              <a:endCxn id="142" idx="2"/>
            </p:cNvCxnSpPr>
            <p:nvPr/>
          </p:nvCxnSpPr>
          <p:spPr bwMode="auto">
            <a:xfrm>
              <a:off x="5529598" y="3927359"/>
              <a:ext cx="1833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29"/>
            <p:cNvCxnSpPr>
              <a:cxnSpLocks noChangeShapeType="1"/>
              <a:stCxn id="141" idx="6"/>
              <a:endCxn id="140" idx="2"/>
            </p:cNvCxnSpPr>
            <p:nvPr/>
          </p:nvCxnSpPr>
          <p:spPr bwMode="auto">
            <a:xfrm>
              <a:off x="7811522" y="3927359"/>
              <a:ext cx="18336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Прямоугольник 15"/>
            <p:cNvSpPr/>
            <p:nvPr/>
          </p:nvSpPr>
          <p:spPr>
            <a:xfrm>
              <a:off x="3962400" y="3558406"/>
              <a:ext cx="6279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/>
                <a:t>ур. 1</a:t>
              </a:r>
              <a:endParaRPr lang="ru-RU" sz="1600" dirty="0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4572000" y="2750604"/>
              <a:ext cx="6279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/>
                <a:t>ур. 2</a:t>
              </a:r>
              <a:endParaRPr lang="ru-RU" sz="1600" dirty="0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5562600" y="1978843"/>
              <a:ext cx="6279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dirty="0" smtClean="0"/>
                <a:t>ур. 3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5394428"/>
                <a:ext cx="8201838" cy="536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59112" rIns="90000" bIns="45000">
                <a:spAutoFit/>
              </a:bodyPr>
              <a:lstStyle>
                <a:lvl1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1pPr>
                <a:lvl2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2pPr>
                <a:lvl3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3pPr>
                <a:lvl4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4pPr>
                <a:lvl5pPr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5pPr>
                <a:lvl6pPr marL="25146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6pPr>
                <a:lvl7pPr marL="29718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7pPr>
                <a:lvl8pPr marL="34290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8pPr>
                <a:lvl9pPr marL="3886200" indent="-228600" defTabSz="45720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9pPr>
              </a:lstStyle>
              <a:p>
                <a:r>
                  <a:rPr lang="ru-RU" sz="1400" dirty="0" smtClean="0"/>
                  <a:t>Очевидно, что при поиске любой вершины количество просматриваемых узлов будет не более,</a:t>
                </a:r>
                <a:br>
                  <a:rPr lang="ru-RU" sz="1400" dirty="0" smtClean="0"/>
                </a:br>
                <a:r>
                  <a:rPr lang="ru-RU" sz="1400" dirty="0" smtClean="0"/>
                  <a:t>чем 2*</a:t>
                </a:r>
                <a:r>
                  <a:rPr lang="en-US" sz="1400" dirty="0" smtClean="0"/>
                  <a:t>{</a:t>
                </a:r>
                <a:r>
                  <a:rPr lang="ru-RU" sz="1400" dirty="0" smtClean="0"/>
                  <a:t>высота дерева</a:t>
                </a:r>
                <a:r>
                  <a:rPr lang="en-US" sz="1400" dirty="0" smtClean="0"/>
                  <a:t>}</a:t>
                </a:r>
                <a:r>
                  <a:rPr lang="ru-RU" sz="1400" dirty="0" smtClean="0"/>
                  <a:t>, что, в свою очередь, меньше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2∗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1400" dirty="0" smtClean="0"/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8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394428"/>
                <a:ext cx="8201838" cy="536016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23" b="-102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Заголовок 37"/>
          <p:cNvSpPr txBox="1">
            <a:spLocks/>
          </p:cNvSpPr>
          <p:nvPr/>
        </p:nvSpPr>
        <p:spPr>
          <a:xfrm>
            <a:off x="609600" y="533400"/>
            <a:ext cx="82296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Структура АА-дерева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2-3 деревья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A84A-051E-45C9-A99C-8216A7EE86B0}" type="slidenum">
              <a:rPr lang="ru-RU" altLang="en-US" smtClean="0"/>
              <a:pPr/>
              <a:t>3</a:t>
            </a:fld>
            <a:endParaRPr lang="ru-RU" alt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1371600"/>
            <a:ext cx="8610600" cy="342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2-3 дерево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 структура данных, являющаяся B-деревом , которая может содержать только 2-вершины (вершины с одним полем и 2 детьми) и 3-вершины (вершины с 2 полями и 3 детьми). Листовые вершины являются исключением — у них нет детей (но может быть одно или два поля). </a:t>
            </a:r>
          </a:p>
          <a:p>
            <a:pPr algn="ctr"/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2-3 деревья сбалансированы, то есть, каждое левое, правое, и центральное поддерево имеет одну и ту же высоту, и, таким образом, содержат равные (или почти равные) объемы данных.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Заголовок 58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Вставка нового элемента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30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4851" y="1143000"/>
            <a:ext cx="8231949" cy="102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Новые узлы будем вставлять в АА-дерево по обычному алгоритму вставки в двоичное дерево поиска. Новому узлу будем приписывать уровень, равный единице.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Oval 12"/>
          <p:cNvSpPr>
            <a:spLocks noChangeArrowheads="1"/>
          </p:cNvSpPr>
          <p:nvPr/>
        </p:nvSpPr>
        <p:spPr bwMode="auto">
          <a:xfrm>
            <a:off x="5050817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07" name="Oval 15"/>
          <p:cNvSpPr>
            <a:spLocks noChangeArrowheads="1"/>
          </p:cNvSpPr>
          <p:nvPr/>
        </p:nvSpPr>
        <p:spPr bwMode="auto">
          <a:xfrm>
            <a:off x="4480336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08" name="Oval 16"/>
          <p:cNvSpPr>
            <a:spLocks noChangeArrowheads="1"/>
          </p:cNvSpPr>
          <p:nvPr/>
        </p:nvSpPr>
        <p:spPr bwMode="auto">
          <a:xfrm>
            <a:off x="1626395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" name="Oval 17"/>
          <p:cNvSpPr>
            <a:spLocks noChangeArrowheads="1"/>
          </p:cNvSpPr>
          <p:nvPr/>
        </p:nvSpPr>
        <p:spPr bwMode="auto">
          <a:xfrm>
            <a:off x="4439176" y="206580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10" name="Oval 18"/>
          <p:cNvSpPr>
            <a:spLocks noChangeArrowheads="1"/>
          </p:cNvSpPr>
          <p:nvPr/>
        </p:nvSpPr>
        <p:spPr bwMode="auto">
          <a:xfrm>
            <a:off x="5563888" y="2808382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18</a:t>
            </a:r>
          </a:p>
        </p:txBody>
      </p:sp>
      <p:cxnSp>
        <p:nvCxnSpPr>
          <p:cNvPr id="132" name="AutoShape 23"/>
          <p:cNvCxnSpPr>
            <a:cxnSpLocks noChangeShapeType="1"/>
            <a:stCxn id="109" idx="3"/>
            <a:endCxn id="144" idx="0"/>
          </p:cNvCxnSpPr>
          <p:nvPr/>
        </p:nvCxnSpPr>
        <p:spPr bwMode="auto">
          <a:xfrm flipH="1">
            <a:off x="2919759" y="2396228"/>
            <a:ext cx="1576109" cy="4121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" name="AutoShape 24"/>
          <p:cNvCxnSpPr>
            <a:cxnSpLocks noChangeShapeType="1"/>
            <a:stCxn id="109" idx="5"/>
            <a:endCxn id="110" idx="0"/>
          </p:cNvCxnSpPr>
          <p:nvPr/>
        </p:nvCxnSpPr>
        <p:spPr bwMode="auto">
          <a:xfrm>
            <a:off x="4769601" y="2396228"/>
            <a:ext cx="987846" cy="4121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4" name="AutoShape 25"/>
          <p:cNvCxnSpPr>
            <a:cxnSpLocks noChangeShapeType="1"/>
            <a:stCxn id="143" idx="3"/>
            <a:endCxn id="139" idx="0"/>
          </p:cNvCxnSpPr>
          <p:nvPr/>
        </p:nvCxnSpPr>
        <p:spPr bwMode="auto">
          <a:xfrm flipH="1">
            <a:off x="3532933" y="3138807"/>
            <a:ext cx="283252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5" name="AutoShape 26"/>
          <p:cNvCxnSpPr>
            <a:cxnSpLocks noChangeShapeType="1"/>
            <a:stCxn id="144" idx="3"/>
            <a:endCxn id="108" idx="0"/>
          </p:cNvCxnSpPr>
          <p:nvPr/>
        </p:nvCxnSpPr>
        <p:spPr bwMode="auto">
          <a:xfrm flipH="1">
            <a:off x="1819954" y="3138807"/>
            <a:ext cx="962938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6" name="AutoShape 27"/>
          <p:cNvCxnSpPr>
            <a:cxnSpLocks noChangeShapeType="1"/>
            <a:stCxn id="143" idx="5"/>
            <a:endCxn id="107" idx="0"/>
          </p:cNvCxnSpPr>
          <p:nvPr/>
        </p:nvCxnSpPr>
        <p:spPr bwMode="auto">
          <a:xfrm>
            <a:off x="4089918" y="3138807"/>
            <a:ext cx="583977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7" name="AutoShape 28"/>
          <p:cNvCxnSpPr>
            <a:cxnSpLocks noChangeShapeType="1"/>
            <a:stCxn id="110" idx="3"/>
            <a:endCxn id="104" idx="0"/>
          </p:cNvCxnSpPr>
          <p:nvPr/>
        </p:nvCxnSpPr>
        <p:spPr bwMode="auto">
          <a:xfrm flipH="1">
            <a:off x="5244376" y="3138807"/>
            <a:ext cx="376204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8" name="AutoShape 29"/>
          <p:cNvCxnSpPr>
            <a:cxnSpLocks noChangeShapeType="1"/>
            <a:stCxn id="110" idx="5"/>
            <a:endCxn id="141" idx="0"/>
          </p:cNvCxnSpPr>
          <p:nvPr/>
        </p:nvCxnSpPr>
        <p:spPr bwMode="auto">
          <a:xfrm>
            <a:off x="5894313" y="3138807"/>
            <a:ext cx="377744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9" name="Oval 16"/>
          <p:cNvSpPr>
            <a:spLocks noChangeArrowheads="1"/>
          </p:cNvSpPr>
          <p:nvPr/>
        </p:nvSpPr>
        <p:spPr bwMode="auto">
          <a:xfrm>
            <a:off x="3339374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0" name="Oval 16"/>
          <p:cNvSpPr>
            <a:spLocks noChangeArrowheads="1"/>
          </p:cNvSpPr>
          <p:nvPr/>
        </p:nvSpPr>
        <p:spPr bwMode="auto">
          <a:xfrm>
            <a:off x="6648976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23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1" name="Oval 16"/>
          <p:cNvSpPr>
            <a:spLocks noChangeArrowheads="1"/>
          </p:cNvSpPr>
          <p:nvPr/>
        </p:nvSpPr>
        <p:spPr bwMode="auto">
          <a:xfrm>
            <a:off x="6078498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2" name="Oval 16"/>
          <p:cNvSpPr>
            <a:spLocks noChangeArrowheads="1"/>
          </p:cNvSpPr>
          <p:nvPr/>
        </p:nvSpPr>
        <p:spPr bwMode="auto">
          <a:xfrm>
            <a:off x="3909855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9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3" name="Oval 16"/>
          <p:cNvSpPr>
            <a:spLocks noChangeArrowheads="1"/>
          </p:cNvSpPr>
          <p:nvPr/>
        </p:nvSpPr>
        <p:spPr bwMode="auto">
          <a:xfrm>
            <a:off x="3759493" y="2808382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</a:t>
            </a:r>
            <a:r>
              <a:rPr lang="ru-RU" sz="1400" dirty="0" smtClean="0">
                <a:solidFill>
                  <a:srgbClr val="000000"/>
                </a:solidFill>
              </a:rPr>
              <a:t>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44" name="Oval 16"/>
          <p:cNvSpPr>
            <a:spLocks noChangeArrowheads="1"/>
          </p:cNvSpPr>
          <p:nvPr/>
        </p:nvSpPr>
        <p:spPr bwMode="auto">
          <a:xfrm>
            <a:off x="2726200" y="2808382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4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45" name="AutoShape 26"/>
          <p:cNvCxnSpPr>
            <a:cxnSpLocks noChangeShapeType="1"/>
            <a:stCxn id="144" idx="6"/>
            <a:endCxn id="143" idx="2"/>
          </p:cNvCxnSpPr>
          <p:nvPr/>
        </p:nvCxnSpPr>
        <p:spPr bwMode="auto">
          <a:xfrm>
            <a:off x="3113317" y="3001941"/>
            <a:ext cx="64617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6" name="AutoShape 26"/>
          <p:cNvCxnSpPr>
            <a:cxnSpLocks noChangeShapeType="1"/>
            <a:stCxn id="139" idx="6"/>
            <a:endCxn id="142" idx="2"/>
          </p:cNvCxnSpPr>
          <p:nvPr/>
        </p:nvCxnSpPr>
        <p:spPr bwMode="auto">
          <a:xfrm>
            <a:off x="3726491" y="3845042"/>
            <a:ext cx="18336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7" name="AutoShape 29"/>
          <p:cNvCxnSpPr>
            <a:cxnSpLocks noChangeShapeType="1"/>
            <a:stCxn id="141" idx="6"/>
            <a:endCxn id="140" idx="2"/>
          </p:cNvCxnSpPr>
          <p:nvPr/>
        </p:nvCxnSpPr>
        <p:spPr bwMode="auto">
          <a:xfrm>
            <a:off x="6465615" y="3845042"/>
            <a:ext cx="18336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37445" y="4153458"/>
            <a:ext cx="7043508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ru-RU" sz="1400" dirty="0" smtClean="0"/>
              <a:t>Вставка узла может не нарушить правила построения АА-дерева. Например,</a:t>
            </a:r>
            <a:endParaRPr lang="en-US" sz="1400" dirty="0"/>
          </a:p>
        </p:txBody>
      </p: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7544077" y="408691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</a:t>
            </a:r>
            <a:r>
              <a:rPr lang="ru-RU" sz="1400" dirty="0" smtClean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9" name="Oval 12"/>
          <p:cNvSpPr>
            <a:spLocks noChangeArrowheads="1"/>
          </p:cNvSpPr>
          <p:nvPr/>
        </p:nvSpPr>
        <p:spPr bwMode="auto">
          <a:xfrm>
            <a:off x="5564658" y="3651482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</a:t>
            </a:r>
            <a:r>
              <a:rPr lang="ru-RU" sz="1400" dirty="0" smtClean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0" name="AutoShape 29"/>
          <p:cNvCxnSpPr>
            <a:cxnSpLocks noChangeShapeType="1"/>
            <a:stCxn id="104" idx="6"/>
            <a:endCxn id="39" idx="2"/>
          </p:cNvCxnSpPr>
          <p:nvPr/>
        </p:nvCxnSpPr>
        <p:spPr bwMode="auto">
          <a:xfrm flipV="1">
            <a:off x="5437934" y="3845041"/>
            <a:ext cx="126724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539794" y="4552746"/>
            <a:ext cx="5738279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ru-RU" sz="1400" dirty="0" smtClean="0"/>
              <a:t>Может быть нарушено правило «левого потомка». Например, </a:t>
            </a:r>
            <a:endParaRPr lang="en-US" sz="1400" dirty="0"/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6254794" y="4486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1016293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0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6" name="AutoShape 26"/>
          <p:cNvCxnSpPr>
            <a:cxnSpLocks noChangeShapeType="1"/>
            <a:stCxn id="108" idx="2"/>
            <a:endCxn id="45" idx="6"/>
          </p:cNvCxnSpPr>
          <p:nvPr/>
        </p:nvCxnSpPr>
        <p:spPr bwMode="auto">
          <a:xfrm flipH="1">
            <a:off x="1403410" y="3845042"/>
            <a:ext cx="22298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890314" y="4772202"/>
            <a:ext cx="5341504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Исправление может быть сделано простым поворотом (</a:t>
            </a:r>
            <a:r>
              <a:rPr lang="en-US" sz="1400" i="1" dirty="0" smtClean="0"/>
              <a:t>skew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cxnSp>
        <p:nvCxnSpPr>
          <p:cNvPr id="50" name="AutoShape 26"/>
          <p:cNvCxnSpPr>
            <a:cxnSpLocks noChangeShapeType="1"/>
          </p:cNvCxnSpPr>
          <p:nvPr/>
        </p:nvCxnSpPr>
        <p:spPr bwMode="auto">
          <a:xfrm>
            <a:off x="2013512" y="3845042"/>
            <a:ext cx="18336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539794" y="5035202"/>
            <a:ext cx="6312154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ru-RU" sz="1400" dirty="0" smtClean="0"/>
              <a:t>Может быть нарушено правило «двух правых потомков». Например, </a:t>
            </a:r>
            <a:endParaRPr lang="en-US" sz="1400" dirty="0"/>
          </a:p>
        </p:txBody>
      </p:sp>
      <p:sp>
        <p:nvSpPr>
          <p:cNvPr id="52" name="Oval 12"/>
          <p:cNvSpPr>
            <a:spLocks noChangeArrowheads="1"/>
          </p:cNvSpPr>
          <p:nvPr/>
        </p:nvSpPr>
        <p:spPr bwMode="auto">
          <a:xfrm>
            <a:off x="6788194" y="4968657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25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7232883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25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6" name="AutoShape 29"/>
          <p:cNvCxnSpPr>
            <a:cxnSpLocks noChangeShapeType="1"/>
            <a:stCxn id="140" idx="6"/>
            <a:endCxn id="53" idx="2"/>
          </p:cNvCxnSpPr>
          <p:nvPr/>
        </p:nvCxnSpPr>
        <p:spPr bwMode="auto">
          <a:xfrm>
            <a:off x="7036093" y="3845042"/>
            <a:ext cx="19679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888136" y="5257802"/>
            <a:ext cx="5099001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Исправление может быть сделано «расщеплением» (</a:t>
            </a:r>
            <a:r>
              <a:rPr lang="en-US" sz="1400" i="1" dirty="0" smtClean="0"/>
              <a:t>split</a:t>
            </a:r>
            <a:r>
              <a:rPr lang="en-US" sz="1400" dirty="0" smtClean="0"/>
              <a:t>).</a:t>
            </a:r>
            <a:endParaRPr lang="en-US" sz="1400" dirty="0"/>
          </a:p>
        </p:txBody>
      </p:sp>
      <p:cxnSp>
        <p:nvCxnSpPr>
          <p:cNvPr id="58" name="AutoShape 29"/>
          <p:cNvCxnSpPr>
            <a:cxnSpLocks noChangeShapeType="1"/>
            <a:stCxn id="110" idx="6"/>
          </p:cNvCxnSpPr>
          <p:nvPr/>
        </p:nvCxnSpPr>
        <p:spPr bwMode="auto">
          <a:xfrm>
            <a:off x="5951005" y="3001941"/>
            <a:ext cx="699326" cy="185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" name="AutoShape 29"/>
          <p:cNvCxnSpPr>
            <a:cxnSpLocks noChangeShapeType="1"/>
            <a:endCxn id="141" idx="0"/>
          </p:cNvCxnSpPr>
          <p:nvPr/>
        </p:nvCxnSpPr>
        <p:spPr bwMode="auto">
          <a:xfrm flipH="1">
            <a:off x="6272057" y="3158589"/>
            <a:ext cx="416374" cy="4928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4" name="AutoShape 29"/>
          <p:cNvCxnSpPr>
            <a:cxnSpLocks noChangeShapeType="1"/>
            <a:endCxn id="53" idx="0"/>
          </p:cNvCxnSpPr>
          <p:nvPr/>
        </p:nvCxnSpPr>
        <p:spPr bwMode="auto">
          <a:xfrm>
            <a:off x="6997993" y="3149064"/>
            <a:ext cx="428449" cy="5024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6" name="Text Box 6"/>
          <p:cNvSpPr txBox="1">
            <a:spLocks noChangeArrowheads="1"/>
          </p:cNvSpPr>
          <p:nvPr/>
        </p:nvSpPr>
        <p:spPr bwMode="auto">
          <a:xfrm>
            <a:off x="888138" y="5486402"/>
            <a:ext cx="7570062" cy="53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Как и в случае 2-3-дерева расщепление может повлечь за собой новое расщепление на</a:t>
            </a:r>
            <a:br>
              <a:rPr lang="ru-RU" sz="1400" dirty="0" smtClean="0"/>
            </a:br>
            <a:r>
              <a:rPr lang="ru-RU" sz="1400" dirty="0" smtClean="0"/>
              <a:t>более высоком уровне.</a:t>
            </a:r>
            <a:endParaRPr lang="en-US" sz="1400" dirty="0"/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539794" y="5927828"/>
            <a:ext cx="7550442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ru-RU" sz="1400" dirty="0" smtClean="0"/>
              <a:t>Вставка узла может повлечь за собой серию поворотов и расщеплений. Например,</a:t>
            </a:r>
            <a:endParaRPr lang="en-US" sz="1400" dirty="0"/>
          </a:p>
        </p:txBody>
      </p:sp>
      <p:sp>
        <p:nvSpPr>
          <p:cNvPr id="82" name="Oval 12"/>
          <p:cNvSpPr>
            <a:spLocks noChangeArrowheads="1"/>
          </p:cNvSpPr>
          <p:nvPr/>
        </p:nvSpPr>
        <p:spPr bwMode="auto">
          <a:xfrm>
            <a:off x="8007394" y="58612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2776498" y="365148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84" name="AutoShape 26"/>
          <p:cNvCxnSpPr>
            <a:cxnSpLocks noChangeShapeType="1"/>
            <a:stCxn id="139" idx="2"/>
            <a:endCxn id="83" idx="6"/>
          </p:cNvCxnSpPr>
          <p:nvPr/>
        </p:nvCxnSpPr>
        <p:spPr bwMode="auto">
          <a:xfrm flipH="1">
            <a:off x="3163615" y="3845042"/>
            <a:ext cx="17575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6"/>
          <p:cNvCxnSpPr>
            <a:cxnSpLocks noChangeShapeType="1"/>
            <a:stCxn id="83" idx="6"/>
            <a:endCxn id="139" idx="2"/>
          </p:cNvCxnSpPr>
          <p:nvPr/>
        </p:nvCxnSpPr>
        <p:spPr bwMode="auto">
          <a:xfrm>
            <a:off x="3163615" y="3845042"/>
            <a:ext cx="175759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5"/>
          <p:cNvCxnSpPr>
            <a:cxnSpLocks noChangeShapeType="1"/>
            <a:stCxn id="143" idx="3"/>
            <a:endCxn id="83" idx="0"/>
          </p:cNvCxnSpPr>
          <p:nvPr/>
        </p:nvCxnSpPr>
        <p:spPr bwMode="auto">
          <a:xfrm flipH="1">
            <a:off x="2970057" y="3138807"/>
            <a:ext cx="846128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24"/>
          <p:cNvCxnSpPr>
            <a:cxnSpLocks noChangeShapeType="1"/>
            <a:stCxn id="143" idx="6"/>
          </p:cNvCxnSpPr>
          <p:nvPr/>
        </p:nvCxnSpPr>
        <p:spPr bwMode="auto">
          <a:xfrm>
            <a:off x="4146610" y="3001941"/>
            <a:ext cx="124512" cy="49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" name="AutoShape 24"/>
          <p:cNvCxnSpPr>
            <a:cxnSpLocks noChangeShapeType="1"/>
            <a:endCxn id="142" idx="0"/>
          </p:cNvCxnSpPr>
          <p:nvPr/>
        </p:nvCxnSpPr>
        <p:spPr bwMode="auto">
          <a:xfrm flipH="1">
            <a:off x="4103414" y="3148383"/>
            <a:ext cx="233022" cy="503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1" name="AutoShape 24"/>
          <p:cNvCxnSpPr>
            <a:cxnSpLocks noChangeShapeType="1"/>
            <a:endCxn id="107" idx="0"/>
          </p:cNvCxnSpPr>
          <p:nvPr/>
        </p:nvCxnSpPr>
        <p:spPr bwMode="auto">
          <a:xfrm>
            <a:off x="4545306" y="3158589"/>
            <a:ext cx="128589" cy="4928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1" name="AutoShape 24"/>
          <p:cNvCxnSpPr>
            <a:cxnSpLocks noChangeShapeType="1"/>
            <a:endCxn id="109" idx="2"/>
          </p:cNvCxnSpPr>
          <p:nvPr/>
        </p:nvCxnSpPr>
        <p:spPr bwMode="auto">
          <a:xfrm>
            <a:off x="4083343" y="2253714"/>
            <a:ext cx="355833" cy="56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" name="AutoShape 24"/>
          <p:cNvCxnSpPr>
            <a:cxnSpLocks noChangeShapeType="1"/>
            <a:stCxn id="144" idx="4"/>
            <a:endCxn id="83" idx="0"/>
          </p:cNvCxnSpPr>
          <p:nvPr/>
        </p:nvCxnSpPr>
        <p:spPr bwMode="auto">
          <a:xfrm>
            <a:off x="2919759" y="3195499"/>
            <a:ext cx="50298" cy="4559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3" name="AutoShape 24"/>
          <p:cNvCxnSpPr>
            <a:cxnSpLocks noChangeShapeType="1"/>
            <a:stCxn id="109" idx="3"/>
          </p:cNvCxnSpPr>
          <p:nvPr/>
        </p:nvCxnSpPr>
        <p:spPr bwMode="auto">
          <a:xfrm flipH="1">
            <a:off x="4454818" y="2396228"/>
            <a:ext cx="41050" cy="4242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6" name="AutoShape 24"/>
          <p:cNvCxnSpPr>
            <a:cxnSpLocks noChangeShapeType="1"/>
            <a:endCxn id="144" idx="0"/>
          </p:cNvCxnSpPr>
          <p:nvPr/>
        </p:nvCxnSpPr>
        <p:spPr bwMode="auto">
          <a:xfrm flipH="1">
            <a:off x="2919759" y="2253714"/>
            <a:ext cx="758772" cy="5546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64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6771 0.0002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0.06146 -0.00093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69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3.88889E-6 -0.1215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7 L 0.04601 -0.12291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618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0.05486 0.0007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01 -0.12292 L 0.0382 -0.23334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7" grpId="0" animBg="1"/>
      <p:bldP spid="108" grpId="0" animBg="1"/>
      <p:bldP spid="108" grpId="1" animBg="1"/>
      <p:bldP spid="109" grpId="0" animBg="1"/>
      <p:bldP spid="110" grpId="0" animBg="1"/>
      <p:bldP spid="139" grpId="0" animBg="1"/>
      <p:bldP spid="139" grpId="1" animBg="1"/>
      <p:bldP spid="139" grpId="2" animBg="1"/>
      <p:bldP spid="140" grpId="0" animBg="1"/>
      <p:bldP spid="140" grpId="1" animBg="1"/>
      <p:bldP spid="141" grpId="0" animBg="1"/>
      <p:bldP spid="142" grpId="0" animBg="1"/>
      <p:bldP spid="143" grpId="0" animBg="1"/>
      <p:bldP spid="143" grpId="1" animBg="1"/>
      <p:bldP spid="144" grpId="0" animBg="1"/>
      <p:bldP spid="54" grpId="0"/>
      <p:bldP spid="38" grpId="0" animBg="1"/>
      <p:bldP spid="39" grpId="0" animBg="1"/>
      <p:bldP spid="43" grpId="0"/>
      <p:bldP spid="44" grpId="0" animBg="1"/>
      <p:bldP spid="45" grpId="0" animBg="1"/>
      <p:bldP spid="45" grpId="1" animBg="1"/>
      <p:bldP spid="49" grpId="0"/>
      <p:bldP spid="51" grpId="0"/>
      <p:bldP spid="52" grpId="0" animBg="1"/>
      <p:bldP spid="53" grpId="0" animBg="1"/>
      <p:bldP spid="57" grpId="0"/>
      <p:bldP spid="76" grpId="0"/>
      <p:bldP spid="77" grpId="0"/>
      <p:bldP spid="82" grpId="0" animBg="1"/>
      <p:bldP spid="8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Заголовок 47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Удаление элемента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31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7200" y="955718"/>
            <a:ext cx="8460549" cy="7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Удаление элемента также производится по правилам удаления из обычного двоичного дерева поиска с последующей балансировкой.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8534400" cy="133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Как и в случае вставки элемента балансировка производится с помощью только двух тех же преобразований – поворота и расщепления. Разница состоит в том, что при повороте уровень узла может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уменьшиться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(так же, как при вставках при расщеплении уровень узла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повышался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8458200" cy="7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Еще одна разница – повороты и расщепления, возможно, придется делать дважды: для самого балансируемого узла и для его правого потомка.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831320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3121140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990600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966446" y="373752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4186410" y="4480100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18</a:t>
            </a:r>
          </a:p>
        </p:txBody>
      </p:sp>
      <p:cxnSp>
        <p:nvCxnSpPr>
          <p:cNvPr id="15" name="AutoShape 23"/>
          <p:cNvCxnSpPr>
            <a:cxnSpLocks noChangeShapeType="1"/>
            <a:stCxn id="13" idx="3"/>
            <a:endCxn id="28" idx="0"/>
          </p:cNvCxnSpPr>
          <p:nvPr/>
        </p:nvCxnSpPr>
        <p:spPr bwMode="auto">
          <a:xfrm flipH="1">
            <a:off x="1940042" y="4067946"/>
            <a:ext cx="1083096" cy="4121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24"/>
          <p:cNvCxnSpPr>
            <a:cxnSpLocks noChangeShapeType="1"/>
            <a:stCxn id="13" idx="5"/>
            <a:endCxn id="14" idx="0"/>
          </p:cNvCxnSpPr>
          <p:nvPr/>
        </p:nvCxnSpPr>
        <p:spPr bwMode="auto">
          <a:xfrm>
            <a:off x="3296871" y="4067946"/>
            <a:ext cx="1083098" cy="4121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25"/>
          <p:cNvCxnSpPr>
            <a:cxnSpLocks noChangeShapeType="1"/>
            <a:stCxn id="27" idx="3"/>
            <a:endCxn id="23" idx="0"/>
          </p:cNvCxnSpPr>
          <p:nvPr/>
        </p:nvCxnSpPr>
        <p:spPr bwMode="auto">
          <a:xfrm flipH="1">
            <a:off x="1894339" y="4810525"/>
            <a:ext cx="573313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26"/>
          <p:cNvCxnSpPr>
            <a:cxnSpLocks noChangeShapeType="1"/>
            <a:stCxn id="28" idx="3"/>
            <a:endCxn id="12" idx="0"/>
          </p:cNvCxnSpPr>
          <p:nvPr/>
        </p:nvCxnSpPr>
        <p:spPr bwMode="auto">
          <a:xfrm flipH="1">
            <a:off x="1184159" y="4810525"/>
            <a:ext cx="619016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27"/>
          <p:cNvCxnSpPr>
            <a:cxnSpLocks noChangeShapeType="1"/>
            <a:stCxn id="27" idx="5"/>
            <a:endCxn id="11" idx="0"/>
          </p:cNvCxnSpPr>
          <p:nvPr/>
        </p:nvCxnSpPr>
        <p:spPr bwMode="auto">
          <a:xfrm>
            <a:off x="2741385" y="4810525"/>
            <a:ext cx="573314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28"/>
          <p:cNvCxnSpPr>
            <a:cxnSpLocks noChangeShapeType="1"/>
            <a:stCxn id="14" idx="3"/>
            <a:endCxn id="10" idx="0"/>
          </p:cNvCxnSpPr>
          <p:nvPr/>
        </p:nvCxnSpPr>
        <p:spPr bwMode="auto">
          <a:xfrm flipH="1">
            <a:off x="4024879" y="4810525"/>
            <a:ext cx="218223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9"/>
          <p:cNvCxnSpPr>
            <a:cxnSpLocks noChangeShapeType="1"/>
            <a:stCxn id="14" idx="5"/>
            <a:endCxn id="25" idx="0"/>
          </p:cNvCxnSpPr>
          <p:nvPr/>
        </p:nvCxnSpPr>
        <p:spPr bwMode="auto">
          <a:xfrm>
            <a:off x="4516835" y="4810525"/>
            <a:ext cx="218224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1700780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5251683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23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4541500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20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410960" y="5323201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9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2410960" y="4480100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1</a:t>
            </a:r>
            <a:r>
              <a:rPr lang="ru-RU" sz="1400" dirty="0" smtClean="0">
                <a:solidFill>
                  <a:srgbClr val="000000"/>
                </a:solidFill>
              </a:rPr>
              <a:t>0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1746483" y="4480100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ru-RU" sz="1400" dirty="0" smtClean="0">
                <a:solidFill>
                  <a:srgbClr val="000000"/>
                </a:solidFill>
              </a:rPr>
              <a:t>4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9" name="AutoShape 26"/>
          <p:cNvCxnSpPr>
            <a:cxnSpLocks noChangeShapeType="1"/>
            <a:stCxn id="28" idx="6"/>
            <a:endCxn id="27" idx="2"/>
          </p:cNvCxnSpPr>
          <p:nvPr/>
        </p:nvCxnSpPr>
        <p:spPr bwMode="auto">
          <a:xfrm>
            <a:off x="2133600" y="4673659"/>
            <a:ext cx="27736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" name="AutoShape 26"/>
          <p:cNvCxnSpPr>
            <a:cxnSpLocks noChangeShapeType="1"/>
            <a:stCxn id="23" idx="6"/>
            <a:endCxn id="26" idx="2"/>
          </p:cNvCxnSpPr>
          <p:nvPr/>
        </p:nvCxnSpPr>
        <p:spPr bwMode="auto">
          <a:xfrm>
            <a:off x="2087897" y="5516760"/>
            <a:ext cx="3230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5" idx="6"/>
            <a:endCxn id="24" idx="2"/>
          </p:cNvCxnSpPr>
          <p:nvPr/>
        </p:nvCxnSpPr>
        <p:spPr bwMode="auto">
          <a:xfrm>
            <a:off x="4928617" y="5516760"/>
            <a:ext cx="323066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791200" y="3644444"/>
            <a:ext cx="1594452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Удаляем узел (1)</a:t>
            </a:r>
            <a:endParaRPr lang="en-US" sz="1400" dirty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791200" y="3933472"/>
            <a:ext cx="2981435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Понижаем уровень узлов (4), (10)</a:t>
            </a:r>
            <a:endParaRPr lang="en-US" sz="1400" dirty="0"/>
          </a:p>
        </p:txBody>
      </p:sp>
      <p:cxnSp>
        <p:nvCxnSpPr>
          <p:cNvPr id="39" name="AutoShape 24"/>
          <p:cNvCxnSpPr>
            <a:cxnSpLocks noChangeShapeType="1"/>
            <a:stCxn id="13" idx="3"/>
            <a:endCxn id="12" idx="0"/>
          </p:cNvCxnSpPr>
          <p:nvPr/>
        </p:nvCxnSpPr>
        <p:spPr bwMode="auto">
          <a:xfrm flipH="1">
            <a:off x="1184159" y="4067946"/>
            <a:ext cx="1838979" cy="125525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" name="AutoShape 24"/>
          <p:cNvCxnSpPr>
            <a:cxnSpLocks noChangeShapeType="1"/>
            <a:stCxn id="12" idx="6"/>
          </p:cNvCxnSpPr>
          <p:nvPr/>
        </p:nvCxnSpPr>
        <p:spPr bwMode="auto">
          <a:xfrm flipV="1">
            <a:off x="1377717" y="5101769"/>
            <a:ext cx="1327383" cy="4149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endCxn id="23" idx="7"/>
          </p:cNvCxnSpPr>
          <p:nvPr/>
        </p:nvCxnSpPr>
        <p:spPr bwMode="auto">
          <a:xfrm flipH="1">
            <a:off x="2031205" y="5211987"/>
            <a:ext cx="711995" cy="1679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24"/>
          <p:cNvCxnSpPr>
            <a:cxnSpLocks noChangeShapeType="1"/>
            <a:endCxn id="11" idx="1"/>
          </p:cNvCxnSpPr>
          <p:nvPr/>
        </p:nvCxnSpPr>
        <p:spPr bwMode="auto">
          <a:xfrm>
            <a:off x="3048000" y="5216069"/>
            <a:ext cx="129832" cy="1638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791200" y="4238272"/>
            <a:ext cx="2324267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Делаем поворот (6) – (10)</a:t>
            </a:r>
            <a:endParaRPr lang="en-US" sz="1400" dirty="0"/>
          </a:p>
        </p:txBody>
      </p:sp>
      <p:cxnSp>
        <p:nvCxnSpPr>
          <p:cNvPr id="55" name="AutoShape 24"/>
          <p:cNvCxnSpPr>
            <a:cxnSpLocks noChangeShapeType="1"/>
            <a:stCxn id="12" idx="6"/>
            <a:endCxn id="23" idx="2"/>
          </p:cNvCxnSpPr>
          <p:nvPr/>
        </p:nvCxnSpPr>
        <p:spPr bwMode="auto">
          <a:xfrm>
            <a:off x="1377717" y="5516760"/>
            <a:ext cx="3230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6" name="AutoShape 24"/>
          <p:cNvCxnSpPr>
            <a:cxnSpLocks noChangeShapeType="1"/>
            <a:stCxn id="23" idx="6"/>
          </p:cNvCxnSpPr>
          <p:nvPr/>
        </p:nvCxnSpPr>
        <p:spPr bwMode="auto">
          <a:xfrm flipV="1">
            <a:off x="2087897" y="5106532"/>
            <a:ext cx="612441" cy="4102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" name="AutoShape 24"/>
          <p:cNvCxnSpPr>
            <a:cxnSpLocks noChangeShapeType="1"/>
            <a:endCxn id="26" idx="0"/>
          </p:cNvCxnSpPr>
          <p:nvPr/>
        </p:nvCxnSpPr>
        <p:spPr bwMode="auto">
          <a:xfrm flipH="1">
            <a:off x="2604519" y="5211308"/>
            <a:ext cx="148206" cy="1118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5791200" y="4543072"/>
            <a:ext cx="2324267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Делаем поворот (9) – (10)</a:t>
            </a:r>
            <a:endParaRPr lang="en-US" sz="1400" dirty="0"/>
          </a:p>
        </p:txBody>
      </p:sp>
      <p:cxnSp>
        <p:nvCxnSpPr>
          <p:cNvPr id="66" name="AutoShape 24"/>
          <p:cNvCxnSpPr>
            <a:cxnSpLocks noChangeShapeType="1"/>
            <a:stCxn id="26" idx="7"/>
          </p:cNvCxnSpPr>
          <p:nvPr/>
        </p:nvCxnSpPr>
        <p:spPr bwMode="auto">
          <a:xfrm flipV="1">
            <a:off x="2741385" y="5197019"/>
            <a:ext cx="16103" cy="1828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791200" y="4847872"/>
            <a:ext cx="3108906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Делаем расщепление (4) – (6) – (9)</a:t>
            </a:r>
            <a:endParaRPr lang="en-US" sz="1400" dirty="0"/>
          </a:p>
        </p:txBody>
      </p:sp>
      <p:cxnSp>
        <p:nvCxnSpPr>
          <p:cNvPr id="70" name="AutoShape 24"/>
          <p:cNvCxnSpPr>
            <a:cxnSpLocks noChangeShapeType="1"/>
            <a:stCxn id="28" idx="3"/>
            <a:endCxn id="12" idx="0"/>
          </p:cNvCxnSpPr>
          <p:nvPr/>
        </p:nvCxnSpPr>
        <p:spPr bwMode="auto">
          <a:xfrm flipH="1">
            <a:off x="1184159" y="4810525"/>
            <a:ext cx="619016" cy="5126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24"/>
          <p:cNvCxnSpPr>
            <a:cxnSpLocks noChangeShapeType="1"/>
            <a:stCxn id="28" idx="5"/>
            <a:endCxn id="26" idx="1"/>
          </p:cNvCxnSpPr>
          <p:nvPr/>
        </p:nvCxnSpPr>
        <p:spPr bwMode="auto">
          <a:xfrm>
            <a:off x="2076908" y="4810525"/>
            <a:ext cx="390744" cy="5693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5791200" y="5152672"/>
            <a:ext cx="3307678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Делаем расщепление (9) – (10) – (12)</a:t>
            </a:r>
            <a:endParaRPr lang="en-US" sz="1400" dirty="0"/>
          </a:p>
        </p:txBody>
      </p:sp>
      <p:cxnSp>
        <p:nvCxnSpPr>
          <p:cNvPr id="78" name="AutoShape 24"/>
          <p:cNvCxnSpPr>
            <a:cxnSpLocks noChangeShapeType="1"/>
            <a:stCxn id="28" idx="6"/>
          </p:cNvCxnSpPr>
          <p:nvPr/>
        </p:nvCxnSpPr>
        <p:spPr bwMode="auto">
          <a:xfrm>
            <a:off x="2133600" y="4673659"/>
            <a:ext cx="642938" cy="42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" name="AutoShape 24"/>
          <p:cNvCxnSpPr>
            <a:cxnSpLocks noChangeShapeType="1"/>
            <a:endCxn id="26" idx="0"/>
          </p:cNvCxnSpPr>
          <p:nvPr/>
        </p:nvCxnSpPr>
        <p:spPr bwMode="auto">
          <a:xfrm flipH="1">
            <a:off x="2604519" y="4825544"/>
            <a:ext cx="248219" cy="4976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0" name="AutoShape 24"/>
          <p:cNvCxnSpPr>
            <a:cxnSpLocks noChangeShapeType="1"/>
            <a:endCxn id="11" idx="0"/>
          </p:cNvCxnSpPr>
          <p:nvPr/>
        </p:nvCxnSpPr>
        <p:spPr bwMode="auto">
          <a:xfrm>
            <a:off x="3067050" y="4835069"/>
            <a:ext cx="247649" cy="488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457200" y="5927828"/>
            <a:ext cx="3162510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1400" dirty="0" smtClean="0"/>
              <a:t>Дерево полностью сбалансировано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229787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08229 0.1219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61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3211 0.0636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32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4.44444E-6 L 0.00504 -0.12292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-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1 0.06366 L 0.04045 -0.0002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-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8" grpId="0"/>
      <p:bldP spid="10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35" grpId="0"/>
      <p:bldP spid="38" grpId="0"/>
      <p:bldP spid="54" grpId="0"/>
      <p:bldP spid="65" grpId="0"/>
      <p:bldP spid="69" grpId="0"/>
      <p:bldP spid="77" grpId="0"/>
      <p:bldP spid="8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Выводы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32</a:t>
            </a:fld>
            <a:endParaRPr lang="ru-RU" altLang="en-US" dirty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382000" cy="195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Можно провести сравнение по производительности 4 типов двоичных деревьев поиска: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АВЛ-дерево;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Красно-черное дерево;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2-3-дерево;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АА-дерево.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3124200"/>
            <a:ext cx="8534400" cy="102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Сбалансированность (и скорость поиска) лучше всего у АВЛ-дерева, чуть хуже у красно-черного дерева, и еще чуть хуже у 2-3-дерева и эквивалентного ему по структуре АА-дерева.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381000" y="4375788"/>
            <a:ext cx="8382000" cy="16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Алгоритмы балансировки очень сложны для АВЛ-дерева и 2-3-дерева, поэтому на практике предпочитают использовать красно-черные и АА-деревья. Самые простые алгоритмы вставки и удаления узлов у АА-дерева, однако, если вставки и удаления элементов встречаются гораздо реже, чем поиск, то красно-черные деревья будут предпочтительнее.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2978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23839"/>
            <a:ext cx="2133600" cy="276999"/>
          </a:xfrm>
        </p:spPr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4</a:t>
            </a:fld>
            <a:endParaRPr lang="ru-RU" altLang="en-US" dirty="0"/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457200" y="1143000"/>
            <a:ext cx="2470333" cy="41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Свойства 2-3-дерева.</a:t>
            </a:r>
          </a:p>
        </p:txBody>
      </p:sp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203726" y="1524000"/>
            <a:ext cx="3834874" cy="7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lvl="1">
              <a:buFont typeface="Times New Roman" pitchFamily="16" charset="0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Узел дерева может содержать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один или два ключа.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228600" y="2133600"/>
            <a:ext cx="3890530" cy="195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lvl="1">
              <a:buFont typeface="Times New Roman" pitchFamily="16" charset="0"/>
              <a:buAutoNum type="arabicPeriod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Узел может быть либо листом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(не имеет поддеревьев), либо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иметь 2 непустых поддерева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(если в узле один ключ), либо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иметь 3 непустых поддерева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(если в узле два ключа).</a:t>
            </a:r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228600" y="3962400"/>
            <a:ext cx="3771458" cy="102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lvl="1">
              <a:buFont typeface="Times New Roman" pitchFamily="16" charset="0"/>
              <a:buAutoNum type="arabicPeriod" startAt="3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Все листья 2-3-дерева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находятся на одном и том же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уровне.</a:t>
            </a:r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576263" y="4918118"/>
            <a:ext cx="8567737" cy="7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Физически узел, содержащий два ключа, может быть представлен двумя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отдельными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объектами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один из которых специальным образом помечен.</a:t>
            </a:r>
          </a:p>
        </p:txBody>
      </p:sp>
      <p:sp>
        <p:nvSpPr>
          <p:cNvPr id="108" name="Oval 12"/>
          <p:cNvSpPr>
            <a:spLocks noChangeArrowheads="1"/>
          </p:cNvSpPr>
          <p:nvPr/>
        </p:nvSpPr>
        <p:spPr bwMode="auto">
          <a:xfrm>
            <a:off x="6858000" y="378936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09" name="Oval 13"/>
          <p:cNvSpPr>
            <a:spLocks noChangeArrowheads="1"/>
          </p:cNvSpPr>
          <p:nvPr/>
        </p:nvSpPr>
        <p:spPr bwMode="auto">
          <a:xfrm>
            <a:off x="4729163" y="2697163"/>
            <a:ext cx="879590" cy="3773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 4    10</a:t>
            </a:r>
          </a:p>
        </p:txBody>
      </p:sp>
      <p:cxnSp>
        <p:nvCxnSpPr>
          <p:cNvPr id="110" name="AutoShape 14"/>
          <p:cNvCxnSpPr>
            <a:cxnSpLocks noChangeShapeType="1"/>
          </p:cNvCxnSpPr>
          <p:nvPr/>
        </p:nvCxnSpPr>
        <p:spPr bwMode="auto">
          <a:xfrm>
            <a:off x="5168958" y="2697163"/>
            <a:ext cx="0" cy="3773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Oval 15"/>
          <p:cNvSpPr>
            <a:spLocks noChangeArrowheads="1"/>
          </p:cNvSpPr>
          <p:nvPr/>
        </p:nvSpPr>
        <p:spPr bwMode="auto">
          <a:xfrm>
            <a:off x="6019800" y="378936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2" name="Oval 16"/>
          <p:cNvSpPr>
            <a:spLocks noChangeArrowheads="1"/>
          </p:cNvSpPr>
          <p:nvPr/>
        </p:nvSpPr>
        <p:spPr bwMode="auto">
          <a:xfrm>
            <a:off x="3956283" y="378936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3" name="Oval 17"/>
          <p:cNvSpPr>
            <a:spLocks noChangeArrowheads="1"/>
          </p:cNvSpPr>
          <p:nvPr/>
        </p:nvSpPr>
        <p:spPr bwMode="auto">
          <a:xfrm>
            <a:off x="6248400" y="1676400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14" name="Oval 18"/>
          <p:cNvSpPr>
            <a:spLocks noChangeArrowheads="1"/>
          </p:cNvSpPr>
          <p:nvPr/>
        </p:nvSpPr>
        <p:spPr bwMode="auto">
          <a:xfrm>
            <a:off x="7391400" y="2697163"/>
            <a:ext cx="387117" cy="3871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7688263" y="3789363"/>
            <a:ext cx="879590" cy="3773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20   23</a:t>
            </a:r>
          </a:p>
        </p:txBody>
      </p:sp>
      <p:cxnSp>
        <p:nvCxnSpPr>
          <p:cNvPr id="116" name="AutoShape 20"/>
          <p:cNvCxnSpPr>
            <a:cxnSpLocks noChangeShapeType="1"/>
          </p:cNvCxnSpPr>
          <p:nvPr/>
        </p:nvCxnSpPr>
        <p:spPr bwMode="auto">
          <a:xfrm>
            <a:off x="8128058" y="3789363"/>
            <a:ext cx="0" cy="3773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Oval 21"/>
          <p:cNvSpPr>
            <a:spLocks noChangeArrowheads="1"/>
          </p:cNvSpPr>
          <p:nvPr/>
        </p:nvSpPr>
        <p:spPr bwMode="auto">
          <a:xfrm>
            <a:off x="4716463" y="3789363"/>
            <a:ext cx="879590" cy="37731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6     9</a:t>
            </a:r>
          </a:p>
        </p:txBody>
      </p:sp>
      <p:cxnSp>
        <p:nvCxnSpPr>
          <p:cNvPr id="118" name="AutoShape 22"/>
          <p:cNvCxnSpPr>
            <a:cxnSpLocks noChangeShapeType="1"/>
          </p:cNvCxnSpPr>
          <p:nvPr/>
        </p:nvCxnSpPr>
        <p:spPr bwMode="auto">
          <a:xfrm>
            <a:off x="5156258" y="3789363"/>
            <a:ext cx="0" cy="3773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AutoShape 23"/>
          <p:cNvCxnSpPr>
            <a:cxnSpLocks noChangeShapeType="1"/>
            <a:stCxn id="113" idx="3"/>
            <a:endCxn id="109" idx="0"/>
          </p:cNvCxnSpPr>
          <p:nvPr/>
        </p:nvCxnSpPr>
        <p:spPr bwMode="auto">
          <a:xfrm flipH="1">
            <a:off x="5168958" y="2006825"/>
            <a:ext cx="1136134" cy="690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0" name="AutoShape 24"/>
          <p:cNvCxnSpPr>
            <a:cxnSpLocks noChangeShapeType="1"/>
            <a:stCxn id="113" idx="5"/>
            <a:endCxn id="114" idx="0"/>
          </p:cNvCxnSpPr>
          <p:nvPr/>
        </p:nvCxnSpPr>
        <p:spPr bwMode="auto">
          <a:xfrm>
            <a:off x="6578825" y="2006825"/>
            <a:ext cx="1006134" cy="690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1" name="AutoShape 25"/>
          <p:cNvCxnSpPr>
            <a:cxnSpLocks noChangeShapeType="1"/>
            <a:stCxn id="109" idx="4"/>
            <a:endCxn id="117" idx="0"/>
          </p:cNvCxnSpPr>
          <p:nvPr/>
        </p:nvCxnSpPr>
        <p:spPr bwMode="auto">
          <a:xfrm flipH="1">
            <a:off x="5156258" y="3074480"/>
            <a:ext cx="12700" cy="7148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" name="AutoShape 26"/>
          <p:cNvCxnSpPr>
            <a:cxnSpLocks noChangeShapeType="1"/>
            <a:stCxn id="109" idx="3"/>
            <a:endCxn id="112" idx="0"/>
          </p:cNvCxnSpPr>
          <p:nvPr/>
        </p:nvCxnSpPr>
        <p:spPr bwMode="auto">
          <a:xfrm flipH="1">
            <a:off x="4149842" y="3019223"/>
            <a:ext cx="708134" cy="7701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" name="AutoShape 27"/>
          <p:cNvCxnSpPr>
            <a:cxnSpLocks noChangeShapeType="1"/>
            <a:stCxn id="109" idx="5"/>
            <a:endCxn id="111" idx="0"/>
          </p:cNvCxnSpPr>
          <p:nvPr/>
        </p:nvCxnSpPr>
        <p:spPr bwMode="auto">
          <a:xfrm>
            <a:off x="5479940" y="3019223"/>
            <a:ext cx="733419" cy="7701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4" name="AutoShape 28"/>
          <p:cNvCxnSpPr>
            <a:cxnSpLocks noChangeShapeType="1"/>
            <a:stCxn id="114" idx="3"/>
            <a:endCxn id="108" idx="0"/>
          </p:cNvCxnSpPr>
          <p:nvPr/>
        </p:nvCxnSpPr>
        <p:spPr bwMode="auto">
          <a:xfrm flipH="1">
            <a:off x="7051559" y="3027588"/>
            <a:ext cx="396533" cy="761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5" name="AutoShape 29"/>
          <p:cNvCxnSpPr>
            <a:cxnSpLocks noChangeShapeType="1"/>
            <a:stCxn id="114" idx="5"/>
            <a:endCxn id="115" idx="0"/>
          </p:cNvCxnSpPr>
          <p:nvPr/>
        </p:nvCxnSpPr>
        <p:spPr bwMode="auto">
          <a:xfrm>
            <a:off x="7721825" y="3027588"/>
            <a:ext cx="406233" cy="761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1733551" y="5619379"/>
            <a:ext cx="933450" cy="4004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 4    10</a:t>
            </a:r>
          </a:p>
        </p:txBody>
      </p:sp>
      <p:cxnSp>
        <p:nvCxnSpPr>
          <p:cNvPr id="127" name="AutoShape 31"/>
          <p:cNvCxnSpPr>
            <a:cxnSpLocks noChangeShapeType="1"/>
            <a:stCxn id="126" idx="0"/>
            <a:endCxn id="126" idx="4"/>
          </p:cNvCxnSpPr>
          <p:nvPr/>
        </p:nvCxnSpPr>
        <p:spPr bwMode="auto">
          <a:xfrm rot="16200000" flipH="1">
            <a:off x="2000065" y="5819589"/>
            <a:ext cx="400421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8" name="AutoShape 32"/>
          <p:cNvCxnSpPr>
            <a:cxnSpLocks noChangeShapeType="1"/>
            <a:stCxn id="126" idx="4"/>
          </p:cNvCxnSpPr>
          <p:nvPr/>
        </p:nvCxnSpPr>
        <p:spPr bwMode="auto">
          <a:xfrm>
            <a:off x="2200276" y="6019800"/>
            <a:ext cx="0" cy="2974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9" name="AutoShape 33"/>
          <p:cNvCxnSpPr>
            <a:cxnSpLocks noChangeShapeType="1"/>
            <a:stCxn id="126" idx="3"/>
          </p:cNvCxnSpPr>
          <p:nvPr/>
        </p:nvCxnSpPr>
        <p:spPr bwMode="auto">
          <a:xfrm flipH="1">
            <a:off x="1428554" y="5961160"/>
            <a:ext cx="441698" cy="3561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0" name="AutoShape 34"/>
          <p:cNvCxnSpPr>
            <a:cxnSpLocks noChangeShapeType="1"/>
            <a:stCxn id="126" idx="5"/>
          </p:cNvCxnSpPr>
          <p:nvPr/>
        </p:nvCxnSpPr>
        <p:spPr bwMode="auto">
          <a:xfrm>
            <a:off x="2530300" y="5961160"/>
            <a:ext cx="365300" cy="3169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132978" y="5608978"/>
            <a:ext cx="410822" cy="4108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10</a:t>
            </a:r>
          </a:p>
        </p:txBody>
      </p:sp>
      <p:cxnSp>
        <p:nvCxnSpPr>
          <p:cNvPr id="132" name="AutoShape 36"/>
          <p:cNvCxnSpPr>
            <a:cxnSpLocks noChangeShapeType="1"/>
            <a:stCxn id="131" idx="3"/>
          </p:cNvCxnSpPr>
          <p:nvPr/>
        </p:nvCxnSpPr>
        <p:spPr bwMode="auto">
          <a:xfrm flipH="1">
            <a:off x="6890090" y="5959637"/>
            <a:ext cx="303051" cy="3615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" name="AutoShape 37"/>
          <p:cNvCxnSpPr>
            <a:cxnSpLocks noChangeShapeType="1"/>
            <a:stCxn id="131" idx="5"/>
          </p:cNvCxnSpPr>
          <p:nvPr/>
        </p:nvCxnSpPr>
        <p:spPr bwMode="auto">
          <a:xfrm>
            <a:off x="7483637" y="5959637"/>
            <a:ext cx="323409" cy="3223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4" name="Oval 38"/>
          <p:cNvSpPr>
            <a:spLocks noChangeArrowheads="1"/>
          </p:cNvSpPr>
          <p:nvPr/>
        </p:nvSpPr>
        <p:spPr bwMode="auto">
          <a:xfrm>
            <a:off x="6129338" y="5608978"/>
            <a:ext cx="410822" cy="4108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135" name="AutoShape 39"/>
          <p:cNvCxnSpPr>
            <a:cxnSpLocks noChangeShapeType="1"/>
            <a:stCxn id="134" idx="3"/>
          </p:cNvCxnSpPr>
          <p:nvPr/>
        </p:nvCxnSpPr>
        <p:spPr bwMode="auto">
          <a:xfrm flipH="1">
            <a:off x="5737025" y="5959637"/>
            <a:ext cx="452476" cy="3615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6" name="AutoShape 40"/>
          <p:cNvCxnSpPr>
            <a:cxnSpLocks noChangeShapeType="1"/>
            <a:stCxn id="134" idx="6"/>
            <a:endCxn id="131" idx="2"/>
          </p:cNvCxnSpPr>
          <p:nvPr/>
        </p:nvCxnSpPr>
        <p:spPr bwMode="auto">
          <a:xfrm>
            <a:off x="6540160" y="5814389"/>
            <a:ext cx="592818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7" name="AutoShape 41"/>
          <p:cNvSpPr>
            <a:spLocks noChangeArrowheads="1"/>
          </p:cNvSpPr>
          <p:nvPr/>
        </p:nvSpPr>
        <p:spPr bwMode="auto">
          <a:xfrm>
            <a:off x="3998913" y="5936018"/>
            <a:ext cx="859063" cy="159982"/>
          </a:xfrm>
          <a:prstGeom prst="rightArrow">
            <a:avLst>
              <a:gd name="adj1" fmla="val 50000"/>
              <a:gd name="adj2" fmla="val 134244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43" name="Заголовок 4"/>
          <p:cNvSpPr txBox="1">
            <a:spLocks/>
          </p:cNvSpPr>
          <p:nvPr/>
        </p:nvSpPr>
        <p:spPr>
          <a:xfrm>
            <a:off x="533400" y="381000"/>
            <a:ext cx="82296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2-3 деревья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Поиск в 2-3-дереве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5</a:t>
            </a:fld>
            <a:endParaRPr lang="ru-RU" altLang="en-US" dirty="0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57200" y="1600200"/>
            <a:ext cx="8382000" cy="195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Высота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дерев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может быть больше, чем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33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N, где N – количество ключей в дереве.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то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время, при поиске в дереве по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ключу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 каждом узле может производиться одно или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два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сравнения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Так что общее число сравнений при поиске не может превышать 2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400" baseline="-33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N.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33400" y="3886200"/>
            <a:ext cx="8153400" cy="12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Алгоритм поиска будет точно таким же, как и в случае обычного бинарного дерева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поиска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учитывая представление “сдвоенного” узла в виде пары узлов).</a:t>
            </a:r>
          </a:p>
        </p:txBody>
      </p:sp>
    </p:spTree>
    <p:extLst>
      <p:ext uri="{BB962C8B-B14F-4D97-AF65-F5344CB8AC3E}">
        <p14:creationId xmlns:p14="http://schemas.microsoft.com/office/powerpoint/2010/main" val="2425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Добавление нового узла в 2-3-де</a:t>
            </a: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рево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6</a:t>
            </a:fld>
            <a:endParaRPr lang="ru-RU" altLang="en-US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381000" y="1371600"/>
            <a:ext cx="8458200" cy="269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Добавление новой пары &lt;ключ, значение&gt; в дерево происходит не совсем так, как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случае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бинарного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дерева. Новый ключ всегда добавляется в один из узлов-листьев. Если в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таком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узле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был только один ключ, то операция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этом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аканчивается.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Если в узле уже было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два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ключа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то возникает нарушение структуры 2-3-дерева (“переполненный узел”), 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требуется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корректировка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дерева.</a:t>
            </a: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958850" y="5744869"/>
            <a:ext cx="970295" cy="4162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4    10</a:t>
            </a:r>
          </a:p>
        </p:txBody>
      </p:sp>
      <p:cxnSp>
        <p:nvCxnSpPr>
          <p:cNvPr id="48" name="AutoShape 11"/>
          <p:cNvCxnSpPr>
            <a:cxnSpLocks noChangeShapeType="1"/>
            <a:stCxn id="47" idx="0"/>
            <a:endCxn id="47" idx="4"/>
          </p:cNvCxnSpPr>
          <p:nvPr/>
        </p:nvCxnSpPr>
        <p:spPr bwMode="auto">
          <a:xfrm>
            <a:off x="1443998" y="5744869"/>
            <a:ext cx="0" cy="4162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2654300" y="4724106"/>
            <a:ext cx="427038" cy="4270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3813175" y="5744869"/>
            <a:ext cx="427038" cy="4270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18</a:t>
            </a:r>
          </a:p>
        </p:txBody>
      </p:sp>
      <p:cxnSp>
        <p:nvCxnSpPr>
          <p:cNvPr id="51" name="AutoShape 14"/>
          <p:cNvCxnSpPr>
            <a:cxnSpLocks noChangeShapeType="1"/>
            <a:stCxn id="49" idx="3"/>
            <a:endCxn id="47" idx="0"/>
          </p:cNvCxnSpPr>
          <p:nvPr/>
        </p:nvCxnSpPr>
        <p:spPr bwMode="auto">
          <a:xfrm flipH="1">
            <a:off x="1443998" y="5088606"/>
            <a:ext cx="1272840" cy="65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" name="AutoShape 15"/>
          <p:cNvCxnSpPr>
            <a:cxnSpLocks noChangeShapeType="1"/>
          </p:cNvCxnSpPr>
          <p:nvPr/>
        </p:nvCxnSpPr>
        <p:spPr bwMode="auto">
          <a:xfrm>
            <a:off x="3018800" y="5087018"/>
            <a:ext cx="1007894" cy="65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" name="Oval 16"/>
          <p:cNvSpPr>
            <a:spLocks noChangeArrowheads="1"/>
          </p:cNvSpPr>
          <p:nvPr/>
        </p:nvSpPr>
        <p:spPr bwMode="auto">
          <a:xfrm>
            <a:off x="3525505" y="5755973"/>
            <a:ext cx="970295" cy="4162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17   18</a:t>
            </a:r>
          </a:p>
        </p:txBody>
      </p:sp>
      <p:cxnSp>
        <p:nvCxnSpPr>
          <p:cNvPr id="54" name="AutoShape 17"/>
          <p:cNvCxnSpPr>
            <a:cxnSpLocks noChangeShapeType="1"/>
            <a:stCxn id="53" idx="0"/>
            <a:endCxn id="53" idx="4"/>
          </p:cNvCxnSpPr>
          <p:nvPr/>
        </p:nvCxnSpPr>
        <p:spPr bwMode="auto">
          <a:xfrm>
            <a:off x="4010653" y="5755973"/>
            <a:ext cx="0" cy="4162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5791200" y="4722519"/>
            <a:ext cx="2560422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lvl="1">
              <a:buFont typeface="Times New Roman" pitchFamily="16" charset="0"/>
              <a:buAutoNum type="arabicPeriod"/>
            </a:pPr>
            <a:r>
              <a:rPr lang="en-US" sz="1400" dirty="0"/>
              <a:t>Добавляем ключ          .</a:t>
            </a:r>
          </a:p>
        </p:txBody>
      </p:sp>
      <p:sp>
        <p:nvSpPr>
          <p:cNvPr id="57" name="Oval 19"/>
          <p:cNvSpPr>
            <a:spLocks noChangeArrowheads="1"/>
          </p:cNvSpPr>
          <p:nvPr/>
        </p:nvSpPr>
        <p:spPr bwMode="auto">
          <a:xfrm>
            <a:off x="7772401" y="4651081"/>
            <a:ext cx="325684" cy="340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5791200" y="5262269"/>
            <a:ext cx="2560422" cy="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lvl="1">
              <a:buFont typeface="Times New Roman" pitchFamily="16" charset="0"/>
              <a:buAutoNum type="arabicPeriod" startAt="2"/>
            </a:pPr>
            <a:r>
              <a:rPr lang="en-US" sz="1400" dirty="0"/>
              <a:t>Добавляем ключ          .</a:t>
            </a:r>
          </a:p>
        </p:txBody>
      </p:sp>
      <p:sp>
        <p:nvSpPr>
          <p:cNvPr id="59" name="Oval 21"/>
          <p:cNvSpPr>
            <a:spLocks noChangeArrowheads="1"/>
          </p:cNvSpPr>
          <p:nvPr/>
        </p:nvSpPr>
        <p:spPr bwMode="auto">
          <a:xfrm>
            <a:off x="7772401" y="5209881"/>
            <a:ext cx="325684" cy="340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20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287811" y="5752708"/>
            <a:ext cx="1455443" cy="416227"/>
            <a:chOff x="3268957" y="5679773"/>
            <a:chExt cx="1455443" cy="416227"/>
          </a:xfrm>
        </p:grpSpPr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3268957" y="5679773"/>
              <a:ext cx="1455443" cy="41622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sz="1600" dirty="0">
                  <a:solidFill>
                    <a:srgbClr val="000000"/>
                  </a:solidFill>
                </a:rPr>
                <a:t>17   18   20</a:t>
              </a:r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3813175" y="5679773"/>
              <a:ext cx="0" cy="416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4191000" y="5679773"/>
              <a:ext cx="0" cy="416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45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14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Корректировка 2-3-дерева после добавления нового ключа</a:t>
            </a:r>
            <a:b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7</a:t>
            </a:fld>
            <a:endParaRPr lang="ru-RU" altLang="en-US" dirty="0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04800" y="762000"/>
            <a:ext cx="8610600" cy="149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Есть два вида преобразования дерева, которое можно сделать при наличии “переполненного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ключа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переливание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расщепление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Переливание возможно только в том случае,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когда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у данного переполненного узла имеется “брат”, содержащий только один ключ. Расщепление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возможно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выполнить всегда, но оно может вызвать появление переполненного узла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предыдущем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(меньшем по номеру) уровне.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524000" y="2542469"/>
            <a:ext cx="1463071" cy="3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1600" dirty="0"/>
              <a:t>Переливание</a:t>
            </a: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>
            <a:off x="1712912" y="3223097"/>
            <a:ext cx="994179" cy="42647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600" dirty="0">
                <a:solidFill>
                  <a:srgbClr val="000000"/>
                </a:solidFill>
              </a:rPr>
              <a:t> 7    12</a:t>
            </a:r>
          </a:p>
        </p:txBody>
      </p:sp>
      <p:cxnSp>
        <p:nvCxnSpPr>
          <p:cNvPr id="30" name="AutoShape 9"/>
          <p:cNvCxnSpPr>
            <a:cxnSpLocks noChangeShapeType="1"/>
            <a:stCxn id="29" idx="0"/>
            <a:endCxn id="29" idx="4"/>
          </p:cNvCxnSpPr>
          <p:nvPr/>
        </p:nvCxnSpPr>
        <p:spPr bwMode="auto">
          <a:xfrm>
            <a:off x="2210002" y="3223097"/>
            <a:ext cx="0" cy="4264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" name="Группа 21"/>
          <p:cNvGrpSpPr/>
          <p:nvPr/>
        </p:nvGrpSpPr>
        <p:grpSpPr>
          <a:xfrm>
            <a:off x="3043237" y="4358160"/>
            <a:ext cx="1506537" cy="429839"/>
            <a:chOff x="3043237" y="4049713"/>
            <a:chExt cx="1506537" cy="429839"/>
          </a:xfrm>
        </p:grpSpPr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3043237" y="4049713"/>
              <a:ext cx="1506537" cy="42983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13   15   18</a:t>
              </a: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>
              <a:off x="3597687" y="4055314"/>
              <a:ext cx="2800" cy="411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 dirty="0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3988323" y="4059514"/>
              <a:ext cx="0" cy="407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 dirty="0"/>
            </a:p>
          </p:txBody>
        </p:sp>
      </p:grp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762000" y="4358160"/>
            <a:ext cx="442440" cy="44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6" name="Oval 15"/>
          <p:cNvSpPr>
            <a:spLocks noChangeArrowheads="1"/>
          </p:cNvSpPr>
          <p:nvPr/>
        </p:nvSpPr>
        <p:spPr bwMode="auto">
          <a:xfrm>
            <a:off x="2016125" y="4358160"/>
            <a:ext cx="442440" cy="44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10</a:t>
            </a:r>
          </a:p>
        </p:txBody>
      </p:sp>
      <p:cxnSp>
        <p:nvCxnSpPr>
          <p:cNvPr id="37" name="AutoShape 16"/>
          <p:cNvCxnSpPr>
            <a:cxnSpLocks noChangeShapeType="1"/>
            <a:stCxn id="29" idx="3"/>
          </p:cNvCxnSpPr>
          <p:nvPr/>
        </p:nvCxnSpPr>
        <p:spPr bwMode="auto">
          <a:xfrm flipH="1">
            <a:off x="1059420" y="3587114"/>
            <a:ext cx="799086" cy="7710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" name="AutoShape 17"/>
          <p:cNvCxnSpPr>
            <a:cxnSpLocks noChangeShapeType="1"/>
            <a:stCxn id="29" idx="4"/>
            <a:endCxn id="36" idx="0"/>
          </p:cNvCxnSpPr>
          <p:nvPr/>
        </p:nvCxnSpPr>
        <p:spPr bwMode="auto">
          <a:xfrm>
            <a:off x="2210002" y="3649569"/>
            <a:ext cx="27343" cy="7085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9" name="AutoShape 18"/>
          <p:cNvCxnSpPr>
            <a:cxnSpLocks noChangeShapeType="1"/>
            <a:stCxn id="29" idx="5"/>
          </p:cNvCxnSpPr>
          <p:nvPr/>
        </p:nvCxnSpPr>
        <p:spPr bwMode="auto">
          <a:xfrm>
            <a:off x="2561497" y="3587114"/>
            <a:ext cx="1335815" cy="7710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" name="AutoShape 19"/>
          <p:cNvSpPr>
            <a:spLocks noChangeArrowheads="1"/>
          </p:cNvSpPr>
          <p:nvPr/>
        </p:nvSpPr>
        <p:spPr bwMode="auto">
          <a:xfrm rot="13500000">
            <a:off x="2551283" y="3956802"/>
            <a:ext cx="791439" cy="133095"/>
          </a:xfrm>
          <a:prstGeom prst="notchedRightArrow">
            <a:avLst>
              <a:gd name="adj1" fmla="val 50000"/>
              <a:gd name="adj2" fmla="val 202011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41" name="AutoShape 20"/>
          <p:cNvSpPr>
            <a:spLocks noChangeArrowheads="1"/>
          </p:cNvSpPr>
          <p:nvPr/>
        </p:nvSpPr>
        <p:spPr bwMode="auto">
          <a:xfrm rot="6000000">
            <a:off x="2115637" y="3954684"/>
            <a:ext cx="608378" cy="132377"/>
          </a:xfrm>
          <a:prstGeom prst="notchedRightArrow">
            <a:avLst>
              <a:gd name="adj1" fmla="val 50000"/>
              <a:gd name="adj2" fmla="val 143103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1712912" y="3223097"/>
            <a:ext cx="1005291" cy="4312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 7    13</a:t>
            </a:r>
          </a:p>
        </p:txBody>
      </p:sp>
      <p:cxnSp>
        <p:nvCxnSpPr>
          <p:cNvPr id="61" name="AutoShape 22"/>
          <p:cNvCxnSpPr>
            <a:cxnSpLocks noChangeShapeType="1"/>
            <a:stCxn id="56" idx="0"/>
            <a:endCxn id="56" idx="4"/>
          </p:cNvCxnSpPr>
          <p:nvPr/>
        </p:nvCxnSpPr>
        <p:spPr bwMode="auto">
          <a:xfrm>
            <a:off x="2215558" y="3223097"/>
            <a:ext cx="0" cy="431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3347743" y="4365901"/>
            <a:ext cx="1005291" cy="4312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15   18</a:t>
            </a:r>
          </a:p>
        </p:txBody>
      </p:sp>
      <p:cxnSp>
        <p:nvCxnSpPr>
          <p:cNvPr id="63" name="AutoShape 24"/>
          <p:cNvCxnSpPr>
            <a:cxnSpLocks noChangeShapeType="1"/>
            <a:stCxn id="62" idx="0"/>
            <a:endCxn id="62" idx="4"/>
          </p:cNvCxnSpPr>
          <p:nvPr/>
        </p:nvCxnSpPr>
        <p:spPr bwMode="auto">
          <a:xfrm>
            <a:off x="3850389" y="4365901"/>
            <a:ext cx="0" cy="431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1720654" y="4369076"/>
            <a:ext cx="1005291" cy="4312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10   12</a:t>
            </a:r>
          </a:p>
        </p:txBody>
      </p:sp>
      <p:cxnSp>
        <p:nvCxnSpPr>
          <p:cNvPr id="65" name="AutoShape 26"/>
          <p:cNvCxnSpPr>
            <a:cxnSpLocks noChangeShapeType="1"/>
            <a:stCxn id="64" idx="0"/>
            <a:endCxn id="64" idx="4"/>
          </p:cNvCxnSpPr>
          <p:nvPr/>
        </p:nvCxnSpPr>
        <p:spPr bwMode="auto">
          <a:xfrm>
            <a:off x="2223300" y="4369076"/>
            <a:ext cx="0" cy="431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Text Box 27"/>
          <p:cNvSpPr txBox="1">
            <a:spLocks noChangeArrowheads="1"/>
          </p:cNvSpPr>
          <p:nvPr/>
        </p:nvSpPr>
        <p:spPr bwMode="auto">
          <a:xfrm>
            <a:off x="5997575" y="2542469"/>
            <a:ext cx="1495131" cy="35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>
            <a:spAutoFit/>
          </a:bodyPr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1600" dirty="0"/>
              <a:t>Расщепление</a:t>
            </a:r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6526212" y="3177060"/>
            <a:ext cx="442440" cy="44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334000" y="4321647"/>
            <a:ext cx="1005291" cy="4312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6    8</a:t>
            </a:r>
          </a:p>
        </p:txBody>
      </p:sp>
      <p:cxnSp>
        <p:nvCxnSpPr>
          <p:cNvPr id="70" name="AutoShape 30"/>
          <p:cNvCxnSpPr>
            <a:cxnSpLocks noChangeShapeType="1"/>
            <a:stCxn id="69" idx="0"/>
            <a:endCxn id="69" idx="4"/>
          </p:cNvCxnSpPr>
          <p:nvPr/>
        </p:nvCxnSpPr>
        <p:spPr bwMode="auto">
          <a:xfrm>
            <a:off x="5836646" y="4321647"/>
            <a:ext cx="0" cy="431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" name="Oval 31"/>
          <p:cNvSpPr>
            <a:spLocks noChangeArrowheads="1"/>
          </p:cNvSpPr>
          <p:nvPr/>
        </p:nvSpPr>
        <p:spPr bwMode="auto">
          <a:xfrm>
            <a:off x="6353175" y="3164360"/>
            <a:ext cx="1005291" cy="43123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10   15</a:t>
            </a:r>
          </a:p>
        </p:txBody>
      </p:sp>
      <p:cxnSp>
        <p:nvCxnSpPr>
          <p:cNvPr id="72" name="AutoShape 32"/>
          <p:cNvCxnSpPr>
            <a:cxnSpLocks noChangeShapeType="1"/>
            <a:stCxn id="71" idx="0"/>
            <a:endCxn id="71" idx="4"/>
          </p:cNvCxnSpPr>
          <p:nvPr/>
        </p:nvCxnSpPr>
        <p:spPr bwMode="auto">
          <a:xfrm>
            <a:off x="6855821" y="3164360"/>
            <a:ext cx="0" cy="4312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3" name="Группа 22"/>
          <p:cNvGrpSpPr/>
          <p:nvPr/>
        </p:nvGrpSpPr>
        <p:grpSpPr>
          <a:xfrm>
            <a:off x="6934200" y="4321648"/>
            <a:ext cx="1506537" cy="429840"/>
            <a:chOff x="6934200" y="4013201"/>
            <a:chExt cx="1506537" cy="429840"/>
          </a:xfrm>
        </p:grpSpPr>
        <p:sp>
          <p:nvSpPr>
            <p:cNvPr id="74" name="Oval 34"/>
            <p:cNvSpPr>
              <a:spLocks noChangeArrowheads="1"/>
            </p:cNvSpPr>
            <p:nvPr/>
          </p:nvSpPr>
          <p:spPr bwMode="auto">
            <a:xfrm>
              <a:off x="6934200" y="4013201"/>
              <a:ext cx="1506537" cy="4298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sz="1400" dirty="0">
                  <a:solidFill>
                    <a:srgbClr val="000000"/>
                  </a:solidFill>
                </a:rPr>
                <a:t>13   15   18</a:t>
              </a:r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7488650" y="4018802"/>
              <a:ext cx="2800" cy="41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 dirty="0"/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7880686" y="4023002"/>
              <a:ext cx="0" cy="407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 dirty="0"/>
            </a:p>
          </p:txBody>
        </p:sp>
      </p:grpSp>
      <p:cxnSp>
        <p:nvCxnSpPr>
          <p:cNvPr id="77" name="AutoShape 37"/>
          <p:cNvCxnSpPr>
            <a:cxnSpLocks noChangeShapeType="1"/>
            <a:stCxn id="68" idx="3"/>
            <a:endCxn id="69" idx="0"/>
          </p:cNvCxnSpPr>
          <p:nvPr/>
        </p:nvCxnSpPr>
        <p:spPr bwMode="auto">
          <a:xfrm flipH="1">
            <a:off x="5836646" y="3554706"/>
            <a:ext cx="754360" cy="7669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8" name="AutoShape 38"/>
          <p:cNvCxnSpPr>
            <a:cxnSpLocks noChangeShapeType="1"/>
            <a:stCxn id="68" idx="5"/>
          </p:cNvCxnSpPr>
          <p:nvPr/>
        </p:nvCxnSpPr>
        <p:spPr bwMode="auto">
          <a:xfrm>
            <a:off x="6903858" y="3554706"/>
            <a:ext cx="886004" cy="7669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" name="AutoShape 39"/>
          <p:cNvSpPr>
            <a:spLocks noChangeArrowheads="1"/>
          </p:cNvSpPr>
          <p:nvPr/>
        </p:nvSpPr>
        <p:spPr bwMode="auto">
          <a:xfrm rot="13800000">
            <a:off x="6914016" y="3861032"/>
            <a:ext cx="848742" cy="144133"/>
          </a:xfrm>
          <a:prstGeom prst="notchedRightArrow">
            <a:avLst>
              <a:gd name="adj1" fmla="val 50000"/>
              <a:gd name="adj2" fmla="val 185057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00" dirty="0"/>
          </a:p>
        </p:txBody>
      </p:sp>
      <p:sp>
        <p:nvSpPr>
          <p:cNvPr id="80" name="Oval 40"/>
          <p:cNvSpPr>
            <a:spLocks noChangeArrowheads="1"/>
          </p:cNvSpPr>
          <p:nvPr/>
        </p:nvSpPr>
        <p:spPr bwMode="auto">
          <a:xfrm>
            <a:off x="7452989" y="4308555"/>
            <a:ext cx="480244" cy="480243"/>
          </a:xfrm>
          <a:prstGeom prst="ellipse">
            <a:avLst/>
          </a:prstGeom>
          <a:solidFill>
            <a:srgbClr val="99CCFF">
              <a:alpha val="0"/>
            </a:srgbClr>
          </a:solidFill>
          <a:ln w="18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400" dirty="0"/>
          </a:p>
        </p:txBody>
      </p:sp>
      <p:sp>
        <p:nvSpPr>
          <p:cNvPr id="81" name="Oval 41"/>
          <p:cNvSpPr>
            <a:spLocks noChangeArrowheads="1"/>
          </p:cNvSpPr>
          <p:nvPr/>
        </p:nvSpPr>
        <p:spPr bwMode="auto">
          <a:xfrm>
            <a:off x="7983537" y="4315297"/>
            <a:ext cx="442440" cy="44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82" name="Oval 42"/>
          <p:cNvSpPr>
            <a:spLocks noChangeArrowheads="1"/>
          </p:cNvSpPr>
          <p:nvPr/>
        </p:nvSpPr>
        <p:spPr bwMode="auto">
          <a:xfrm>
            <a:off x="6677025" y="4308947"/>
            <a:ext cx="442440" cy="442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13</a:t>
            </a:r>
          </a:p>
        </p:txBody>
      </p:sp>
      <p:cxnSp>
        <p:nvCxnSpPr>
          <p:cNvPr id="83" name="AutoShape 43"/>
          <p:cNvCxnSpPr>
            <a:cxnSpLocks noChangeShapeType="1"/>
            <a:stCxn id="71" idx="4"/>
            <a:endCxn id="82" idx="0"/>
          </p:cNvCxnSpPr>
          <p:nvPr/>
        </p:nvCxnSpPr>
        <p:spPr bwMode="auto">
          <a:xfrm>
            <a:off x="6855821" y="3595599"/>
            <a:ext cx="42424" cy="7133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44"/>
          <p:cNvCxnSpPr>
            <a:cxnSpLocks noChangeShapeType="1"/>
            <a:stCxn id="71" idx="5"/>
            <a:endCxn id="81" idx="0"/>
          </p:cNvCxnSpPr>
          <p:nvPr/>
        </p:nvCxnSpPr>
        <p:spPr bwMode="auto">
          <a:xfrm>
            <a:off x="7211245" y="3532446"/>
            <a:ext cx="993512" cy="7828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5" name="Text Box 45"/>
          <p:cNvSpPr txBox="1">
            <a:spLocks noChangeArrowheads="1"/>
          </p:cNvSpPr>
          <p:nvPr/>
        </p:nvSpPr>
        <p:spPr bwMode="auto">
          <a:xfrm>
            <a:off x="355600" y="4912165"/>
            <a:ext cx="8483600" cy="133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Если после проведения расщепления узел, находящийся на предыдущем уровне,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оказывается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переполненным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то надо для него провести расщепление или переливание. Для корня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дерева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пререливание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невозможно, а при расщеплении образуется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овый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корень дерева.</a:t>
            </a:r>
          </a:p>
        </p:txBody>
      </p:sp>
    </p:spTree>
    <p:extLst>
      <p:ext uri="{BB962C8B-B14F-4D97-AF65-F5344CB8AC3E}">
        <p14:creationId xmlns:p14="http://schemas.microsoft.com/office/powerpoint/2010/main" val="8386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79" grpId="0" animBg="1"/>
      <p:bldP spid="79" grpId="1" animBg="1"/>
      <p:bldP spid="80" grpId="0" animBg="1"/>
      <p:bldP spid="80" grpId="1" animBg="1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5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Примеры преобразования дерева при добавлении узла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8</a:t>
            </a:fld>
            <a:endParaRPr lang="ru-RU" altLang="en-US" dirty="0"/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533400" y="4953000"/>
            <a:ext cx="82296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 первом примере добавление узла приводит к расщеплению с последующим переливанием.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3306763" y="1712913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1347788" y="2605088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2     9</a:t>
            </a:r>
          </a:p>
        </p:txBody>
      </p:sp>
      <p:cxnSp>
        <p:nvCxnSpPr>
          <p:cNvPr id="50" name="AutoShape 9"/>
          <p:cNvCxnSpPr>
            <a:cxnSpLocks noChangeShapeType="1"/>
            <a:stCxn id="49" idx="0"/>
            <a:endCxn id="49" idx="4"/>
          </p:cNvCxnSpPr>
          <p:nvPr/>
        </p:nvCxnSpPr>
        <p:spPr bwMode="auto">
          <a:xfrm>
            <a:off x="1917700" y="2605088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Oval 10"/>
          <p:cNvSpPr>
            <a:spLocks noChangeArrowheads="1"/>
          </p:cNvSpPr>
          <p:nvPr/>
        </p:nvSpPr>
        <p:spPr bwMode="auto">
          <a:xfrm>
            <a:off x="592138" y="35750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2" name="Oval 11"/>
          <p:cNvSpPr>
            <a:spLocks noChangeArrowheads="1"/>
          </p:cNvSpPr>
          <p:nvPr/>
        </p:nvSpPr>
        <p:spPr bwMode="auto">
          <a:xfrm>
            <a:off x="4894263" y="2605088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1336675" y="357505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4     6</a:t>
            </a:r>
          </a:p>
        </p:txBody>
      </p:sp>
      <p:cxnSp>
        <p:nvCxnSpPr>
          <p:cNvPr id="54" name="AutoShape 13"/>
          <p:cNvCxnSpPr>
            <a:cxnSpLocks noChangeShapeType="1"/>
            <a:stCxn id="53" idx="0"/>
            <a:endCxn id="53" idx="4"/>
          </p:cNvCxnSpPr>
          <p:nvPr/>
        </p:nvCxnSpPr>
        <p:spPr bwMode="auto">
          <a:xfrm>
            <a:off x="1906588" y="3575050"/>
            <a:ext cx="1587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2725738" y="357505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10   12</a:t>
            </a:r>
          </a:p>
        </p:txBody>
      </p:sp>
      <p:cxnSp>
        <p:nvCxnSpPr>
          <p:cNvPr id="57" name="AutoShape 15"/>
          <p:cNvCxnSpPr>
            <a:cxnSpLocks noChangeShapeType="1"/>
            <a:stCxn id="55" idx="0"/>
            <a:endCxn id="55" idx="4"/>
          </p:cNvCxnSpPr>
          <p:nvPr/>
        </p:nvCxnSpPr>
        <p:spPr bwMode="auto">
          <a:xfrm>
            <a:off x="3295650" y="3575050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5362575" y="35750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59" name="Oval 17"/>
          <p:cNvSpPr>
            <a:spLocks noChangeArrowheads="1"/>
          </p:cNvSpPr>
          <p:nvPr/>
        </p:nvSpPr>
        <p:spPr bwMode="auto">
          <a:xfrm>
            <a:off x="4475163" y="35750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18</a:t>
            </a:r>
          </a:p>
        </p:txBody>
      </p:sp>
      <p:cxnSp>
        <p:nvCxnSpPr>
          <p:cNvPr id="60" name="AutoShape 18"/>
          <p:cNvCxnSpPr>
            <a:cxnSpLocks noChangeShapeType="1"/>
            <a:stCxn id="48" idx="3"/>
            <a:endCxn id="49" idx="0"/>
          </p:cNvCxnSpPr>
          <p:nvPr/>
        </p:nvCxnSpPr>
        <p:spPr bwMode="auto">
          <a:xfrm flipH="1">
            <a:off x="1917700" y="2139950"/>
            <a:ext cx="1462088" cy="465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" name="AutoShape 19"/>
          <p:cNvCxnSpPr>
            <a:cxnSpLocks noChangeShapeType="1"/>
            <a:stCxn id="48" idx="5"/>
            <a:endCxn id="52" idx="0"/>
          </p:cNvCxnSpPr>
          <p:nvPr/>
        </p:nvCxnSpPr>
        <p:spPr bwMode="auto">
          <a:xfrm>
            <a:off x="3735388" y="2139950"/>
            <a:ext cx="1411287" cy="465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" name="AutoShape 20"/>
          <p:cNvCxnSpPr>
            <a:cxnSpLocks noChangeShapeType="1"/>
            <a:stCxn id="49" idx="3"/>
            <a:endCxn id="51" idx="0"/>
          </p:cNvCxnSpPr>
          <p:nvPr/>
        </p:nvCxnSpPr>
        <p:spPr bwMode="auto">
          <a:xfrm flipH="1">
            <a:off x="842963" y="3022600"/>
            <a:ext cx="671512" cy="554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" name="AutoShape 21"/>
          <p:cNvCxnSpPr>
            <a:cxnSpLocks noChangeShapeType="1"/>
            <a:stCxn id="49" idx="4"/>
            <a:endCxn id="53" idx="0"/>
          </p:cNvCxnSpPr>
          <p:nvPr/>
        </p:nvCxnSpPr>
        <p:spPr bwMode="auto">
          <a:xfrm flipH="1">
            <a:off x="1906588" y="3094038"/>
            <a:ext cx="11112" cy="481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7" name="AutoShape 22"/>
          <p:cNvCxnSpPr>
            <a:cxnSpLocks noChangeShapeType="1"/>
            <a:stCxn id="49" idx="5"/>
            <a:endCxn id="55" idx="0"/>
          </p:cNvCxnSpPr>
          <p:nvPr/>
        </p:nvCxnSpPr>
        <p:spPr bwMode="auto">
          <a:xfrm>
            <a:off x="2320925" y="3022600"/>
            <a:ext cx="974725" cy="554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" name="AutoShape 23"/>
          <p:cNvCxnSpPr>
            <a:cxnSpLocks noChangeShapeType="1"/>
            <a:stCxn id="52" idx="3"/>
            <a:endCxn id="59" idx="0"/>
          </p:cNvCxnSpPr>
          <p:nvPr/>
        </p:nvCxnSpPr>
        <p:spPr bwMode="auto">
          <a:xfrm flipH="1">
            <a:off x="4725988" y="3033713"/>
            <a:ext cx="241300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9" name="AutoShape 24"/>
          <p:cNvCxnSpPr>
            <a:cxnSpLocks noChangeShapeType="1"/>
            <a:stCxn id="52" idx="5"/>
            <a:endCxn id="58" idx="0"/>
          </p:cNvCxnSpPr>
          <p:nvPr/>
        </p:nvCxnSpPr>
        <p:spPr bwMode="auto">
          <a:xfrm>
            <a:off x="5322888" y="3033713"/>
            <a:ext cx="290512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Oval 25"/>
          <p:cNvSpPr>
            <a:spLocks noChangeArrowheads="1"/>
          </p:cNvSpPr>
          <p:nvPr/>
        </p:nvSpPr>
        <p:spPr bwMode="auto">
          <a:xfrm>
            <a:off x="2600325" y="1598613"/>
            <a:ext cx="444500" cy="438150"/>
          </a:xfrm>
          <a:prstGeom prst="ellipse">
            <a:avLst/>
          </a:prstGeom>
          <a:solidFill>
            <a:srgbClr val="3DEB3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14</a:t>
            </a:r>
          </a:p>
        </p:txBody>
      </p:sp>
      <p:grpSp>
        <p:nvGrpSpPr>
          <p:cNvPr id="91" name="Group 26"/>
          <p:cNvGrpSpPr>
            <a:grpSpLocks/>
          </p:cNvGrpSpPr>
          <p:nvPr/>
        </p:nvGrpSpPr>
        <p:grpSpPr bwMode="auto">
          <a:xfrm>
            <a:off x="2605088" y="3581400"/>
            <a:ext cx="1708150" cy="487363"/>
            <a:chOff x="1641" y="2256"/>
            <a:chExt cx="1076" cy="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2" name="Oval 27"/>
            <p:cNvSpPr>
              <a:spLocks noChangeArrowheads="1"/>
            </p:cNvSpPr>
            <p:nvPr/>
          </p:nvSpPr>
          <p:spPr bwMode="auto">
            <a:xfrm>
              <a:off x="1641" y="2256"/>
              <a:ext cx="1076" cy="30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10   12   14</a:t>
              </a:r>
            </a:p>
          </p:txBody>
        </p:sp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H="1">
              <a:off x="2037" y="2260"/>
              <a:ext cx="2" cy="29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>
              <a:off x="2316" y="2263"/>
              <a:ext cx="0" cy="29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1065213" y="2624138"/>
            <a:ext cx="1708150" cy="487362"/>
            <a:chOff x="671" y="1653"/>
            <a:chExt cx="1076" cy="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96" name="Oval 31"/>
            <p:cNvSpPr>
              <a:spLocks noChangeArrowheads="1"/>
            </p:cNvSpPr>
            <p:nvPr/>
          </p:nvSpPr>
          <p:spPr bwMode="auto">
            <a:xfrm>
              <a:off x="671" y="1653"/>
              <a:ext cx="1076" cy="30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 2     9    12</a:t>
              </a: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H="1">
              <a:off x="1067" y="1657"/>
              <a:ext cx="2" cy="29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>
              <a:off x="1347" y="1660"/>
              <a:ext cx="0" cy="29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99" name="Oval 34"/>
          <p:cNvSpPr>
            <a:spLocks noChangeArrowheads="1"/>
          </p:cNvSpPr>
          <p:nvPr/>
        </p:nvSpPr>
        <p:spPr bwMode="auto">
          <a:xfrm>
            <a:off x="2754313" y="35750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00" name="Oval 35"/>
          <p:cNvSpPr>
            <a:spLocks noChangeArrowheads="1"/>
          </p:cNvSpPr>
          <p:nvPr/>
        </p:nvSpPr>
        <p:spPr bwMode="auto">
          <a:xfrm>
            <a:off x="3598863" y="35750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01" name="Freeform 36"/>
          <p:cNvSpPr>
            <a:spLocks/>
          </p:cNvSpPr>
          <p:nvPr/>
        </p:nvSpPr>
        <p:spPr bwMode="auto">
          <a:xfrm>
            <a:off x="2312988" y="3090863"/>
            <a:ext cx="701675" cy="479425"/>
          </a:xfrm>
          <a:custGeom>
            <a:avLst/>
            <a:gdLst>
              <a:gd name="T0" fmla="*/ 0 w 1948"/>
              <a:gd name="T1" fmla="*/ 0 h 1332"/>
              <a:gd name="T2" fmla="*/ 1947 w 1948"/>
              <a:gd name="T3" fmla="*/ 1331 h 13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48" h="1332">
                <a:moveTo>
                  <a:pt x="0" y="0"/>
                </a:moveTo>
                <a:lnTo>
                  <a:pt x="1947" y="13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02" name="Freeform 37"/>
          <p:cNvSpPr>
            <a:spLocks/>
          </p:cNvSpPr>
          <p:nvPr/>
        </p:nvSpPr>
        <p:spPr bwMode="auto">
          <a:xfrm>
            <a:off x="2713038" y="2965450"/>
            <a:ext cx="1150937" cy="611188"/>
          </a:xfrm>
          <a:custGeom>
            <a:avLst/>
            <a:gdLst>
              <a:gd name="T0" fmla="*/ 0 w 3196"/>
              <a:gd name="T1" fmla="*/ 0 h 1699"/>
              <a:gd name="T2" fmla="*/ 3195 w 3196"/>
              <a:gd name="T3" fmla="*/ 1698 h 16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96" h="1699">
                <a:moveTo>
                  <a:pt x="0" y="0"/>
                </a:moveTo>
                <a:lnTo>
                  <a:pt x="3195" y="169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03" name="AutoShape 38"/>
          <p:cNvSpPr>
            <a:spLocks noChangeArrowheads="1"/>
          </p:cNvSpPr>
          <p:nvPr/>
        </p:nvSpPr>
        <p:spPr bwMode="auto">
          <a:xfrm rot="13200000">
            <a:off x="2474913" y="3198813"/>
            <a:ext cx="1022350" cy="138112"/>
          </a:xfrm>
          <a:prstGeom prst="notchedRightArrow">
            <a:avLst>
              <a:gd name="adj1" fmla="val 50000"/>
              <a:gd name="adj2" fmla="val 18505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4" name="Oval 39"/>
          <p:cNvSpPr>
            <a:spLocks noChangeArrowheads="1"/>
          </p:cNvSpPr>
          <p:nvPr/>
        </p:nvSpPr>
        <p:spPr bwMode="auto">
          <a:xfrm>
            <a:off x="3194050" y="3559175"/>
            <a:ext cx="544513" cy="544513"/>
          </a:xfrm>
          <a:prstGeom prst="ellipse">
            <a:avLst/>
          </a:prstGeom>
          <a:noFill/>
          <a:ln w="180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5" name="AutoShape 40"/>
          <p:cNvSpPr>
            <a:spLocks noChangeArrowheads="1"/>
          </p:cNvSpPr>
          <p:nvPr/>
        </p:nvSpPr>
        <p:spPr bwMode="auto">
          <a:xfrm rot="2100000">
            <a:off x="3708400" y="2401888"/>
            <a:ext cx="1177925" cy="138112"/>
          </a:xfrm>
          <a:prstGeom prst="notchedRightArrow">
            <a:avLst>
              <a:gd name="adj1" fmla="val 50000"/>
              <a:gd name="adj2" fmla="val 213219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6" name="AutoShape 41"/>
          <p:cNvSpPr>
            <a:spLocks noChangeArrowheads="1"/>
          </p:cNvSpPr>
          <p:nvPr/>
        </p:nvSpPr>
        <p:spPr bwMode="auto">
          <a:xfrm rot="19200000">
            <a:off x="2447925" y="2363788"/>
            <a:ext cx="1022350" cy="138112"/>
          </a:xfrm>
          <a:prstGeom prst="notchedRightArrow">
            <a:avLst>
              <a:gd name="adj1" fmla="val 50000"/>
              <a:gd name="adj2" fmla="val 185058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07" name="Oval 42"/>
          <p:cNvSpPr>
            <a:spLocks noChangeArrowheads="1"/>
          </p:cNvSpPr>
          <p:nvPr/>
        </p:nvSpPr>
        <p:spPr bwMode="auto">
          <a:xfrm>
            <a:off x="4510088" y="261620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15    19</a:t>
            </a:r>
          </a:p>
        </p:txBody>
      </p:sp>
      <p:cxnSp>
        <p:nvCxnSpPr>
          <p:cNvPr id="108" name="AutoShape 43"/>
          <p:cNvCxnSpPr>
            <a:cxnSpLocks noChangeShapeType="1"/>
            <a:stCxn id="107" idx="0"/>
            <a:endCxn id="107" idx="4"/>
          </p:cNvCxnSpPr>
          <p:nvPr/>
        </p:nvCxnSpPr>
        <p:spPr bwMode="auto">
          <a:xfrm>
            <a:off x="5081588" y="2616200"/>
            <a:ext cx="1587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9" name="Oval 44"/>
          <p:cNvSpPr>
            <a:spLocks noChangeArrowheads="1"/>
          </p:cNvSpPr>
          <p:nvPr/>
        </p:nvSpPr>
        <p:spPr bwMode="auto">
          <a:xfrm>
            <a:off x="1347788" y="261620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2     9</a:t>
            </a:r>
          </a:p>
        </p:txBody>
      </p:sp>
      <p:cxnSp>
        <p:nvCxnSpPr>
          <p:cNvPr id="110" name="AutoShape 45"/>
          <p:cNvCxnSpPr>
            <a:cxnSpLocks noChangeShapeType="1"/>
            <a:stCxn id="109" idx="0"/>
            <a:endCxn id="109" idx="4"/>
          </p:cNvCxnSpPr>
          <p:nvPr/>
        </p:nvCxnSpPr>
        <p:spPr bwMode="auto">
          <a:xfrm>
            <a:off x="1917700" y="2616200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1" name="Oval 46"/>
          <p:cNvSpPr>
            <a:spLocks noChangeArrowheads="1"/>
          </p:cNvSpPr>
          <p:nvPr/>
        </p:nvSpPr>
        <p:spPr bwMode="auto">
          <a:xfrm>
            <a:off x="3308350" y="1712913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cxnSp>
        <p:nvCxnSpPr>
          <p:cNvPr id="112" name="AutoShape 47"/>
          <p:cNvCxnSpPr>
            <a:cxnSpLocks noChangeShapeType="1"/>
            <a:stCxn id="107" idx="3"/>
            <a:endCxn id="100" idx="0"/>
          </p:cNvCxnSpPr>
          <p:nvPr/>
        </p:nvCxnSpPr>
        <p:spPr bwMode="auto">
          <a:xfrm flipH="1">
            <a:off x="3849688" y="3033713"/>
            <a:ext cx="827087" cy="541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074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5" dur="6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Заголовок 8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Примеры преобразования дерева при добавлении узла</a:t>
            </a:r>
            <a:b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spAutoFit/>
          </a:bodyPr>
          <a:lstStyle/>
          <a:p>
            <a:fld id="{64783B41-32DD-47FE-B42F-973942D9C9BE}" type="slidenum">
              <a:rPr lang="ru-RU" altLang="en-US"/>
              <a:pPr/>
              <a:t>9</a:t>
            </a:fld>
            <a:endParaRPr lang="ru-RU" altLang="en-US" dirty="0"/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533400" y="5562600"/>
            <a:ext cx="8458200" cy="84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Во втором примере добавление узла приводит к трем последовательным расщеплениям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росту” дерева в корне.</a:t>
            </a: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3097213" y="464185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12   15</a:t>
            </a:r>
          </a:p>
        </p:txBody>
      </p:sp>
      <p:cxnSp>
        <p:nvCxnSpPr>
          <p:cNvPr id="63" name="AutoShape 8"/>
          <p:cNvCxnSpPr>
            <a:cxnSpLocks noChangeShapeType="1"/>
            <a:stCxn id="62" idx="0"/>
            <a:endCxn id="62" idx="4"/>
          </p:cNvCxnSpPr>
          <p:nvPr/>
        </p:nvCxnSpPr>
        <p:spPr bwMode="auto">
          <a:xfrm>
            <a:off x="3667125" y="4641850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1568450" y="4641850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6     8</a:t>
            </a:r>
          </a:p>
        </p:txBody>
      </p:sp>
      <p:cxnSp>
        <p:nvCxnSpPr>
          <p:cNvPr id="65" name="AutoShape 10"/>
          <p:cNvCxnSpPr>
            <a:cxnSpLocks noChangeShapeType="1"/>
            <a:stCxn id="64" idx="0"/>
            <a:endCxn id="64" idx="4"/>
          </p:cNvCxnSpPr>
          <p:nvPr/>
        </p:nvCxnSpPr>
        <p:spPr bwMode="auto">
          <a:xfrm>
            <a:off x="2139950" y="4641850"/>
            <a:ext cx="1588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" name="Oval 11"/>
          <p:cNvSpPr>
            <a:spLocks noChangeArrowheads="1"/>
          </p:cNvSpPr>
          <p:nvPr/>
        </p:nvSpPr>
        <p:spPr bwMode="auto">
          <a:xfrm>
            <a:off x="1587500" y="3490913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 4    10</a:t>
            </a:r>
          </a:p>
        </p:txBody>
      </p:sp>
      <p:cxnSp>
        <p:nvCxnSpPr>
          <p:cNvPr id="68" name="AutoShape 12"/>
          <p:cNvCxnSpPr>
            <a:cxnSpLocks noChangeShapeType="1"/>
            <a:stCxn id="66" idx="0"/>
            <a:endCxn id="66" idx="4"/>
          </p:cNvCxnSpPr>
          <p:nvPr/>
        </p:nvCxnSpPr>
        <p:spPr bwMode="auto">
          <a:xfrm>
            <a:off x="2157413" y="3490913"/>
            <a:ext cx="1587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5241925" y="3490913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23    28</a:t>
            </a:r>
          </a:p>
        </p:txBody>
      </p:sp>
      <p:cxnSp>
        <p:nvCxnSpPr>
          <p:cNvPr id="70" name="AutoShape 14"/>
          <p:cNvCxnSpPr>
            <a:cxnSpLocks noChangeShapeType="1"/>
            <a:stCxn id="69" idx="0"/>
            <a:endCxn id="69" idx="4"/>
          </p:cNvCxnSpPr>
          <p:nvPr/>
        </p:nvCxnSpPr>
        <p:spPr bwMode="auto">
          <a:xfrm>
            <a:off x="5811838" y="3490913"/>
            <a:ext cx="1587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5243513" y="2287588"/>
            <a:ext cx="1139825" cy="488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18    33</a:t>
            </a:r>
          </a:p>
        </p:txBody>
      </p:sp>
      <p:cxnSp>
        <p:nvCxnSpPr>
          <p:cNvPr id="72" name="AutoShape 16"/>
          <p:cNvCxnSpPr>
            <a:cxnSpLocks noChangeShapeType="1"/>
            <a:stCxn id="71" idx="0"/>
            <a:endCxn id="71" idx="4"/>
          </p:cNvCxnSpPr>
          <p:nvPr/>
        </p:nvCxnSpPr>
        <p:spPr bwMode="auto">
          <a:xfrm>
            <a:off x="5815013" y="2287588"/>
            <a:ext cx="1587" cy="4889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4" name="Oval 17"/>
          <p:cNvSpPr>
            <a:spLocks noChangeArrowheads="1"/>
          </p:cNvSpPr>
          <p:nvPr/>
        </p:nvSpPr>
        <p:spPr bwMode="auto">
          <a:xfrm>
            <a:off x="7673975" y="3490913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37</a:t>
            </a:r>
          </a:p>
        </p:txBody>
      </p:sp>
      <p:sp>
        <p:nvSpPr>
          <p:cNvPr id="75" name="Oval 18"/>
          <p:cNvSpPr>
            <a:spLocks noChangeArrowheads="1"/>
          </p:cNvSpPr>
          <p:nvPr/>
        </p:nvSpPr>
        <p:spPr bwMode="auto">
          <a:xfrm>
            <a:off x="8151813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76" name="Oval 19"/>
          <p:cNvSpPr>
            <a:spLocks noChangeArrowheads="1"/>
          </p:cNvSpPr>
          <p:nvPr/>
        </p:nvSpPr>
        <p:spPr bwMode="auto">
          <a:xfrm>
            <a:off x="7350125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36</a:t>
            </a:r>
          </a:p>
        </p:txBody>
      </p:sp>
      <p:sp>
        <p:nvSpPr>
          <p:cNvPr id="77" name="Oval 20"/>
          <p:cNvSpPr>
            <a:spLocks noChangeArrowheads="1"/>
          </p:cNvSpPr>
          <p:nvPr/>
        </p:nvSpPr>
        <p:spPr bwMode="auto">
          <a:xfrm>
            <a:off x="6492875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8" name="Oval 21"/>
          <p:cNvSpPr>
            <a:spLocks noChangeArrowheads="1"/>
          </p:cNvSpPr>
          <p:nvPr/>
        </p:nvSpPr>
        <p:spPr bwMode="auto">
          <a:xfrm>
            <a:off x="5546725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79" name="Oval 22"/>
          <p:cNvSpPr>
            <a:spLocks noChangeArrowheads="1"/>
          </p:cNvSpPr>
          <p:nvPr/>
        </p:nvSpPr>
        <p:spPr bwMode="auto">
          <a:xfrm>
            <a:off x="4624388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628650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81" name="AutoShape 24"/>
          <p:cNvCxnSpPr>
            <a:cxnSpLocks noChangeShapeType="1"/>
            <a:stCxn id="66" idx="3"/>
            <a:endCxn id="80" idx="0"/>
          </p:cNvCxnSpPr>
          <p:nvPr/>
        </p:nvCxnSpPr>
        <p:spPr bwMode="auto">
          <a:xfrm flipH="1">
            <a:off x="879475" y="3908425"/>
            <a:ext cx="876300" cy="733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AutoShape 25"/>
          <p:cNvCxnSpPr>
            <a:cxnSpLocks noChangeShapeType="1"/>
            <a:stCxn id="66" idx="4"/>
            <a:endCxn id="64" idx="0"/>
          </p:cNvCxnSpPr>
          <p:nvPr/>
        </p:nvCxnSpPr>
        <p:spPr bwMode="auto">
          <a:xfrm flipH="1">
            <a:off x="2139950" y="3979863"/>
            <a:ext cx="17463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" name="AutoShape 26"/>
          <p:cNvCxnSpPr>
            <a:cxnSpLocks noChangeShapeType="1"/>
            <a:stCxn id="66" idx="5"/>
            <a:endCxn id="62" idx="0"/>
          </p:cNvCxnSpPr>
          <p:nvPr/>
        </p:nvCxnSpPr>
        <p:spPr bwMode="auto">
          <a:xfrm>
            <a:off x="2560638" y="3908425"/>
            <a:ext cx="1106487" cy="733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" name="AutoShape 27"/>
          <p:cNvCxnSpPr>
            <a:cxnSpLocks noChangeShapeType="1"/>
            <a:stCxn id="69" idx="3"/>
            <a:endCxn id="79" idx="0"/>
          </p:cNvCxnSpPr>
          <p:nvPr/>
        </p:nvCxnSpPr>
        <p:spPr bwMode="auto">
          <a:xfrm flipH="1">
            <a:off x="4873625" y="3908425"/>
            <a:ext cx="533400" cy="733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5" name="AutoShape 28"/>
          <p:cNvCxnSpPr>
            <a:cxnSpLocks noChangeShapeType="1"/>
            <a:stCxn id="69" idx="4"/>
            <a:endCxn id="78" idx="0"/>
          </p:cNvCxnSpPr>
          <p:nvPr/>
        </p:nvCxnSpPr>
        <p:spPr bwMode="auto">
          <a:xfrm flipH="1">
            <a:off x="5797550" y="3979863"/>
            <a:ext cx="14288" cy="6619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" name="AutoShape 29"/>
          <p:cNvCxnSpPr>
            <a:cxnSpLocks noChangeShapeType="1"/>
            <a:stCxn id="69" idx="5"/>
            <a:endCxn id="77" idx="0"/>
          </p:cNvCxnSpPr>
          <p:nvPr/>
        </p:nvCxnSpPr>
        <p:spPr bwMode="auto">
          <a:xfrm>
            <a:off x="6215063" y="3908425"/>
            <a:ext cx="528637" cy="733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4" name="AutoShape 30"/>
          <p:cNvCxnSpPr>
            <a:cxnSpLocks noChangeShapeType="1"/>
            <a:stCxn id="74" idx="3"/>
            <a:endCxn id="76" idx="0"/>
          </p:cNvCxnSpPr>
          <p:nvPr/>
        </p:nvCxnSpPr>
        <p:spPr bwMode="auto">
          <a:xfrm flipH="1">
            <a:off x="7599363" y="3919538"/>
            <a:ext cx="146050" cy="722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5" name="AutoShape 31"/>
          <p:cNvCxnSpPr>
            <a:cxnSpLocks noChangeShapeType="1"/>
            <a:stCxn id="74" idx="5"/>
            <a:endCxn id="75" idx="0"/>
          </p:cNvCxnSpPr>
          <p:nvPr/>
        </p:nvCxnSpPr>
        <p:spPr bwMode="auto">
          <a:xfrm>
            <a:off x="8101013" y="3919538"/>
            <a:ext cx="301625" cy="722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6" name="AutoShape 32"/>
          <p:cNvCxnSpPr>
            <a:cxnSpLocks noChangeShapeType="1"/>
            <a:stCxn id="71" idx="3"/>
            <a:endCxn id="66" idx="0"/>
          </p:cNvCxnSpPr>
          <p:nvPr/>
        </p:nvCxnSpPr>
        <p:spPr bwMode="auto">
          <a:xfrm flipH="1">
            <a:off x="2157413" y="2705100"/>
            <a:ext cx="3252787" cy="787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7" name="AutoShape 33"/>
          <p:cNvCxnSpPr>
            <a:cxnSpLocks noChangeShapeType="1"/>
            <a:stCxn id="71" idx="4"/>
            <a:endCxn id="69" idx="0"/>
          </p:cNvCxnSpPr>
          <p:nvPr/>
        </p:nvCxnSpPr>
        <p:spPr bwMode="auto">
          <a:xfrm flipH="1">
            <a:off x="5811838" y="2776538"/>
            <a:ext cx="1587" cy="7159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8" name="AutoShape 34"/>
          <p:cNvCxnSpPr>
            <a:cxnSpLocks noChangeShapeType="1"/>
            <a:stCxn id="71" idx="5"/>
            <a:endCxn id="74" idx="0"/>
          </p:cNvCxnSpPr>
          <p:nvPr/>
        </p:nvCxnSpPr>
        <p:spPr bwMode="auto">
          <a:xfrm>
            <a:off x="6218238" y="2705100"/>
            <a:ext cx="1706562" cy="787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9" name="Oval 35"/>
          <p:cNvSpPr>
            <a:spLocks noChangeArrowheads="1"/>
          </p:cNvSpPr>
          <p:nvPr/>
        </p:nvSpPr>
        <p:spPr bwMode="auto">
          <a:xfrm>
            <a:off x="3581400" y="2017713"/>
            <a:ext cx="444500" cy="438150"/>
          </a:xfrm>
          <a:prstGeom prst="ellipse">
            <a:avLst/>
          </a:prstGeom>
          <a:solidFill>
            <a:srgbClr val="3DEB3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14</a:t>
            </a:r>
          </a:p>
        </p:txBody>
      </p:sp>
      <p:grpSp>
        <p:nvGrpSpPr>
          <p:cNvPr id="120" name="Group 36"/>
          <p:cNvGrpSpPr>
            <a:grpSpLocks/>
          </p:cNvGrpSpPr>
          <p:nvPr/>
        </p:nvGrpSpPr>
        <p:grpSpPr bwMode="auto">
          <a:xfrm>
            <a:off x="2820988" y="4643438"/>
            <a:ext cx="1708150" cy="487362"/>
            <a:chOff x="1777" y="2925"/>
            <a:chExt cx="1076" cy="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1" name="Oval 37"/>
            <p:cNvSpPr>
              <a:spLocks noChangeArrowheads="1"/>
            </p:cNvSpPr>
            <p:nvPr/>
          </p:nvSpPr>
          <p:spPr bwMode="auto">
            <a:xfrm>
              <a:off x="1777" y="2925"/>
              <a:ext cx="1076" cy="30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12   14   15</a:t>
              </a:r>
            </a:p>
          </p:txBody>
        </p:sp>
        <p:sp>
          <p:nvSpPr>
            <p:cNvPr id="122" name="Line 38"/>
            <p:cNvSpPr>
              <a:spLocks noChangeShapeType="1"/>
            </p:cNvSpPr>
            <p:nvPr/>
          </p:nvSpPr>
          <p:spPr bwMode="auto">
            <a:xfrm flipH="1">
              <a:off x="2173" y="2929"/>
              <a:ext cx="2" cy="29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23" name="Line 39"/>
            <p:cNvSpPr>
              <a:spLocks noChangeShapeType="1"/>
            </p:cNvSpPr>
            <p:nvPr/>
          </p:nvSpPr>
          <p:spPr bwMode="auto">
            <a:xfrm>
              <a:off x="2453" y="2933"/>
              <a:ext cx="0" cy="29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24" name="AutoShape 40"/>
          <p:cNvSpPr>
            <a:spLocks noChangeArrowheads="1"/>
          </p:cNvSpPr>
          <p:nvPr/>
        </p:nvSpPr>
        <p:spPr bwMode="auto">
          <a:xfrm rot="13200000">
            <a:off x="2673350" y="4248150"/>
            <a:ext cx="1022350" cy="138113"/>
          </a:xfrm>
          <a:prstGeom prst="notchedRightArrow">
            <a:avLst>
              <a:gd name="adj1" fmla="val 50000"/>
              <a:gd name="adj2" fmla="val 185057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25" name="Oval 41"/>
          <p:cNvSpPr>
            <a:spLocks noChangeArrowheads="1"/>
          </p:cNvSpPr>
          <p:nvPr/>
        </p:nvSpPr>
        <p:spPr bwMode="auto">
          <a:xfrm>
            <a:off x="3390900" y="4608513"/>
            <a:ext cx="544513" cy="544512"/>
          </a:xfrm>
          <a:prstGeom prst="ellipse">
            <a:avLst/>
          </a:prstGeom>
          <a:noFill/>
          <a:ln w="180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grpSp>
        <p:nvGrpSpPr>
          <p:cNvPr id="126" name="Group 42"/>
          <p:cNvGrpSpPr>
            <a:grpSpLocks/>
          </p:cNvGrpSpPr>
          <p:nvPr/>
        </p:nvGrpSpPr>
        <p:grpSpPr bwMode="auto">
          <a:xfrm>
            <a:off x="1497013" y="3508375"/>
            <a:ext cx="1708150" cy="487363"/>
            <a:chOff x="943" y="2210"/>
            <a:chExt cx="1076" cy="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27" name="Oval 43"/>
            <p:cNvSpPr>
              <a:spLocks noChangeArrowheads="1"/>
            </p:cNvSpPr>
            <p:nvPr/>
          </p:nvSpPr>
          <p:spPr bwMode="auto">
            <a:xfrm>
              <a:off x="943" y="2210"/>
              <a:ext cx="1076" cy="30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 4   10   14</a:t>
              </a:r>
            </a:p>
          </p:txBody>
        </p:sp>
        <p:sp>
          <p:nvSpPr>
            <p:cNvPr id="128" name="Line 44"/>
            <p:cNvSpPr>
              <a:spLocks noChangeShapeType="1"/>
            </p:cNvSpPr>
            <p:nvPr/>
          </p:nvSpPr>
          <p:spPr bwMode="auto">
            <a:xfrm flipH="1">
              <a:off x="1339" y="2214"/>
              <a:ext cx="2" cy="29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29" name="Line 45"/>
            <p:cNvSpPr>
              <a:spLocks noChangeShapeType="1"/>
            </p:cNvSpPr>
            <p:nvPr/>
          </p:nvSpPr>
          <p:spPr bwMode="auto">
            <a:xfrm>
              <a:off x="1619" y="2218"/>
              <a:ext cx="0" cy="29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30" name="Oval 46"/>
          <p:cNvSpPr>
            <a:spLocks noChangeArrowheads="1"/>
          </p:cNvSpPr>
          <p:nvPr/>
        </p:nvSpPr>
        <p:spPr bwMode="auto">
          <a:xfrm>
            <a:off x="3875088" y="464185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31" name="Oval 47"/>
          <p:cNvSpPr>
            <a:spLocks noChangeArrowheads="1"/>
          </p:cNvSpPr>
          <p:nvPr/>
        </p:nvSpPr>
        <p:spPr bwMode="auto">
          <a:xfrm>
            <a:off x="2976563" y="4637088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32" name="Freeform 48"/>
          <p:cNvSpPr>
            <a:spLocks/>
          </p:cNvSpPr>
          <p:nvPr/>
        </p:nvSpPr>
        <p:spPr bwMode="auto">
          <a:xfrm>
            <a:off x="2581275" y="4002088"/>
            <a:ext cx="641350" cy="628650"/>
          </a:xfrm>
          <a:custGeom>
            <a:avLst/>
            <a:gdLst>
              <a:gd name="T0" fmla="*/ 0 w 1782"/>
              <a:gd name="T1" fmla="*/ 0 h 1748"/>
              <a:gd name="T2" fmla="*/ 1781 w 1782"/>
              <a:gd name="T3" fmla="*/ 1747 h 17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2" h="1748">
                <a:moveTo>
                  <a:pt x="0" y="0"/>
                </a:moveTo>
                <a:lnTo>
                  <a:pt x="1781" y="174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33" name="Freeform 49"/>
          <p:cNvSpPr>
            <a:spLocks/>
          </p:cNvSpPr>
          <p:nvPr/>
        </p:nvSpPr>
        <p:spPr bwMode="auto">
          <a:xfrm>
            <a:off x="3067050" y="3887788"/>
            <a:ext cx="1073150" cy="749300"/>
          </a:xfrm>
          <a:custGeom>
            <a:avLst/>
            <a:gdLst>
              <a:gd name="T0" fmla="*/ 0 w 2980"/>
              <a:gd name="T1" fmla="*/ 0 h 2081"/>
              <a:gd name="T2" fmla="*/ 2979 w 2980"/>
              <a:gd name="T3" fmla="*/ 2080 h 20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80" h="2081">
                <a:moveTo>
                  <a:pt x="0" y="0"/>
                </a:moveTo>
                <a:lnTo>
                  <a:pt x="2979" y="20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34" name="AutoShape 50"/>
          <p:cNvSpPr>
            <a:spLocks noChangeArrowheads="1"/>
          </p:cNvSpPr>
          <p:nvPr/>
        </p:nvSpPr>
        <p:spPr bwMode="auto">
          <a:xfrm rot="20400000">
            <a:off x="2565400" y="2986088"/>
            <a:ext cx="2598738" cy="138112"/>
          </a:xfrm>
          <a:prstGeom prst="notchedRightArrow">
            <a:avLst>
              <a:gd name="adj1" fmla="val 50000"/>
              <a:gd name="adj2" fmla="val 470404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35" name="Oval 51"/>
          <p:cNvSpPr>
            <a:spLocks noChangeArrowheads="1"/>
          </p:cNvSpPr>
          <p:nvPr/>
        </p:nvSpPr>
        <p:spPr bwMode="auto">
          <a:xfrm>
            <a:off x="2049463" y="3478213"/>
            <a:ext cx="544512" cy="544512"/>
          </a:xfrm>
          <a:prstGeom prst="ellipse">
            <a:avLst/>
          </a:prstGeom>
          <a:noFill/>
          <a:ln w="180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grpSp>
        <p:nvGrpSpPr>
          <p:cNvPr id="136" name="Group 52"/>
          <p:cNvGrpSpPr>
            <a:grpSpLocks/>
          </p:cNvGrpSpPr>
          <p:nvPr/>
        </p:nvGrpSpPr>
        <p:grpSpPr bwMode="auto">
          <a:xfrm>
            <a:off x="4745038" y="2295525"/>
            <a:ext cx="1708150" cy="487363"/>
            <a:chOff x="2989" y="1446"/>
            <a:chExt cx="1076" cy="30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7" name="Oval 53"/>
            <p:cNvSpPr>
              <a:spLocks noChangeArrowheads="1"/>
            </p:cNvSpPr>
            <p:nvPr/>
          </p:nvSpPr>
          <p:spPr bwMode="auto">
            <a:xfrm>
              <a:off x="2989" y="1446"/>
              <a:ext cx="1076" cy="307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10   18   33</a:t>
              </a:r>
            </a:p>
          </p:txBody>
        </p:sp>
        <p:sp>
          <p:nvSpPr>
            <p:cNvPr id="138" name="Line 54"/>
            <p:cNvSpPr>
              <a:spLocks noChangeShapeType="1"/>
            </p:cNvSpPr>
            <p:nvPr/>
          </p:nvSpPr>
          <p:spPr bwMode="auto">
            <a:xfrm flipH="1">
              <a:off x="3385" y="1451"/>
              <a:ext cx="2" cy="29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39" name="Line 55"/>
            <p:cNvSpPr>
              <a:spLocks noChangeShapeType="1"/>
            </p:cNvSpPr>
            <p:nvPr/>
          </p:nvSpPr>
          <p:spPr bwMode="auto">
            <a:xfrm>
              <a:off x="3665" y="1454"/>
              <a:ext cx="0" cy="29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140" name="Oval 56"/>
          <p:cNvSpPr>
            <a:spLocks noChangeArrowheads="1"/>
          </p:cNvSpPr>
          <p:nvPr/>
        </p:nvSpPr>
        <p:spPr bwMode="auto">
          <a:xfrm>
            <a:off x="2546350" y="3509963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1" name="Oval 57"/>
          <p:cNvSpPr>
            <a:spLocks noChangeArrowheads="1"/>
          </p:cNvSpPr>
          <p:nvPr/>
        </p:nvSpPr>
        <p:spPr bwMode="auto">
          <a:xfrm>
            <a:off x="1670050" y="3492500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142" name="AutoShape 58"/>
          <p:cNvCxnSpPr>
            <a:cxnSpLocks noChangeShapeType="1"/>
            <a:stCxn id="141" idx="3"/>
            <a:endCxn id="80" idx="0"/>
          </p:cNvCxnSpPr>
          <p:nvPr/>
        </p:nvCxnSpPr>
        <p:spPr bwMode="auto">
          <a:xfrm flipH="1">
            <a:off x="879475" y="3921125"/>
            <a:ext cx="865188" cy="720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" name="AutoShape 59"/>
          <p:cNvCxnSpPr>
            <a:cxnSpLocks noChangeShapeType="1"/>
            <a:stCxn id="141" idx="5"/>
            <a:endCxn id="64" idx="0"/>
          </p:cNvCxnSpPr>
          <p:nvPr/>
        </p:nvCxnSpPr>
        <p:spPr bwMode="auto">
          <a:xfrm>
            <a:off x="2098675" y="3921125"/>
            <a:ext cx="41275" cy="720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4" name="AutoShape 60"/>
          <p:cNvCxnSpPr>
            <a:cxnSpLocks noChangeShapeType="1"/>
            <a:stCxn id="140" idx="4"/>
            <a:endCxn id="131" idx="0"/>
          </p:cNvCxnSpPr>
          <p:nvPr/>
        </p:nvCxnSpPr>
        <p:spPr bwMode="auto">
          <a:xfrm>
            <a:off x="2795588" y="4011613"/>
            <a:ext cx="431800" cy="625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5" name="AutoShape 61"/>
          <p:cNvCxnSpPr>
            <a:cxnSpLocks noChangeShapeType="1"/>
            <a:stCxn id="140" idx="5"/>
            <a:endCxn id="130" idx="0"/>
          </p:cNvCxnSpPr>
          <p:nvPr/>
        </p:nvCxnSpPr>
        <p:spPr bwMode="auto">
          <a:xfrm>
            <a:off x="2973388" y="3938588"/>
            <a:ext cx="1152525" cy="704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6" name="Freeform 62"/>
          <p:cNvSpPr>
            <a:spLocks/>
          </p:cNvSpPr>
          <p:nvPr/>
        </p:nvSpPr>
        <p:spPr bwMode="auto">
          <a:xfrm>
            <a:off x="1946275" y="2624138"/>
            <a:ext cx="2833688" cy="863600"/>
          </a:xfrm>
          <a:custGeom>
            <a:avLst/>
            <a:gdLst>
              <a:gd name="T0" fmla="*/ 7871 w 7872"/>
              <a:gd name="T1" fmla="*/ 0 h 2397"/>
              <a:gd name="T2" fmla="*/ 0 w 7872"/>
              <a:gd name="T3" fmla="*/ 2396 h 23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72" h="2397">
                <a:moveTo>
                  <a:pt x="7871" y="0"/>
                </a:moveTo>
                <a:lnTo>
                  <a:pt x="0" y="23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47" name="Freeform 63"/>
          <p:cNvSpPr>
            <a:spLocks/>
          </p:cNvSpPr>
          <p:nvPr/>
        </p:nvSpPr>
        <p:spPr bwMode="auto">
          <a:xfrm>
            <a:off x="2833688" y="2773363"/>
            <a:ext cx="2511425" cy="736600"/>
          </a:xfrm>
          <a:custGeom>
            <a:avLst/>
            <a:gdLst>
              <a:gd name="T0" fmla="*/ 6973 w 6974"/>
              <a:gd name="T1" fmla="*/ 0 h 2047"/>
              <a:gd name="T2" fmla="*/ 0 w 6974"/>
              <a:gd name="T3" fmla="*/ 2046 h 204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74" h="2047">
                <a:moveTo>
                  <a:pt x="6973" y="0"/>
                </a:moveTo>
                <a:lnTo>
                  <a:pt x="0" y="204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148" name="AutoShape 64"/>
          <p:cNvSpPr>
            <a:spLocks noChangeArrowheads="1"/>
          </p:cNvSpPr>
          <p:nvPr/>
        </p:nvSpPr>
        <p:spPr bwMode="auto">
          <a:xfrm rot="16200000">
            <a:off x="5262563" y="1835150"/>
            <a:ext cx="693737" cy="138113"/>
          </a:xfrm>
          <a:prstGeom prst="notchedRightArrow">
            <a:avLst>
              <a:gd name="adj1" fmla="val 50000"/>
              <a:gd name="adj2" fmla="val 125574"/>
            </a:avLst>
          </a:prstGeom>
          <a:solidFill>
            <a:srgbClr val="FF336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49" name="Oval 65"/>
          <p:cNvSpPr>
            <a:spLocks noChangeArrowheads="1"/>
          </p:cNvSpPr>
          <p:nvPr/>
        </p:nvSpPr>
        <p:spPr bwMode="auto">
          <a:xfrm>
            <a:off x="5330825" y="2260600"/>
            <a:ext cx="544513" cy="544513"/>
          </a:xfrm>
          <a:prstGeom prst="ellipse">
            <a:avLst/>
          </a:prstGeom>
          <a:noFill/>
          <a:ln w="180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150" name="Oval 66"/>
          <p:cNvSpPr>
            <a:spLocks noChangeArrowheads="1"/>
          </p:cNvSpPr>
          <p:nvPr/>
        </p:nvSpPr>
        <p:spPr bwMode="auto">
          <a:xfrm>
            <a:off x="4398963" y="2301875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51" name="Oval 67"/>
          <p:cNvSpPr>
            <a:spLocks noChangeArrowheads="1"/>
          </p:cNvSpPr>
          <p:nvPr/>
        </p:nvSpPr>
        <p:spPr bwMode="auto">
          <a:xfrm>
            <a:off x="6213475" y="2290763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33</a:t>
            </a:r>
          </a:p>
        </p:txBody>
      </p:sp>
      <p:sp>
        <p:nvSpPr>
          <p:cNvPr id="152" name="Oval 68"/>
          <p:cNvSpPr>
            <a:spLocks noChangeArrowheads="1"/>
          </p:cNvSpPr>
          <p:nvPr/>
        </p:nvSpPr>
        <p:spPr bwMode="auto">
          <a:xfrm>
            <a:off x="5346700" y="1400175"/>
            <a:ext cx="501650" cy="5016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18</a:t>
            </a:r>
          </a:p>
        </p:txBody>
      </p:sp>
      <p:cxnSp>
        <p:nvCxnSpPr>
          <p:cNvPr id="153" name="AutoShape 69"/>
          <p:cNvCxnSpPr>
            <a:cxnSpLocks noChangeShapeType="1"/>
            <a:stCxn id="150" idx="3"/>
            <a:endCxn id="141" idx="0"/>
          </p:cNvCxnSpPr>
          <p:nvPr/>
        </p:nvCxnSpPr>
        <p:spPr bwMode="auto">
          <a:xfrm flipH="1">
            <a:off x="1920875" y="2730500"/>
            <a:ext cx="2549525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" name="AutoShape 70"/>
          <p:cNvCxnSpPr>
            <a:cxnSpLocks noChangeShapeType="1"/>
            <a:stCxn id="150" idx="4"/>
            <a:endCxn id="140" idx="0"/>
          </p:cNvCxnSpPr>
          <p:nvPr/>
        </p:nvCxnSpPr>
        <p:spPr bwMode="auto">
          <a:xfrm flipH="1">
            <a:off x="2795588" y="2803525"/>
            <a:ext cx="1852612" cy="708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5" name="AutoShape 71"/>
          <p:cNvCxnSpPr>
            <a:cxnSpLocks noChangeShapeType="1"/>
            <a:stCxn id="152" idx="3"/>
            <a:endCxn id="150" idx="0"/>
          </p:cNvCxnSpPr>
          <p:nvPr/>
        </p:nvCxnSpPr>
        <p:spPr bwMode="auto">
          <a:xfrm flipH="1">
            <a:off x="4649788" y="1828800"/>
            <a:ext cx="769937" cy="474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6" name="AutoShape 72"/>
          <p:cNvCxnSpPr>
            <a:cxnSpLocks noChangeShapeType="1"/>
            <a:stCxn id="152" idx="5"/>
            <a:endCxn id="151" idx="0"/>
          </p:cNvCxnSpPr>
          <p:nvPr/>
        </p:nvCxnSpPr>
        <p:spPr bwMode="auto">
          <a:xfrm>
            <a:off x="5773738" y="1828800"/>
            <a:ext cx="690562" cy="4619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7" name="AutoShape 73"/>
          <p:cNvCxnSpPr>
            <a:cxnSpLocks noChangeShapeType="1"/>
            <a:stCxn id="151" idx="3"/>
            <a:endCxn id="69" idx="0"/>
          </p:cNvCxnSpPr>
          <p:nvPr/>
        </p:nvCxnSpPr>
        <p:spPr bwMode="auto">
          <a:xfrm flipH="1">
            <a:off x="5811838" y="2719388"/>
            <a:ext cx="474662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8" name="AutoShape 74"/>
          <p:cNvCxnSpPr>
            <a:cxnSpLocks noChangeShapeType="1"/>
            <a:stCxn id="151" idx="5"/>
            <a:endCxn id="74" idx="0"/>
          </p:cNvCxnSpPr>
          <p:nvPr/>
        </p:nvCxnSpPr>
        <p:spPr bwMode="auto">
          <a:xfrm>
            <a:off x="6640513" y="2719388"/>
            <a:ext cx="12827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98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25" grpId="0" animBg="1"/>
      <p:bldP spid="125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3403</TotalTime>
  <Words>1888</Words>
  <Application>Microsoft Office PowerPoint</Application>
  <PresentationFormat>Экран (4:3)</PresentationFormat>
  <Paragraphs>453</Paragraphs>
  <Slides>32</Slides>
  <Notes>15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4" baseType="lpstr">
      <vt:lpstr>Arial</vt:lpstr>
      <vt:lpstr>Bookman Old Style</vt:lpstr>
      <vt:lpstr>Calibri</vt:lpstr>
      <vt:lpstr>Cambria</vt:lpstr>
      <vt:lpstr>Cambria Math</vt:lpstr>
      <vt:lpstr>DejaVu Sans</vt:lpstr>
      <vt:lpstr>Gill Sans MT</vt:lpstr>
      <vt:lpstr>Times New Roman</vt:lpstr>
      <vt:lpstr>Wingdings</vt:lpstr>
      <vt:lpstr>Wingdings 3</vt:lpstr>
      <vt:lpstr>Начальная</vt:lpstr>
      <vt:lpstr>Формула</vt:lpstr>
      <vt:lpstr>2-3-деревья и другие</vt:lpstr>
      <vt:lpstr>Содержание лекции</vt:lpstr>
      <vt:lpstr>2-3 деревья</vt:lpstr>
      <vt:lpstr>Презентация PowerPoint</vt:lpstr>
      <vt:lpstr>Поиск в 2-3-дереве</vt:lpstr>
      <vt:lpstr>Добавление нового узла в 2-3-дерево</vt:lpstr>
      <vt:lpstr>Корректировка 2-3-дерева после добавления нового ключа </vt:lpstr>
      <vt:lpstr>Примеры преобразования дерева при добавлении узла </vt:lpstr>
      <vt:lpstr>Примеры преобразования дерева при добавлении узла </vt:lpstr>
      <vt:lpstr>Удаление узла из 2-3-дерева</vt:lpstr>
      <vt:lpstr>Пример удаления ключа из 2-3-дерева</vt:lpstr>
      <vt:lpstr>Обобщение 2-3-дерева –  В-дерево k-го порядка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АА-деревья</vt:lpstr>
      <vt:lpstr>АА-дерево</vt:lpstr>
      <vt:lpstr>Уровни узлов в АА-дереве</vt:lpstr>
      <vt:lpstr>Структура АА-дерева</vt:lpstr>
      <vt:lpstr>Презентация PowerPoint</vt:lpstr>
      <vt:lpstr>Вставка нового элемента</vt:lpstr>
      <vt:lpstr>Удаление элемента</vt:lpstr>
      <vt:lpstr>Выводы</vt:lpstr>
    </vt:vector>
  </TitlesOfParts>
  <Company>Borland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данных. Лекция 10</dc:title>
  <dc:subject>АА-деревья</dc:subject>
  <dc:creator>Александр Кубенский</dc:creator>
  <cp:lastModifiedBy>Пользователь</cp:lastModifiedBy>
  <cp:revision>293</cp:revision>
  <dcterms:created xsi:type="dcterms:W3CDTF">2005-04-28T12:29:45Z</dcterms:created>
  <dcterms:modified xsi:type="dcterms:W3CDTF">2018-11-13T20:35:41Z</dcterms:modified>
</cp:coreProperties>
</file>