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3"/>
  </p:sldMasterIdLst>
  <p:notesMasterIdLst>
    <p:notesMasterId r:id="rId43"/>
  </p:notesMasterIdLst>
  <p:handoutMasterIdLst>
    <p:handoutMasterId r:id="rId44"/>
  </p:handoutMasterIdLst>
  <p:sldIdLst>
    <p:sldId id="282" r:id="rId4"/>
    <p:sldId id="292" r:id="rId5"/>
    <p:sldId id="299" r:id="rId6"/>
    <p:sldId id="300" r:id="rId7"/>
    <p:sldId id="293" r:id="rId8"/>
    <p:sldId id="303" r:id="rId9"/>
    <p:sldId id="332" r:id="rId10"/>
    <p:sldId id="305" r:id="rId11"/>
    <p:sldId id="333" r:id="rId12"/>
    <p:sldId id="334" r:id="rId13"/>
    <p:sldId id="335" r:id="rId14"/>
    <p:sldId id="336" r:id="rId15"/>
    <p:sldId id="337" r:id="rId16"/>
    <p:sldId id="320" r:id="rId17"/>
    <p:sldId id="322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364" r:id="rId40"/>
    <p:sldId id="365" r:id="rId41"/>
    <p:sldId id="296" r:id="rId4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8DD750-E9C8-498E-B02F-A465CB2BB798}" type="datetime1">
              <a:rPr lang="ru-RU" smtClean="0"/>
              <a:t>02.09.2025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C6E7-B645-4B70-AC63-7A575D94CEB1}" type="datetime1">
              <a:rPr lang="ru-RU" smtClean="0"/>
              <a:pPr/>
              <a:t>02.09.2025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00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446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84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744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18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047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92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47F3D0-41FC-4430-9F9E-1F78A18D65F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2ED798F6-1F12-46CE-9AFD-CC66555A191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D31C544-1372-4B34-8149-B6058B8CC577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B2598CA-3443-4098-80E7-1F16DC9A13CC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BE421EAA-68E8-4AED-BA2F-01A6AC668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834640"/>
            <a:ext cx="4459766" cy="2720356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Спасибо за внимание!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9A70B137-2503-4803-9F56-620A586FA4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0655455" cy="685800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1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1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0" rtlCol="0" anchor="t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7CE129D0-CB7B-444C-AF89-B1CB663E36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18374"/>
            <a:ext cx="8687356" cy="6439627"/>
          </a:xfrm>
          <a:custGeom>
            <a:avLst/>
            <a:gdLst>
              <a:gd name="connsiteX0" fmla="*/ 0 w 8687356"/>
              <a:gd name="connsiteY0" fmla="*/ 5592682 h 6439627"/>
              <a:gd name="connsiteX1" fmla="*/ 186296 w 8687356"/>
              <a:gd name="connsiteY1" fmla="*/ 5593149 h 6439627"/>
              <a:gd name="connsiteX2" fmla="*/ 1348900 w 8687356"/>
              <a:gd name="connsiteY2" fmla="*/ 5596063 h 6439627"/>
              <a:gd name="connsiteX3" fmla="*/ 1800991 w 8687356"/>
              <a:gd name="connsiteY3" fmla="*/ 5851702 h 6439627"/>
              <a:gd name="connsiteX4" fmla="*/ 2106366 w 8687356"/>
              <a:gd name="connsiteY4" fmla="*/ 6380627 h 6439627"/>
              <a:gd name="connsiteX5" fmla="*/ 2140430 w 8687356"/>
              <a:gd name="connsiteY5" fmla="*/ 6439627 h 6439627"/>
              <a:gd name="connsiteX6" fmla="*/ 0 w 8687356"/>
              <a:gd name="connsiteY6" fmla="*/ 6439627 h 6439627"/>
              <a:gd name="connsiteX7" fmla="*/ 693821 w 8687356"/>
              <a:gd name="connsiteY7" fmla="*/ 3646328 h 6439627"/>
              <a:gd name="connsiteX8" fmla="*/ 1586357 w 8687356"/>
              <a:gd name="connsiteY8" fmla="*/ 3648566 h 6439627"/>
              <a:gd name="connsiteX9" fmla="*/ 1724950 w 8687356"/>
              <a:gd name="connsiteY9" fmla="*/ 3726935 h 6439627"/>
              <a:gd name="connsiteX10" fmla="*/ 2172189 w 8687356"/>
              <a:gd name="connsiteY10" fmla="*/ 4501577 h 6439627"/>
              <a:gd name="connsiteX11" fmla="*/ 2171729 w 8687356"/>
              <a:gd name="connsiteY11" fmla="*/ 4662459 h 6439627"/>
              <a:gd name="connsiteX12" fmla="*/ 1726432 w 8687356"/>
              <a:gd name="connsiteY12" fmla="*/ 5434863 h 6439627"/>
              <a:gd name="connsiteX13" fmla="*/ 1589746 w 8687356"/>
              <a:gd name="connsiteY13" fmla="*/ 5513779 h 6439627"/>
              <a:gd name="connsiteX14" fmla="*/ 698177 w 8687356"/>
              <a:gd name="connsiteY14" fmla="*/ 5513215 h 6439627"/>
              <a:gd name="connsiteX15" fmla="*/ 558617 w 8687356"/>
              <a:gd name="connsiteY15" fmla="*/ 5433172 h 6439627"/>
              <a:gd name="connsiteX16" fmla="*/ 111378 w 8687356"/>
              <a:gd name="connsiteY16" fmla="*/ 4658531 h 6439627"/>
              <a:gd name="connsiteX17" fmla="*/ 112805 w 8687356"/>
              <a:gd name="connsiteY17" fmla="*/ 4499321 h 6439627"/>
              <a:gd name="connsiteX18" fmla="*/ 557135 w 8687356"/>
              <a:gd name="connsiteY18" fmla="*/ 3725244 h 6439627"/>
              <a:gd name="connsiteX19" fmla="*/ 693821 w 8687356"/>
              <a:gd name="connsiteY19" fmla="*/ 3646328 h 6439627"/>
              <a:gd name="connsiteX20" fmla="*/ 1975378 w 8687356"/>
              <a:gd name="connsiteY20" fmla="*/ 3263784 h 6439627"/>
              <a:gd name="connsiteX21" fmla="*/ 2292917 w 8687356"/>
              <a:gd name="connsiteY21" fmla="*/ 3264581 h 6439627"/>
              <a:gd name="connsiteX22" fmla="*/ 2342225 w 8687356"/>
              <a:gd name="connsiteY22" fmla="*/ 3292462 h 6439627"/>
              <a:gd name="connsiteX23" fmla="*/ 2501341 w 8687356"/>
              <a:gd name="connsiteY23" fmla="*/ 3568059 h 6439627"/>
              <a:gd name="connsiteX24" fmla="*/ 2501177 w 8687356"/>
              <a:gd name="connsiteY24" fmla="*/ 3625297 h 6439627"/>
              <a:gd name="connsiteX25" fmla="*/ 2342753 w 8687356"/>
              <a:gd name="connsiteY25" fmla="*/ 3900096 h 6439627"/>
              <a:gd name="connsiteX26" fmla="*/ 2294123 w 8687356"/>
              <a:gd name="connsiteY26" fmla="*/ 3928173 h 6439627"/>
              <a:gd name="connsiteX27" fmla="*/ 1976927 w 8687356"/>
              <a:gd name="connsiteY27" fmla="*/ 3927972 h 6439627"/>
              <a:gd name="connsiteX28" fmla="*/ 1927275 w 8687356"/>
              <a:gd name="connsiteY28" fmla="*/ 3899495 h 6439627"/>
              <a:gd name="connsiteX29" fmla="*/ 1768160 w 8687356"/>
              <a:gd name="connsiteY29" fmla="*/ 3623899 h 6439627"/>
              <a:gd name="connsiteX30" fmla="*/ 1768668 w 8687356"/>
              <a:gd name="connsiteY30" fmla="*/ 3567256 h 6439627"/>
              <a:gd name="connsiteX31" fmla="*/ 1926748 w 8687356"/>
              <a:gd name="connsiteY31" fmla="*/ 3291861 h 6439627"/>
              <a:gd name="connsiteX32" fmla="*/ 1975378 w 8687356"/>
              <a:gd name="connsiteY32" fmla="*/ 3263784 h 6439627"/>
              <a:gd name="connsiteX33" fmla="*/ 2130702 w 8687356"/>
              <a:gd name="connsiteY33" fmla="*/ 2828022 h 6439627"/>
              <a:gd name="connsiteX34" fmla="*/ 2298374 w 8687356"/>
              <a:gd name="connsiteY34" fmla="*/ 2828442 h 6439627"/>
              <a:gd name="connsiteX35" fmla="*/ 2324410 w 8687356"/>
              <a:gd name="connsiteY35" fmla="*/ 2843165 h 6439627"/>
              <a:gd name="connsiteX36" fmla="*/ 2408429 w 8687356"/>
              <a:gd name="connsiteY36" fmla="*/ 2988689 h 6439627"/>
              <a:gd name="connsiteX37" fmla="*/ 2408342 w 8687356"/>
              <a:gd name="connsiteY37" fmla="*/ 3018913 h 6439627"/>
              <a:gd name="connsiteX38" fmla="*/ 2324689 w 8687356"/>
              <a:gd name="connsiteY38" fmla="*/ 3164017 h 6439627"/>
              <a:gd name="connsiteX39" fmla="*/ 2299011 w 8687356"/>
              <a:gd name="connsiteY39" fmla="*/ 3178842 h 6439627"/>
              <a:gd name="connsiteX40" fmla="*/ 2131520 w 8687356"/>
              <a:gd name="connsiteY40" fmla="*/ 3178736 h 6439627"/>
              <a:gd name="connsiteX41" fmla="*/ 2105302 w 8687356"/>
              <a:gd name="connsiteY41" fmla="*/ 3163699 h 6439627"/>
              <a:gd name="connsiteX42" fmla="*/ 2021284 w 8687356"/>
              <a:gd name="connsiteY42" fmla="*/ 3018175 h 6439627"/>
              <a:gd name="connsiteX43" fmla="*/ 2021552 w 8687356"/>
              <a:gd name="connsiteY43" fmla="*/ 2988265 h 6439627"/>
              <a:gd name="connsiteX44" fmla="*/ 2105024 w 8687356"/>
              <a:gd name="connsiteY44" fmla="*/ 2842847 h 6439627"/>
              <a:gd name="connsiteX45" fmla="*/ 2130702 w 8687356"/>
              <a:gd name="connsiteY45" fmla="*/ 2828022 h 6439627"/>
              <a:gd name="connsiteX46" fmla="*/ 3794942 w 8687356"/>
              <a:gd name="connsiteY46" fmla="*/ 2543905 h 6439627"/>
              <a:gd name="connsiteX47" fmla="*/ 6706383 w 8687356"/>
              <a:gd name="connsiteY47" fmla="*/ 2551204 h 6439627"/>
              <a:gd name="connsiteX48" fmla="*/ 7158474 w 8687356"/>
              <a:gd name="connsiteY48" fmla="*/ 2806842 h 6439627"/>
              <a:gd name="connsiteX49" fmla="*/ 8617364 w 8687356"/>
              <a:gd name="connsiteY49" fmla="*/ 5333715 h 6439627"/>
              <a:gd name="connsiteX50" fmla="*/ 8615859 w 8687356"/>
              <a:gd name="connsiteY50" fmla="*/ 5858514 h 6439627"/>
              <a:gd name="connsiteX51" fmla="*/ 8311811 w 8687356"/>
              <a:gd name="connsiteY51" fmla="*/ 6385912 h 6439627"/>
              <a:gd name="connsiteX52" fmla="*/ 8280844 w 8687356"/>
              <a:gd name="connsiteY52" fmla="*/ 6439627 h 6439627"/>
              <a:gd name="connsiteX53" fmla="*/ 2237916 w 8687356"/>
              <a:gd name="connsiteY53" fmla="*/ 6439627 h 6439627"/>
              <a:gd name="connsiteX54" fmla="*/ 2151815 w 8687356"/>
              <a:gd name="connsiteY54" fmla="*/ 6290497 h 6439627"/>
              <a:gd name="connsiteX55" fmla="*/ 1895013 w 8687356"/>
              <a:gd name="connsiteY55" fmla="*/ 5845703 h 6439627"/>
              <a:gd name="connsiteX56" fmla="*/ 1899669 w 8687356"/>
              <a:gd name="connsiteY56" fmla="*/ 5326361 h 6439627"/>
              <a:gd name="connsiteX57" fmla="*/ 3349069 w 8687356"/>
              <a:gd name="connsiteY57" fmla="*/ 2801330 h 6439627"/>
              <a:gd name="connsiteX58" fmla="*/ 3794942 w 8687356"/>
              <a:gd name="connsiteY58" fmla="*/ 2543905 h 6439627"/>
              <a:gd name="connsiteX59" fmla="*/ 634940 w 8687356"/>
              <a:gd name="connsiteY59" fmla="*/ 2395105 h 6439627"/>
              <a:gd name="connsiteX60" fmla="*/ 1188015 w 8687356"/>
              <a:gd name="connsiteY60" fmla="*/ 2396492 h 6439627"/>
              <a:gd name="connsiteX61" fmla="*/ 1273897 w 8687356"/>
              <a:gd name="connsiteY61" fmla="*/ 2445054 h 6439627"/>
              <a:gd name="connsiteX62" fmla="*/ 1551037 w 8687356"/>
              <a:gd name="connsiteY62" fmla="*/ 2925075 h 6439627"/>
              <a:gd name="connsiteX63" fmla="*/ 1550752 w 8687356"/>
              <a:gd name="connsiteY63" fmla="*/ 3024769 h 6439627"/>
              <a:gd name="connsiteX64" fmla="*/ 1274816 w 8687356"/>
              <a:gd name="connsiteY64" fmla="*/ 3503403 h 6439627"/>
              <a:gd name="connsiteX65" fmla="*/ 1190116 w 8687356"/>
              <a:gd name="connsiteY65" fmla="*/ 3552304 h 6439627"/>
              <a:gd name="connsiteX66" fmla="*/ 637639 w 8687356"/>
              <a:gd name="connsiteY66" fmla="*/ 3551955 h 6439627"/>
              <a:gd name="connsiteX67" fmla="*/ 551158 w 8687356"/>
              <a:gd name="connsiteY67" fmla="*/ 3502355 h 6439627"/>
              <a:gd name="connsiteX68" fmla="*/ 274018 w 8687356"/>
              <a:gd name="connsiteY68" fmla="*/ 3022335 h 6439627"/>
              <a:gd name="connsiteX69" fmla="*/ 274903 w 8687356"/>
              <a:gd name="connsiteY69" fmla="*/ 2923678 h 6439627"/>
              <a:gd name="connsiteX70" fmla="*/ 550240 w 8687356"/>
              <a:gd name="connsiteY70" fmla="*/ 2444007 h 6439627"/>
              <a:gd name="connsiteX71" fmla="*/ 634940 w 8687356"/>
              <a:gd name="connsiteY71" fmla="*/ 2395105 h 6439627"/>
              <a:gd name="connsiteX72" fmla="*/ 2521339 w 8687356"/>
              <a:gd name="connsiteY72" fmla="*/ 1975621 h 6439627"/>
              <a:gd name="connsiteX73" fmla="*/ 2985874 w 8687356"/>
              <a:gd name="connsiteY73" fmla="*/ 1976785 h 6439627"/>
              <a:gd name="connsiteX74" fmla="*/ 3058007 w 8687356"/>
              <a:gd name="connsiteY74" fmla="*/ 2017574 h 6439627"/>
              <a:gd name="connsiteX75" fmla="*/ 3290779 w 8687356"/>
              <a:gd name="connsiteY75" fmla="*/ 2420748 h 6439627"/>
              <a:gd name="connsiteX76" fmla="*/ 3290540 w 8687356"/>
              <a:gd name="connsiteY76" fmla="*/ 2504482 h 6439627"/>
              <a:gd name="connsiteX77" fmla="*/ 3058778 w 8687356"/>
              <a:gd name="connsiteY77" fmla="*/ 2906492 h 6439627"/>
              <a:gd name="connsiteX78" fmla="*/ 2987637 w 8687356"/>
              <a:gd name="connsiteY78" fmla="*/ 2947565 h 6439627"/>
              <a:gd name="connsiteX79" fmla="*/ 2523606 w 8687356"/>
              <a:gd name="connsiteY79" fmla="*/ 2947271 h 6439627"/>
              <a:gd name="connsiteX80" fmla="*/ 2450970 w 8687356"/>
              <a:gd name="connsiteY80" fmla="*/ 2905612 h 6439627"/>
              <a:gd name="connsiteX81" fmla="*/ 2218197 w 8687356"/>
              <a:gd name="connsiteY81" fmla="*/ 2502438 h 6439627"/>
              <a:gd name="connsiteX82" fmla="*/ 2218941 w 8687356"/>
              <a:gd name="connsiteY82" fmla="*/ 2419574 h 6439627"/>
              <a:gd name="connsiteX83" fmla="*/ 2450199 w 8687356"/>
              <a:gd name="connsiteY83" fmla="*/ 2016694 h 6439627"/>
              <a:gd name="connsiteX84" fmla="*/ 2521339 w 8687356"/>
              <a:gd name="connsiteY84" fmla="*/ 1975621 h 6439627"/>
              <a:gd name="connsiteX85" fmla="*/ 3564142 w 8687356"/>
              <a:gd name="connsiteY85" fmla="*/ 34 h 6439627"/>
              <a:gd name="connsiteX86" fmla="*/ 4738405 w 8687356"/>
              <a:gd name="connsiteY86" fmla="*/ 2977 h 6439627"/>
              <a:gd name="connsiteX87" fmla="*/ 4920745 w 8687356"/>
              <a:gd name="connsiteY87" fmla="*/ 106084 h 6439627"/>
              <a:gd name="connsiteX88" fmla="*/ 5509155 w 8687356"/>
              <a:gd name="connsiteY88" fmla="*/ 1125240 h 6439627"/>
              <a:gd name="connsiteX89" fmla="*/ 5508549 w 8687356"/>
              <a:gd name="connsiteY89" fmla="*/ 1336906 h 6439627"/>
              <a:gd name="connsiteX90" fmla="*/ 4922696 w 8687356"/>
              <a:gd name="connsiteY90" fmla="*/ 2353119 h 6439627"/>
              <a:gd name="connsiteX91" fmla="*/ 4742864 w 8687356"/>
              <a:gd name="connsiteY91" fmla="*/ 2456945 h 6439627"/>
              <a:gd name="connsiteX92" fmla="*/ 3569871 w 8687356"/>
              <a:gd name="connsiteY92" fmla="*/ 2456203 h 6439627"/>
              <a:gd name="connsiteX93" fmla="*/ 3386259 w 8687356"/>
              <a:gd name="connsiteY93" fmla="*/ 2350896 h 6439627"/>
              <a:gd name="connsiteX94" fmla="*/ 2797848 w 8687356"/>
              <a:gd name="connsiteY94" fmla="*/ 1331739 h 6439627"/>
              <a:gd name="connsiteX95" fmla="*/ 2799727 w 8687356"/>
              <a:gd name="connsiteY95" fmla="*/ 1122274 h 6439627"/>
              <a:gd name="connsiteX96" fmla="*/ 3384310 w 8687356"/>
              <a:gd name="connsiteY96" fmla="*/ 103860 h 6439627"/>
              <a:gd name="connsiteX97" fmla="*/ 3564142 w 8687356"/>
              <a:gd name="connsiteY97" fmla="*/ 34 h 643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8687356" h="6439627">
                <a:moveTo>
                  <a:pt x="0" y="5592682"/>
                </a:moveTo>
                <a:lnTo>
                  <a:pt x="186296" y="5593149"/>
                </a:lnTo>
                <a:cubicBezTo>
                  <a:pt x="510155" y="5593961"/>
                  <a:pt x="893987" y="5594923"/>
                  <a:pt x="1348900" y="5596063"/>
                </a:cubicBezTo>
                <a:cubicBezTo>
                  <a:pt x="1534387" y="5590847"/>
                  <a:pt x="1709614" y="5693431"/>
                  <a:pt x="1800991" y="5851702"/>
                </a:cubicBezTo>
                <a:cubicBezTo>
                  <a:pt x="1800991" y="5851702"/>
                  <a:pt x="1800991" y="5851702"/>
                  <a:pt x="2106366" y="6380627"/>
                </a:cubicBezTo>
                <a:lnTo>
                  <a:pt x="2140430" y="6439627"/>
                </a:lnTo>
                <a:lnTo>
                  <a:pt x="0" y="6439627"/>
                </a:lnTo>
                <a:close/>
                <a:moveTo>
                  <a:pt x="693821" y="3646328"/>
                </a:moveTo>
                <a:cubicBezTo>
                  <a:pt x="693821" y="3646328"/>
                  <a:pt x="693821" y="3646328"/>
                  <a:pt x="1586357" y="3648566"/>
                </a:cubicBezTo>
                <a:cubicBezTo>
                  <a:pt x="1643220" y="3646968"/>
                  <a:pt x="1696937" y="3678416"/>
                  <a:pt x="1724950" y="3726935"/>
                </a:cubicBezTo>
                <a:cubicBezTo>
                  <a:pt x="1724950" y="3726935"/>
                  <a:pt x="1724950" y="3726935"/>
                  <a:pt x="2172189" y="4501577"/>
                </a:cubicBezTo>
                <a:cubicBezTo>
                  <a:pt x="2201168" y="4551769"/>
                  <a:pt x="2200578" y="4612341"/>
                  <a:pt x="2171729" y="4662459"/>
                </a:cubicBezTo>
                <a:cubicBezTo>
                  <a:pt x="2171729" y="4662459"/>
                  <a:pt x="2171729" y="4662459"/>
                  <a:pt x="1726432" y="5434863"/>
                </a:cubicBezTo>
                <a:cubicBezTo>
                  <a:pt x="1699249" y="5484020"/>
                  <a:pt x="1645909" y="5514815"/>
                  <a:pt x="1589746" y="5513779"/>
                </a:cubicBezTo>
                <a:cubicBezTo>
                  <a:pt x="1589746" y="5513779"/>
                  <a:pt x="1589746" y="5513779"/>
                  <a:pt x="698177" y="5513215"/>
                </a:cubicBezTo>
                <a:cubicBezTo>
                  <a:pt x="640348" y="5513140"/>
                  <a:pt x="587596" y="5483366"/>
                  <a:pt x="558617" y="5433172"/>
                </a:cubicBezTo>
                <a:cubicBezTo>
                  <a:pt x="558617" y="5433172"/>
                  <a:pt x="558617" y="5433172"/>
                  <a:pt x="111378" y="4658531"/>
                </a:cubicBezTo>
                <a:cubicBezTo>
                  <a:pt x="83365" y="4610012"/>
                  <a:pt x="82990" y="4547767"/>
                  <a:pt x="112805" y="4499321"/>
                </a:cubicBezTo>
                <a:cubicBezTo>
                  <a:pt x="112805" y="4499321"/>
                  <a:pt x="112805" y="4499321"/>
                  <a:pt x="557135" y="3725244"/>
                </a:cubicBezTo>
                <a:cubicBezTo>
                  <a:pt x="584319" y="3676088"/>
                  <a:pt x="637659" y="3645292"/>
                  <a:pt x="693821" y="3646328"/>
                </a:cubicBezTo>
                <a:close/>
                <a:moveTo>
                  <a:pt x="1975378" y="3263784"/>
                </a:moveTo>
                <a:cubicBezTo>
                  <a:pt x="1975378" y="3263784"/>
                  <a:pt x="1975378" y="3263784"/>
                  <a:pt x="2292917" y="3264581"/>
                </a:cubicBezTo>
                <a:cubicBezTo>
                  <a:pt x="2313148" y="3264012"/>
                  <a:pt x="2332259" y="3275200"/>
                  <a:pt x="2342225" y="3292462"/>
                </a:cubicBezTo>
                <a:cubicBezTo>
                  <a:pt x="2342225" y="3292462"/>
                  <a:pt x="2342225" y="3292462"/>
                  <a:pt x="2501341" y="3568059"/>
                </a:cubicBezTo>
                <a:cubicBezTo>
                  <a:pt x="2511651" y="3585916"/>
                  <a:pt x="2511441" y="3607466"/>
                  <a:pt x="2501177" y="3625297"/>
                </a:cubicBezTo>
                <a:cubicBezTo>
                  <a:pt x="2501177" y="3625297"/>
                  <a:pt x="2501177" y="3625297"/>
                  <a:pt x="2342753" y="3900096"/>
                </a:cubicBezTo>
                <a:cubicBezTo>
                  <a:pt x="2333082" y="3917585"/>
                  <a:pt x="2314104" y="3928542"/>
                  <a:pt x="2294123" y="3928173"/>
                </a:cubicBezTo>
                <a:cubicBezTo>
                  <a:pt x="2294123" y="3928173"/>
                  <a:pt x="2294123" y="3928173"/>
                  <a:pt x="1976927" y="3927972"/>
                </a:cubicBezTo>
                <a:cubicBezTo>
                  <a:pt x="1956353" y="3927946"/>
                  <a:pt x="1937585" y="3917353"/>
                  <a:pt x="1927275" y="3899495"/>
                </a:cubicBezTo>
                <a:cubicBezTo>
                  <a:pt x="1927275" y="3899495"/>
                  <a:pt x="1927275" y="3899495"/>
                  <a:pt x="1768160" y="3623899"/>
                </a:cubicBezTo>
                <a:cubicBezTo>
                  <a:pt x="1758193" y="3606636"/>
                  <a:pt x="1758060" y="3584492"/>
                  <a:pt x="1768668" y="3567256"/>
                </a:cubicBezTo>
                <a:cubicBezTo>
                  <a:pt x="1768668" y="3567256"/>
                  <a:pt x="1768668" y="3567256"/>
                  <a:pt x="1926748" y="3291861"/>
                </a:cubicBezTo>
                <a:cubicBezTo>
                  <a:pt x="1936419" y="3274372"/>
                  <a:pt x="1955397" y="3263416"/>
                  <a:pt x="1975378" y="3263784"/>
                </a:cubicBezTo>
                <a:close/>
                <a:moveTo>
                  <a:pt x="2130702" y="2828022"/>
                </a:moveTo>
                <a:cubicBezTo>
                  <a:pt x="2130702" y="2828022"/>
                  <a:pt x="2130702" y="2828022"/>
                  <a:pt x="2298374" y="2828442"/>
                </a:cubicBezTo>
                <a:cubicBezTo>
                  <a:pt x="2309057" y="2828143"/>
                  <a:pt x="2319148" y="2834050"/>
                  <a:pt x="2324410" y="2843165"/>
                </a:cubicBezTo>
                <a:cubicBezTo>
                  <a:pt x="2324410" y="2843165"/>
                  <a:pt x="2324410" y="2843165"/>
                  <a:pt x="2408429" y="2988689"/>
                </a:cubicBezTo>
                <a:cubicBezTo>
                  <a:pt x="2413873" y="2998119"/>
                  <a:pt x="2413762" y="3009498"/>
                  <a:pt x="2408342" y="3018913"/>
                </a:cubicBezTo>
                <a:cubicBezTo>
                  <a:pt x="2408342" y="3018913"/>
                  <a:pt x="2408342" y="3018913"/>
                  <a:pt x="2324689" y="3164017"/>
                </a:cubicBezTo>
                <a:cubicBezTo>
                  <a:pt x="2319583" y="3173251"/>
                  <a:pt x="2309561" y="3179037"/>
                  <a:pt x="2299011" y="3178842"/>
                </a:cubicBezTo>
                <a:cubicBezTo>
                  <a:pt x="2299011" y="3178842"/>
                  <a:pt x="2299011" y="3178842"/>
                  <a:pt x="2131520" y="3178736"/>
                </a:cubicBezTo>
                <a:cubicBezTo>
                  <a:pt x="2120657" y="3178722"/>
                  <a:pt x="2110746" y="3173129"/>
                  <a:pt x="2105302" y="3163699"/>
                </a:cubicBezTo>
                <a:cubicBezTo>
                  <a:pt x="2105302" y="3163699"/>
                  <a:pt x="2105302" y="3163699"/>
                  <a:pt x="2021284" y="3018175"/>
                </a:cubicBezTo>
                <a:cubicBezTo>
                  <a:pt x="2016021" y="3009060"/>
                  <a:pt x="2015951" y="2997367"/>
                  <a:pt x="2021552" y="2988265"/>
                </a:cubicBezTo>
                <a:cubicBezTo>
                  <a:pt x="2021552" y="2988265"/>
                  <a:pt x="2021552" y="2988265"/>
                  <a:pt x="2105024" y="2842847"/>
                </a:cubicBezTo>
                <a:cubicBezTo>
                  <a:pt x="2110131" y="2833613"/>
                  <a:pt x="2120152" y="2827827"/>
                  <a:pt x="2130702" y="2828022"/>
                </a:cubicBezTo>
                <a:close/>
                <a:moveTo>
                  <a:pt x="3794942" y="2543905"/>
                </a:moveTo>
                <a:cubicBezTo>
                  <a:pt x="3794942" y="2543905"/>
                  <a:pt x="3794942" y="2543905"/>
                  <a:pt x="6706383" y="2551204"/>
                </a:cubicBezTo>
                <a:cubicBezTo>
                  <a:pt x="6891871" y="2545988"/>
                  <a:pt x="7067096" y="2648572"/>
                  <a:pt x="7158474" y="2806842"/>
                </a:cubicBezTo>
                <a:cubicBezTo>
                  <a:pt x="7158474" y="2806842"/>
                  <a:pt x="7158474" y="2806842"/>
                  <a:pt x="8617364" y="5333715"/>
                </a:cubicBezTo>
                <a:cubicBezTo>
                  <a:pt x="8711893" y="5497443"/>
                  <a:pt x="8709969" y="5695027"/>
                  <a:pt x="8615859" y="5858514"/>
                </a:cubicBezTo>
                <a:cubicBezTo>
                  <a:pt x="8615859" y="5858514"/>
                  <a:pt x="8615859" y="5858514"/>
                  <a:pt x="8311811" y="6385912"/>
                </a:cubicBezTo>
                <a:lnTo>
                  <a:pt x="8280844" y="6439627"/>
                </a:lnTo>
                <a:lnTo>
                  <a:pt x="2237916" y="6439627"/>
                </a:lnTo>
                <a:lnTo>
                  <a:pt x="2151815" y="6290497"/>
                </a:lnTo>
                <a:cubicBezTo>
                  <a:pt x="2071676" y="6151692"/>
                  <a:pt x="1986194" y="6003633"/>
                  <a:pt x="1895013" y="5845703"/>
                </a:cubicBezTo>
                <a:cubicBezTo>
                  <a:pt x="1803636" y="5687432"/>
                  <a:pt x="1802408" y="5484390"/>
                  <a:pt x="1899669" y="5326361"/>
                </a:cubicBezTo>
                <a:cubicBezTo>
                  <a:pt x="1899669" y="5326361"/>
                  <a:pt x="1899669" y="5326361"/>
                  <a:pt x="3349069" y="2801330"/>
                </a:cubicBezTo>
                <a:cubicBezTo>
                  <a:pt x="3437742" y="2640982"/>
                  <a:pt x="3611741" y="2540524"/>
                  <a:pt x="3794942" y="2543905"/>
                </a:cubicBezTo>
                <a:close/>
                <a:moveTo>
                  <a:pt x="634940" y="2395105"/>
                </a:moveTo>
                <a:cubicBezTo>
                  <a:pt x="634940" y="2395105"/>
                  <a:pt x="634940" y="2395105"/>
                  <a:pt x="1188015" y="2396492"/>
                </a:cubicBezTo>
                <a:cubicBezTo>
                  <a:pt x="1223252" y="2395501"/>
                  <a:pt x="1256539" y="2414988"/>
                  <a:pt x="1273897" y="2445054"/>
                </a:cubicBezTo>
                <a:cubicBezTo>
                  <a:pt x="1273897" y="2445054"/>
                  <a:pt x="1273897" y="2445054"/>
                  <a:pt x="1551037" y="2925075"/>
                </a:cubicBezTo>
                <a:cubicBezTo>
                  <a:pt x="1568994" y="2956177"/>
                  <a:pt x="1568629" y="2993712"/>
                  <a:pt x="1550752" y="3024769"/>
                </a:cubicBezTo>
                <a:cubicBezTo>
                  <a:pt x="1550752" y="3024769"/>
                  <a:pt x="1550752" y="3024769"/>
                  <a:pt x="1274816" y="3503403"/>
                </a:cubicBezTo>
                <a:cubicBezTo>
                  <a:pt x="1257971" y="3533863"/>
                  <a:pt x="1224917" y="3552947"/>
                  <a:pt x="1190116" y="3552304"/>
                </a:cubicBezTo>
                <a:cubicBezTo>
                  <a:pt x="1190116" y="3552304"/>
                  <a:pt x="1190116" y="3552304"/>
                  <a:pt x="637639" y="3551955"/>
                </a:cubicBezTo>
                <a:cubicBezTo>
                  <a:pt x="601804" y="3551909"/>
                  <a:pt x="569115" y="3533458"/>
                  <a:pt x="551158" y="3502355"/>
                </a:cubicBezTo>
                <a:cubicBezTo>
                  <a:pt x="551158" y="3502355"/>
                  <a:pt x="551158" y="3502355"/>
                  <a:pt x="274018" y="3022335"/>
                </a:cubicBezTo>
                <a:cubicBezTo>
                  <a:pt x="256660" y="2992269"/>
                  <a:pt x="256426" y="2953698"/>
                  <a:pt x="274903" y="2923678"/>
                </a:cubicBezTo>
                <a:cubicBezTo>
                  <a:pt x="274903" y="2923678"/>
                  <a:pt x="274903" y="2923678"/>
                  <a:pt x="550240" y="2444007"/>
                </a:cubicBezTo>
                <a:cubicBezTo>
                  <a:pt x="567085" y="2413547"/>
                  <a:pt x="600139" y="2394463"/>
                  <a:pt x="634940" y="2395105"/>
                </a:cubicBezTo>
                <a:close/>
                <a:moveTo>
                  <a:pt x="2521339" y="1975621"/>
                </a:moveTo>
                <a:cubicBezTo>
                  <a:pt x="2521339" y="1975621"/>
                  <a:pt x="2521339" y="1975621"/>
                  <a:pt x="2985874" y="1976785"/>
                </a:cubicBezTo>
                <a:cubicBezTo>
                  <a:pt x="3015469" y="1975952"/>
                  <a:pt x="3043427" y="1992321"/>
                  <a:pt x="3058007" y="2017574"/>
                </a:cubicBezTo>
                <a:cubicBezTo>
                  <a:pt x="3058007" y="2017574"/>
                  <a:pt x="3058007" y="2017574"/>
                  <a:pt x="3290779" y="2420748"/>
                </a:cubicBezTo>
                <a:cubicBezTo>
                  <a:pt x="3305862" y="2446871"/>
                  <a:pt x="3305555" y="2478396"/>
                  <a:pt x="3290540" y="2504482"/>
                </a:cubicBezTo>
                <a:cubicBezTo>
                  <a:pt x="3290540" y="2504482"/>
                  <a:pt x="3290540" y="2504482"/>
                  <a:pt x="3058778" y="2906492"/>
                </a:cubicBezTo>
                <a:cubicBezTo>
                  <a:pt x="3044630" y="2932076"/>
                  <a:pt x="3016868" y="2948104"/>
                  <a:pt x="2987637" y="2947565"/>
                </a:cubicBezTo>
                <a:cubicBezTo>
                  <a:pt x="2987637" y="2947565"/>
                  <a:pt x="2987637" y="2947565"/>
                  <a:pt x="2523606" y="2947271"/>
                </a:cubicBezTo>
                <a:cubicBezTo>
                  <a:pt x="2493508" y="2947232"/>
                  <a:pt x="2466052" y="2931735"/>
                  <a:pt x="2450970" y="2905612"/>
                </a:cubicBezTo>
                <a:cubicBezTo>
                  <a:pt x="2450970" y="2905612"/>
                  <a:pt x="2450970" y="2905612"/>
                  <a:pt x="2218197" y="2502438"/>
                </a:cubicBezTo>
                <a:cubicBezTo>
                  <a:pt x="2203617" y="2477185"/>
                  <a:pt x="2203422" y="2444788"/>
                  <a:pt x="2218941" y="2419574"/>
                </a:cubicBezTo>
                <a:cubicBezTo>
                  <a:pt x="2218941" y="2419574"/>
                  <a:pt x="2218941" y="2419574"/>
                  <a:pt x="2450199" y="2016694"/>
                </a:cubicBezTo>
                <a:cubicBezTo>
                  <a:pt x="2464347" y="1991110"/>
                  <a:pt x="2492109" y="1975081"/>
                  <a:pt x="2521339" y="1975621"/>
                </a:cubicBezTo>
                <a:close/>
                <a:moveTo>
                  <a:pt x="3564142" y="34"/>
                </a:moveTo>
                <a:cubicBezTo>
                  <a:pt x="3564142" y="34"/>
                  <a:pt x="3564142" y="34"/>
                  <a:pt x="4738405" y="2977"/>
                </a:cubicBezTo>
                <a:cubicBezTo>
                  <a:pt x="4813218" y="874"/>
                  <a:pt x="4883890" y="42249"/>
                  <a:pt x="4920745" y="106084"/>
                </a:cubicBezTo>
                <a:cubicBezTo>
                  <a:pt x="4920745" y="106084"/>
                  <a:pt x="4920745" y="106084"/>
                  <a:pt x="5509155" y="1125240"/>
                </a:cubicBezTo>
                <a:cubicBezTo>
                  <a:pt x="5547281" y="1191277"/>
                  <a:pt x="5546507" y="1270967"/>
                  <a:pt x="5508549" y="1336906"/>
                </a:cubicBezTo>
                <a:cubicBezTo>
                  <a:pt x="5508549" y="1336906"/>
                  <a:pt x="5508549" y="1336906"/>
                  <a:pt x="4922696" y="2353119"/>
                </a:cubicBezTo>
                <a:cubicBezTo>
                  <a:pt x="4886932" y="2417792"/>
                  <a:pt x="4816753" y="2458309"/>
                  <a:pt x="4742864" y="2456945"/>
                </a:cubicBezTo>
                <a:cubicBezTo>
                  <a:pt x="4742864" y="2456945"/>
                  <a:pt x="4742864" y="2456945"/>
                  <a:pt x="3569871" y="2456203"/>
                </a:cubicBezTo>
                <a:cubicBezTo>
                  <a:pt x="3493788" y="2456106"/>
                  <a:pt x="3424385" y="2416932"/>
                  <a:pt x="3386259" y="2350896"/>
                </a:cubicBezTo>
                <a:cubicBezTo>
                  <a:pt x="3386259" y="2350896"/>
                  <a:pt x="3386259" y="2350896"/>
                  <a:pt x="2797848" y="1331739"/>
                </a:cubicBezTo>
                <a:cubicBezTo>
                  <a:pt x="2760993" y="1267904"/>
                  <a:pt x="2760499" y="1186012"/>
                  <a:pt x="2799727" y="1122274"/>
                </a:cubicBezTo>
                <a:cubicBezTo>
                  <a:pt x="2799727" y="1122274"/>
                  <a:pt x="2799727" y="1122274"/>
                  <a:pt x="3384310" y="103860"/>
                </a:cubicBezTo>
                <a:cubicBezTo>
                  <a:pt x="3420073" y="39188"/>
                  <a:pt x="3490251" y="-1330"/>
                  <a:pt x="3564142" y="3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25293" y="2408157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7300" y="4386894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4517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7B7C90C9-77F3-4C3C-97F8-425EF81FB7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1795125" cy="6858000"/>
          </a:xfrm>
          <a:custGeom>
            <a:avLst/>
            <a:gdLst>
              <a:gd name="connsiteX0" fmla="*/ 4729712 w 11795125"/>
              <a:gd name="connsiteY0" fmla="*/ 4417922 h 6858000"/>
              <a:gd name="connsiteX1" fmla="*/ 7234278 w 11795125"/>
              <a:gd name="connsiteY1" fmla="*/ 4419507 h 6858000"/>
              <a:gd name="connsiteX2" fmla="*/ 7626325 w 11795125"/>
              <a:gd name="connsiteY2" fmla="*/ 4644358 h 6858000"/>
              <a:gd name="connsiteX3" fmla="*/ 8882694 w 11795125"/>
              <a:gd name="connsiteY3" fmla="*/ 6820455 h 6858000"/>
              <a:gd name="connsiteX4" fmla="*/ 8898077 w 11795125"/>
              <a:gd name="connsiteY4" fmla="*/ 6858000 h 6858000"/>
              <a:gd name="connsiteX5" fmla="*/ 3070863 w 11795125"/>
              <a:gd name="connsiteY5" fmla="*/ 6858000 h 6858000"/>
              <a:gd name="connsiteX6" fmla="*/ 3094823 w 11795125"/>
              <a:gd name="connsiteY6" fmla="*/ 6809422 h 6858000"/>
              <a:gd name="connsiteX7" fmla="*/ 4345735 w 11795125"/>
              <a:gd name="connsiteY7" fmla="*/ 4639611 h 6858000"/>
              <a:gd name="connsiteX8" fmla="*/ 4729712 w 11795125"/>
              <a:gd name="connsiteY8" fmla="*/ 4417922 h 6858000"/>
              <a:gd name="connsiteX9" fmla="*/ 2031302 w 11795125"/>
              <a:gd name="connsiteY9" fmla="*/ 2039301 h 6858000"/>
              <a:gd name="connsiteX10" fmla="*/ 2747265 w 11795125"/>
              <a:gd name="connsiteY10" fmla="*/ 2039754 h 6858000"/>
              <a:gd name="connsiteX11" fmla="*/ 2859337 w 11795125"/>
              <a:gd name="connsiteY11" fmla="*/ 2104031 h 6858000"/>
              <a:gd name="connsiteX12" fmla="*/ 3218486 w 11795125"/>
              <a:gd name="connsiteY12" fmla="*/ 2726096 h 6858000"/>
              <a:gd name="connsiteX13" fmla="*/ 3217340 w 11795125"/>
              <a:gd name="connsiteY13" fmla="*/ 2853948 h 6858000"/>
              <a:gd name="connsiteX14" fmla="*/ 2860527 w 11795125"/>
              <a:gd name="connsiteY14" fmla="*/ 3475560 h 6858000"/>
              <a:gd name="connsiteX15" fmla="*/ 2750762 w 11795125"/>
              <a:gd name="connsiteY15" fmla="*/ 3538933 h 6858000"/>
              <a:gd name="connsiteX16" fmla="*/ 2034023 w 11795125"/>
              <a:gd name="connsiteY16" fmla="*/ 3537136 h 6858000"/>
              <a:gd name="connsiteX17" fmla="*/ 1922728 w 11795125"/>
              <a:gd name="connsiteY17" fmla="*/ 3474202 h 6858000"/>
              <a:gd name="connsiteX18" fmla="*/ 1563578 w 11795125"/>
              <a:gd name="connsiteY18" fmla="*/ 2852137 h 6858000"/>
              <a:gd name="connsiteX19" fmla="*/ 1563948 w 11795125"/>
              <a:gd name="connsiteY19" fmla="*/ 2722942 h 6858000"/>
              <a:gd name="connsiteX20" fmla="*/ 1921537 w 11795125"/>
              <a:gd name="connsiteY20" fmla="*/ 2102674 h 6858000"/>
              <a:gd name="connsiteX21" fmla="*/ 2031302 w 11795125"/>
              <a:gd name="connsiteY21" fmla="*/ 2039301 h 6858000"/>
              <a:gd name="connsiteX22" fmla="*/ 9343478 w 11795125"/>
              <a:gd name="connsiteY22" fmla="*/ 1795745 h 6858000"/>
              <a:gd name="connsiteX23" fmla="*/ 11620502 w 11795125"/>
              <a:gd name="connsiteY23" fmla="*/ 1797185 h 6858000"/>
              <a:gd name="connsiteX24" fmla="*/ 11795125 w 11795125"/>
              <a:gd name="connsiteY24" fmla="*/ 1797296 h 6858000"/>
              <a:gd name="connsiteX25" fmla="*/ 11795125 w 11795125"/>
              <a:gd name="connsiteY25" fmla="*/ 6858000 h 6858000"/>
              <a:gd name="connsiteX26" fmla="*/ 8996698 w 11795125"/>
              <a:gd name="connsiteY26" fmla="*/ 6858000 h 6858000"/>
              <a:gd name="connsiteX27" fmla="*/ 8963663 w 11795125"/>
              <a:gd name="connsiteY27" fmla="*/ 6815289 h 6858000"/>
              <a:gd name="connsiteX28" fmla="*/ 7707295 w 11795125"/>
              <a:gd name="connsiteY28" fmla="*/ 4639193 h 6858000"/>
              <a:gd name="connsiteX29" fmla="*/ 7708590 w 11795125"/>
              <a:gd name="connsiteY29" fmla="*/ 4187244 h 6858000"/>
              <a:gd name="connsiteX30" fmla="*/ 8959501 w 11795125"/>
              <a:gd name="connsiteY30" fmla="*/ 2017434 h 6858000"/>
              <a:gd name="connsiteX31" fmla="*/ 9343478 w 11795125"/>
              <a:gd name="connsiteY31" fmla="*/ 1795745 h 6858000"/>
              <a:gd name="connsiteX32" fmla="*/ 3102644 w 11795125"/>
              <a:gd name="connsiteY32" fmla="*/ 1739841 h 6858000"/>
              <a:gd name="connsiteX33" fmla="*/ 3385876 w 11795125"/>
              <a:gd name="connsiteY33" fmla="*/ 1740020 h 6858000"/>
              <a:gd name="connsiteX34" fmla="*/ 3430211 w 11795125"/>
              <a:gd name="connsiteY34" fmla="*/ 1765448 h 6858000"/>
              <a:gd name="connsiteX35" fmla="*/ 3572289 w 11795125"/>
              <a:gd name="connsiteY35" fmla="*/ 2011533 h 6858000"/>
              <a:gd name="connsiteX36" fmla="*/ 3571836 w 11795125"/>
              <a:gd name="connsiteY36" fmla="*/ 2062111 h 6858000"/>
              <a:gd name="connsiteX37" fmla="*/ 3430681 w 11795125"/>
              <a:gd name="connsiteY37" fmla="*/ 2308019 h 6858000"/>
              <a:gd name="connsiteX38" fmla="*/ 3387260 w 11795125"/>
              <a:gd name="connsiteY38" fmla="*/ 2333088 h 6858000"/>
              <a:gd name="connsiteX39" fmla="*/ 3103720 w 11795125"/>
              <a:gd name="connsiteY39" fmla="*/ 2332378 h 6858000"/>
              <a:gd name="connsiteX40" fmla="*/ 3059693 w 11795125"/>
              <a:gd name="connsiteY40" fmla="*/ 2307481 h 6858000"/>
              <a:gd name="connsiteX41" fmla="*/ 2917615 w 11795125"/>
              <a:gd name="connsiteY41" fmla="*/ 2061395 h 6858000"/>
              <a:gd name="connsiteX42" fmla="*/ 2917761 w 11795125"/>
              <a:gd name="connsiteY42" fmla="*/ 2010286 h 6858000"/>
              <a:gd name="connsiteX43" fmla="*/ 3059222 w 11795125"/>
              <a:gd name="connsiteY43" fmla="*/ 1764910 h 6858000"/>
              <a:gd name="connsiteX44" fmla="*/ 3102644 w 11795125"/>
              <a:gd name="connsiteY44" fmla="*/ 1739841 h 6858000"/>
              <a:gd name="connsiteX45" fmla="*/ 3522963 w 11795125"/>
              <a:gd name="connsiteY45" fmla="*/ 1598675 h 6858000"/>
              <a:gd name="connsiteX46" fmla="*/ 3625194 w 11795125"/>
              <a:gd name="connsiteY46" fmla="*/ 1598740 h 6858000"/>
              <a:gd name="connsiteX47" fmla="*/ 3641197 w 11795125"/>
              <a:gd name="connsiteY47" fmla="*/ 1607918 h 6858000"/>
              <a:gd name="connsiteX48" fmla="*/ 3692479 w 11795125"/>
              <a:gd name="connsiteY48" fmla="*/ 1696742 h 6858000"/>
              <a:gd name="connsiteX49" fmla="*/ 3692315 w 11795125"/>
              <a:gd name="connsiteY49" fmla="*/ 1714998 h 6858000"/>
              <a:gd name="connsiteX50" fmla="*/ 3641367 w 11795125"/>
              <a:gd name="connsiteY50" fmla="*/ 1803757 h 6858000"/>
              <a:gd name="connsiteX51" fmla="*/ 3625694 w 11795125"/>
              <a:gd name="connsiteY51" fmla="*/ 1812806 h 6858000"/>
              <a:gd name="connsiteX52" fmla="*/ 3523352 w 11795125"/>
              <a:gd name="connsiteY52" fmla="*/ 1812549 h 6858000"/>
              <a:gd name="connsiteX53" fmla="*/ 3507459 w 11795125"/>
              <a:gd name="connsiteY53" fmla="*/ 1803563 h 6858000"/>
              <a:gd name="connsiteX54" fmla="*/ 3456177 w 11795125"/>
              <a:gd name="connsiteY54" fmla="*/ 1714739 h 6858000"/>
              <a:gd name="connsiteX55" fmla="*/ 3456230 w 11795125"/>
              <a:gd name="connsiteY55" fmla="*/ 1696292 h 6858000"/>
              <a:gd name="connsiteX56" fmla="*/ 3507290 w 11795125"/>
              <a:gd name="connsiteY56" fmla="*/ 1607724 h 6858000"/>
              <a:gd name="connsiteX57" fmla="*/ 3522963 w 11795125"/>
              <a:gd name="connsiteY57" fmla="*/ 1598675 h 6858000"/>
              <a:gd name="connsiteX58" fmla="*/ 4199803 w 11795125"/>
              <a:gd name="connsiteY58" fmla="*/ 1370724 h 6858000"/>
              <a:gd name="connsiteX59" fmla="*/ 4537019 w 11795125"/>
              <a:gd name="connsiteY59" fmla="*/ 1370938 h 6858000"/>
              <a:gd name="connsiteX60" fmla="*/ 4589804 w 11795125"/>
              <a:gd name="connsiteY60" fmla="*/ 1401211 h 6858000"/>
              <a:gd name="connsiteX61" fmla="*/ 4758963 w 11795125"/>
              <a:gd name="connsiteY61" fmla="*/ 1694203 h 6858000"/>
              <a:gd name="connsiteX62" fmla="*/ 4758423 w 11795125"/>
              <a:gd name="connsiteY62" fmla="*/ 1754421 h 6858000"/>
              <a:gd name="connsiteX63" fmla="*/ 4590365 w 11795125"/>
              <a:gd name="connsiteY63" fmla="*/ 2047199 h 6858000"/>
              <a:gd name="connsiteX64" fmla="*/ 4538665 w 11795125"/>
              <a:gd name="connsiteY64" fmla="*/ 2077046 h 6858000"/>
              <a:gd name="connsiteX65" fmla="*/ 4201084 w 11795125"/>
              <a:gd name="connsiteY65" fmla="*/ 2076201 h 6858000"/>
              <a:gd name="connsiteX66" fmla="*/ 4148664 w 11795125"/>
              <a:gd name="connsiteY66" fmla="*/ 2046559 h 6858000"/>
              <a:gd name="connsiteX67" fmla="*/ 3979505 w 11795125"/>
              <a:gd name="connsiteY67" fmla="*/ 1753567 h 6858000"/>
              <a:gd name="connsiteX68" fmla="*/ 3979680 w 11795125"/>
              <a:gd name="connsiteY68" fmla="*/ 1692718 h 6858000"/>
              <a:gd name="connsiteX69" fmla="*/ 4148104 w 11795125"/>
              <a:gd name="connsiteY69" fmla="*/ 1400573 h 6858000"/>
              <a:gd name="connsiteX70" fmla="*/ 4199803 w 11795125"/>
              <a:gd name="connsiteY70" fmla="*/ 1370724 h 6858000"/>
              <a:gd name="connsiteX71" fmla="*/ 3525946 w 11795125"/>
              <a:gd name="connsiteY71" fmla="*/ 1141304 h 6858000"/>
              <a:gd name="connsiteX72" fmla="*/ 3719554 w 11795125"/>
              <a:gd name="connsiteY72" fmla="*/ 1141427 h 6858000"/>
              <a:gd name="connsiteX73" fmla="*/ 3749860 w 11795125"/>
              <a:gd name="connsiteY73" fmla="*/ 1158808 h 6858000"/>
              <a:gd name="connsiteX74" fmla="*/ 3846980 w 11795125"/>
              <a:gd name="connsiteY74" fmla="*/ 1327024 h 6858000"/>
              <a:gd name="connsiteX75" fmla="*/ 3846670 w 11795125"/>
              <a:gd name="connsiteY75" fmla="*/ 1361598 h 6858000"/>
              <a:gd name="connsiteX76" fmla="*/ 3750182 w 11795125"/>
              <a:gd name="connsiteY76" fmla="*/ 1529691 h 6858000"/>
              <a:gd name="connsiteX77" fmla="*/ 3720499 w 11795125"/>
              <a:gd name="connsiteY77" fmla="*/ 1546828 h 6858000"/>
              <a:gd name="connsiteX78" fmla="*/ 3526682 w 11795125"/>
              <a:gd name="connsiteY78" fmla="*/ 1546343 h 6858000"/>
              <a:gd name="connsiteX79" fmla="*/ 3496586 w 11795125"/>
              <a:gd name="connsiteY79" fmla="*/ 1529324 h 6858000"/>
              <a:gd name="connsiteX80" fmla="*/ 3399466 w 11795125"/>
              <a:gd name="connsiteY80" fmla="*/ 1361108 h 6858000"/>
              <a:gd name="connsiteX81" fmla="*/ 3399566 w 11795125"/>
              <a:gd name="connsiteY81" fmla="*/ 1326172 h 6858000"/>
              <a:gd name="connsiteX82" fmla="*/ 3496264 w 11795125"/>
              <a:gd name="connsiteY82" fmla="*/ 1158441 h 6858000"/>
              <a:gd name="connsiteX83" fmla="*/ 3525946 w 11795125"/>
              <a:gd name="connsiteY83" fmla="*/ 1141304 h 6858000"/>
              <a:gd name="connsiteX84" fmla="*/ 3955878 w 11795125"/>
              <a:gd name="connsiteY84" fmla="*/ 173494 h 6858000"/>
              <a:gd name="connsiteX85" fmla="*/ 4500068 w 11795125"/>
              <a:gd name="connsiteY85" fmla="*/ 173838 h 6858000"/>
              <a:gd name="connsiteX86" fmla="*/ 4585252 w 11795125"/>
              <a:gd name="connsiteY86" fmla="*/ 222694 h 6858000"/>
              <a:gd name="connsiteX87" fmla="*/ 4858234 w 11795125"/>
              <a:gd name="connsiteY87" fmla="*/ 695514 h 6858000"/>
              <a:gd name="connsiteX88" fmla="*/ 4857363 w 11795125"/>
              <a:gd name="connsiteY88" fmla="*/ 792690 h 6858000"/>
              <a:gd name="connsiteX89" fmla="*/ 4586156 w 11795125"/>
              <a:gd name="connsiteY89" fmla="*/ 1265167 h 6858000"/>
              <a:gd name="connsiteX90" fmla="*/ 4502727 w 11795125"/>
              <a:gd name="connsiteY90" fmla="*/ 1313334 h 6858000"/>
              <a:gd name="connsiteX91" fmla="*/ 3957947 w 11795125"/>
              <a:gd name="connsiteY91" fmla="*/ 1311968 h 6858000"/>
              <a:gd name="connsiteX92" fmla="*/ 3873354 w 11795125"/>
              <a:gd name="connsiteY92" fmla="*/ 1264134 h 6858000"/>
              <a:gd name="connsiteX93" fmla="*/ 3600372 w 11795125"/>
              <a:gd name="connsiteY93" fmla="*/ 791315 h 6858000"/>
              <a:gd name="connsiteX94" fmla="*/ 3600653 w 11795125"/>
              <a:gd name="connsiteY94" fmla="*/ 693116 h 6858000"/>
              <a:gd name="connsiteX95" fmla="*/ 3872449 w 11795125"/>
              <a:gd name="connsiteY95" fmla="*/ 221662 h 6858000"/>
              <a:gd name="connsiteX96" fmla="*/ 3955878 w 11795125"/>
              <a:gd name="connsiteY96" fmla="*/ 173494 h 6858000"/>
              <a:gd name="connsiteX97" fmla="*/ 3852283 w 11795125"/>
              <a:gd name="connsiteY97" fmla="*/ 0 h 6858000"/>
              <a:gd name="connsiteX98" fmla="*/ 6130031 w 11795125"/>
              <a:gd name="connsiteY98" fmla="*/ 0 h 6858000"/>
              <a:gd name="connsiteX99" fmla="*/ 6102465 w 11795125"/>
              <a:gd name="connsiteY99" fmla="*/ 36730 h 6858000"/>
              <a:gd name="connsiteX100" fmla="*/ 5879948 w 11795125"/>
              <a:gd name="connsiteY100" fmla="*/ 127724 h 6858000"/>
              <a:gd name="connsiteX101" fmla="*/ 4102884 w 11795125"/>
              <a:gd name="connsiteY101" fmla="*/ 123270 h 6858000"/>
              <a:gd name="connsiteX102" fmla="*/ 3877665 w 11795125"/>
              <a:gd name="connsiteY102" fmla="*/ 32818 h 6858000"/>
              <a:gd name="connsiteX103" fmla="*/ 0 w 11795125"/>
              <a:gd name="connsiteY103" fmla="*/ 0 h 6858000"/>
              <a:gd name="connsiteX104" fmla="*/ 3781476 w 11795125"/>
              <a:gd name="connsiteY104" fmla="*/ 0 h 6858000"/>
              <a:gd name="connsiteX105" fmla="*/ 3800985 w 11795125"/>
              <a:gd name="connsiteY105" fmla="*/ 47617 h 6858000"/>
              <a:gd name="connsiteX106" fmla="*/ 3766711 w 11795125"/>
              <a:gd name="connsiteY106" fmla="*/ 287889 h 6858000"/>
              <a:gd name="connsiteX107" fmla="*/ 2882037 w 11795125"/>
              <a:gd name="connsiteY107" fmla="*/ 1829098 h 6858000"/>
              <a:gd name="connsiteX108" fmla="*/ 2609888 w 11795125"/>
              <a:gd name="connsiteY108" fmla="*/ 1986223 h 6858000"/>
              <a:gd name="connsiteX109" fmla="*/ 832823 w 11795125"/>
              <a:gd name="connsiteY109" fmla="*/ 1981768 h 6858000"/>
              <a:gd name="connsiteX110" fmla="*/ 556879 w 11795125"/>
              <a:gd name="connsiteY110" fmla="*/ 1825733 h 6858000"/>
              <a:gd name="connsiteX111" fmla="*/ 79254 w 11795125"/>
              <a:gd name="connsiteY111" fmla="*/ 998462 h 6858000"/>
              <a:gd name="connsiteX112" fmla="*/ 0 w 11795125"/>
              <a:gd name="connsiteY112" fmla="*/ 861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11795125" h="6858000">
                <a:moveTo>
                  <a:pt x="4729712" y="4417922"/>
                </a:moveTo>
                <a:cubicBezTo>
                  <a:pt x="4729712" y="4417922"/>
                  <a:pt x="4729712" y="4417922"/>
                  <a:pt x="7234278" y="4419507"/>
                </a:cubicBezTo>
                <a:cubicBezTo>
                  <a:pt x="7396730" y="4419716"/>
                  <a:pt x="7544918" y="4503359"/>
                  <a:pt x="7626325" y="4644358"/>
                </a:cubicBezTo>
                <a:cubicBezTo>
                  <a:pt x="7626325" y="4644358"/>
                  <a:pt x="7626325" y="4644358"/>
                  <a:pt x="8882694" y="6820455"/>
                </a:cubicBezTo>
                <a:lnTo>
                  <a:pt x="8898077" y="6858000"/>
                </a:lnTo>
                <a:lnTo>
                  <a:pt x="3070863" y="6858000"/>
                </a:lnTo>
                <a:lnTo>
                  <a:pt x="3094823" y="6809422"/>
                </a:lnTo>
                <a:cubicBezTo>
                  <a:pt x="3094823" y="6809422"/>
                  <a:pt x="3094823" y="6809422"/>
                  <a:pt x="4345735" y="4639611"/>
                </a:cubicBezTo>
                <a:cubicBezTo>
                  <a:pt x="4422097" y="4501523"/>
                  <a:pt x="4571941" y="4415010"/>
                  <a:pt x="4729712" y="4417922"/>
                </a:cubicBezTo>
                <a:close/>
                <a:moveTo>
                  <a:pt x="2031302" y="2039301"/>
                </a:moveTo>
                <a:cubicBezTo>
                  <a:pt x="2031302" y="2039301"/>
                  <a:pt x="2031302" y="2039301"/>
                  <a:pt x="2747265" y="2039754"/>
                </a:cubicBezTo>
                <a:cubicBezTo>
                  <a:pt x="2793703" y="2039814"/>
                  <a:pt x="2836066" y="2063724"/>
                  <a:pt x="2859337" y="2104031"/>
                </a:cubicBezTo>
                <a:cubicBezTo>
                  <a:pt x="2859337" y="2104031"/>
                  <a:pt x="2859337" y="2104031"/>
                  <a:pt x="3218486" y="2726096"/>
                </a:cubicBezTo>
                <a:cubicBezTo>
                  <a:pt x="3240981" y="2765058"/>
                  <a:pt x="3241283" y="2815045"/>
                  <a:pt x="3217340" y="2853948"/>
                </a:cubicBezTo>
                <a:cubicBezTo>
                  <a:pt x="3217340" y="2853948"/>
                  <a:pt x="3217340" y="2853948"/>
                  <a:pt x="2860527" y="3475560"/>
                </a:cubicBezTo>
                <a:cubicBezTo>
                  <a:pt x="2838697" y="3515034"/>
                  <a:pt x="2795862" y="3539765"/>
                  <a:pt x="2750762" y="3538933"/>
                </a:cubicBezTo>
                <a:cubicBezTo>
                  <a:pt x="2750762" y="3538933"/>
                  <a:pt x="2750762" y="3538933"/>
                  <a:pt x="2034023" y="3537136"/>
                </a:cubicBezTo>
                <a:cubicBezTo>
                  <a:pt x="1988359" y="3538420"/>
                  <a:pt x="1945223" y="3513165"/>
                  <a:pt x="1922728" y="3474202"/>
                </a:cubicBezTo>
                <a:cubicBezTo>
                  <a:pt x="1922728" y="3474202"/>
                  <a:pt x="1922728" y="3474202"/>
                  <a:pt x="1563578" y="2852137"/>
                </a:cubicBezTo>
                <a:cubicBezTo>
                  <a:pt x="1540307" y="2811831"/>
                  <a:pt x="1540780" y="2763190"/>
                  <a:pt x="1563948" y="2722942"/>
                </a:cubicBezTo>
                <a:cubicBezTo>
                  <a:pt x="1563948" y="2722942"/>
                  <a:pt x="1563948" y="2722942"/>
                  <a:pt x="1921537" y="2102674"/>
                </a:cubicBezTo>
                <a:cubicBezTo>
                  <a:pt x="1943366" y="2063199"/>
                  <a:pt x="1986202" y="2038468"/>
                  <a:pt x="2031302" y="2039301"/>
                </a:cubicBezTo>
                <a:close/>
                <a:moveTo>
                  <a:pt x="9343478" y="1795745"/>
                </a:moveTo>
                <a:cubicBezTo>
                  <a:pt x="9343478" y="1795745"/>
                  <a:pt x="9343478" y="1795745"/>
                  <a:pt x="11620502" y="1797185"/>
                </a:cubicBezTo>
                <a:lnTo>
                  <a:pt x="11795125" y="1797296"/>
                </a:lnTo>
                <a:lnTo>
                  <a:pt x="11795125" y="6858000"/>
                </a:lnTo>
                <a:lnTo>
                  <a:pt x="8996698" y="6858000"/>
                </a:lnTo>
                <a:lnTo>
                  <a:pt x="8963663" y="6815289"/>
                </a:lnTo>
                <a:cubicBezTo>
                  <a:pt x="8963663" y="6815289"/>
                  <a:pt x="8963663" y="6815289"/>
                  <a:pt x="7707295" y="4639193"/>
                </a:cubicBezTo>
                <a:cubicBezTo>
                  <a:pt x="7625888" y="4498193"/>
                  <a:pt x="7627546" y="4328036"/>
                  <a:pt x="7708590" y="4187244"/>
                </a:cubicBezTo>
                <a:cubicBezTo>
                  <a:pt x="7708590" y="4187244"/>
                  <a:pt x="7708590" y="4187244"/>
                  <a:pt x="8959501" y="2017434"/>
                </a:cubicBezTo>
                <a:cubicBezTo>
                  <a:pt x="9035863" y="1879345"/>
                  <a:pt x="9185707" y="1792833"/>
                  <a:pt x="9343478" y="1795745"/>
                </a:cubicBezTo>
                <a:close/>
                <a:moveTo>
                  <a:pt x="3102644" y="1739841"/>
                </a:moveTo>
                <a:cubicBezTo>
                  <a:pt x="3102644" y="1739841"/>
                  <a:pt x="3102644" y="1739841"/>
                  <a:pt x="3385876" y="1740020"/>
                </a:cubicBezTo>
                <a:cubicBezTo>
                  <a:pt x="3404247" y="1740043"/>
                  <a:pt x="3421005" y="1749503"/>
                  <a:pt x="3430211" y="1765448"/>
                </a:cubicBezTo>
                <a:cubicBezTo>
                  <a:pt x="3430211" y="1765448"/>
                  <a:pt x="3430211" y="1765448"/>
                  <a:pt x="3572289" y="2011533"/>
                </a:cubicBezTo>
                <a:cubicBezTo>
                  <a:pt x="3581188" y="2026948"/>
                  <a:pt x="3581308" y="2046721"/>
                  <a:pt x="3571836" y="2062111"/>
                </a:cubicBezTo>
                <a:cubicBezTo>
                  <a:pt x="3571836" y="2062111"/>
                  <a:pt x="3571836" y="2062111"/>
                  <a:pt x="3430681" y="2308019"/>
                </a:cubicBezTo>
                <a:cubicBezTo>
                  <a:pt x="3422046" y="2323634"/>
                  <a:pt x="3405101" y="2333418"/>
                  <a:pt x="3387260" y="2333088"/>
                </a:cubicBezTo>
                <a:cubicBezTo>
                  <a:pt x="3387260" y="2333088"/>
                  <a:pt x="3387260" y="2333088"/>
                  <a:pt x="3103720" y="2332378"/>
                </a:cubicBezTo>
                <a:cubicBezTo>
                  <a:pt x="3085656" y="2332886"/>
                  <a:pt x="3068592" y="2322895"/>
                  <a:pt x="3059693" y="2307481"/>
                </a:cubicBezTo>
                <a:cubicBezTo>
                  <a:pt x="3059693" y="2307481"/>
                  <a:pt x="3059693" y="2307481"/>
                  <a:pt x="2917615" y="2061395"/>
                </a:cubicBezTo>
                <a:cubicBezTo>
                  <a:pt x="2908409" y="2045450"/>
                  <a:pt x="2908596" y="2026208"/>
                  <a:pt x="2917761" y="2010286"/>
                </a:cubicBezTo>
                <a:cubicBezTo>
                  <a:pt x="2917761" y="2010286"/>
                  <a:pt x="2917761" y="2010286"/>
                  <a:pt x="3059222" y="1764910"/>
                </a:cubicBezTo>
                <a:cubicBezTo>
                  <a:pt x="3067857" y="1749295"/>
                  <a:pt x="3084803" y="1739511"/>
                  <a:pt x="3102644" y="1739841"/>
                </a:cubicBezTo>
                <a:close/>
                <a:moveTo>
                  <a:pt x="3522963" y="1598675"/>
                </a:moveTo>
                <a:cubicBezTo>
                  <a:pt x="3522963" y="1598675"/>
                  <a:pt x="3522963" y="1598675"/>
                  <a:pt x="3625194" y="1598740"/>
                </a:cubicBezTo>
                <a:cubicBezTo>
                  <a:pt x="3631826" y="1598748"/>
                  <a:pt x="3637874" y="1602162"/>
                  <a:pt x="3641197" y="1607918"/>
                </a:cubicBezTo>
                <a:cubicBezTo>
                  <a:pt x="3641197" y="1607918"/>
                  <a:pt x="3641197" y="1607918"/>
                  <a:pt x="3692479" y="1696742"/>
                </a:cubicBezTo>
                <a:cubicBezTo>
                  <a:pt x="3695691" y="1702305"/>
                  <a:pt x="3695735" y="1709443"/>
                  <a:pt x="3692315" y="1714998"/>
                </a:cubicBezTo>
                <a:cubicBezTo>
                  <a:pt x="3692315" y="1714998"/>
                  <a:pt x="3692315" y="1714998"/>
                  <a:pt x="3641367" y="1803757"/>
                </a:cubicBezTo>
                <a:cubicBezTo>
                  <a:pt x="3638250" y="1809393"/>
                  <a:pt x="3632134" y="1812924"/>
                  <a:pt x="3625694" y="1812806"/>
                </a:cubicBezTo>
                <a:cubicBezTo>
                  <a:pt x="3625694" y="1812806"/>
                  <a:pt x="3625694" y="1812806"/>
                  <a:pt x="3523352" y="1812549"/>
                </a:cubicBezTo>
                <a:cubicBezTo>
                  <a:pt x="3516832" y="1812733"/>
                  <a:pt x="3510671" y="1809127"/>
                  <a:pt x="3507459" y="1803563"/>
                </a:cubicBezTo>
                <a:cubicBezTo>
                  <a:pt x="3507459" y="1803563"/>
                  <a:pt x="3507459" y="1803563"/>
                  <a:pt x="3456177" y="1714739"/>
                </a:cubicBezTo>
                <a:cubicBezTo>
                  <a:pt x="3452854" y="1708984"/>
                  <a:pt x="3452922" y="1702038"/>
                  <a:pt x="3456230" y="1696292"/>
                </a:cubicBezTo>
                <a:cubicBezTo>
                  <a:pt x="3456230" y="1696292"/>
                  <a:pt x="3456230" y="1696292"/>
                  <a:pt x="3507290" y="1607724"/>
                </a:cubicBezTo>
                <a:cubicBezTo>
                  <a:pt x="3510406" y="1602087"/>
                  <a:pt x="3516523" y="1598556"/>
                  <a:pt x="3522963" y="1598675"/>
                </a:cubicBezTo>
                <a:close/>
                <a:moveTo>
                  <a:pt x="4199803" y="1370724"/>
                </a:moveTo>
                <a:cubicBezTo>
                  <a:pt x="4199803" y="1370724"/>
                  <a:pt x="4199803" y="1370724"/>
                  <a:pt x="4537019" y="1370938"/>
                </a:cubicBezTo>
                <a:cubicBezTo>
                  <a:pt x="4558892" y="1370965"/>
                  <a:pt x="4578843" y="1382227"/>
                  <a:pt x="4589804" y="1401211"/>
                </a:cubicBezTo>
                <a:cubicBezTo>
                  <a:pt x="4589804" y="1401211"/>
                  <a:pt x="4589804" y="1401211"/>
                  <a:pt x="4758963" y="1694203"/>
                </a:cubicBezTo>
                <a:cubicBezTo>
                  <a:pt x="4769558" y="1712554"/>
                  <a:pt x="4769700" y="1736097"/>
                  <a:pt x="4758423" y="1754421"/>
                </a:cubicBezTo>
                <a:cubicBezTo>
                  <a:pt x="4758423" y="1754421"/>
                  <a:pt x="4758423" y="1754421"/>
                  <a:pt x="4590365" y="2047199"/>
                </a:cubicBezTo>
                <a:cubicBezTo>
                  <a:pt x="4580083" y="2065790"/>
                  <a:pt x="4559908" y="2077438"/>
                  <a:pt x="4538665" y="2077046"/>
                </a:cubicBezTo>
                <a:cubicBezTo>
                  <a:pt x="4538665" y="2077046"/>
                  <a:pt x="4538665" y="2077046"/>
                  <a:pt x="4201084" y="2076201"/>
                </a:cubicBezTo>
                <a:cubicBezTo>
                  <a:pt x="4179577" y="2076805"/>
                  <a:pt x="4159259" y="2064910"/>
                  <a:pt x="4148664" y="2046559"/>
                </a:cubicBezTo>
                <a:cubicBezTo>
                  <a:pt x="4148664" y="2046559"/>
                  <a:pt x="4148664" y="2046559"/>
                  <a:pt x="3979505" y="1753567"/>
                </a:cubicBezTo>
                <a:cubicBezTo>
                  <a:pt x="3968545" y="1734583"/>
                  <a:pt x="3968768" y="1711673"/>
                  <a:pt x="3979680" y="1692718"/>
                </a:cubicBezTo>
                <a:cubicBezTo>
                  <a:pt x="3979680" y="1692718"/>
                  <a:pt x="3979680" y="1692718"/>
                  <a:pt x="4148104" y="1400573"/>
                </a:cubicBezTo>
                <a:cubicBezTo>
                  <a:pt x="4158385" y="1381980"/>
                  <a:pt x="4178560" y="1370332"/>
                  <a:pt x="4199803" y="1370724"/>
                </a:cubicBezTo>
                <a:close/>
                <a:moveTo>
                  <a:pt x="3525946" y="1141304"/>
                </a:moveTo>
                <a:cubicBezTo>
                  <a:pt x="3525946" y="1141304"/>
                  <a:pt x="3525946" y="1141304"/>
                  <a:pt x="3719554" y="1141427"/>
                </a:cubicBezTo>
                <a:cubicBezTo>
                  <a:pt x="3732112" y="1141443"/>
                  <a:pt x="3743567" y="1147909"/>
                  <a:pt x="3749860" y="1158808"/>
                </a:cubicBezTo>
                <a:cubicBezTo>
                  <a:pt x="3749860" y="1158808"/>
                  <a:pt x="3749860" y="1158808"/>
                  <a:pt x="3846980" y="1327024"/>
                </a:cubicBezTo>
                <a:cubicBezTo>
                  <a:pt x="3853063" y="1337561"/>
                  <a:pt x="3853144" y="1351077"/>
                  <a:pt x="3846670" y="1361598"/>
                </a:cubicBezTo>
                <a:cubicBezTo>
                  <a:pt x="3846670" y="1361598"/>
                  <a:pt x="3846670" y="1361598"/>
                  <a:pt x="3750182" y="1529691"/>
                </a:cubicBezTo>
                <a:cubicBezTo>
                  <a:pt x="3744279" y="1540366"/>
                  <a:pt x="3732695" y="1547054"/>
                  <a:pt x="3720499" y="1546828"/>
                </a:cubicBezTo>
                <a:cubicBezTo>
                  <a:pt x="3720499" y="1546828"/>
                  <a:pt x="3720499" y="1546828"/>
                  <a:pt x="3526682" y="1546343"/>
                </a:cubicBezTo>
                <a:cubicBezTo>
                  <a:pt x="3514334" y="1546689"/>
                  <a:pt x="3502669" y="1539861"/>
                  <a:pt x="3496586" y="1529324"/>
                </a:cubicBezTo>
                <a:cubicBezTo>
                  <a:pt x="3496586" y="1529324"/>
                  <a:pt x="3496586" y="1529324"/>
                  <a:pt x="3399466" y="1361108"/>
                </a:cubicBezTo>
                <a:cubicBezTo>
                  <a:pt x="3393173" y="1350208"/>
                  <a:pt x="3393302" y="1337055"/>
                  <a:pt x="3399566" y="1326172"/>
                </a:cubicBezTo>
                <a:cubicBezTo>
                  <a:pt x="3399566" y="1326172"/>
                  <a:pt x="3399566" y="1326172"/>
                  <a:pt x="3496264" y="1158441"/>
                </a:cubicBezTo>
                <a:cubicBezTo>
                  <a:pt x="3502167" y="1147767"/>
                  <a:pt x="3513750" y="1141079"/>
                  <a:pt x="3525946" y="1141304"/>
                </a:cubicBezTo>
                <a:close/>
                <a:moveTo>
                  <a:pt x="3955878" y="173494"/>
                </a:moveTo>
                <a:cubicBezTo>
                  <a:pt x="3955878" y="173494"/>
                  <a:pt x="3955878" y="173494"/>
                  <a:pt x="4500068" y="173838"/>
                </a:cubicBezTo>
                <a:cubicBezTo>
                  <a:pt x="4535365" y="173884"/>
                  <a:pt x="4567564" y="192057"/>
                  <a:pt x="4585252" y="222694"/>
                </a:cubicBezTo>
                <a:cubicBezTo>
                  <a:pt x="4585252" y="222694"/>
                  <a:pt x="4585252" y="222694"/>
                  <a:pt x="4858234" y="695514"/>
                </a:cubicBezTo>
                <a:cubicBezTo>
                  <a:pt x="4875332" y="725128"/>
                  <a:pt x="4875562" y="763121"/>
                  <a:pt x="4857363" y="792690"/>
                </a:cubicBezTo>
                <a:cubicBezTo>
                  <a:pt x="4857363" y="792690"/>
                  <a:pt x="4857363" y="792690"/>
                  <a:pt x="4586156" y="1265167"/>
                </a:cubicBezTo>
                <a:cubicBezTo>
                  <a:pt x="4569564" y="1295169"/>
                  <a:pt x="4537006" y="1313967"/>
                  <a:pt x="4502727" y="1313334"/>
                </a:cubicBezTo>
                <a:cubicBezTo>
                  <a:pt x="4502727" y="1313334"/>
                  <a:pt x="4502727" y="1313334"/>
                  <a:pt x="3957947" y="1311968"/>
                </a:cubicBezTo>
                <a:cubicBezTo>
                  <a:pt x="3923239" y="1312944"/>
                  <a:pt x="3890452" y="1293749"/>
                  <a:pt x="3873354" y="1264134"/>
                </a:cubicBezTo>
                <a:cubicBezTo>
                  <a:pt x="3873354" y="1264134"/>
                  <a:pt x="3873354" y="1264134"/>
                  <a:pt x="3600372" y="791315"/>
                </a:cubicBezTo>
                <a:cubicBezTo>
                  <a:pt x="3582684" y="760678"/>
                  <a:pt x="3583043" y="723707"/>
                  <a:pt x="3600653" y="693116"/>
                </a:cubicBezTo>
                <a:cubicBezTo>
                  <a:pt x="3600653" y="693116"/>
                  <a:pt x="3600653" y="693116"/>
                  <a:pt x="3872449" y="221662"/>
                </a:cubicBezTo>
                <a:cubicBezTo>
                  <a:pt x="3889041" y="191658"/>
                  <a:pt x="3921599" y="172861"/>
                  <a:pt x="3955878" y="173494"/>
                </a:cubicBezTo>
                <a:close/>
                <a:moveTo>
                  <a:pt x="3852283" y="0"/>
                </a:moveTo>
                <a:lnTo>
                  <a:pt x="6130031" y="0"/>
                </a:lnTo>
                <a:lnTo>
                  <a:pt x="6102465" y="36730"/>
                </a:lnTo>
                <a:cubicBezTo>
                  <a:pt x="6044520" y="95168"/>
                  <a:pt x="5963814" y="129272"/>
                  <a:pt x="5879948" y="127724"/>
                </a:cubicBezTo>
                <a:cubicBezTo>
                  <a:pt x="5879948" y="127724"/>
                  <a:pt x="5879948" y="127724"/>
                  <a:pt x="4102884" y="123270"/>
                </a:cubicBezTo>
                <a:cubicBezTo>
                  <a:pt x="4017972" y="125657"/>
                  <a:pt x="3936583" y="91034"/>
                  <a:pt x="3877665" y="32818"/>
                </a:cubicBezTo>
                <a:close/>
                <a:moveTo>
                  <a:pt x="0" y="0"/>
                </a:moveTo>
                <a:lnTo>
                  <a:pt x="3781476" y="0"/>
                </a:lnTo>
                <a:lnTo>
                  <a:pt x="3800985" y="47617"/>
                </a:lnTo>
                <a:cubicBezTo>
                  <a:pt x="3821943" y="127749"/>
                  <a:pt x="3811234" y="215546"/>
                  <a:pt x="3766711" y="287889"/>
                </a:cubicBezTo>
                <a:cubicBezTo>
                  <a:pt x="3766711" y="287889"/>
                  <a:pt x="3766711" y="287889"/>
                  <a:pt x="2882037" y="1829098"/>
                </a:cubicBezTo>
                <a:cubicBezTo>
                  <a:pt x="2827913" y="1926970"/>
                  <a:pt x="2721708" y="1988287"/>
                  <a:pt x="2609888" y="1986223"/>
                </a:cubicBezTo>
                <a:cubicBezTo>
                  <a:pt x="2609888" y="1986223"/>
                  <a:pt x="2609888" y="1986223"/>
                  <a:pt x="832823" y="1981768"/>
                </a:cubicBezTo>
                <a:cubicBezTo>
                  <a:pt x="719607" y="1984952"/>
                  <a:pt x="612654" y="1922338"/>
                  <a:pt x="556879" y="1825733"/>
                </a:cubicBezTo>
                <a:cubicBezTo>
                  <a:pt x="556879" y="1825733"/>
                  <a:pt x="556879" y="1825733"/>
                  <a:pt x="79254" y="998462"/>
                </a:cubicBezTo>
                <a:lnTo>
                  <a:pt x="0" y="8611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864000" rtlCol="0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66117" y="1816509"/>
            <a:ext cx="4459766" cy="3146839"/>
          </a:xfrm>
          <a:prstGeom prst="roundRect">
            <a:avLst>
              <a:gd name="adj" fmla="val 2139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34B1E83-6080-4D35-A216-8E5C3990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E95353-8EE1-49C9-ADAC-E76BD49D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149" y="1684742"/>
            <a:ext cx="4904790" cy="433376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C64B33BB-8F3A-42CE-BBDA-D08AA3266737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282692" y="432000"/>
            <a:ext cx="5511800" cy="5760000"/>
          </a:xfrm>
          <a:custGeom>
            <a:avLst/>
            <a:gdLst>
              <a:gd name="connsiteX0" fmla="*/ 193823 w 5511800"/>
              <a:gd name="connsiteY0" fmla="*/ 0 h 5760000"/>
              <a:gd name="connsiteX1" fmla="*/ 5511800 w 5511800"/>
              <a:gd name="connsiteY1" fmla="*/ 0 h 5760000"/>
              <a:gd name="connsiteX2" fmla="*/ 5511800 w 5511800"/>
              <a:gd name="connsiteY2" fmla="*/ 5760000 h 5760000"/>
              <a:gd name="connsiteX3" fmla="*/ 193823 w 5511800"/>
              <a:gd name="connsiteY3" fmla="*/ 5760000 h 5760000"/>
              <a:gd name="connsiteX4" fmla="*/ 3937 w 5511800"/>
              <a:gd name="connsiteY4" fmla="*/ 5605239 h 5760000"/>
              <a:gd name="connsiteX5" fmla="*/ 0 w 5511800"/>
              <a:gd name="connsiteY5" fmla="*/ 5566186 h 5760000"/>
              <a:gd name="connsiteX6" fmla="*/ 0 w 5511800"/>
              <a:gd name="connsiteY6" fmla="*/ 193814 h 5760000"/>
              <a:gd name="connsiteX7" fmla="*/ 3937 w 5511800"/>
              <a:gd name="connsiteY7" fmla="*/ 154762 h 5760000"/>
              <a:gd name="connsiteX8" fmla="*/ 193823 w 5511800"/>
              <a:gd name="connsiteY8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1800" h="5760000">
                <a:moveTo>
                  <a:pt x="193823" y="0"/>
                </a:moveTo>
                <a:lnTo>
                  <a:pt x="5511800" y="0"/>
                </a:lnTo>
                <a:lnTo>
                  <a:pt x="5511800" y="5760000"/>
                </a:lnTo>
                <a:lnTo>
                  <a:pt x="193823" y="5760000"/>
                </a:lnTo>
                <a:cubicBezTo>
                  <a:pt x="100158" y="5760000"/>
                  <a:pt x="22011" y="5693561"/>
                  <a:pt x="3937" y="5605239"/>
                </a:cubicBezTo>
                <a:lnTo>
                  <a:pt x="0" y="5566186"/>
                </a:lnTo>
                <a:lnTo>
                  <a:pt x="0" y="193814"/>
                </a:lnTo>
                <a:lnTo>
                  <a:pt x="3937" y="154762"/>
                </a:lnTo>
                <a:cubicBezTo>
                  <a:pt x="22011" y="66440"/>
                  <a:pt x="100158" y="0"/>
                  <a:pt x="193823" y="0"/>
                </a:cubicBezTo>
                <a:close/>
              </a:path>
            </a:pathLst>
          </a:custGeom>
        </p:spPr>
        <p:txBody>
          <a:bodyPr wrap="square" tIns="0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41629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-фотография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2170" y="237629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5472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5472000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1566"/>
            <a:ext cx="5472000" cy="468043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01317B12-44C8-4227-9EB8-973D2226E63F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812420" y="1176148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1AD2255F-36DA-4BDE-B54D-F94F14B68B6C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8812419" y="3552739"/>
            <a:ext cx="2405261" cy="2125239"/>
          </a:xfrm>
          <a:custGeom>
            <a:avLst/>
            <a:gdLst>
              <a:gd name="connsiteX0" fmla="*/ 1412122 w 4904790"/>
              <a:gd name="connsiteY0" fmla="*/ 0 h 4333769"/>
              <a:gd name="connsiteX1" fmla="*/ 3492669 w 4904790"/>
              <a:gd name="connsiteY1" fmla="*/ 0 h 4333769"/>
              <a:gd name="connsiteX2" fmla="*/ 3811717 w 4904790"/>
              <a:gd name="connsiteY2" fmla="*/ 188036 h 4333769"/>
              <a:gd name="connsiteX3" fmla="*/ 4854237 w 4904790"/>
              <a:gd name="connsiteY3" fmla="*/ 1983326 h 4333769"/>
              <a:gd name="connsiteX4" fmla="*/ 4854237 w 4904790"/>
              <a:gd name="connsiteY4" fmla="*/ 2350443 h 4333769"/>
              <a:gd name="connsiteX5" fmla="*/ 3811717 w 4904790"/>
              <a:gd name="connsiteY5" fmla="*/ 4145734 h 4333769"/>
              <a:gd name="connsiteX6" fmla="*/ 3492669 w 4904790"/>
              <a:gd name="connsiteY6" fmla="*/ 4333769 h 4333769"/>
              <a:gd name="connsiteX7" fmla="*/ 1412122 w 4904790"/>
              <a:gd name="connsiteY7" fmla="*/ 4333769 h 4333769"/>
              <a:gd name="connsiteX8" fmla="*/ 1088581 w 4904790"/>
              <a:gd name="connsiteY8" fmla="*/ 4145734 h 4333769"/>
              <a:gd name="connsiteX9" fmla="*/ 50554 w 4904790"/>
              <a:gd name="connsiteY9" fmla="*/ 2350443 h 4333769"/>
              <a:gd name="connsiteX10" fmla="*/ 50554 w 4904790"/>
              <a:gd name="connsiteY10" fmla="*/ 1983326 h 4333769"/>
              <a:gd name="connsiteX11" fmla="*/ 1088581 w 4904790"/>
              <a:gd name="connsiteY11" fmla="*/ 188036 h 4333769"/>
              <a:gd name="connsiteX12" fmla="*/ 1412122 w 4904790"/>
              <a:gd name="connsiteY12" fmla="*/ 0 h 433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04790" h="4333769">
                <a:moveTo>
                  <a:pt x="1412122" y="0"/>
                </a:moveTo>
                <a:cubicBezTo>
                  <a:pt x="1412122" y="0"/>
                  <a:pt x="1412122" y="0"/>
                  <a:pt x="3492669" y="0"/>
                </a:cubicBezTo>
                <a:cubicBezTo>
                  <a:pt x="3622985" y="0"/>
                  <a:pt x="3748806" y="71633"/>
                  <a:pt x="3811717" y="188036"/>
                </a:cubicBezTo>
                <a:cubicBezTo>
                  <a:pt x="3811717" y="188036"/>
                  <a:pt x="3811717" y="188036"/>
                  <a:pt x="4854237" y="1983326"/>
                </a:cubicBezTo>
                <a:cubicBezTo>
                  <a:pt x="4921642" y="2095252"/>
                  <a:pt x="4921642" y="2238517"/>
                  <a:pt x="4854237" y="2350443"/>
                </a:cubicBezTo>
                <a:cubicBezTo>
                  <a:pt x="4854237" y="2350443"/>
                  <a:pt x="4854237" y="2350443"/>
                  <a:pt x="3811717" y="4145734"/>
                </a:cubicBezTo>
                <a:cubicBezTo>
                  <a:pt x="3748806" y="4262137"/>
                  <a:pt x="3622985" y="4333769"/>
                  <a:pt x="3492669" y="4333769"/>
                </a:cubicBezTo>
                <a:cubicBezTo>
                  <a:pt x="3492669" y="4333769"/>
                  <a:pt x="3492669" y="4333769"/>
                  <a:pt x="1412122" y="4333769"/>
                </a:cubicBezTo>
                <a:cubicBezTo>
                  <a:pt x="1277313" y="4333769"/>
                  <a:pt x="1155985" y="4262137"/>
                  <a:pt x="1088581" y="4145734"/>
                </a:cubicBezTo>
                <a:cubicBezTo>
                  <a:pt x="1088581" y="4145734"/>
                  <a:pt x="1088581" y="4145734"/>
                  <a:pt x="50554" y="2350443"/>
                </a:cubicBezTo>
                <a:cubicBezTo>
                  <a:pt x="-16851" y="2238517"/>
                  <a:pt x="-16851" y="2095252"/>
                  <a:pt x="50554" y="1983326"/>
                </a:cubicBezTo>
                <a:cubicBezTo>
                  <a:pt x="50554" y="1983326"/>
                  <a:pt x="50554" y="1983326"/>
                  <a:pt x="1088581" y="188036"/>
                </a:cubicBezTo>
                <a:cubicBezTo>
                  <a:pt x="1155985" y="71633"/>
                  <a:pt x="1277313" y="0"/>
                  <a:pt x="141212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</p:spTree>
    <p:extLst>
      <p:ext uri="{BB962C8B-B14F-4D97-AF65-F5344CB8AC3E}">
        <p14:creationId xmlns:p14="http://schemas.microsoft.com/office/powerpoint/2010/main" val="28295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 5">
            <a:extLst>
              <a:ext uri="{FF2B5EF4-FFF2-40B4-BE49-F238E27FC236}">
                <a16:creationId xmlns:a16="http://schemas.microsoft.com/office/drawing/2014/main" id="{CD92D281-07CD-478F-9BF5-BA7D43439A3D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31800" y="5530292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1" name="Полилиния 5">
            <a:extLst>
              <a:ext uri="{FF2B5EF4-FFF2-40B4-BE49-F238E27FC236}">
                <a16:creationId xmlns:a16="http://schemas.microsoft.com/office/drawing/2014/main" id="{B2C53265-8805-42B3-82B4-151EFBC4273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537134" y="1312995"/>
            <a:ext cx="1103873" cy="968702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accent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3" name="Полилиния 5">
            <a:extLst>
              <a:ext uri="{FF2B5EF4-FFF2-40B4-BE49-F238E27FC236}">
                <a16:creationId xmlns:a16="http://schemas.microsoft.com/office/drawing/2014/main" id="{D0111EB4-98AF-4EB7-878B-31FD32A9514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9683871" y="300388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4" name="Полилиния 5">
            <a:extLst>
              <a:ext uri="{FF2B5EF4-FFF2-40B4-BE49-F238E27FC236}">
                <a16:creationId xmlns:a16="http://schemas.microsoft.com/office/drawing/2014/main" id="{33809002-30A9-49C0-BE36-B14DD1E4D87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449746" y="5304339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15" name="Полилиния 5">
            <a:extLst>
              <a:ext uri="{FF2B5EF4-FFF2-40B4-BE49-F238E27FC236}">
                <a16:creationId xmlns:a16="http://schemas.microsoft.com/office/drawing/2014/main" id="{FFD5C582-B212-4ADA-AB1B-0481AA39C3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1007557" y="354617"/>
            <a:ext cx="514965" cy="45190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/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Сравнение слева — заполнитель 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12" name="Сравнение слева — заполнитель 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ольшое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1771313" cy="619125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0687" y="5066452"/>
            <a:ext cx="4459766" cy="539345"/>
          </a:xfrm>
          <a:prstGeom prst="roundRect">
            <a:avLst>
              <a:gd name="adj" fmla="val 10086"/>
            </a:avLst>
          </a:prstGeo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  <a:lin ang="10800000" scaled="0"/>
          </a:gra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Введите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E81F30-8FC8-4841-8404-4DC79218B945}"/>
              </a:ext>
            </a:extLst>
          </p:cNvPr>
          <p:cNvSpPr/>
          <p:nvPr userDrawn="1"/>
        </p:nvSpPr>
        <p:spPr>
          <a:xfrm>
            <a:off x="11793520" y="0"/>
            <a:ext cx="35276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5" name="Прямоугольник: Скругленные углы 24">
            <a:extLst>
              <a:ext uri="{FF2B5EF4-FFF2-40B4-BE49-F238E27FC236}">
                <a16:creationId xmlns:a16="http://schemas.microsoft.com/office/drawing/2014/main" id="{83D29F65-481C-4C80-BB65-121E5AED26B5}"/>
              </a:ext>
            </a:extLst>
          </p:cNvPr>
          <p:cNvSpPr/>
          <p:nvPr userDrawn="1"/>
        </p:nvSpPr>
        <p:spPr>
          <a:xfrm>
            <a:off x="11844618" y="6249961"/>
            <a:ext cx="230420" cy="460402"/>
          </a:xfrm>
          <a:prstGeom prst="roundRect">
            <a:avLst>
              <a:gd name="adj" fmla="val 7366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 rot="5400000">
            <a:off x="8740140" y="3406142"/>
            <a:ext cx="6857999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6C03AE-289A-4BCC-971C-3400028C8764}"/>
              </a:ext>
            </a:extLst>
          </p:cNvPr>
          <p:cNvSpPr/>
          <p:nvPr userDrawn="1"/>
        </p:nvSpPr>
        <p:spPr>
          <a:xfrm rot="5400000">
            <a:off x="8694713" y="3406143"/>
            <a:ext cx="6857999" cy="457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0"/>
                </a:schemeClr>
              </a:gs>
              <a:gs pos="100000">
                <a:schemeClr val="bg1">
                  <a:lumMod val="65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ru-RU" noProof="0" dirty="0"/>
              <a:t>Щелкните, чтобы изменить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1483"/>
            <a:ext cx="5484930" cy="20153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Добавить нижний колонтитул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656" y="6277243"/>
            <a:ext cx="464344" cy="400188"/>
          </a:xfrm>
          <a:prstGeom prst="roundRect">
            <a:avLst>
              <a:gd name="adj" fmla="val 9526"/>
            </a:avLst>
          </a:prstGeom>
          <a:gradFill>
            <a:gsLst>
              <a:gs pos="20000">
                <a:schemeClr val="tx1">
                  <a:lumMod val="75000"/>
                  <a:lumOff val="25000"/>
                </a:schemeClr>
              </a:gs>
              <a:gs pos="82000">
                <a:schemeClr val="tx1"/>
              </a:gs>
            </a:gsLst>
            <a:lin ang="3000000" scaled="0"/>
          </a:gradFill>
          <a:ln w="6350">
            <a:solidFill>
              <a:schemeClr val="accent1"/>
            </a:solidFill>
          </a:ln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fld id="{19B51A1E-902D-48AF-9020-955120F399B6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49" r:id="rId2"/>
    <p:sldLayoutId id="2147483662" r:id="rId3"/>
    <p:sldLayoutId id="2147483663" r:id="rId4"/>
    <p:sldLayoutId id="2147483658" r:id="rId5"/>
    <p:sldLayoutId id="2147483665" r:id="rId6"/>
    <p:sldLayoutId id="2147483666" r:id="rId7"/>
    <p:sldLayoutId id="2147483659" r:id="rId8"/>
    <p:sldLayoutId id="2147483660" r:id="rId9"/>
    <p:sldLayoutId id="2147483664" r:id="rId10"/>
    <p:sldLayoutId id="2147483650" r:id="rId11"/>
    <p:sldLayoutId id="2147483652" r:id="rId12"/>
    <p:sldLayoutId id="2147483656" r:id="rId13"/>
    <p:sldLayoutId id="2147483657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5" Type="http://schemas.openxmlformats.org/officeDocument/2006/relationships/image" Target="../media/image11.svg"/><Relationship Id="rId4" Type="http://schemas.openxmlformats.org/officeDocument/2006/relationships/image" Target="../media/image31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слайда">
            <a:extLst>
              <a:ext uri="{FF2B5EF4-FFF2-40B4-BE49-F238E27FC236}">
                <a16:creationId xmlns:a16="http://schemas.microsoft.com/office/drawing/2014/main" id="{FE5D908F-BAEF-2843-BC2F-691696E72E1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-1" y="3914775"/>
            <a:ext cx="1481849" cy="2200275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93" y="3114635"/>
            <a:ext cx="4459766" cy="2514635"/>
          </a:xfrm>
          <a:gradFill>
            <a:gsLst>
              <a:gs pos="100000">
                <a:schemeClr val="tx1">
                  <a:lumMod val="95000"/>
                  <a:lumOff val="5000"/>
                </a:schemeClr>
              </a:gs>
              <a:gs pos="0">
                <a:schemeClr val="tx1">
                  <a:lumMod val="75000"/>
                  <a:lumOff val="25000"/>
                </a:schemeClr>
              </a:gs>
            </a:gsLst>
          </a:gradFill>
          <a:ln>
            <a:solidFill>
              <a:schemeClr val="bg1">
                <a:lumMod val="50000"/>
              </a:schemeClr>
            </a:solidFill>
          </a:ln>
        </p:spPr>
        <p:txBody>
          <a:bodyPr rtlCol="0"/>
          <a:lstStyle/>
          <a:p>
            <a:pPr rtl="0"/>
            <a:r>
              <a:rPr lang="ru-RU" sz="5000" dirty="0" smtClean="0"/>
              <a:t>Компьютерные изображения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4624645"/>
            <a:ext cx="4000500" cy="690752"/>
          </a:xfrm>
        </p:spPr>
        <p:txBody>
          <a:bodyPr rtlCol="0"/>
          <a:lstStyle/>
          <a:p>
            <a:r>
              <a:rPr lang="ru-RU" dirty="0"/>
              <a:t>Методы обработки и распознавания изображений</a:t>
            </a:r>
          </a:p>
        </p:txBody>
      </p:sp>
      <p:sp>
        <p:nvSpPr>
          <p:cNvPr id="20" name="Равнобедренный треугольник 19" descr="Тень на слайде для поля заголовка">
            <a:extLst>
              <a:ext uri="{FF2B5EF4-FFF2-40B4-BE49-F238E27FC236}">
                <a16:creationId xmlns:a16="http://schemas.microsoft.com/office/drawing/2014/main" id="{545D50A1-D634-4325-B06C-5450FDF7B8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000837" y="562927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10</a:t>
            </a:fld>
            <a:endParaRPr lang="ru-RU" noProof="0" dirty="0"/>
          </a:p>
        </p:txBody>
      </p:sp>
      <p:pic>
        <p:nvPicPr>
          <p:cNvPr id="7" name="Picture 102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531" y="1188721"/>
            <a:ext cx="6417341" cy="494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633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11</a:t>
            </a:fld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341" y="1066800"/>
            <a:ext cx="7467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702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12</a:t>
            </a:fld>
            <a:endParaRPr lang="ru-RU" noProof="0" dirty="0"/>
          </a:p>
        </p:txBody>
      </p:sp>
      <p:pic>
        <p:nvPicPr>
          <p:cNvPr id="7" name="Picture 102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488" y="1138844"/>
            <a:ext cx="6765577" cy="508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5742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Рисунок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Полилиния 5" descr="Пустой контрастный элемент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1" name="Надпись 30" descr="Акцент флага для заголовка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21" name="Равнобедренный треугольник 20" descr="Акцент тени для заголовка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 rtlCol="0"/>
          <a:lstStyle/>
          <a:p>
            <a:r>
              <a:rPr lang="ru-RU" altLang="ru-RU" sz="4800" dirty="0"/>
              <a:t>Распознавание образов</a:t>
            </a:r>
            <a:endParaRPr lang="ru-RU" sz="48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3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31999" y="1055715"/>
            <a:ext cx="11031252" cy="5221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Практически все приложения </a:t>
            </a:r>
            <a:r>
              <a:rPr lang="ru-RU" sz="2600" dirty="0" smtClean="0"/>
              <a:t>компьютерного зрения </a:t>
            </a:r>
            <a:r>
              <a:rPr lang="ru-RU" sz="2600" dirty="0"/>
              <a:t>решают одну из (или обе) задачи:</a:t>
            </a:r>
          </a:p>
          <a:p>
            <a:r>
              <a:rPr lang="ru-RU" sz="2600" dirty="0" smtClean="0"/>
              <a:t> </a:t>
            </a:r>
            <a:r>
              <a:rPr lang="ru-RU" sz="2600" dirty="0"/>
              <a:t>поиск определенных объектов на изображении</a:t>
            </a:r>
          </a:p>
          <a:p>
            <a:r>
              <a:rPr lang="ru-RU" sz="2600" dirty="0"/>
              <a:t> измерение параметров объектов на изображении</a:t>
            </a:r>
          </a:p>
          <a:p>
            <a:pPr marL="0" indent="0">
              <a:buNone/>
            </a:pPr>
            <a:r>
              <a:rPr lang="ru-RU" sz="2600" dirty="0" smtClean="0"/>
              <a:t>Области применения:</a:t>
            </a:r>
            <a:endParaRPr lang="ru-RU" sz="2600" dirty="0"/>
          </a:p>
          <a:p>
            <a:r>
              <a:rPr lang="ru-RU" sz="2600" dirty="0"/>
              <a:t> Медицинские приложения;</a:t>
            </a:r>
          </a:p>
          <a:p>
            <a:r>
              <a:rPr lang="ru-RU" sz="2600" dirty="0"/>
              <a:t> Дефектоскопия;</a:t>
            </a:r>
          </a:p>
          <a:p>
            <a:r>
              <a:rPr lang="ru-RU" sz="2600" dirty="0"/>
              <a:t> Анализ движущихся объектов в видеопотоке;</a:t>
            </a:r>
          </a:p>
          <a:p>
            <a:r>
              <a:rPr lang="ru-RU" sz="2600" dirty="0"/>
              <a:t> Поиск специальных объектов (маркеров);</a:t>
            </a:r>
          </a:p>
          <a:p>
            <a:r>
              <a:rPr lang="ru-RU" sz="2600" dirty="0"/>
              <a:t> Обнаружение естественных объектов;</a:t>
            </a:r>
          </a:p>
          <a:p>
            <a:r>
              <a:rPr lang="ru-RU" sz="2600" dirty="0"/>
              <a:t> Анализ спутниковых </a:t>
            </a:r>
            <a:r>
              <a:rPr lang="ru-RU" sz="2600" dirty="0" smtClean="0"/>
              <a:t>снимков и др.</a:t>
            </a:r>
            <a:endParaRPr lang="ru-RU" sz="2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6808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Медицинские приложения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31999" y="1055715"/>
            <a:ext cx="11031252" cy="5221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Пример – анализ концентрации клеток определенного типа в крови</a:t>
            </a:r>
          </a:p>
          <a:p>
            <a:pPr marL="0" indent="0">
              <a:buNone/>
            </a:pPr>
            <a:endParaRPr lang="ru-RU" sz="2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15</a:t>
            </a:fld>
            <a:endParaRPr lang="ru-RU" noProof="0" dirty="0"/>
          </a:p>
        </p:txBody>
      </p:sp>
      <p:pic>
        <p:nvPicPr>
          <p:cNvPr id="7" name="Picture 4" descr="img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25" y="1785331"/>
            <a:ext cx="4248150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436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31999" y="432000"/>
            <a:ext cx="10923185" cy="432000"/>
          </a:xfrm>
        </p:spPr>
        <p:txBody>
          <a:bodyPr/>
          <a:lstStyle/>
          <a:p>
            <a:r>
              <a:rPr lang="ru-RU" altLang="ru-RU" dirty="0"/>
              <a:t>Неразрушающая диагностика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31999" y="1055715"/>
            <a:ext cx="11031252" cy="5221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Поиск и анализ дефектов без разрушения объекта исследования</a:t>
            </a:r>
          </a:p>
          <a:p>
            <a:pPr marL="0" indent="0">
              <a:buNone/>
            </a:pPr>
            <a:r>
              <a:rPr lang="ru-RU" sz="2600" dirty="0"/>
              <a:t> Автоматизированный поиск дефектов по изображениям</a:t>
            </a:r>
          </a:p>
          <a:p>
            <a:pPr marL="0" indent="0">
              <a:buNone/>
            </a:pPr>
            <a:r>
              <a:rPr lang="ru-RU" sz="2600" dirty="0"/>
              <a:t>Пример – автоматический поиск трещин в асфальте по ИК изображениям</a:t>
            </a:r>
          </a:p>
          <a:p>
            <a:pPr marL="0" indent="0">
              <a:buNone/>
            </a:pPr>
            <a:endParaRPr lang="ru-RU" sz="2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16</a:t>
            </a:fld>
            <a:endParaRPr lang="ru-RU" noProof="0" dirty="0"/>
          </a:p>
        </p:txBody>
      </p:sp>
      <p:pic>
        <p:nvPicPr>
          <p:cNvPr id="8" name="Picture 6" descr="asph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89" y="2531686"/>
            <a:ext cx="10363863" cy="3930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730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31999" y="432000"/>
            <a:ext cx="9335455" cy="432000"/>
          </a:xfrm>
        </p:spPr>
        <p:txBody>
          <a:bodyPr/>
          <a:lstStyle/>
          <a:p>
            <a:r>
              <a:rPr lang="ru-RU" altLang="ru-RU" dirty="0"/>
              <a:t>Анализ движущихся объектов в видео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31999" y="1055715"/>
            <a:ext cx="11031252" cy="5221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Обнаружение изменяющихся областей видео</a:t>
            </a:r>
            <a:r>
              <a:rPr lang="ru-RU" sz="2600" dirty="0" smtClean="0"/>
              <a:t>, анализ </a:t>
            </a:r>
            <a:r>
              <a:rPr lang="ru-RU" sz="2600" dirty="0"/>
              <a:t>их формы и динамики изменения </a:t>
            </a:r>
            <a:r>
              <a:rPr lang="ru-RU" sz="2600" dirty="0" smtClean="0"/>
              <a:t>(</a:t>
            </a:r>
            <a:r>
              <a:rPr lang="ru-RU" sz="2600" dirty="0"/>
              <a:t>обычно для систем безопасности)</a:t>
            </a:r>
          </a:p>
          <a:p>
            <a:pPr marL="0" indent="0">
              <a:buNone/>
            </a:pPr>
            <a:endParaRPr lang="ru-RU" sz="2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17</a:t>
            </a:fld>
            <a:endParaRPr lang="ru-RU" noProof="0" dirty="0"/>
          </a:p>
        </p:txBody>
      </p:sp>
      <p:pic>
        <p:nvPicPr>
          <p:cNvPr id="7" name="Picture 5" descr="image1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44" y="1892068"/>
            <a:ext cx="4136678" cy="305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image1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927" y="1892069"/>
            <a:ext cx="4139479" cy="30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801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10723680" cy="432000"/>
          </a:xfrm>
        </p:spPr>
        <p:txBody>
          <a:bodyPr/>
          <a:lstStyle/>
          <a:p>
            <a:r>
              <a:rPr lang="ru-RU" altLang="ru-RU" dirty="0"/>
              <a:t>Поиск специальных объектов (маркеров)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31999" y="1055715"/>
            <a:ext cx="11031252" cy="5221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Для решения ряда задач требуется обнаружение специальных маркеров на изображении:</a:t>
            </a:r>
          </a:p>
          <a:p>
            <a:r>
              <a:rPr lang="ru-RU" sz="2600" dirty="0"/>
              <a:t> дорожные знаки, </a:t>
            </a:r>
            <a:endParaRPr lang="ru-RU" sz="2600" dirty="0" smtClean="0"/>
          </a:p>
          <a:p>
            <a:r>
              <a:rPr lang="ru-RU" sz="2600" dirty="0" smtClean="0"/>
              <a:t>дорожная разметка,</a:t>
            </a:r>
            <a:endParaRPr lang="ru-RU" sz="2600" dirty="0"/>
          </a:p>
          <a:p>
            <a:r>
              <a:rPr lang="ru-RU" sz="2600" dirty="0"/>
              <a:t> объект для калибровки камеры</a:t>
            </a:r>
          </a:p>
          <a:p>
            <a:pPr marL="0" indent="0">
              <a:buNone/>
            </a:pPr>
            <a:endParaRPr lang="ru-RU" sz="2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18</a:t>
            </a:fld>
            <a:endParaRPr lang="ru-RU" noProof="0" dirty="0"/>
          </a:p>
        </p:txBody>
      </p:sp>
      <p:pic>
        <p:nvPicPr>
          <p:cNvPr id="7" name="Picture 5" descr="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31" y="1657584"/>
            <a:ext cx="2939791" cy="2191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273" y="1673575"/>
            <a:ext cx="2942284" cy="219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c_res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331" y="4194326"/>
            <a:ext cx="2939791" cy="219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c_res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5712" y="4194327"/>
            <a:ext cx="2939791" cy="219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9254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31999" y="432000"/>
            <a:ext cx="10923185" cy="432000"/>
          </a:xfrm>
        </p:spPr>
        <p:txBody>
          <a:bodyPr/>
          <a:lstStyle/>
          <a:p>
            <a:r>
              <a:rPr lang="ru-RU" altLang="ru-RU" dirty="0"/>
              <a:t>Обнаружение естественных объектов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31999" y="1055715"/>
            <a:ext cx="11031252" cy="5221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Примеры:</a:t>
            </a:r>
          </a:p>
          <a:p>
            <a:r>
              <a:rPr lang="ru-RU" sz="2600" dirty="0"/>
              <a:t> Обнаружение лиц</a:t>
            </a:r>
          </a:p>
          <a:p>
            <a:r>
              <a:rPr lang="ru-RU" sz="2600" dirty="0"/>
              <a:t> Обнаружение красных глаз на фото (для коррекции)</a:t>
            </a:r>
          </a:p>
          <a:p>
            <a:r>
              <a:rPr lang="ru-RU" sz="2600" dirty="0"/>
              <a:t> Обнаружение антропометрических точек лица</a:t>
            </a:r>
          </a:p>
          <a:p>
            <a:pPr marL="0" indent="0">
              <a:buNone/>
            </a:pPr>
            <a:endParaRPr lang="ru-RU" sz="2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19</a:t>
            </a:fld>
            <a:endParaRPr lang="ru-RU" noProof="0" dirty="0"/>
          </a:p>
        </p:txBody>
      </p:sp>
      <p:pic>
        <p:nvPicPr>
          <p:cNvPr id="7" name="Picture 5" descr="ex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403" y="3091325"/>
            <a:ext cx="3240087" cy="243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9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слайда-разделителя">
            <a:extLst>
              <a:ext uri="{FF2B5EF4-FFF2-40B4-BE49-F238E27FC236}">
                <a16:creationId xmlns:a16="http://schemas.microsoft.com/office/drawing/2014/main" id="{177FEC3E-B2FE-9045-8D49-89B1E3D20C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4" name="Надпись 23" descr="Контрастный элемент для поля заголовка">
            <a:extLst>
              <a:ext uri="{FF2B5EF4-FFF2-40B4-BE49-F238E27FC236}">
                <a16:creationId xmlns:a16="http://schemas.microsoft.com/office/drawing/2014/main" id="{993B1474-02E3-4509-B5C5-84427653BA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87102" y="2928857"/>
            <a:ext cx="804898" cy="3140150"/>
          </a:xfrm>
          <a:custGeom>
            <a:avLst/>
            <a:gdLst>
              <a:gd name="connsiteX0" fmla="*/ 99480 w 804898"/>
              <a:gd name="connsiteY0" fmla="*/ 0 h 3140150"/>
              <a:gd name="connsiteX1" fmla="*/ 804898 w 804898"/>
              <a:gd name="connsiteY1" fmla="*/ 0 h 3140150"/>
              <a:gd name="connsiteX2" fmla="*/ 804898 w 804898"/>
              <a:gd name="connsiteY2" fmla="*/ 357262 h 3140150"/>
              <a:gd name="connsiteX3" fmla="*/ 804898 w 804898"/>
              <a:gd name="connsiteY3" fmla="*/ 2782888 h 3140150"/>
              <a:gd name="connsiteX4" fmla="*/ 804898 w 804898"/>
              <a:gd name="connsiteY4" fmla="*/ 3140150 h 3140150"/>
              <a:gd name="connsiteX5" fmla="*/ 99480 w 804898"/>
              <a:gd name="connsiteY5" fmla="*/ 3140150 h 3140150"/>
              <a:gd name="connsiteX6" fmla="*/ 0 w 804898"/>
              <a:gd name="connsiteY6" fmla="*/ 3013250 h 3140150"/>
              <a:gd name="connsiteX7" fmla="*/ 0 w 804898"/>
              <a:gd name="connsiteY7" fmla="*/ 2655988 h 3140150"/>
              <a:gd name="connsiteX8" fmla="*/ 0 w 804898"/>
              <a:gd name="connsiteY8" fmla="*/ 484162 h 3140150"/>
              <a:gd name="connsiteX9" fmla="*/ 0 w 804898"/>
              <a:gd name="connsiteY9" fmla="*/ 126900 h 3140150"/>
              <a:gd name="connsiteX10" fmla="*/ 99480 w 804898"/>
              <a:gd name="connsiteY10" fmla="*/ 0 h 314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4898" h="3140150">
                <a:moveTo>
                  <a:pt x="99480" y="0"/>
                </a:moveTo>
                <a:lnTo>
                  <a:pt x="804898" y="0"/>
                </a:lnTo>
                <a:lnTo>
                  <a:pt x="804898" y="357262"/>
                </a:lnTo>
                <a:lnTo>
                  <a:pt x="804898" y="2782888"/>
                </a:lnTo>
                <a:lnTo>
                  <a:pt x="804898" y="3140150"/>
                </a:lnTo>
                <a:lnTo>
                  <a:pt x="99480" y="3140150"/>
                </a:lnTo>
                <a:cubicBezTo>
                  <a:pt x="44539" y="3140150"/>
                  <a:pt x="0" y="3083334"/>
                  <a:pt x="0" y="3013250"/>
                </a:cubicBezTo>
                <a:lnTo>
                  <a:pt x="0" y="2655988"/>
                </a:lnTo>
                <a:lnTo>
                  <a:pt x="0" y="484162"/>
                </a:lnTo>
                <a:lnTo>
                  <a:pt x="0" y="126900"/>
                </a:lnTo>
                <a:cubicBezTo>
                  <a:pt x="0" y="56816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8" name="Равнобедренный треугольник 17" descr="Тень для поля заголовка">
            <a:extLst>
              <a:ext uri="{FF2B5EF4-FFF2-40B4-BE49-F238E27FC236}">
                <a16:creationId xmlns:a16="http://schemas.microsoft.com/office/drawing/2014/main" id="{FAB4748B-F532-4C70-827A-5FEA8C0843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91864" y="5548307"/>
            <a:ext cx="450092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293" y="2408157"/>
            <a:ext cx="4459766" cy="3146839"/>
          </a:xfrm>
        </p:spPr>
        <p:txBody>
          <a:bodyPr rtlCol="0"/>
          <a:lstStyle/>
          <a:p>
            <a:pPr rtl="0"/>
            <a:r>
              <a:rPr lang="ru-RU" sz="5000" dirty="0" smtClean="0"/>
              <a:t>Еще определений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15" name="Полилиния 5" descr="Контрастный блок">
            <a:extLst>
              <a:ext uri="{FF2B5EF4-FFF2-40B4-BE49-F238E27FC236}">
                <a16:creationId xmlns:a16="http://schemas.microsoft.com/office/drawing/2014/main" id="{7746F873-A4ED-4E4C-BB89-CA0FBB9E95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56656" y="5118766"/>
            <a:ext cx="751030" cy="65906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16" name="Полилиния 5" descr="Пустой контрастный блок">
            <a:extLst>
              <a:ext uri="{FF2B5EF4-FFF2-40B4-BE49-F238E27FC236}">
                <a16:creationId xmlns:a16="http://schemas.microsoft.com/office/drawing/2014/main" id="{E0D7A780-33BC-4E68-9763-AB62376D50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1779027" y="1160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31999" y="432000"/>
            <a:ext cx="10923185" cy="432000"/>
          </a:xfrm>
        </p:spPr>
        <p:txBody>
          <a:bodyPr/>
          <a:lstStyle/>
          <a:p>
            <a:r>
              <a:rPr lang="ru-RU" altLang="ru-RU" dirty="0"/>
              <a:t>Обнаружение естественных объектов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31999" y="1055715"/>
            <a:ext cx="11031252" cy="5221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Примеры:</a:t>
            </a:r>
          </a:p>
          <a:p>
            <a:r>
              <a:rPr lang="ru-RU" sz="2600" dirty="0"/>
              <a:t> Обнаружение лиц</a:t>
            </a:r>
          </a:p>
          <a:p>
            <a:r>
              <a:rPr lang="ru-RU" sz="2600" dirty="0"/>
              <a:t> Обнаружение красных глаз на фото (для коррекции)</a:t>
            </a:r>
          </a:p>
          <a:p>
            <a:r>
              <a:rPr lang="ru-RU" sz="2600" dirty="0"/>
              <a:t> Обнаружение антропометрических точек лица</a:t>
            </a:r>
          </a:p>
          <a:p>
            <a:pPr marL="0" indent="0">
              <a:buNone/>
            </a:pPr>
            <a:endParaRPr lang="ru-RU" sz="2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20</a:t>
            </a:fld>
            <a:endParaRPr lang="ru-RU" noProof="0" dirty="0"/>
          </a:p>
        </p:txBody>
      </p:sp>
      <p:pic>
        <p:nvPicPr>
          <p:cNvPr id="8" name="Picture 5" descr="pictur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966" y="3278909"/>
            <a:ext cx="2166938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pictur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629" y="3278909"/>
            <a:ext cx="2100262" cy="274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picture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579" y="3278909"/>
            <a:ext cx="2146300" cy="276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224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31999" y="432000"/>
            <a:ext cx="10923185" cy="432000"/>
          </a:xfrm>
        </p:spPr>
        <p:txBody>
          <a:bodyPr/>
          <a:lstStyle/>
          <a:p>
            <a:r>
              <a:rPr lang="ru-RU" altLang="ru-RU" dirty="0"/>
              <a:t>Обнаружение естественных объектов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31999" y="1055715"/>
            <a:ext cx="11031252" cy="5221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Примеры:</a:t>
            </a:r>
          </a:p>
          <a:p>
            <a:r>
              <a:rPr lang="ru-RU" sz="2600" dirty="0"/>
              <a:t> Обнаружение лиц</a:t>
            </a:r>
          </a:p>
          <a:p>
            <a:r>
              <a:rPr lang="ru-RU" sz="2600" dirty="0"/>
              <a:t> Обнаружение красных глаз на фото (для коррекции)</a:t>
            </a:r>
          </a:p>
          <a:p>
            <a:r>
              <a:rPr lang="ru-RU" sz="2600" dirty="0"/>
              <a:t> Обнаружение антропометрических точек лица</a:t>
            </a:r>
          </a:p>
          <a:p>
            <a:pPr marL="0" indent="0">
              <a:buNone/>
            </a:pPr>
            <a:endParaRPr lang="ru-RU" sz="2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21</a:t>
            </a:fld>
            <a:endParaRPr lang="ru-RU" noProof="0" dirty="0"/>
          </a:p>
        </p:txBody>
      </p:sp>
      <p:pic>
        <p:nvPicPr>
          <p:cNvPr id="8" name="Picture 5" descr="features_b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12" y="3021676"/>
            <a:ext cx="4870450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model_im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48" y="2987126"/>
            <a:ext cx="3714029" cy="3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9795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31999" y="432000"/>
            <a:ext cx="10923185" cy="432000"/>
          </a:xfrm>
        </p:spPr>
        <p:txBody>
          <a:bodyPr/>
          <a:lstStyle/>
          <a:p>
            <a:r>
              <a:rPr lang="ru-RU" altLang="ru-RU" dirty="0"/>
              <a:t>Анализ спутниковых снимков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>
          <a:xfrm>
            <a:off x="431999" y="1055715"/>
            <a:ext cx="11031252" cy="5221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Погода</a:t>
            </a:r>
          </a:p>
          <a:p>
            <a:pPr marL="0" indent="0">
              <a:buNone/>
            </a:pPr>
            <a:r>
              <a:rPr lang="ru-RU" sz="2600" dirty="0"/>
              <a:t> Геологические процессы (напр. таяние ледников)</a:t>
            </a:r>
          </a:p>
          <a:p>
            <a:pPr marL="0" indent="0">
              <a:buNone/>
            </a:pPr>
            <a:r>
              <a:rPr lang="ru-RU" sz="2600" dirty="0"/>
              <a:t> Экология</a:t>
            </a:r>
          </a:p>
          <a:p>
            <a:pPr marL="0" indent="0">
              <a:buNone/>
            </a:pPr>
            <a:endParaRPr lang="ru-RU" sz="26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22</a:t>
            </a:fld>
            <a:endParaRPr lang="ru-RU" noProof="0" dirty="0"/>
          </a:p>
        </p:txBody>
      </p:sp>
      <p:pic>
        <p:nvPicPr>
          <p:cNvPr id="8" name="Picture 5" descr="indonesia_satellite_da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255" y="1951426"/>
            <a:ext cx="4551276" cy="4726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46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Рисунок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Полилиния 5" descr="Пустой контрастный элемент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1" name="Надпись 30" descr="Акцент флага для заголовка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21" name="Равнобедренный треугольник 20" descr="Акцент тени для заголовка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 rtlCol="0"/>
          <a:lstStyle/>
          <a:p>
            <a:r>
              <a:rPr lang="ru-RU" altLang="ru-RU" sz="4800" dirty="0" smtClean="0"/>
              <a:t>Изображения в компьютере</a:t>
            </a:r>
            <a:endParaRPr lang="ru-RU" sz="48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791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История видеоадаптеров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700" dirty="0"/>
              <a:t>Видеоадаптер (или </a:t>
            </a:r>
            <a:r>
              <a:rPr lang="ru-RU" sz="2700" dirty="0" err="1"/>
              <a:t>видеоплата</a:t>
            </a:r>
            <a:r>
              <a:rPr lang="ru-RU" sz="2700" dirty="0"/>
              <a:t>, видеокарта)- устройство для преобразования полученной от центрального процессора информации и команд в формат, который воспринимается электроникой монитора, для создания изображения на экране.</a:t>
            </a:r>
          </a:p>
          <a:p>
            <a:pPr marL="0" indent="0">
              <a:buNone/>
            </a:pPr>
            <a:r>
              <a:rPr lang="ru-RU" sz="2700" dirty="0" smtClean="0"/>
              <a:t>MDA </a:t>
            </a:r>
            <a:r>
              <a:rPr lang="ru-RU" sz="2700" dirty="0"/>
              <a:t>(</a:t>
            </a:r>
            <a:r>
              <a:rPr lang="ru-RU" sz="2700" dirty="0" err="1"/>
              <a:t>Monochrome</a:t>
            </a:r>
            <a:r>
              <a:rPr lang="ru-RU" sz="2700" dirty="0"/>
              <a:t> </a:t>
            </a:r>
            <a:r>
              <a:rPr lang="ru-RU" sz="2700" dirty="0" err="1"/>
              <a:t>Display</a:t>
            </a:r>
            <a:r>
              <a:rPr lang="ru-RU" sz="2700" dirty="0"/>
              <a:t> </a:t>
            </a:r>
            <a:r>
              <a:rPr lang="ru-RU" sz="2700" dirty="0" err="1"/>
              <a:t>Adapter</a:t>
            </a:r>
            <a:r>
              <a:rPr lang="ru-RU" sz="2700" dirty="0"/>
              <a:t> - монохромный адаптер дисплея) - простейший видеоадаптер, применявшийся в первых IBM PC. Работает в текстовом режиме с разрешением 80x25 (720x350, матрица символа - 9x14), поддерживает пять атрибутов текста: обычный, яркий, инверсный, подчеркнутый и мигающий. Частота строчной развертки - 15 Кгц. Интерфейс с монитором - цифровой: сигналы синхронизации, основной видеосигнал, дополнительный сигнал яркости. </a:t>
            </a:r>
          </a:p>
          <a:p>
            <a:pPr marL="0" indent="0">
              <a:buNone/>
            </a:pPr>
            <a:r>
              <a:rPr lang="ru-RU" sz="2700" dirty="0"/>
              <a:t>HGC (</a:t>
            </a:r>
            <a:r>
              <a:rPr lang="ru-RU" sz="2700" dirty="0" err="1"/>
              <a:t>Hercules</a:t>
            </a:r>
            <a:r>
              <a:rPr lang="ru-RU" sz="2700" dirty="0"/>
              <a:t> </a:t>
            </a:r>
            <a:r>
              <a:rPr lang="ru-RU" sz="2700" dirty="0" err="1"/>
              <a:t>Graphics</a:t>
            </a:r>
            <a:r>
              <a:rPr lang="ru-RU" sz="2700" dirty="0"/>
              <a:t> </a:t>
            </a:r>
            <a:r>
              <a:rPr lang="ru-RU" sz="2700" dirty="0" err="1"/>
              <a:t>Card</a:t>
            </a:r>
            <a:r>
              <a:rPr lang="ru-RU" sz="2700" dirty="0"/>
              <a:t> - графическая карта </a:t>
            </a:r>
            <a:r>
              <a:rPr lang="ru-RU" sz="2700" dirty="0" err="1"/>
              <a:t>Hercules</a:t>
            </a:r>
            <a:r>
              <a:rPr lang="ru-RU" sz="2700" dirty="0"/>
              <a:t>) - расширение MDA с графическим режимом 720x348 (монохромный), разработанное фирмой </a:t>
            </a:r>
            <a:r>
              <a:rPr lang="ru-RU" sz="2700" dirty="0" err="1"/>
              <a:t>Hercules</a:t>
            </a:r>
            <a:r>
              <a:rPr lang="ru-RU" sz="2700" dirty="0"/>
              <a:t>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0356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История видеоадаптеров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700" dirty="0"/>
              <a:t>CGA (</a:t>
            </a:r>
            <a:r>
              <a:rPr lang="ru-RU" sz="2700" dirty="0" err="1"/>
              <a:t>Color</a:t>
            </a:r>
            <a:r>
              <a:rPr lang="ru-RU" sz="2700" dirty="0"/>
              <a:t> </a:t>
            </a:r>
            <a:r>
              <a:rPr lang="ru-RU" sz="2700" dirty="0" err="1"/>
              <a:t>Graphics</a:t>
            </a:r>
            <a:r>
              <a:rPr lang="ru-RU" sz="2700" dirty="0"/>
              <a:t> </a:t>
            </a:r>
            <a:r>
              <a:rPr lang="ru-RU" sz="2700" dirty="0" err="1"/>
              <a:t>Adapter</a:t>
            </a:r>
            <a:r>
              <a:rPr lang="ru-RU" sz="2700" dirty="0"/>
              <a:t> - цветной графический адаптер) - первый адаптер с графическими возможностями. Работает либо в текстовом режиме с разрешениями 40x25 и 80x25 (матрица символа - 8x8), либо в графическом с разрешениями 320x200 или 640x200. В текстовых режимах доступно 256 атрибутов символа - 16 цветов символа и 16 цветов фона (либо 8 цветов фона и атрибут мигания), в графических режимах доступно четыре палитры по четыре цвета каждая в режиме 320x200, режим 640x200 - монохромный. Вывод информации на экран требовал синхронизации с разверткой, в противном случае возникали конфликты по видеопамяти, проявляющиеся в виде "снега" на экране. Частота строчной развертки - 15 Кгц. Интерфейс с монитором - цифровой: сигналы синхронизации, основной видеосигнал (три канала - красный, зеленый, синий), дополнительный сигнал яркости.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71508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История видеоадаптеров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700" dirty="0"/>
              <a:t>EGA (</a:t>
            </a:r>
            <a:r>
              <a:rPr lang="ru-RU" sz="2700" dirty="0" err="1"/>
              <a:t>Enhanced</a:t>
            </a:r>
            <a:r>
              <a:rPr lang="ru-RU" sz="2700" dirty="0"/>
              <a:t> </a:t>
            </a:r>
            <a:r>
              <a:rPr lang="ru-RU" sz="2700" dirty="0" err="1"/>
              <a:t>Graphics</a:t>
            </a:r>
            <a:r>
              <a:rPr lang="ru-RU" sz="2700" dirty="0"/>
              <a:t> </a:t>
            </a:r>
            <a:r>
              <a:rPr lang="ru-RU" sz="2700" dirty="0" err="1"/>
              <a:t>Adapter</a:t>
            </a:r>
            <a:r>
              <a:rPr lang="ru-RU" sz="2700" dirty="0"/>
              <a:t> - улучшенный графический адаптер) - дальнейшее развитие CGA, примененное в первых PC AT. Добавлено разрешение 640x350, что в текстовых режимах дает формат 80x25 при матрице символа 8x14 и 80x43 - при матрице 8x8. Количество одновременно отображаемых цветов - по-прежнему 16, однако палитра расширена до 64 цветов (по два разряда яркости на каждый цвет). Введен промежуточный буфер для передаваемого на монитор потока данных, благодаря чему отпала необходимость в синхронизации при выводе в текстовых режимах. Видеопамять основана на битовых плоскостях - "слоях", каждый из которых в графическом режиме содержит биты только своего цвета, а в текстовых режимах по плоскостям разделяются собственно текст и данные знакогенератора. Совместим с MDA и CGA. Частоты строчной развертки - 15 и 18 Кгц. Интерфейс с монитором - цифровой: сигналы синхронизации, видеосигнал (по две линии на каждый из основных цветов</a:t>
            </a:r>
            <a:r>
              <a:rPr lang="ru-RU" sz="2700" dirty="0" smtClean="0"/>
              <a:t>).</a:t>
            </a:r>
            <a:endParaRPr lang="ru-RU" sz="27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551813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История видеоадаптеров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700" dirty="0"/>
              <a:t>MCGA (</a:t>
            </a:r>
            <a:r>
              <a:rPr lang="ru-RU" sz="2700" dirty="0" err="1"/>
              <a:t>Multicolor</a:t>
            </a:r>
            <a:r>
              <a:rPr lang="ru-RU" sz="2700" dirty="0"/>
              <a:t> </a:t>
            </a:r>
            <a:r>
              <a:rPr lang="ru-RU" sz="2700" dirty="0" err="1"/>
              <a:t>Graphics</a:t>
            </a:r>
            <a:r>
              <a:rPr lang="ru-RU" sz="2700" dirty="0"/>
              <a:t> </a:t>
            </a:r>
            <a:r>
              <a:rPr lang="ru-RU" sz="2700" dirty="0" err="1"/>
              <a:t>Adapter</a:t>
            </a:r>
            <a:r>
              <a:rPr lang="ru-RU" sz="2700" dirty="0"/>
              <a:t> - многоцветный графический адаптер) - введен фирмой IBM в ранних моделях PS/2. Добавлено разрешение 640x400 (текст), что дает формат 80x25 при символе 8x16 и 80x50 - при 8x8. Количество воспроизводимых цветов увеличено до 262144 (по 64 уровня на каждый из основных цветов). Помимо палитры, введено понятие таблицы цветов, через которую выполняется преобразование 64-цветного пространства цветов EGA в пространство цветов MCGA. Введен видеорежим 320x200x256, в котором вместо битовых плоскостей используется представление экрана непрерывной областью памяти объемом 64000 байт, где каждый байт описывает цвет соответствующей ему точки экрана. Совместим с CGA полностью, а с EGA - по текстовым, за исключением размера матрицы символа. Частота строчной развертки - 31 Кгц. Интерфейс с монитором - аналогово-</a:t>
            </a:r>
            <a:r>
              <a:rPr lang="ru-RU" sz="2700" dirty="0" err="1"/>
              <a:t>цифpовой</a:t>
            </a:r>
            <a:r>
              <a:rPr lang="ru-RU" sz="2700" dirty="0"/>
              <a:t>: цифровые сигналы синхронизации, аналоговые сигналы основных цветов.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85446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История видеоадаптеров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700" dirty="0"/>
              <a:t>VGA (</a:t>
            </a:r>
            <a:r>
              <a:rPr lang="ru-RU" sz="2700" dirty="0" err="1"/>
              <a:t>Video</a:t>
            </a:r>
            <a:r>
              <a:rPr lang="ru-RU" sz="2700" dirty="0"/>
              <a:t> </a:t>
            </a:r>
            <a:r>
              <a:rPr lang="ru-RU" sz="2700" dirty="0" err="1"/>
              <a:t>Graphics</a:t>
            </a:r>
            <a:r>
              <a:rPr lang="ru-RU" sz="2700" dirty="0"/>
              <a:t> </a:t>
            </a:r>
            <a:r>
              <a:rPr lang="ru-RU" sz="2700" dirty="0" err="1"/>
              <a:t>Array</a:t>
            </a:r>
            <a:r>
              <a:rPr lang="ru-RU" sz="2700" dirty="0"/>
              <a:t> - множество, или массив, визуальной графики) - расширение MCGA, совместимое с EGA, введен фирмой IBM в средних моделях PS/2. Фактический стандарт видеоадаптера с конца 80-х годов. Добавлен текстовый режим 720x400 для эмуляции MDA и графический режим 640x480 с доступом через битовые плоскости. В режиме 640x480 используется так называемая квадратная точка (соотношение количества точек по горизонтали и вертикали совпадает со стандартным соотношением сторон экрана - 4:3). Совместим с MDA, CGA и EGA, интерфейс с монитором идентичен MCGA. </a:t>
            </a:r>
          </a:p>
          <a:p>
            <a:pPr marL="0" indent="0">
              <a:buNone/>
            </a:pPr>
            <a:r>
              <a:rPr lang="ru-RU" sz="2700" dirty="0" smtClean="0"/>
              <a:t>IBM </a:t>
            </a:r>
            <a:r>
              <a:rPr lang="ru-RU" sz="2700" dirty="0"/>
              <a:t>8514/а - специализированный адаптер для работы с высокими разрешениями (640x480x256 и 1024x768x256), с элементами графического ускорителя. Не поддерживает видеорежимы VGA. интерфейс с монитором аналогичен VGA/MCGA. </a:t>
            </a:r>
          </a:p>
          <a:p>
            <a:pPr marL="0" indent="0">
              <a:buNone/>
            </a:pPr>
            <a:endParaRPr lang="ru-RU" sz="27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136087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История видеоадаптеров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700" dirty="0"/>
              <a:t>IBM XGA - следующий специализированный адаптер IBM. расширено цветовое пространство (режим 640x480x64k), добавлен текстовый режим 132x25 (1056x400). Интерфейс с монитором аналогичен VGA/MCGA. </a:t>
            </a:r>
          </a:p>
          <a:p>
            <a:pPr marL="0" indent="0">
              <a:buNone/>
            </a:pPr>
            <a:r>
              <a:rPr lang="ru-RU" sz="2700" dirty="0" smtClean="0"/>
              <a:t>SVGA </a:t>
            </a:r>
            <a:r>
              <a:rPr lang="ru-RU" sz="2700" dirty="0"/>
              <a:t>(</a:t>
            </a:r>
            <a:r>
              <a:rPr lang="ru-RU" sz="2700" dirty="0" err="1"/>
              <a:t>Super</a:t>
            </a:r>
            <a:r>
              <a:rPr lang="ru-RU" sz="2700" dirty="0"/>
              <a:t> VGA - "сверх" VGA) - расширение VGA с добавлением более высоких разрешений и дополнительного сервиса. Видеорежимы добавляются из ряда 800x600, 1024x768, 1152x864, 1280x1024, 1600x1200 - все с соотношением 4:3. Цветовое пространство расширено до 65536 (</a:t>
            </a:r>
            <a:r>
              <a:rPr lang="ru-RU" sz="2700" dirty="0" err="1"/>
              <a:t>High</a:t>
            </a:r>
            <a:r>
              <a:rPr lang="ru-RU" sz="2700" dirty="0"/>
              <a:t> </a:t>
            </a:r>
            <a:r>
              <a:rPr lang="ru-RU" sz="2700" dirty="0" err="1"/>
              <a:t>Color</a:t>
            </a:r>
            <a:r>
              <a:rPr lang="ru-RU" sz="2700" dirty="0"/>
              <a:t>) или 16.7 млн. (</a:t>
            </a:r>
            <a:r>
              <a:rPr lang="ru-RU" sz="2700" dirty="0" err="1"/>
              <a:t>True</a:t>
            </a:r>
            <a:r>
              <a:rPr lang="ru-RU" sz="2700" dirty="0"/>
              <a:t> </a:t>
            </a:r>
            <a:r>
              <a:rPr lang="ru-RU" sz="2700" dirty="0" err="1"/>
              <a:t>Color</a:t>
            </a:r>
            <a:r>
              <a:rPr lang="ru-RU" sz="2700" dirty="0"/>
              <a:t>). Также добавляются расширенные текстовые режимы формата 132x25, 132x43, 132x50. Из дополнительного сервиса добавлена поддержка VBE. Фактический стандарт видеоадаптера примерно с 1992 г.</a:t>
            </a:r>
          </a:p>
          <a:p>
            <a:pPr marL="0" indent="0">
              <a:buNone/>
            </a:pPr>
            <a:endParaRPr lang="ru-RU" sz="27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29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79354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определения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/>
          <a:lstStyle/>
          <a:p>
            <a:pPr marL="0" indent="0">
              <a:buNone/>
            </a:pPr>
            <a:r>
              <a:rPr lang="ru-RU" sz="3200" dirty="0"/>
              <a:t>Компьютерная графика (CG, КГ) — область применения компьютеров, в которой они используются как для синтеза изображений, так и для интеграции визуальной или объемной информации, полученной из реального мира.</a:t>
            </a:r>
          </a:p>
        </p:txBody>
      </p:sp>
    </p:spTree>
    <p:extLst>
      <p:ext uri="{BB962C8B-B14F-4D97-AF65-F5344CB8AC3E}">
        <p14:creationId xmlns:p14="http://schemas.microsoft.com/office/powerpoint/2010/main" val="3674420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История мониторов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700" dirty="0"/>
              <a:t>Векторные мониторы (произвольное сканирование луча). При перемещении луча по экрану в точке, на которую попал луч, возбуждается свечение люминофора экрана. Это свечение достаточно быстро прекращается при перемещении луча в другую позицию (обычное время послесвечения менее 0.1 с). Поэтому, для того чтобы изображение было постоянно видимым, приходится его перерисовывать (регенерировать изображение).   </a:t>
            </a:r>
          </a:p>
          <a:p>
            <a:pPr marL="0" indent="0">
              <a:buNone/>
            </a:pPr>
            <a:r>
              <a:rPr lang="ru-RU" sz="2700" dirty="0" smtClean="0"/>
              <a:t>Необходимость </a:t>
            </a:r>
            <a:r>
              <a:rPr lang="ru-RU" sz="2700" dirty="0"/>
              <a:t>регенерации изображения требует сохранения его описания в специально выделенной памяти, называемой памятью регенерации. Само описание изображения называется дисплейным файлом. Понятно, что такой дисплей требует достаточно быстрого процессора для обработки дисплейного файла и управления перемещением луча по экрану. В  то же время легко стирать любой элемент изображения – достаточно просто удалить стираемый элемент из дисплейного файла.</a:t>
            </a:r>
          </a:p>
          <a:p>
            <a:pPr marL="0" indent="0">
              <a:buNone/>
            </a:pPr>
            <a:endParaRPr lang="ru-RU" sz="27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7667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История мониторов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700" dirty="0"/>
              <a:t>Первые серийные векторные дисплеи за рубежом появились в конце 60-х годов. В 1963 г. Был разработан прототип дисплейной станции IBM 2250 (до осени 1964 г. работы были засекречены). </a:t>
            </a:r>
          </a:p>
          <a:p>
            <a:pPr marL="0" indent="0">
              <a:buNone/>
            </a:pPr>
            <a:r>
              <a:rPr lang="ru-RU" sz="2700" dirty="0"/>
              <a:t>Отличительной чертой векторных дисплеев являлась возможность непосредственного графического диалога, заключающаяся в простом указании с помощью светового пера объектов на экране (линий, символов и т.д.). </a:t>
            </a:r>
          </a:p>
          <a:p>
            <a:pPr marL="0" indent="0">
              <a:buNone/>
            </a:pPr>
            <a:r>
              <a:rPr lang="ru-RU" sz="2700" dirty="0" smtClean="0"/>
              <a:t>Векторные </a:t>
            </a:r>
            <a:r>
              <a:rPr lang="ru-RU" sz="2700" dirty="0"/>
              <a:t>мониторы с памятью. В конце 60-х годов появились ЭЛТ, способные достаточно длительное время (до часа) прямо на экране хранить построенное изображение. Следовательно, не обязательна память регенерации и не нужен быстрый процессор для выполнения регенерации изображения. Сложность изображения практически не ограничена. Разрешение, достигнутое на дисплеях на запоминающей трубке, такое же как и на векторных или выше до 4096 точек.</a:t>
            </a:r>
          </a:p>
          <a:p>
            <a:pPr marL="0" indent="0">
              <a:buNone/>
            </a:pPr>
            <a:endParaRPr lang="ru-RU" sz="27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31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12267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>
                <a:solidFill>
                  <a:schemeClr val="tx2"/>
                </a:solidFill>
                <a:latin typeface="Tahoma" panose="020B0604030504040204" pitchFamily="34" charset="0"/>
              </a:rPr>
              <a:t>Недостатки векторных мониторов</a:t>
            </a:r>
            <a:endParaRPr lang="ru-RU" altLang="ru-RU" dirty="0">
              <a:latin typeface="Tahoma" panose="020B060403050404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700" dirty="0"/>
              <a:t>Обычно серийные векторные дисплеи успевали 50 раз в секунду строить только около 3000 4000 отрезков. При большем числе отрезков изображение начинает мерцать, так как отрезки, построенные в начале очередного цикла, полностью погасают к тому моменту, когда будут строиться последние.</a:t>
            </a:r>
          </a:p>
          <a:p>
            <a:pPr marL="0" indent="0">
              <a:buNone/>
            </a:pPr>
            <a:r>
              <a:rPr lang="ru-RU" sz="2700" dirty="0"/>
              <a:t>Другим недостатком векторных дисплеев является малое число градаций по яркости (обычно 2-4). Были разработаны, но не нашли широкого применения двух-трехцветные ЭЛТ, также обеспечивавшие несколько градаций яркости.</a:t>
            </a:r>
          </a:p>
          <a:p>
            <a:pPr marL="0" indent="0">
              <a:buNone/>
            </a:pPr>
            <a:endParaRPr lang="ru-RU" sz="27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32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54532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История мониторов</a:t>
            </a:r>
            <a:endParaRPr lang="ru-RU" altLang="ru-RU" dirty="0">
              <a:latin typeface="Tahoma" panose="020B060403050404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700" dirty="0"/>
              <a:t>Растровое сканирование луча. Прогресс в технологии микроэлектроники привел к тому, с середины 70-х годов подавляющее распространение получили дисплеи с растровым сканированием луча.</a:t>
            </a:r>
          </a:p>
          <a:p>
            <a:pPr marL="0" indent="0">
              <a:buNone/>
            </a:pPr>
            <a:r>
              <a:rPr lang="ru-RU" sz="2700" dirty="0" smtClean="0"/>
              <a:t>Плазменная </a:t>
            </a:r>
            <a:r>
              <a:rPr lang="ru-RU" sz="2700" dirty="0"/>
              <a:t>панель. В 1966 г. была изобретена плазменная панель, которую упрощенно можно представить как матрицу из маленьких разноцветных неоновых лампочек, каждая из которых включается независимо и может светиться с регулируемой яркостью. В определенном смысле эти дисплеи объединяют в себе многие полезные свойства векторных и растровых устройств. К недостаткам следует отнести большую стоимость, недостаточно высокое разрешение и большое напряжение питания. </a:t>
            </a:r>
          </a:p>
          <a:p>
            <a:pPr marL="0" indent="0">
              <a:buNone/>
            </a:pPr>
            <a:endParaRPr lang="ru-RU" sz="27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33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07187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История мониторов</a:t>
            </a:r>
            <a:endParaRPr lang="ru-RU" altLang="ru-RU" dirty="0">
              <a:latin typeface="Tahoma" panose="020B060403050404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700" dirty="0"/>
              <a:t>Жидкокристаллические индикаторы. Дисплеи на ЖКИ работают аналогично индикаторам в электронных часах, но изображение состоит не из нескольких сегментов, а из большого числа отдельно управляемых точек. Имеют наименьшие габариты и энергопотребление и заметно большую цену, чем растровые дисплеи на ЭЛТ. </a:t>
            </a:r>
          </a:p>
          <a:p>
            <a:pPr marL="0" indent="0">
              <a:buNone/>
            </a:pPr>
            <a:r>
              <a:rPr lang="ru-RU" sz="2700" dirty="0" err="1" smtClean="0"/>
              <a:t>Электролюминисцентные</a:t>
            </a:r>
            <a:r>
              <a:rPr lang="ru-RU" sz="2700" dirty="0" smtClean="0"/>
              <a:t> </a:t>
            </a:r>
            <a:r>
              <a:rPr lang="ru-RU" sz="2700" dirty="0"/>
              <a:t>индикаторы. Принцип работы основан на свечении люминофора под воздействием относительно высокого переменного напряжения, прикладываемого к взаимно перпендикулярным наборам электродов, между которыми находится люминофор.</a:t>
            </a:r>
          </a:p>
          <a:p>
            <a:pPr marL="0" indent="0">
              <a:buNone/>
            </a:pPr>
            <a:r>
              <a:rPr lang="ru-RU" sz="2700" dirty="0" smtClean="0"/>
              <a:t>Дисплеи </a:t>
            </a:r>
            <a:r>
              <a:rPr lang="ru-RU" sz="2700" dirty="0"/>
              <a:t>с эмиссией полем - развитие мониторов на электронно-лучевых трубках. Являются плоскими дисплеями с эмиссией электронов полем с холодных катодов (заостренных микроигл).</a:t>
            </a:r>
          </a:p>
          <a:p>
            <a:pPr marL="0" indent="0">
              <a:buNone/>
            </a:pPr>
            <a:endParaRPr lang="ru-RU" sz="27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50046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Векторные и растровые изображения</a:t>
            </a:r>
            <a:endParaRPr lang="ru-RU" altLang="ru-RU" dirty="0">
              <a:latin typeface="Tahoma" panose="020B060403050404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700" dirty="0"/>
              <a:t>Евклид: «Линия – непрерывное связное бесконечное множество точек на плоскости»</a:t>
            </a:r>
          </a:p>
          <a:p>
            <a:pPr marL="0" indent="0">
              <a:buNone/>
            </a:pPr>
            <a:r>
              <a:rPr lang="ru-RU" sz="2700" dirty="0"/>
              <a:t>Дискретная геометрия: «Линия – дискретное связное конечное множество точек»</a:t>
            </a:r>
          </a:p>
          <a:p>
            <a:pPr marL="0" indent="0">
              <a:buNone/>
            </a:pPr>
            <a:r>
              <a:rPr lang="ru-RU" sz="2700" dirty="0"/>
              <a:t>Евклидова геометрия: «Через любые две точки можно провести только одну прямую»</a:t>
            </a:r>
          </a:p>
          <a:p>
            <a:pPr marL="0" indent="0">
              <a:buNone/>
            </a:pPr>
            <a:r>
              <a:rPr lang="ru-RU" sz="2700" dirty="0"/>
              <a:t>Дискретная геометрия: «Через любые две дискретные точки можно провести более одной дискретной прямой»</a:t>
            </a:r>
          </a:p>
          <a:p>
            <a:pPr marL="0" indent="0">
              <a:buNone/>
            </a:pPr>
            <a:r>
              <a:rPr lang="ru-RU" sz="2700" dirty="0" smtClean="0"/>
              <a:t>Пиксель </a:t>
            </a:r>
            <a:r>
              <a:rPr lang="ru-RU" sz="2700" dirty="0"/>
              <a:t>– минимальная часть цифрового изображения (</a:t>
            </a:r>
            <a:r>
              <a:rPr lang="ru-RU" sz="2700" dirty="0" err="1"/>
              <a:t>picture</a:t>
            </a:r>
            <a:r>
              <a:rPr lang="ru-RU" sz="2700" dirty="0"/>
              <a:t> </a:t>
            </a:r>
            <a:r>
              <a:rPr lang="ru-RU" sz="2700" dirty="0" err="1"/>
              <a:t>cell</a:t>
            </a:r>
            <a:r>
              <a:rPr lang="ru-RU" sz="2700" dirty="0"/>
              <a:t> или </a:t>
            </a:r>
            <a:r>
              <a:rPr lang="ru-RU" sz="2700" dirty="0" err="1"/>
              <a:t>picture</a:t>
            </a:r>
            <a:r>
              <a:rPr lang="ru-RU" sz="2700" dirty="0"/>
              <a:t> </a:t>
            </a:r>
            <a:r>
              <a:rPr lang="ru-RU" sz="2700" dirty="0" err="1"/>
              <a:t>element</a:t>
            </a:r>
            <a:r>
              <a:rPr lang="ru-RU" sz="2700" dirty="0"/>
              <a:t>), характеризуется цветом или яркостью.</a:t>
            </a:r>
          </a:p>
          <a:p>
            <a:pPr marL="0" indent="0">
              <a:buNone/>
            </a:pPr>
            <a:endParaRPr lang="ru-RU" sz="27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35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87954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Векторные и растровые изображения</a:t>
            </a:r>
            <a:endParaRPr lang="ru-RU" altLang="ru-RU" dirty="0">
              <a:latin typeface="Tahoma" panose="020B060403050404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700" dirty="0" smtClean="0"/>
              <a:t>Изображения: растровые или векторные.</a:t>
            </a:r>
            <a:endParaRPr lang="ru-RU" sz="27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36</a:t>
            </a:fld>
            <a:endParaRPr lang="ru-RU" noProof="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15891" y="1891145"/>
            <a:ext cx="3810000" cy="2819400"/>
          </a:xfrm>
          <a:prstGeom prst="rect">
            <a:avLst/>
          </a:prstGeom>
          <a:solidFill>
            <a:schemeClr val="bg1">
              <a:alpha val="50195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801091" y="1891145"/>
            <a:ext cx="3810000" cy="2819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5763491" y="1662545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049491" y="2195945"/>
            <a:ext cx="1066800" cy="1600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668491" y="2881745"/>
            <a:ext cx="1752600" cy="1752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8201891" y="3643745"/>
            <a:ext cx="7620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2" name="Picture 15" descr="E:\Compression_Cource\untitled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891" y="1967345"/>
            <a:ext cx="2667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718641"/>
              </p:ext>
            </p:extLst>
          </p:nvPr>
        </p:nvGraphicFramePr>
        <p:xfrm>
          <a:off x="1877291" y="2272145"/>
          <a:ext cx="14351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" r:id="rId4" imgW="1434415" imgH="1866667" progId="Photoshop.Image.7">
                  <p:embed/>
                </p:oleObj>
              </mc:Choice>
              <mc:Fallback>
                <p:oleObj name="Image" r:id="rId4" imgW="1434415" imgH="1866667" progId="Photoshop.Image.7">
                  <p:embed/>
                  <p:pic>
                    <p:nvPicPr>
                      <p:cNvPr id="205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291" y="2272145"/>
                        <a:ext cx="14351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839691" y="1418070"/>
            <a:ext cx="2057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ru-RU" altLang="ru-RU" sz="21000" dirty="0"/>
              <a:t>В</a:t>
            </a:r>
          </a:p>
        </p:txBody>
      </p:sp>
    </p:spTree>
    <p:extLst>
      <p:ext uri="{BB962C8B-B14F-4D97-AF65-F5344CB8AC3E}">
        <p14:creationId xmlns:p14="http://schemas.microsoft.com/office/powerpoint/2010/main" val="4144544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Связность	</a:t>
            </a:r>
            <a:endParaRPr lang="ru-RU" altLang="ru-RU" dirty="0">
              <a:latin typeface="Tahoma" panose="020B060403050404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pPr marL="0" indent="0">
              <a:buNone/>
            </a:pPr>
            <a:r>
              <a:rPr lang="ru-RU" sz="2700" dirty="0"/>
              <a:t>Определение связной области:</a:t>
            </a:r>
          </a:p>
          <a:p>
            <a:pPr marL="0" indent="0">
              <a:buNone/>
            </a:pPr>
            <a:r>
              <a:rPr lang="ru-RU" sz="2700" dirty="0"/>
              <a:t>Множество пикселей, у каждого пикселя которого есть хотя бы один сосед, принадлежащий данному множеству.</a:t>
            </a:r>
          </a:p>
          <a:p>
            <a:pPr marL="0" indent="0">
              <a:buNone/>
            </a:pPr>
            <a:r>
              <a:rPr lang="ru-RU" sz="2700" dirty="0" smtClean="0"/>
              <a:t>Соседи </a:t>
            </a:r>
            <a:r>
              <a:rPr lang="ru-RU" sz="2700" dirty="0"/>
              <a:t>пикселей:</a:t>
            </a:r>
          </a:p>
          <a:p>
            <a:pPr marL="0" indent="0">
              <a:buNone/>
            </a:pPr>
            <a:endParaRPr lang="ru-RU" sz="27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37</a:t>
            </a:fld>
            <a:endParaRPr lang="ru-RU" noProof="0" dirty="0"/>
          </a:p>
        </p:txBody>
      </p:sp>
      <p:pic>
        <p:nvPicPr>
          <p:cNvPr id="6" name="Picture 5" descr="4conn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611" y="3559579"/>
            <a:ext cx="104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8conn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811" y="3559579"/>
            <a:ext cx="104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075411" y="4613679"/>
            <a:ext cx="1287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sz="1600">
                <a:latin typeface="Tahoma" panose="020B0604030504040204" pitchFamily="34" charset="0"/>
              </a:rPr>
              <a:t>4-связность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56611" y="4613679"/>
            <a:ext cx="1287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sz="1600">
                <a:latin typeface="Tahoma" panose="020B0604030504040204" pitchFamily="34" charset="0"/>
              </a:rPr>
              <a:t>8-связность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952211" y="4613679"/>
            <a:ext cx="1287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ru-RU" altLang="ru-RU" sz="1600">
                <a:latin typeface="Tahoma" panose="020B0604030504040204" pitchFamily="34" charset="0"/>
              </a:rPr>
              <a:t>6-связность</a:t>
            </a:r>
          </a:p>
        </p:txBody>
      </p:sp>
      <p:pic>
        <p:nvPicPr>
          <p:cNvPr id="11" name="Picture 10" descr="D:\Samal\Students\Курсы\Машинная графика\6-connected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811" y="3254779"/>
            <a:ext cx="1268413" cy="121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D:\Samal\Students\Курсы\Машинная графика\6-connected-sq2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86" y="3197629"/>
            <a:ext cx="167322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46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/>
              <a:t>Типы изображений</a:t>
            </a:r>
            <a:endParaRPr lang="ru-RU" altLang="ru-RU" dirty="0">
              <a:latin typeface="Tahoma" panose="020B060403050404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88967"/>
            <a:ext cx="11328000" cy="5102283"/>
          </a:xfrm>
        </p:spPr>
        <p:txBody>
          <a:bodyPr/>
          <a:lstStyle/>
          <a:p>
            <a:r>
              <a:rPr lang="ru-RU" sz="2700" dirty="0"/>
              <a:t>Векторные</a:t>
            </a:r>
          </a:p>
          <a:p>
            <a:r>
              <a:rPr lang="ru-RU" sz="2700" dirty="0"/>
              <a:t>Растровые</a:t>
            </a:r>
          </a:p>
          <a:p>
            <a:pPr lvl="1"/>
            <a:r>
              <a:rPr lang="ru-RU" sz="2500" dirty="0" err="1"/>
              <a:t>Палитровые</a:t>
            </a:r>
            <a:endParaRPr lang="ru-RU" sz="2500" dirty="0"/>
          </a:p>
          <a:p>
            <a:pPr lvl="1"/>
            <a:r>
              <a:rPr lang="ru-RU" sz="2500" dirty="0" err="1"/>
              <a:t>Безпалитровые</a:t>
            </a:r>
            <a:endParaRPr lang="ru-RU" sz="2500" dirty="0"/>
          </a:p>
          <a:p>
            <a:pPr lvl="2"/>
            <a:r>
              <a:rPr lang="ru-RU" sz="2300" dirty="0"/>
              <a:t>В системе </a:t>
            </a:r>
            <a:r>
              <a:rPr lang="ru-RU" sz="2300" dirty="0" err="1" smtClean="0"/>
              <a:t>цветопредставления</a:t>
            </a:r>
            <a:r>
              <a:rPr lang="ru-RU" sz="2300" dirty="0" smtClean="0"/>
              <a:t> RGB</a:t>
            </a:r>
            <a:r>
              <a:rPr lang="ru-RU" sz="2300" dirty="0"/>
              <a:t>, CMYK, …</a:t>
            </a:r>
          </a:p>
          <a:p>
            <a:pPr lvl="2"/>
            <a:r>
              <a:rPr lang="ru-RU" sz="2300" dirty="0"/>
              <a:t>В градациях серого</a:t>
            </a:r>
          </a:p>
          <a:p>
            <a:pPr marL="0" indent="0">
              <a:buNone/>
            </a:pPr>
            <a:endParaRPr lang="ru-RU" sz="27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38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997743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">
            <a:extLst>
              <a:ext uri="{FF2B5EF4-FFF2-40B4-BE49-F238E27FC236}">
                <a16:creationId xmlns:a16="http://schemas.microsoft.com/office/drawing/2014/main" id="{C4330FBA-FEA8-B941-8864-B3DEDDE804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8" name="Надпись 37" descr="Акцент для блока заголовка">
            <a:extLst>
              <a:ext uri="{FF2B5EF4-FFF2-40B4-BE49-F238E27FC236}">
                <a16:creationId xmlns:a16="http://schemas.microsoft.com/office/drawing/2014/main" id="{B231FB9C-F234-41D0-A4CE-8C29A5F2F55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11354303" y="3842399"/>
            <a:ext cx="846997" cy="2200275"/>
          </a:xfrm>
          <a:custGeom>
            <a:avLst/>
            <a:gdLst>
              <a:gd name="connsiteX0" fmla="*/ 99480 w 846997"/>
              <a:gd name="connsiteY0" fmla="*/ 0 h 2200275"/>
              <a:gd name="connsiteX1" fmla="*/ 846997 w 846997"/>
              <a:gd name="connsiteY1" fmla="*/ 0 h 2200275"/>
              <a:gd name="connsiteX2" fmla="*/ 846997 w 846997"/>
              <a:gd name="connsiteY2" fmla="*/ 2200275 h 2200275"/>
              <a:gd name="connsiteX3" fmla="*/ 99480 w 846997"/>
              <a:gd name="connsiteY3" fmla="*/ 2200275 h 2200275"/>
              <a:gd name="connsiteX4" fmla="*/ 0 w 846997"/>
              <a:gd name="connsiteY4" fmla="*/ 2099942 h 2200275"/>
              <a:gd name="connsiteX5" fmla="*/ 0 w 846997"/>
              <a:gd name="connsiteY5" fmla="*/ 100333 h 2200275"/>
              <a:gd name="connsiteX6" fmla="*/ 99480 w 846997"/>
              <a:gd name="connsiteY6" fmla="*/ 0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997" h="2200275">
                <a:moveTo>
                  <a:pt x="99480" y="0"/>
                </a:moveTo>
                <a:lnTo>
                  <a:pt x="846997" y="0"/>
                </a:lnTo>
                <a:lnTo>
                  <a:pt x="846997" y="2200275"/>
                </a:lnTo>
                <a:lnTo>
                  <a:pt x="99480" y="2200275"/>
                </a:lnTo>
                <a:cubicBezTo>
                  <a:pt x="44539" y="2200275"/>
                  <a:pt x="0" y="2155354"/>
                  <a:pt x="0" y="2099942"/>
                </a:cubicBezTo>
                <a:lnTo>
                  <a:pt x="0" y="100333"/>
                </a:lnTo>
                <a:cubicBezTo>
                  <a:pt x="0" y="44921"/>
                  <a:pt x="44539" y="0"/>
                  <a:pt x="99480" y="0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5" name="Равнобедренный треугольник 34" descr="Тень для блока заголовка">
            <a:extLst>
              <a:ext uri="{FF2B5EF4-FFF2-40B4-BE49-F238E27FC236}">
                <a16:creationId xmlns:a16="http://schemas.microsoft.com/office/drawing/2014/main" id="{FE193317-B8BD-46CA-B0A6-8A7511B086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359065" y="5556894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2" name="Полилиния 5" descr="Сплошной контрастный блок">
            <a:extLst>
              <a:ext uri="{FF2B5EF4-FFF2-40B4-BE49-F238E27FC236}">
                <a16:creationId xmlns:a16="http://schemas.microsoft.com/office/drawing/2014/main" id="{85E0D4E1-E389-4671-B0E7-165A10A05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4257349" y="2355010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3" name="Полилиния 5" descr="Пустой контрастный блок">
            <a:extLst>
              <a:ext uri="{FF2B5EF4-FFF2-40B4-BE49-F238E27FC236}">
                <a16:creationId xmlns:a16="http://schemas.microsoft.com/office/drawing/2014/main" id="{8186FEAF-6E1E-4258-94C3-5C589D4B5A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6490727" y="12363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7C11A64B-7EA5-442C-8405-73273A533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Спасибо за внимание!</a:t>
            </a:r>
          </a:p>
        </p:txBody>
      </p:sp>
      <p:pic>
        <p:nvPicPr>
          <p:cNvPr id="8" name="Графический объект 7" descr="Пользователь" title="Значок — имя докладчика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678512" y="3859066"/>
            <a:ext cx="218900" cy="218900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ru-RU" sz="1800" dirty="0" smtClean="0"/>
              <a:t>Сергей Ткаченко</a:t>
            </a:r>
            <a:endParaRPr lang="ru-RU" sz="1800" dirty="0"/>
          </a:p>
        </p:txBody>
      </p:sp>
      <p:pic>
        <p:nvPicPr>
          <p:cNvPr id="9" name="Графический объект 8" descr="Конверт" title="Значок — адрес электронной почты докладчика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678512" y="4253359"/>
            <a:ext cx="218900" cy="218900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34849" y="4246905"/>
            <a:ext cx="3521514" cy="288000"/>
          </a:xfrm>
        </p:spPr>
        <p:txBody>
          <a:bodyPr rtlCol="0"/>
          <a:lstStyle/>
          <a:p>
            <a:pPr rtl="0"/>
            <a:r>
              <a:rPr lang="en-US" sz="1800" dirty="0" err="1" smtClean="0"/>
              <a:t>SNTkachenko</a:t>
            </a:r>
            <a:r>
              <a:rPr lang="ru-RU" sz="1800" dirty="0" smtClean="0"/>
              <a:t>@</a:t>
            </a:r>
            <a:r>
              <a:rPr lang="en-US" sz="1800" dirty="0" err="1" smtClean="0"/>
              <a:t>kantiana</a:t>
            </a:r>
            <a:r>
              <a:rPr lang="ru-RU" sz="1800" dirty="0" smtClean="0"/>
              <a:t>.</a:t>
            </a:r>
            <a:r>
              <a:rPr lang="en-US" sz="1800" dirty="0" err="1" smtClean="0"/>
              <a:t>ru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Базовые определения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4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ru-RU" altLang="ru-RU" sz="32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Изображение</a:t>
            </a:r>
          </a:p>
          <a:p>
            <a:pPr marL="0" indent="0" algn="just">
              <a:buNone/>
            </a:pPr>
            <a:r>
              <a:rPr lang="ru-RU" altLang="ru-RU" sz="3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marL="0" indent="0" algn="ctr">
              <a:buNone/>
            </a:pP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Обработка изображений</a:t>
            </a:r>
          </a:p>
          <a:p>
            <a:pPr marL="0" indent="0" algn="ctr">
              <a:buNone/>
            </a:pPr>
            <a:r>
              <a:rPr lang="en-US" altLang="ru-RU" sz="3200" b="1" i="1" dirty="0">
                <a:solidFill>
                  <a:srgbClr val="AED6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</a:t>
            </a:r>
          </a:p>
          <a:p>
            <a:pPr marL="0" indent="0" algn="ctr">
              <a:buNone/>
            </a:pPr>
            <a:r>
              <a:rPr lang="en-US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altLang="ru-RU" sz="32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altLang="ru-RU" sz="32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Изображение</a:t>
            </a:r>
          </a:p>
          <a:p>
            <a:pPr marL="0" indent="0" algn="just">
              <a:buNone/>
            </a:pPr>
            <a:r>
              <a:rPr lang="ru-RU" altLang="ru-RU" sz="3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marL="0" indent="0" algn="ctr">
              <a:buNone/>
            </a:pP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Компьютерное (машинное) зрение</a:t>
            </a:r>
          </a:p>
          <a:p>
            <a:pPr marL="0" indent="0" algn="ctr">
              <a:buNone/>
            </a:pPr>
            <a:r>
              <a:rPr lang="en-US" altLang="ru-RU" sz="3200" b="1" i="1" dirty="0">
                <a:solidFill>
                  <a:srgbClr val="AED6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(Machine) Vision</a:t>
            </a:r>
            <a:endParaRPr lang="ru-RU" altLang="ru-RU" sz="3200" b="1" dirty="0">
              <a:solidFill>
                <a:srgbClr val="AED6E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ru-RU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altLang="ru-RU" sz="3200" b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altLang="ru-RU" sz="32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(Описание)</a:t>
            </a:r>
          </a:p>
          <a:p>
            <a:pPr marL="0" indent="0" algn="just">
              <a:buNone/>
            </a:pPr>
            <a:r>
              <a:rPr lang="ru-RU" altLang="ru-RU" sz="3200" b="1" dirty="0">
                <a:latin typeface="Courier New" panose="02070309020205020404" pitchFamily="49" charset="0"/>
                <a:cs typeface="Times New Roman" panose="02020603050405020304" pitchFamily="18" charset="0"/>
              </a:rPr>
              <a:t> </a:t>
            </a:r>
          </a:p>
          <a:p>
            <a:pPr marL="0" indent="0" algn="ctr">
              <a:buNone/>
            </a:pPr>
            <a:r>
              <a:rPr lang="ru-RU" alt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Компьютерная (машинная) графика</a:t>
            </a:r>
          </a:p>
          <a:p>
            <a:pPr marL="0" indent="0" algn="ctr">
              <a:buNone/>
            </a:pPr>
            <a:r>
              <a:rPr lang="en-US" altLang="ru-RU" sz="3200" b="1" i="1" dirty="0">
                <a:solidFill>
                  <a:srgbClr val="AED6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Graphics</a:t>
            </a:r>
            <a:endParaRPr lang="ru-RU" altLang="ru-RU" sz="3200" b="1" dirty="0">
              <a:solidFill>
                <a:srgbClr val="AED6E2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altLang="ru-RU" sz="32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altLang="ru-RU" sz="3200" b="1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altLang="ru-RU" sz="3200" b="1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Изображение</a:t>
            </a:r>
          </a:p>
          <a:p>
            <a:pPr marL="0" indent="0">
              <a:buNone/>
            </a:pPr>
            <a:endParaRPr lang="ru-RU" sz="3200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018414" y="1298171"/>
            <a:ext cx="0" cy="304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018414" y="2245822"/>
            <a:ext cx="0" cy="304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018414" y="2910840"/>
            <a:ext cx="0" cy="304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6018414" y="3858491"/>
            <a:ext cx="0" cy="304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6018414" y="4515196"/>
            <a:ext cx="0" cy="304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6018414" y="5471160"/>
            <a:ext cx="0" cy="3048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90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Рисунок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Полилиния 5" descr="Пустой контрастный элемент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1" name="Надпись 30" descr="Акцент флага для заголовка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21" name="Равнобедренный треугольник 20" descr="Акцент тени для заголовка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 rtlCol="0"/>
          <a:lstStyle/>
          <a:p>
            <a:pPr rtl="0"/>
            <a:r>
              <a:rPr lang="ru-RU" sz="5000" dirty="0" smtClean="0"/>
              <a:t>Изображение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6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3200" dirty="0"/>
              <a:t>Изображение оптическое – картина, получаемая в результате прохождения через оптическую систему лучей, распространяющихся от объекта, и воспроизводящая его контуры и детали. </a:t>
            </a:r>
          </a:p>
          <a:p>
            <a:pPr marL="0" indent="0" fontAlgn="base">
              <a:buNone/>
            </a:pPr>
            <a:r>
              <a:rPr lang="ru-RU" sz="2400" i="1" dirty="0"/>
              <a:t>Физический энциклопедический словарь.</a:t>
            </a:r>
          </a:p>
          <a:p>
            <a:pPr marL="0" indent="0" fontAlgn="base">
              <a:buNone/>
            </a:pPr>
            <a:r>
              <a:rPr lang="ru-RU" sz="3200" dirty="0" smtClean="0"/>
              <a:t>Компьютерное </a:t>
            </a:r>
            <a:r>
              <a:rPr lang="ru-RU" sz="3200" dirty="0"/>
              <a:t>представление изображения:</a:t>
            </a:r>
          </a:p>
          <a:p>
            <a:pPr marL="0" indent="0" fontAlgn="base">
              <a:buNone/>
            </a:pPr>
            <a:r>
              <a:rPr lang="ru-RU" sz="3200" dirty="0"/>
              <a:t> </a:t>
            </a:r>
            <a:r>
              <a:rPr lang="ru-RU" sz="3200" dirty="0" smtClean="0"/>
              <a:t>Функция </a:t>
            </a:r>
            <a:r>
              <a:rPr lang="ru-RU" sz="3200" dirty="0"/>
              <a:t>интенсивности (яркости) канала</a:t>
            </a:r>
          </a:p>
          <a:p>
            <a:pPr marL="0" indent="0" fontAlgn="base">
              <a:buNone/>
            </a:pPr>
            <a:endParaRPr lang="ru-RU" sz="3200" dirty="0"/>
          </a:p>
          <a:p>
            <a:pPr marL="0" indent="0" fontAlgn="base">
              <a:buNone/>
            </a:pPr>
            <a:r>
              <a:rPr lang="ru-RU" sz="3200" dirty="0"/>
              <a:t> </a:t>
            </a:r>
            <a:r>
              <a:rPr lang="ru-RU" sz="3200" dirty="0" smtClean="0"/>
              <a:t>Используется </a:t>
            </a:r>
            <a:r>
              <a:rPr lang="ru-RU" sz="3200" dirty="0"/>
              <a:t>дискретное представление</a:t>
            </a:r>
          </a:p>
          <a:p>
            <a:pPr marL="0" indent="0" fontAlgn="base">
              <a:buNone/>
            </a:pPr>
            <a:endParaRPr lang="ru-RU" sz="3200" dirty="0"/>
          </a:p>
          <a:p>
            <a:pPr marL="0" indent="0" fontAlgn="base">
              <a:buNone/>
            </a:pPr>
            <a:endParaRPr lang="ru-RU" sz="3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21" y="4639471"/>
            <a:ext cx="3883152" cy="40538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427" y="5731556"/>
            <a:ext cx="2968752" cy="38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3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Рисунок">
            <a:extLst>
              <a:ext uri="{FF2B5EF4-FFF2-40B4-BE49-F238E27FC236}">
                <a16:creationId xmlns:a16="http://schemas.microsoft.com/office/drawing/2014/main" id="{588C9C3E-7C4B-EA46-9848-A17249AC33B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Полилиния 5" descr="Пустой контрастный элемент">
            <a:extLst>
              <a:ext uri="{FF2B5EF4-FFF2-40B4-BE49-F238E27FC236}">
                <a16:creationId xmlns:a16="http://schemas.microsoft.com/office/drawing/2014/main" id="{10117390-DCFE-4FAE-B3FD-DAECFE779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 bwMode="auto">
          <a:xfrm>
            <a:off x="8713227" y="2049174"/>
            <a:ext cx="1838651" cy="1613506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63500" cap="flat">
            <a:solidFill>
              <a:schemeClr val="bg1">
                <a:lumMod val="95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31" name="Надпись 30" descr="Акцент флага для заголовка">
            <a:extLst>
              <a:ext uri="{FF2B5EF4-FFF2-40B4-BE49-F238E27FC236}">
                <a16:creationId xmlns:a16="http://schemas.microsoft.com/office/drawing/2014/main" id="{8FC2E368-898A-440B-A15C-4C5FB13C57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H="1">
            <a:off x="1897242" y="2364840"/>
            <a:ext cx="2494930" cy="3139768"/>
          </a:xfrm>
          <a:custGeom>
            <a:avLst/>
            <a:gdLst>
              <a:gd name="connsiteX0" fmla="*/ 2000924 w 2494930"/>
              <a:gd name="connsiteY0" fmla="*/ 1087415 h 3139768"/>
              <a:gd name="connsiteX1" fmla="*/ 2072963 w 2494930"/>
              <a:gd name="connsiteY1" fmla="*/ 1129282 h 3139768"/>
              <a:gd name="connsiteX2" fmla="*/ 2304085 w 2494930"/>
              <a:gd name="connsiteY2" fmla="*/ 1529014 h 3139768"/>
              <a:gd name="connsiteX3" fmla="*/ 2304085 w 2494930"/>
              <a:gd name="connsiteY3" fmla="*/ 1610754 h 3139768"/>
              <a:gd name="connsiteX4" fmla="*/ 2072963 w 2494930"/>
              <a:gd name="connsiteY4" fmla="*/ 2010486 h 3139768"/>
              <a:gd name="connsiteX5" fmla="*/ 2000924 w 2494930"/>
              <a:gd name="connsiteY5" fmla="*/ 2052353 h 3139768"/>
              <a:gd name="connsiteX6" fmla="*/ 1537679 w 2494930"/>
              <a:gd name="connsiteY6" fmla="*/ 2052353 h 3139768"/>
              <a:gd name="connsiteX7" fmla="*/ 1466641 w 2494930"/>
              <a:gd name="connsiteY7" fmla="*/ 2010486 h 3139768"/>
              <a:gd name="connsiteX8" fmla="*/ 1234518 w 2494930"/>
              <a:gd name="connsiteY8" fmla="*/ 1610754 h 3139768"/>
              <a:gd name="connsiteX9" fmla="*/ 1234518 w 2494930"/>
              <a:gd name="connsiteY9" fmla="*/ 1529014 h 3139768"/>
              <a:gd name="connsiteX10" fmla="*/ 1466641 w 2494930"/>
              <a:gd name="connsiteY10" fmla="*/ 1129282 h 3139768"/>
              <a:gd name="connsiteX11" fmla="*/ 1537679 w 2494930"/>
              <a:gd name="connsiteY11" fmla="*/ 1087415 h 3139768"/>
              <a:gd name="connsiteX12" fmla="*/ 2000924 w 2494930"/>
              <a:gd name="connsiteY12" fmla="*/ 1087415 h 3139768"/>
              <a:gd name="connsiteX13" fmla="*/ 1516872 w 2494930"/>
              <a:gd name="connsiteY13" fmla="*/ 0 h 3139768"/>
              <a:gd name="connsiteX14" fmla="*/ 1481849 w 2494930"/>
              <a:gd name="connsiteY14" fmla="*/ 0 h 3139768"/>
              <a:gd name="connsiteX15" fmla="*/ 1237282 w 2494930"/>
              <a:gd name="connsiteY15" fmla="*/ 0 h 3139768"/>
              <a:gd name="connsiteX16" fmla="*/ 99481 w 2494930"/>
              <a:gd name="connsiteY16" fmla="*/ 0 h 3139768"/>
              <a:gd name="connsiteX17" fmla="*/ 0 w 2494930"/>
              <a:gd name="connsiteY17" fmla="*/ 100333 h 3139768"/>
              <a:gd name="connsiteX18" fmla="*/ 0 w 2494930"/>
              <a:gd name="connsiteY18" fmla="*/ 1039826 h 3139768"/>
              <a:gd name="connsiteX19" fmla="*/ 0 w 2494930"/>
              <a:gd name="connsiteY19" fmla="*/ 2099942 h 3139768"/>
              <a:gd name="connsiteX20" fmla="*/ 0 w 2494930"/>
              <a:gd name="connsiteY20" fmla="*/ 3039435 h 3139768"/>
              <a:gd name="connsiteX21" fmla="*/ 99481 w 2494930"/>
              <a:gd name="connsiteY21" fmla="*/ 3139768 h 3139768"/>
              <a:gd name="connsiteX22" fmla="*/ 1237282 w 2494930"/>
              <a:gd name="connsiteY22" fmla="*/ 3139768 h 3139768"/>
              <a:gd name="connsiteX23" fmla="*/ 1481849 w 2494930"/>
              <a:gd name="connsiteY23" fmla="*/ 3139768 h 3139768"/>
              <a:gd name="connsiteX24" fmla="*/ 1556045 w 2494930"/>
              <a:gd name="connsiteY24" fmla="*/ 3139768 h 3139768"/>
              <a:gd name="connsiteX25" fmla="*/ 1600213 w 2494930"/>
              <a:gd name="connsiteY25" fmla="*/ 3121251 h 3139768"/>
              <a:gd name="connsiteX26" fmla="*/ 1699900 w 2494930"/>
              <a:gd name="connsiteY26" fmla="*/ 3020706 h 3139768"/>
              <a:gd name="connsiteX27" fmla="*/ 2458009 w 2494930"/>
              <a:gd name="connsiteY27" fmla="*/ 1709539 h 3139768"/>
              <a:gd name="connsiteX28" fmla="*/ 2458009 w 2494930"/>
              <a:gd name="connsiteY28" fmla="*/ 1441420 h 3139768"/>
              <a:gd name="connsiteX29" fmla="*/ 1699900 w 2494930"/>
              <a:gd name="connsiteY29" fmla="*/ 130253 h 3139768"/>
              <a:gd name="connsiteX30" fmla="*/ 1535140 w 2494930"/>
              <a:gd name="connsiteY30" fmla="*/ 2427 h 31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494930" h="3139768">
                <a:moveTo>
                  <a:pt x="2000924" y="1087415"/>
                </a:moveTo>
                <a:cubicBezTo>
                  <a:pt x="2030940" y="1087415"/>
                  <a:pt x="2057955" y="1103365"/>
                  <a:pt x="2072963" y="1129282"/>
                </a:cubicBezTo>
                <a:cubicBezTo>
                  <a:pt x="2304085" y="1529014"/>
                  <a:pt x="2304085" y="1529014"/>
                  <a:pt x="2304085" y="1529014"/>
                </a:cubicBezTo>
                <a:cubicBezTo>
                  <a:pt x="2319093" y="1553935"/>
                  <a:pt x="2319093" y="1585834"/>
                  <a:pt x="2304085" y="1610754"/>
                </a:cubicBezTo>
                <a:cubicBezTo>
                  <a:pt x="2072963" y="2010486"/>
                  <a:pt x="2072963" y="2010486"/>
                  <a:pt x="2072963" y="2010486"/>
                </a:cubicBezTo>
                <a:cubicBezTo>
                  <a:pt x="2057955" y="2036404"/>
                  <a:pt x="2030940" y="2052353"/>
                  <a:pt x="2000924" y="2052353"/>
                </a:cubicBezTo>
                <a:cubicBezTo>
                  <a:pt x="1537679" y="2052353"/>
                  <a:pt x="1537679" y="2052353"/>
                  <a:pt x="1537679" y="2052353"/>
                </a:cubicBezTo>
                <a:cubicBezTo>
                  <a:pt x="1508663" y="2052353"/>
                  <a:pt x="1480649" y="2036404"/>
                  <a:pt x="1466641" y="2010486"/>
                </a:cubicBezTo>
                <a:cubicBezTo>
                  <a:pt x="1234518" y="1610754"/>
                  <a:pt x="1234518" y="1610754"/>
                  <a:pt x="1234518" y="1610754"/>
                </a:cubicBezTo>
                <a:cubicBezTo>
                  <a:pt x="1219510" y="1585834"/>
                  <a:pt x="1219510" y="1553935"/>
                  <a:pt x="1234518" y="1529014"/>
                </a:cubicBezTo>
                <a:cubicBezTo>
                  <a:pt x="1466641" y="1129282"/>
                  <a:pt x="1466641" y="1129282"/>
                  <a:pt x="1466641" y="1129282"/>
                </a:cubicBezTo>
                <a:cubicBezTo>
                  <a:pt x="1480649" y="1103365"/>
                  <a:pt x="1508663" y="1087415"/>
                  <a:pt x="1537679" y="1087415"/>
                </a:cubicBezTo>
                <a:cubicBezTo>
                  <a:pt x="2000924" y="1087415"/>
                  <a:pt x="2000924" y="1087415"/>
                  <a:pt x="2000924" y="1087415"/>
                </a:cubicBezTo>
                <a:close/>
                <a:moveTo>
                  <a:pt x="1516872" y="0"/>
                </a:moveTo>
                <a:lnTo>
                  <a:pt x="1481849" y="0"/>
                </a:lnTo>
                <a:lnTo>
                  <a:pt x="1237282" y="0"/>
                </a:lnTo>
                <a:lnTo>
                  <a:pt x="99481" y="0"/>
                </a:lnTo>
                <a:cubicBezTo>
                  <a:pt x="44540" y="0"/>
                  <a:pt x="0" y="44921"/>
                  <a:pt x="0" y="100333"/>
                </a:cubicBezTo>
                <a:lnTo>
                  <a:pt x="0" y="1039826"/>
                </a:lnTo>
                <a:lnTo>
                  <a:pt x="0" y="2099942"/>
                </a:lnTo>
                <a:lnTo>
                  <a:pt x="0" y="3039435"/>
                </a:lnTo>
                <a:cubicBezTo>
                  <a:pt x="0" y="3094847"/>
                  <a:pt x="44540" y="3139768"/>
                  <a:pt x="99481" y="3139768"/>
                </a:cubicBezTo>
                <a:lnTo>
                  <a:pt x="1237282" y="3139768"/>
                </a:lnTo>
                <a:lnTo>
                  <a:pt x="1481849" y="3139768"/>
                </a:lnTo>
                <a:lnTo>
                  <a:pt x="1556045" y="3139768"/>
                </a:lnTo>
                <a:lnTo>
                  <a:pt x="1600213" y="3121251"/>
                </a:lnTo>
                <a:cubicBezTo>
                  <a:pt x="1640826" y="3097545"/>
                  <a:pt x="1675286" y="3063213"/>
                  <a:pt x="1699900" y="3020706"/>
                </a:cubicBezTo>
                <a:cubicBezTo>
                  <a:pt x="1699900" y="3020706"/>
                  <a:pt x="1699900" y="3020706"/>
                  <a:pt x="2458009" y="1709539"/>
                </a:cubicBezTo>
                <a:cubicBezTo>
                  <a:pt x="2507237" y="1627796"/>
                  <a:pt x="2507237" y="1523164"/>
                  <a:pt x="2458009" y="1441420"/>
                </a:cubicBezTo>
                <a:cubicBezTo>
                  <a:pt x="2458009" y="1441420"/>
                  <a:pt x="2458009" y="1441420"/>
                  <a:pt x="1699900" y="130253"/>
                </a:cubicBezTo>
                <a:cubicBezTo>
                  <a:pt x="1662979" y="66493"/>
                  <a:pt x="1603905" y="21126"/>
                  <a:pt x="1535140" y="2427"/>
                </a:cubicBezTo>
                <a:close/>
              </a:path>
            </a:pathLst>
          </a:custGeom>
          <a:gradFill>
            <a:gsLst>
              <a:gs pos="100000">
                <a:schemeClr val="tx1">
                  <a:lumMod val="75000"/>
                  <a:lumOff val="25000"/>
                </a:schemeClr>
              </a:gs>
              <a:gs pos="0">
                <a:schemeClr val="tx1"/>
              </a:gs>
            </a:gsLst>
            <a:lin ang="0" scaled="0"/>
          </a:gra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21" name="Равнобедренный треугольник 20" descr="Акцент тени для заголовка">
            <a:extLst>
              <a:ext uri="{FF2B5EF4-FFF2-40B4-BE49-F238E27FC236}">
                <a16:creationId xmlns:a16="http://schemas.microsoft.com/office/drawing/2014/main" id="{59A98ED3-718C-409B-BC1D-07842F9F58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3915924" y="4962520"/>
            <a:ext cx="476249" cy="424971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6117" y="1816509"/>
            <a:ext cx="4459766" cy="3146839"/>
          </a:xfrm>
        </p:spPr>
        <p:txBody>
          <a:bodyPr rtlCol="0"/>
          <a:lstStyle/>
          <a:p>
            <a:r>
              <a:rPr lang="ru-RU" altLang="ru-RU" sz="5400" dirty="0"/>
              <a:t>Обработка изображений</a:t>
            </a:r>
            <a:endParaRPr lang="ru-RU" sz="5000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</p:spPr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7656" y="6277243"/>
            <a:ext cx="464344" cy="400188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814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8</a:t>
            </a:fld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2000" y="1055716"/>
            <a:ext cx="11328000" cy="5135534"/>
          </a:xfrm>
        </p:spPr>
        <p:txBody>
          <a:bodyPr/>
          <a:lstStyle/>
          <a:p>
            <a:pPr marL="0" indent="0" fontAlgn="base">
              <a:buNone/>
            </a:pPr>
            <a:r>
              <a:rPr lang="ru-RU" sz="3200" dirty="0"/>
              <a:t>Семейство методов и задач, где входной и выходной информацией являются изображения. Примеры :</a:t>
            </a:r>
          </a:p>
          <a:p>
            <a:pPr fontAlgn="base"/>
            <a:r>
              <a:rPr lang="ru-RU" sz="3200" dirty="0" smtClean="0"/>
              <a:t>Устранение </a:t>
            </a:r>
            <a:r>
              <a:rPr lang="ru-RU" sz="3200" dirty="0"/>
              <a:t>шума в изображениях</a:t>
            </a:r>
          </a:p>
          <a:p>
            <a:pPr fontAlgn="base"/>
            <a:r>
              <a:rPr lang="ru-RU" sz="3200" dirty="0"/>
              <a:t>Улучшение качества изображения </a:t>
            </a:r>
          </a:p>
          <a:p>
            <a:pPr fontAlgn="base"/>
            <a:r>
              <a:rPr lang="ru-RU" sz="3200" dirty="0"/>
              <a:t>Усиления полезной и подавления нежелательной (в контексте конкретной задачи) информации</a:t>
            </a:r>
          </a:p>
          <a:p>
            <a:pPr fontAlgn="base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6518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ru-RU" noProof="0" smtClean="0"/>
              <a:pPr rtl="0"/>
              <a:t>9</a:t>
            </a:fld>
            <a:endParaRPr lang="ru-RU" noProof="0" dirty="0"/>
          </a:p>
        </p:txBody>
      </p:sp>
      <p:pic>
        <p:nvPicPr>
          <p:cNvPr id="6" name="Picture 102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96" y="1113906"/>
            <a:ext cx="7074465" cy="510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05654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552_TF16411253.potx" id="{484AC4F0-DFB1-44B1-A48A-4A4E5B9BAE55}" vid="{642D7752-446B-4E16-8C1E-EACC99EB30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b0879af-3eba-417a-a55a-ffe6dcd6ca77"/>
    <ds:schemaRef ds:uri="6dc4bcd6-49db-4c07-9060-8acfc67cef9f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4F06F66-218D-4D1C-873A-158A1848B8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Геометрическая презентация</Template>
  <TotalTime>0</TotalTime>
  <Words>1944</Words>
  <Application>Microsoft Office PowerPoint</Application>
  <PresentationFormat>Широкоэкранный</PresentationFormat>
  <Paragraphs>181</Paragraphs>
  <Slides>39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Corbel</vt:lpstr>
      <vt:lpstr>Courier New</vt:lpstr>
      <vt:lpstr>Tahoma</vt:lpstr>
      <vt:lpstr>Times New Roman</vt:lpstr>
      <vt:lpstr>Тема Office</vt:lpstr>
      <vt:lpstr>Image</vt:lpstr>
      <vt:lpstr>Компьютерные изображения</vt:lpstr>
      <vt:lpstr>Еще определений</vt:lpstr>
      <vt:lpstr>Базовые определения</vt:lpstr>
      <vt:lpstr>Базовые определения</vt:lpstr>
      <vt:lpstr>Изображение</vt:lpstr>
      <vt:lpstr>Презентация PowerPoint</vt:lpstr>
      <vt:lpstr>Обработка изображений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Распознавание образов</vt:lpstr>
      <vt:lpstr>Презентация PowerPoint</vt:lpstr>
      <vt:lpstr>Медицинские приложения</vt:lpstr>
      <vt:lpstr>Неразрушающая диагностика</vt:lpstr>
      <vt:lpstr>Анализ движущихся объектов в видео</vt:lpstr>
      <vt:lpstr>Поиск специальных объектов (маркеров)</vt:lpstr>
      <vt:lpstr>Обнаружение естественных объектов</vt:lpstr>
      <vt:lpstr>Обнаружение естественных объектов</vt:lpstr>
      <vt:lpstr>Обнаружение естественных объектов</vt:lpstr>
      <vt:lpstr>Анализ спутниковых снимков</vt:lpstr>
      <vt:lpstr>Изображения в компьютере</vt:lpstr>
      <vt:lpstr>История видеоадаптеров</vt:lpstr>
      <vt:lpstr>История видеоадаптеров</vt:lpstr>
      <vt:lpstr>История видеоадаптеров</vt:lpstr>
      <vt:lpstr>История видеоадаптеров</vt:lpstr>
      <vt:lpstr>История видеоадаптеров</vt:lpstr>
      <vt:lpstr>История видеоадаптеров</vt:lpstr>
      <vt:lpstr>История мониторов</vt:lpstr>
      <vt:lpstr>История мониторов</vt:lpstr>
      <vt:lpstr>Недостатки векторных мониторов</vt:lpstr>
      <vt:lpstr>История мониторов</vt:lpstr>
      <vt:lpstr>История мониторов</vt:lpstr>
      <vt:lpstr>Векторные и растровые изображения</vt:lpstr>
      <vt:lpstr>Векторные и растровые изображения</vt:lpstr>
      <vt:lpstr>Связность </vt:lpstr>
      <vt:lpstr>Типы изображений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2025-08-26T15:19:12Z</dcterms:created>
  <dcterms:modified xsi:type="dcterms:W3CDTF">2025-09-02T08:23:26Z</dcterms:modified>
</cp:coreProperties>
</file>