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50"/>
  </p:notesMasterIdLst>
  <p:handoutMasterIdLst>
    <p:handoutMasterId r:id="rId51"/>
  </p:handoutMasterIdLst>
  <p:sldIdLst>
    <p:sldId id="282" r:id="rId4"/>
    <p:sldId id="292" r:id="rId5"/>
    <p:sldId id="299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05" r:id="rId19"/>
    <p:sldId id="346" r:id="rId20"/>
    <p:sldId id="378" r:id="rId21"/>
    <p:sldId id="352" r:id="rId22"/>
    <p:sldId id="379" r:id="rId23"/>
    <p:sldId id="380" r:id="rId24"/>
    <p:sldId id="381" r:id="rId25"/>
    <p:sldId id="382" r:id="rId26"/>
    <p:sldId id="383" r:id="rId27"/>
    <p:sldId id="353" r:id="rId28"/>
    <p:sldId id="384" r:id="rId29"/>
    <p:sldId id="385" r:id="rId30"/>
    <p:sldId id="386" r:id="rId31"/>
    <p:sldId id="387" r:id="rId32"/>
    <p:sldId id="389" r:id="rId33"/>
    <p:sldId id="388" r:id="rId34"/>
    <p:sldId id="391" r:id="rId35"/>
    <p:sldId id="392" r:id="rId36"/>
    <p:sldId id="390" r:id="rId37"/>
    <p:sldId id="393" r:id="rId38"/>
    <p:sldId id="394" r:id="rId39"/>
    <p:sldId id="395" r:id="rId40"/>
    <p:sldId id="396" r:id="rId41"/>
    <p:sldId id="398" r:id="rId42"/>
    <p:sldId id="399" r:id="rId43"/>
    <p:sldId id="400" r:id="rId44"/>
    <p:sldId id="397" r:id="rId45"/>
    <p:sldId id="401" r:id="rId46"/>
    <p:sldId id="402" r:id="rId47"/>
    <p:sldId id="403" r:id="rId48"/>
    <p:sldId id="296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126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08.09.2025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08.09.2025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4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1.sv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385753"/>
            <a:ext cx="4459766" cy="3243518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>
              <a:lnSpc>
                <a:spcPts val="4800"/>
              </a:lnSpc>
            </a:pPr>
            <a:r>
              <a:rPr lang="ru-RU" sz="5400" dirty="0" smtClean="0"/>
              <a:t>Сверточные нейронные  </a:t>
            </a:r>
            <a:r>
              <a:rPr lang="ru-RU" sz="5400" dirty="0"/>
              <a:t>сети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ru-RU" dirty="0"/>
              <a:t>Методы обработки и распознавания изображений</a:t>
            </a:r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для СНС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Когда компьютер видит изображение (принимает данные на вход), он видит массив пикселей.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6510DF-7572-4BFC-9A90-F02976F4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24" y="2263959"/>
            <a:ext cx="8995238" cy="27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для СНС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зависимости от разрешения и размера изображения, например, размер массива может быть 32х32х3 (где 3 — это значения каналов RGB). Чтобы было понятней, давайте представим, у нас есть цветное изображение в формате JPG, и его размер 480х480. Соответствующий массив будет 480х480х3. Каждому из этих чисел присваивается значение от 0 до 255, которое описывает интенсивность пикселя в этой точке. </a:t>
            </a:r>
          </a:p>
        </p:txBody>
      </p:sp>
    </p:spTree>
    <p:extLst>
      <p:ext uri="{BB962C8B-B14F-4D97-AF65-F5344CB8AC3E}">
        <p14:creationId xmlns:p14="http://schemas.microsoft.com/office/powerpoint/2010/main" val="27878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для СНС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pic>
        <p:nvPicPr>
          <p:cNvPr id="6" name="Объект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851264" y="1172094"/>
            <a:ext cx="6450677" cy="4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6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 для СНС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Эти цифры, оставаясь бессмысленными для нас, когда мы определяем что на изображении, являются единственными входными данными, доступными компьютеру.  Идея в том, что вы даете компьютеру эту матрицу, а он выводит числа, которые описывают вероятность класса изображения (0.80 для кошки, 0.15 для собаки, 0.05 для птицы и т.д.).</a:t>
            </a:r>
          </a:p>
          <a:p>
            <a:pPr marL="0" indent="0">
              <a:buNone/>
            </a:pPr>
            <a:r>
              <a:rPr lang="ru-RU" sz="3200" dirty="0"/>
              <a:t>Сверточный слой нужен, чтобы преобразовать изображения в ту форму, которую легче обрабатывать без потери характеристик, которые имеют решающую роль для получения хорошего прогноза. Это важно, когда мы хотим разработать архитектуру, которая будет не просто хороша в обучении, но еще и масштабируема для массивных наборов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9740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Сверточный слой и операция свертки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Сверточные нейронные сети состоят из базовых блоков, благодаря чему их можно собирать как конструктор, добавляя слой за слоем и получая все более мощные архитектуры. Основными блоками сверточных нейронных сетей являются сверточные слои, слои подвыборки (</a:t>
            </a:r>
            <a:r>
              <a:rPr lang="ru-RU" sz="3200" dirty="0" err="1"/>
              <a:t>пулинга</a:t>
            </a:r>
            <a:r>
              <a:rPr lang="ru-RU" sz="3200" dirty="0"/>
              <a:t>), слои активации и полносвязные слои.</a:t>
            </a:r>
          </a:p>
          <a:p>
            <a:pPr marL="0" indent="0">
              <a:buNone/>
            </a:pPr>
            <a:r>
              <a:rPr lang="ru-RU" sz="3200" dirty="0"/>
              <a:t>Так, например, LeNet5 – одна из первых сверточных сетей, которая победила в </a:t>
            </a:r>
            <a:r>
              <a:rPr lang="ru-RU" sz="3200" dirty="0" err="1"/>
              <a:t>ImageNet</a:t>
            </a:r>
            <a:r>
              <a:rPr lang="ru-RU" sz="3200" dirty="0"/>
              <a:t>, состояла из 7 слоев: слой свертки, слой </a:t>
            </a:r>
            <a:r>
              <a:rPr lang="ru-RU" sz="3200" dirty="0" err="1"/>
              <a:t>пулинга</a:t>
            </a:r>
            <a:r>
              <a:rPr lang="ru-RU" sz="3200" dirty="0"/>
              <a:t>, еще один слой свертки еще один слой </a:t>
            </a:r>
            <a:r>
              <a:rPr lang="ru-RU" sz="3200" dirty="0" err="1"/>
              <a:t>пулинга</a:t>
            </a:r>
            <a:r>
              <a:rPr lang="ru-RU" sz="3200" dirty="0"/>
              <a:t> и трехслойная </a:t>
            </a:r>
            <a:r>
              <a:rPr lang="ru-RU" sz="3200" dirty="0" err="1"/>
              <a:t>полносвязная</a:t>
            </a:r>
            <a:r>
              <a:rPr lang="ru-RU" sz="3200" dirty="0"/>
              <a:t> нейронная сеть.</a:t>
            </a:r>
          </a:p>
        </p:txBody>
      </p:sp>
    </p:spTree>
    <p:extLst>
      <p:ext uri="{BB962C8B-B14F-4D97-AF65-F5344CB8AC3E}">
        <p14:creationId xmlns:p14="http://schemas.microsoft.com/office/powerpoint/2010/main" val="25619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LeNet5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742942" y="1475576"/>
            <a:ext cx="10158413" cy="32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Сверточный слой и операция свертки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Первый слой в СНС всегда </a:t>
            </a:r>
            <a:r>
              <a:rPr lang="ru-RU" sz="3200" dirty="0" err="1"/>
              <a:t>сверточный</a:t>
            </a:r>
            <a:r>
              <a:rPr lang="ru-RU" sz="3200" dirty="0"/>
              <a:t>. Как уже говорилось ранее, вводное изображение — это матрица например размера 32 х 32 х 3 с пиксельными значениями. </a:t>
            </a:r>
          </a:p>
          <a:p>
            <a:pPr marL="0" indent="0">
              <a:buNone/>
            </a:pPr>
            <a:r>
              <a:rPr lang="ru-RU" sz="3200" dirty="0"/>
              <a:t>Цель операции свертки — </a:t>
            </a:r>
            <a:r>
              <a:rPr lang="ru-RU" sz="3200" b="1" dirty="0"/>
              <a:t>извлечь из входного изображения высокоуровневые признак</a:t>
            </a:r>
            <a:r>
              <a:rPr lang="ru-RU" sz="3200" dirty="0"/>
              <a:t>и, например, линии, края.  Традиционно, первый </a:t>
            </a:r>
            <a:r>
              <a:rPr lang="ru-RU" sz="3200" dirty="0" err="1"/>
              <a:t>ConvLayer</a:t>
            </a:r>
            <a:r>
              <a:rPr lang="ru-RU" sz="3200" dirty="0"/>
              <a:t> отвечает за захват низкоуровневых признаков, таких как края, цвет, градиентная ориентация и т.д. Благодаря добавленным слоям архитектура адаптируется также к высокоуровневым признакам, выдавая нам сеть, которая имеет столь же здравое понимание изображений в наборе данных, что и мы.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518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Для того, чтобы слой мог выделять признаки, в нем имеются так называемые фильтры (или ядра). Ядра — это набор тензоров. Эти тензоры имеют один и тот же размер, а их количество определяет глубину выходного 3D массива. При этом глубина самих фильтров совпадает с количеством каналов входного изображения. Так, если на вход </a:t>
            </a:r>
            <a:r>
              <a:rPr lang="ru-RU" sz="2800" dirty="0" err="1"/>
              <a:t>сверточному</a:t>
            </a:r>
            <a:r>
              <a:rPr lang="ru-RU" sz="2800" dirty="0"/>
              <a:t> слою подается RGB изображение и требуется карта признаков, состоящая из 32 каналов, то </a:t>
            </a:r>
            <a:r>
              <a:rPr lang="ru-RU" sz="2800" dirty="0" err="1"/>
              <a:t>сверточный</a:t>
            </a:r>
            <a:r>
              <a:rPr lang="ru-RU" sz="2800" dirty="0"/>
              <a:t> слой будет содержать в себе 32 фильтра глубиной 3.</a:t>
            </a:r>
          </a:p>
          <a:p>
            <a:pPr marL="0" indent="0">
              <a:buNone/>
            </a:pPr>
            <a:r>
              <a:rPr lang="ru-RU" sz="2800" dirty="0"/>
              <a:t>Для того, чтобы сформировать карту признаков из входного изображения, производится операция свертки входного тензора с каждым из фильтров. </a:t>
            </a:r>
            <a:r>
              <a:rPr lang="ru-RU" sz="2800" b="1" dirty="0"/>
              <a:t>Свертка</a:t>
            </a:r>
            <a:r>
              <a:rPr lang="ru-RU" sz="2800" dirty="0"/>
              <a:t> – это операция вычисления нового значения выбранного пикселя, учитывающая значения окружающих его пикселей. Алгоритм получения результата свертки можно описать так: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0356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Фильтр накладывается на левую верхнюю часть изображения и производится покомпонентное умножение значений фильтра и значений изображения, после чего фильтр перемещается дальше по изображению до тех пор, пока аналогичным образом не будут обработаны все его участки.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CA4064B3-0377-4997-A0E9-36C26CBD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1" b="18996"/>
          <a:stretch/>
        </p:blipFill>
        <p:spPr bwMode="auto">
          <a:xfrm>
            <a:off x="505481" y="3362324"/>
            <a:ext cx="5590519" cy="2828926"/>
          </a:xfrm>
          <a:prstGeom prst="rect">
            <a:avLst/>
          </a:prstGeo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13298F04-9A9C-4756-9D05-8A566FD4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29692" y="2781567"/>
            <a:ext cx="2461318" cy="349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Рассмотрим операцию свертки подробнее, пусть наш фильтр — это матрица (такую матрицу еще называют матрицей весов или матрицей параметров). Глубина у фильтра должна быть такой же, как и глубина входного изображения (тогда есть гарантия математической верности), и размеры этого фильтра — 5 х 5 х 3. Теперь давайте за пример возьмем позицию, в которой находится фильтр. Пусть это будет левый верхний угол. Поскольку фильтр производит свертку, то есть передвигается по входному изображению, он умножает значения фильтра на исходные значения пикселей изображения ( поэлементное умножение). Все эти умножения суммируются (всего 75 умножений). И в итоге получается одно число. 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15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слайда-разделител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Надпись 23" descr="Контрастный элемент для поля заголовка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8" name="Равнобедренный треугольник 17" descr="Тень для поля заголовка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>И снова определения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Полилиния 5" descr="Контрастный блок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Это число просто символизирует нахождение фильтра в верхнем левом углу изображения. Теперь повторим этот процесс в каждой позиции. (Следующий шаг — перемещение фильтра вправо на единицу, затем еще на единицу вправо и так далее). Каждая уникальная позиция введенного изображения производит число. После прохождения фильтра по всем позициям получается матрица 28 х 28 х 1, которую называют функцией активации или картой признаков. Матрица 28 х 28 получается потому, что есть 784 различных позиций, которые могут пройти через фильтр 5 х 5 изображения 32 х 32. Эти 784 числа преобразуются в матрицу 28 х 28.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314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Каждый фильтр можно рассматривать как идентификатор некоторого свойства. Говоря о свойствах, имеются в виду прямые границы, простые цвета и кривые и т.п. Подумайте о самых простых характеристиках, которые имеют все изображения в общем. Скажем, наш первый фильтр 7 х 7 х 3, и он будет детектором кривых. (Сейчас давайте игнорировать тот факт, что у фильтра глубина 3, и рассмотрим только верхний слой фильтра и изображения, для простоты). У фильтра пиксельная структура, в которой численные значения выше вдоль области, определяющей форму кривой (фильтры, о которых мы говорим, это просто числа).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317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163637"/>
            <a:ext cx="10534650" cy="4953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418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23</a:t>
            </a:fld>
            <a:endParaRPr lang="ru-RU" noProof="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08" y="1511300"/>
            <a:ext cx="10297784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24</a:t>
            </a:fld>
            <a:endParaRPr lang="ru-RU" noProof="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66" y="1104900"/>
            <a:ext cx="9955183" cy="54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r>
              <a:rPr lang="ru-RU" sz="3200" dirty="0"/>
              <a:t>Операция свёртки выявляет наличие на изображении паттерна</a:t>
            </a:r>
            <a:r>
              <a:rPr lang="ru-RU" sz="3200" dirty="0" smtClean="0"/>
              <a:t>, который </a:t>
            </a:r>
            <a:r>
              <a:rPr lang="ru-RU" sz="3200" dirty="0"/>
              <a:t>задаётся фильтром</a:t>
            </a:r>
          </a:p>
          <a:p>
            <a:r>
              <a:rPr lang="ru-RU" sz="3200" dirty="0" smtClean="0"/>
              <a:t>Чем </a:t>
            </a:r>
            <a:r>
              <a:rPr lang="ru-RU" sz="3200" dirty="0"/>
              <a:t>сильнее на участке изображения представлен паттерн, </a:t>
            </a:r>
            <a:r>
              <a:rPr lang="ru-RU" sz="3200" dirty="0" smtClean="0"/>
              <a:t>тем больше </a:t>
            </a:r>
            <a:r>
              <a:rPr lang="ru-RU" sz="3200" dirty="0"/>
              <a:t>будет значение свёртки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181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26</a:t>
            </a:fld>
            <a:endParaRPr lang="ru-RU" noProof="0" dirty="0"/>
          </a:p>
        </p:txBody>
      </p:sp>
      <p:pic>
        <p:nvPicPr>
          <p:cNvPr id="6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7718"/>
          <a:stretch/>
        </p:blipFill>
        <p:spPr bwMode="auto">
          <a:xfrm>
            <a:off x="1676400" y="1323975"/>
            <a:ext cx="8496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Обратимся </a:t>
            </a:r>
            <a:r>
              <a:rPr lang="ru-RU" sz="3200" dirty="0"/>
              <a:t>к математической визуализации. Когда у нас в левом верхнем углу вводного изображения есть фильтр, он производит умножение значений фильтра на значения пикселей этой области. Давайте рассмотрим пример изображения, которому мы хотим присвоить класс, и установим фильтр в верхнем левом углу.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27</a:t>
            </a:fld>
            <a:endParaRPr lang="ru-RU" noProof="0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/>
          <a:srcRect b="15711"/>
          <a:stretch/>
        </p:blipFill>
        <p:spPr bwMode="auto">
          <a:xfrm>
            <a:off x="2687421" y="3640108"/>
            <a:ext cx="6144482" cy="18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2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Суть операции заключается в умножении значения фильтра на исходные значения пикселей изображения.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28</a:t>
            </a:fld>
            <a:endParaRPr lang="ru-RU" noProof="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18605" y="2279007"/>
            <a:ext cx="9545224" cy="35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81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По сути, если на входном изображении есть форма, в общих чертах похожая на кривую, которую представляет этот фильтр, и все умноженные значения суммируются, то результатом будет большое значение. Теперь давайте посмотрим, что произойдет, когда мы переместим фильтр.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236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Сверточная нейронная сеть (СНС) (англ. </a:t>
            </a:r>
            <a:r>
              <a:rPr lang="ru-RU" sz="3200" dirty="0" err="1"/>
              <a:t>convolutional</a:t>
            </a:r>
            <a:r>
              <a:rPr lang="ru-RU" sz="3200" dirty="0"/>
              <a:t> </a:t>
            </a:r>
            <a:r>
              <a:rPr lang="ru-RU" sz="3200" dirty="0" err="1"/>
              <a:t>neural</a:t>
            </a:r>
            <a:r>
              <a:rPr lang="ru-RU" sz="3200" dirty="0"/>
              <a:t> </a:t>
            </a:r>
            <a:r>
              <a:rPr lang="ru-RU" sz="3200" dirty="0" err="1"/>
              <a:t>network</a:t>
            </a:r>
            <a:r>
              <a:rPr lang="ru-RU" sz="3200" dirty="0"/>
              <a:t>, CNN) — специальная архитектура искусственных нейронных сетей, предложенная Яном </a:t>
            </a:r>
            <a:r>
              <a:rPr lang="ru-RU" sz="3200" dirty="0" err="1"/>
              <a:t>Лекуном</a:t>
            </a:r>
            <a:r>
              <a:rPr lang="ru-RU" sz="3200" dirty="0"/>
              <a:t> в 1988 году и нацеленная на эффективное распознавание образов и  является одной из технологий глубокого обучения (англ. </a:t>
            </a:r>
            <a:r>
              <a:rPr lang="ru-RU" sz="3200" dirty="0" err="1"/>
              <a:t>deep</a:t>
            </a:r>
            <a:r>
              <a:rPr lang="ru-RU" sz="3200" dirty="0"/>
              <a:t> </a:t>
            </a:r>
            <a:r>
              <a:rPr lang="ru-RU" sz="3200" dirty="0" err="1"/>
              <a:t>learning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4420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30</a:t>
            </a:fld>
            <a:endParaRPr lang="ru-RU" noProof="0" dirty="0"/>
          </a:p>
        </p:txBody>
      </p:sp>
      <p:pic>
        <p:nvPicPr>
          <p:cNvPr id="7" name="Объект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19200" y="1485900"/>
            <a:ext cx="9677399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6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Значение значительно меньше предыдущего. Это потому, что в новой области изображения нет ничего, что фильтр определения кривой мог засечь. В самом простом случае, при наличии одного фильтра свертки (и если этот фильтр — детектор кривой), карта свойств покажет области, в которых большая вероятность наличия кривых. В этом примере в левом верхнем углу значение нашей 28 х 28 х 1 карты свойств будет 6600. Это высокое значение показывает, что, возможно, что-то похожее на кривую присутствует на изображении, и такая вероятность активировала фильтр.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1115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66" y="1089025"/>
            <a:ext cx="8403334" cy="534035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5576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Максимум </a:t>
            </a:r>
            <a:r>
              <a:rPr lang="ru-RU" dirty="0" smtClean="0"/>
              <a:t>свертки </a:t>
            </a:r>
            <a:r>
              <a:rPr lang="ru-RU" dirty="0"/>
              <a:t>инвариантен к сдвигам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901" y="1089025"/>
            <a:ext cx="8116197" cy="51022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70235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свертки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В примере мы </a:t>
            </a:r>
            <a:r>
              <a:rPr lang="ru-RU" sz="3200" dirty="0"/>
              <a:t>рассматривали фильтр, который обнаруживает линии с изгибом наружу. Могут быть другие фильтры для линий другой формы. Чем больше фильтров, тем больше глубина карты свойств, и тем больше информации мы имеем о </a:t>
            </a:r>
            <a:r>
              <a:rPr lang="ru-RU" sz="3200" dirty="0" smtClean="0"/>
              <a:t>картинке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13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сверточного слоя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lvl="0" indent="0">
              <a:buNone/>
            </a:pPr>
            <a:r>
              <a:rPr lang="ru-RU" sz="3200" b="1" dirty="0"/>
              <a:t>Число признаков (</a:t>
            </a:r>
            <a:r>
              <a:rPr lang="ru-RU" sz="3200" b="1" dirty="0" err="1"/>
              <a:t>filters</a:t>
            </a:r>
            <a:r>
              <a:rPr lang="ru-RU" sz="3200" b="1" dirty="0"/>
              <a:t> </a:t>
            </a:r>
            <a:r>
              <a:rPr lang="ru-RU" sz="3200" b="1" dirty="0" err="1"/>
              <a:t>count</a:t>
            </a:r>
            <a:r>
              <a:rPr lang="ru-RU" sz="3200" b="1" dirty="0"/>
              <a:t>, </a:t>
            </a:r>
            <a:r>
              <a:rPr lang="ru-RU" sz="3200" b="1" dirty="0" err="1"/>
              <a:t>fc</a:t>
            </a:r>
            <a:r>
              <a:rPr lang="ru-RU" sz="3200" b="1" dirty="0"/>
              <a:t>)</a:t>
            </a:r>
            <a:r>
              <a:rPr lang="ru-RU" sz="3200" dirty="0"/>
              <a:t> – это количество фильтров, которые есть в слое.</a:t>
            </a:r>
          </a:p>
          <a:p>
            <a:pPr marL="0" lvl="0" indent="0">
              <a:buNone/>
            </a:pPr>
            <a:r>
              <a:rPr lang="ru-RU" sz="3200" b="1" dirty="0"/>
              <a:t>Размер фильтров (</a:t>
            </a:r>
            <a:r>
              <a:rPr lang="ru-RU" sz="3200" b="1" dirty="0" err="1"/>
              <a:t>filter</a:t>
            </a:r>
            <a:r>
              <a:rPr lang="ru-RU" sz="3200" b="1" dirty="0"/>
              <a:t> </a:t>
            </a:r>
            <a:r>
              <a:rPr lang="ru-RU" sz="3200" b="1" dirty="0" err="1"/>
              <a:t>size</a:t>
            </a:r>
            <a:r>
              <a:rPr lang="ru-RU" sz="3200" b="1" dirty="0"/>
              <a:t>, </a:t>
            </a:r>
            <a:r>
              <a:rPr lang="ru-RU" sz="3200" b="1" dirty="0" err="1"/>
              <a:t>fs</a:t>
            </a:r>
            <a:r>
              <a:rPr lang="ru-RU" sz="3200" b="1" dirty="0"/>
              <a:t>)</a:t>
            </a:r>
            <a:r>
              <a:rPr lang="ru-RU" sz="3200" dirty="0"/>
              <a:t> – это высота и ширина тензора фильтров. Обычно является нечетным числом, наиболее часто используются фильтры размером 3 или 5.</a:t>
            </a:r>
          </a:p>
          <a:p>
            <a:pPr marL="0" indent="0">
              <a:buNone/>
            </a:pPr>
            <a:r>
              <a:rPr lang="ru-RU" sz="3200" b="1" dirty="0"/>
              <a:t>Шаг свертки (</a:t>
            </a:r>
            <a:r>
              <a:rPr lang="ru-RU" sz="3200" b="1" dirty="0" err="1"/>
              <a:t>stride</a:t>
            </a:r>
            <a:r>
              <a:rPr lang="ru-RU" sz="3200" b="1" dirty="0"/>
              <a:t>, S)</a:t>
            </a:r>
            <a:r>
              <a:rPr lang="ru-RU" sz="3200" dirty="0"/>
              <a:t> – это количество пикселей, на которое перемещается матрица фильтра по входному изображению. Когда шаг равен 1, фильтры перемещаются по одному пикселю за раз. Когда шаг равен 2, тогда фильтры перескакивают на 2 пикселя за раз. Чем больше шаг, тем меньшего размера карты признаков получаются на выходе.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1932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сверточного слоя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b="1" dirty="0"/>
              <a:t>Дополнения нулями (</a:t>
            </a:r>
            <a:r>
              <a:rPr lang="ru-RU" sz="3200" b="1" dirty="0" err="1"/>
              <a:t>padding</a:t>
            </a:r>
            <a:r>
              <a:rPr lang="ru-RU" sz="3200" b="1" dirty="0"/>
              <a:t>, P)</a:t>
            </a:r>
            <a:r>
              <a:rPr lang="ru-RU" sz="3200" dirty="0"/>
              <a:t> – количество пикселей, которые добавляются с каждого края изображения. Это позволяет избежать уменьшения изображения на размер фильтра, поскольку фильтр может накладываться лишь в тех местах, в которых под каждым значением фильтра будет значение входного изображения.</a:t>
            </a:r>
          </a:p>
          <a:p>
            <a:pPr marL="0" indent="0">
              <a:buNone/>
            </a:pPr>
            <a:r>
              <a:rPr lang="ru-RU" sz="3200" dirty="0"/>
              <a:t>Таким образом, входными параметрами сверточного слоя являются:</a:t>
            </a:r>
          </a:p>
          <a:p>
            <a:pPr lvl="0"/>
            <a:r>
              <a:rPr lang="ru-RU" sz="3200" dirty="0"/>
              <a:t>тензор размером W1xH1xD1;</a:t>
            </a:r>
          </a:p>
          <a:p>
            <a:pPr lvl="0"/>
            <a:r>
              <a:rPr lang="ru-RU" sz="3200" dirty="0"/>
              <a:t>4 </a:t>
            </a:r>
            <a:r>
              <a:rPr lang="ru-RU" sz="3200" dirty="0" err="1"/>
              <a:t>гиперпараметра</a:t>
            </a:r>
            <a:r>
              <a:rPr lang="ru-RU" sz="3200" dirty="0"/>
              <a:t>: </a:t>
            </a:r>
            <a:r>
              <a:rPr lang="ru-RU" sz="3200" dirty="0" err="1"/>
              <a:t>fc</a:t>
            </a:r>
            <a:r>
              <a:rPr lang="ru-RU" sz="3200" dirty="0"/>
              <a:t>, </a:t>
            </a:r>
            <a:r>
              <a:rPr lang="ru-RU" sz="3200" dirty="0" err="1"/>
              <a:t>fs</a:t>
            </a:r>
            <a:r>
              <a:rPr lang="ru-RU" sz="3200" dirty="0"/>
              <a:t>, S, P;</a:t>
            </a:r>
          </a:p>
          <a:p>
            <a:pPr marL="0" lvl="0" indent="0">
              <a:buNone/>
            </a:pPr>
            <a:r>
              <a:rPr lang="ru-RU" sz="3200" dirty="0"/>
              <a:t>А выходным параметром слоя является тензор размером W</a:t>
            </a:r>
            <a:r>
              <a:rPr lang="ru-RU" sz="3200" baseline="-25000" dirty="0"/>
              <a:t>2</a:t>
            </a:r>
            <a:r>
              <a:rPr lang="ru-RU" sz="3200" dirty="0"/>
              <a:t>xH</a:t>
            </a:r>
            <a:r>
              <a:rPr lang="ru-RU" sz="3200" baseline="-25000" dirty="0"/>
              <a:t>2</a:t>
            </a:r>
            <a:r>
              <a:rPr lang="ru-RU" sz="3200" dirty="0"/>
              <a:t>xD</a:t>
            </a:r>
            <a:r>
              <a:rPr lang="ru-RU" sz="3200" baseline="-25000" dirty="0"/>
              <a:t>2</a:t>
            </a:r>
            <a:r>
              <a:rPr lang="ru-RU" sz="3200" dirty="0"/>
              <a:t>, где </a:t>
            </a:r>
          </a:p>
          <a:p>
            <a:r>
              <a:rPr lang="en-US" sz="3200" dirty="0"/>
              <a:t>W</a:t>
            </a:r>
            <a:r>
              <a:rPr lang="en-US" sz="3200" baseline="-25000" dirty="0"/>
              <a:t>2</a:t>
            </a:r>
            <a:r>
              <a:rPr lang="en-US" sz="3200" dirty="0"/>
              <a:t> = (W</a:t>
            </a:r>
            <a:r>
              <a:rPr lang="en-US" sz="3200" baseline="-25000" dirty="0"/>
              <a:t>1</a:t>
            </a:r>
            <a:r>
              <a:rPr lang="en-US" sz="3200" dirty="0"/>
              <a:t> - fs + 2P) / S + 1, H</a:t>
            </a:r>
            <a:r>
              <a:rPr lang="en-US" sz="3200" baseline="-25000" dirty="0"/>
              <a:t>2</a:t>
            </a:r>
            <a:r>
              <a:rPr lang="en-US" sz="3200" dirty="0"/>
              <a:t> = (H</a:t>
            </a:r>
            <a:r>
              <a:rPr lang="en-US" sz="3200" baseline="-25000" dirty="0"/>
              <a:t>1</a:t>
            </a:r>
            <a:r>
              <a:rPr lang="en-US" sz="3200" dirty="0"/>
              <a:t> – fs + 2P) / S + 1, D</a:t>
            </a:r>
            <a:r>
              <a:rPr lang="en-US" sz="3200" baseline="-25000" dirty="0"/>
              <a:t>2</a:t>
            </a:r>
            <a:r>
              <a:rPr lang="en-US" sz="3200" dirty="0"/>
              <a:t> = fc.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3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Padding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Рассмотрим две техники, которые часто применяются в сверточных нейронных сетях: </a:t>
            </a:r>
            <a:r>
              <a:rPr lang="ru-RU" sz="3200" dirty="0" err="1"/>
              <a:t>Padding</a:t>
            </a:r>
            <a:r>
              <a:rPr lang="ru-RU" sz="3200" dirty="0"/>
              <a:t> и </a:t>
            </a:r>
            <a:r>
              <a:rPr lang="ru-RU" sz="3200" dirty="0" err="1"/>
              <a:t>Striding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37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38556" y="2140027"/>
            <a:ext cx="3761905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7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Padding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b="1" dirty="0" err="1"/>
              <a:t>Padding</a:t>
            </a:r>
            <a:r>
              <a:rPr lang="ru-RU" sz="3200" b="1" dirty="0"/>
              <a:t>.</a:t>
            </a:r>
            <a:r>
              <a:rPr lang="ru-RU" sz="3200" dirty="0"/>
              <a:t> Обратите внимание на то, что в процессе скольжения края по существу обрезаются, преобразуя матрицу признаков размером 5*5 в матрицу 3*3. Крайние пиксели никогда не оказываются в центре ядра, потому что тогда ядру не над чем будет скользить за краем. Это совсем не идеальный вариант, так как мы хотим, чтобы размер на выходе равнялся входному.</a:t>
            </a:r>
          </a:p>
          <a:p>
            <a:pPr marL="0" indent="0">
              <a:buNone/>
            </a:pPr>
            <a:r>
              <a:rPr lang="ru-RU" sz="3200" dirty="0" err="1"/>
              <a:t>Padding</a:t>
            </a:r>
            <a:r>
              <a:rPr lang="ru-RU" sz="3200" dirty="0"/>
              <a:t> добавляет к краям поддельные (</a:t>
            </a:r>
            <a:r>
              <a:rPr lang="ru-RU" sz="3200" dirty="0" err="1"/>
              <a:t>fake</a:t>
            </a:r>
            <a:r>
              <a:rPr lang="ru-RU" sz="3200" dirty="0"/>
              <a:t>) пиксели (обычно нулевого значения, вследствие этого к ним применяется термин “нулевое дополнение” — “</a:t>
            </a:r>
            <a:r>
              <a:rPr lang="ru-RU" sz="3200" dirty="0" err="1"/>
              <a:t>zero</a:t>
            </a:r>
            <a:r>
              <a:rPr lang="ru-RU" sz="3200" dirty="0"/>
              <a:t> </a:t>
            </a:r>
            <a:r>
              <a:rPr lang="ru-RU" sz="3200" dirty="0" err="1"/>
              <a:t>padding</a:t>
            </a:r>
            <a:r>
              <a:rPr lang="ru-RU" sz="3200" dirty="0"/>
              <a:t>”). Таким образом, ядро при проскальзывании позволяет неподдельным пикселям оказываться в своем центре, а затем распространяется на поддельные пиксели за пределами края, создавая выходную матрицу того же размера, что и входная.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9080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Striding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err="1"/>
              <a:t>Striding</a:t>
            </a:r>
            <a:r>
              <a:rPr lang="ru-RU" sz="3200" b="1" dirty="0"/>
              <a:t>.</a:t>
            </a:r>
            <a:r>
              <a:rPr lang="ru-RU" sz="3200" dirty="0"/>
              <a:t> Часто бывает, что при работе со </a:t>
            </a:r>
            <a:r>
              <a:rPr lang="ru-RU" sz="3200" dirty="0" err="1"/>
              <a:t>сверточным</a:t>
            </a:r>
            <a:r>
              <a:rPr lang="ru-RU" sz="3200" dirty="0"/>
              <a:t> слоем, нужно получить выходные данные меньшего размера, чем входные. Это обычно необходимо в сверточных нейронных сетях, где размер пространственных размеров уменьшается при увеличении количества каналов. Один из способов достижения этого — использование </a:t>
            </a:r>
            <a:r>
              <a:rPr lang="ru-RU" sz="3200" dirty="0" err="1"/>
              <a:t>субдискритизирующих</a:t>
            </a:r>
            <a:r>
              <a:rPr lang="ru-RU" sz="3200" dirty="0"/>
              <a:t> слоев (</a:t>
            </a:r>
            <a:r>
              <a:rPr lang="ru-RU" sz="3200" dirty="0" err="1"/>
              <a:t>pooling</a:t>
            </a:r>
            <a:r>
              <a:rPr lang="ru-RU" sz="3200" dirty="0"/>
              <a:t> </a:t>
            </a:r>
            <a:r>
              <a:rPr lang="ru-RU" sz="3200" dirty="0" err="1"/>
              <a:t>layer</a:t>
            </a:r>
            <a:r>
              <a:rPr lang="ru-RU" sz="3200" dirty="0"/>
              <a:t>), например, принимать среднее/максимальное значение каждой ветки размером 2*2, чтобы уменьшить все пространственные размеры в два раза. Еще один способ добиться этого — использовать </a:t>
            </a:r>
            <a:r>
              <a:rPr lang="ru-RU" sz="3200" dirty="0" err="1"/>
              <a:t>stride</a:t>
            </a:r>
            <a:r>
              <a:rPr lang="ru-RU" sz="3200" dirty="0"/>
              <a:t> (шаг).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6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Свое название данная архитектура получила из-за наличия операции свертки суть которой в том, что каждый фрагмент изображения умножается на матрицу (ядро) свертки поэлементно, а результат суммируется и записывается в аналогичную позицию выходного изображения.</a:t>
            </a:r>
          </a:p>
          <a:p>
            <a:pPr marL="0" indent="0">
              <a:buNone/>
            </a:pPr>
            <a:r>
              <a:rPr lang="ru-RU" sz="3200" dirty="0"/>
              <a:t>Впервые сверточные нейронные сети привлекли всеобщее внимание в 2012 году, когда Алекс </a:t>
            </a:r>
            <a:r>
              <a:rPr lang="ru-RU" sz="3200" dirty="0" err="1"/>
              <a:t>Крижевски</a:t>
            </a:r>
            <a:r>
              <a:rPr lang="ru-RU" sz="3200" dirty="0"/>
              <a:t> благодаря им выиграл конкурс </a:t>
            </a:r>
            <a:r>
              <a:rPr lang="ru-RU" sz="3200" dirty="0" err="1"/>
              <a:t>ImageNet</a:t>
            </a:r>
            <a:r>
              <a:rPr lang="ru-RU" sz="3200" dirty="0"/>
              <a:t> </a:t>
            </a:r>
            <a:r>
              <a:rPr lang="ru-RU" sz="3200" dirty="0" smtClean="0"/>
              <a:t>(ежегодная </a:t>
            </a:r>
            <a:r>
              <a:rPr lang="ru-RU" sz="3200" dirty="0"/>
              <a:t>олимпиада по машинному зрению), снизив рекорд ошибок классификации с 26% до 15%, что тогда стало прорывом.</a:t>
            </a:r>
          </a:p>
        </p:txBody>
      </p:sp>
    </p:spTree>
    <p:extLst>
      <p:ext uri="{BB962C8B-B14F-4D97-AF65-F5344CB8AC3E}">
        <p14:creationId xmlns:p14="http://schemas.microsoft.com/office/powerpoint/2010/main" val="2927471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Striding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Необходимо отметить, что операция свертки может давать два типа результатов: один, в котором свернутый признак имеет меньшую размерность по сравнению с входным, в другом же размерность либо увеличивается, либо остается неизменной. Это делается путем применения </a:t>
            </a:r>
            <a:r>
              <a:rPr lang="ru-RU" sz="3200" b="1" dirty="0" err="1"/>
              <a:t>паддинга</a:t>
            </a:r>
            <a:r>
              <a:rPr lang="ru-RU" sz="3200" b="1" dirty="0"/>
              <a:t> без дополнения (</a:t>
            </a:r>
            <a:r>
              <a:rPr lang="ru-RU" sz="3200" b="1" dirty="0" err="1"/>
              <a:t>Valid</a:t>
            </a:r>
            <a:r>
              <a:rPr lang="ru-RU" sz="3200" b="1" dirty="0"/>
              <a:t> </a:t>
            </a:r>
            <a:r>
              <a:rPr lang="ru-RU" sz="3200" b="1" dirty="0" err="1"/>
              <a:t>Padding</a:t>
            </a:r>
            <a:r>
              <a:rPr lang="ru-RU" sz="3200" b="1" dirty="0"/>
              <a:t>)</a:t>
            </a:r>
            <a:r>
              <a:rPr lang="ru-RU" sz="3200" dirty="0"/>
              <a:t> в случае первого или </a:t>
            </a:r>
            <a:r>
              <a:rPr lang="ru-RU" sz="3200" b="1" dirty="0" err="1"/>
              <a:t>паддинга</a:t>
            </a:r>
            <a:r>
              <a:rPr lang="ru-RU" sz="3200" b="1" dirty="0"/>
              <a:t> с дополнением нулями (</a:t>
            </a:r>
            <a:r>
              <a:rPr lang="ru-RU" sz="3200" b="1" dirty="0" err="1"/>
              <a:t>Same</a:t>
            </a:r>
            <a:r>
              <a:rPr lang="ru-RU" sz="3200" b="1" dirty="0"/>
              <a:t> </a:t>
            </a:r>
            <a:r>
              <a:rPr lang="ru-RU" sz="3200" b="1" dirty="0" err="1"/>
              <a:t>Padding</a:t>
            </a:r>
            <a:r>
              <a:rPr lang="ru-RU" sz="3200" b="1" dirty="0"/>
              <a:t>)</a:t>
            </a:r>
            <a:r>
              <a:rPr lang="ru-RU" sz="3200" dirty="0"/>
              <a:t> в случае последнего.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5868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Striding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r>
              <a:rPr lang="ru-RU" sz="3200" dirty="0" err="1"/>
              <a:t>Same-паддинг</a:t>
            </a:r>
            <a:r>
              <a:rPr lang="ru-RU" sz="3200" dirty="0"/>
              <a:t>: изображение 5x5x1 дополняется (</a:t>
            </a:r>
            <a:r>
              <a:rPr lang="ru-RU" sz="3200" dirty="0" err="1"/>
              <a:t>is</a:t>
            </a:r>
            <a:r>
              <a:rPr lang="ru-RU" sz="3200" dirty="0"/>
              <a:t> </a:t>
            </a:r>
            <a:r>
              <a:rPr lang="ru-RU" sz="3200" dirty="0" err="1"/>
              <a:t>padded</a:t>
            </a:r>
            <a:r>
              <a:rPr lang="ru-RU" sz="3200" dirty="0"/>
              <a:t>) нулями, чтобы создать изображение 6x6x1.</a:t>
            </a:r>
          </a:p>
          <a:p>
            <a:pPr marL="0" indent="0">
              <a:buNone/>
            </a:pPr>
            <a:r>
              <a:rPr lang="ru-RU" sz="3200" dirty="0"/>
              <a:t>Когда мы преобразуем изображение 5x5x1 в изображение 6x6x1, а затем применяем к нему </a:t>
            </a:r>
            <a:r>
              <a:rPr lang="ru-RU" sz="3200" dirty="0" err="1"/>
              <a:t>кернел</a:t>
            </a:r>
            <a:r>
              <a:rPr lang="ru-RU" sz="3200" dirty="0"/>
              <a:t> размерностью ​​3x3x1, мы обнаруживаем, что размер свернутой матрицы — 5x5x1. Отсюда и название — </a:t>
            </a:r>
            <a:r>
              <a:rPr lang="ru-RU" sz="3200" b="1" dirty="0" err="1"/>
              <a:t>Same-паддинг</a:t>
            </a:r>
            <a:r>
              <a:rPr lang="ru-RU" sz="3200" b="1" dirty="0"/>
              <a:t>.</a:t>
            </a:r>
            <a:endParaRPr lang="ru-RU" sz="3200" dirty="0"/>
          </a:p>
          <a:p>
            <a:r>
              <a:rPr lang="ru-RU" sz="3200" dirty="0"/>
              <a:t>В то же время если мы выполним ту же операцию без </a:t>
            </a:r>
            <a:r>
              <a:rPr lang="ru-RU" sz="3200" dirty="0" err="1"/>
              <a:t>паддинга</a:t>
            </a:r>
            <a:r>
              <a:rPr lang="ru-RU" sz="3200" dirty="0"/>
              <a:t>, мы получим матрицу, которая имеет размеры самого ядра (3x3x1) — </a:t>
            </a:r>
            <a:r>
              <a:rPr lang="ru-RU" sz="3200" b="1" dirty="0" err="1"/>
              <a:t>Valid-паддинг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7312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Пулинговый слой (</a:t>
            </a:r>
            <a:r>
              <a:rPr lang="en-US" dirty="0"/>
              <a:t>Pooling Layer)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dirty="0"/>
              <a:t>Подобно </a:t>
            </a:r>
            <a:r>
              <a:rPr lang="ru-RU" sz="3200" dirty="0" err="1"/>
              <a:t>сверточному</a:t>
            </a:r>
            <a:r>
              <a:rPr lang="ru-RU" sz="3200" dirty="0"/>
              <a:t> слою, пулинговый слой необходим для уменьшения размера свернутого элемента в пространстве. Это помогает </a:t>
            </a:r>
            <a:r>
              <a:rPr lang="ru-RU" sz="3200" b="1" dirty="0"/>
              <a:t>уменьшить вычислительную мощность, необходимую для обработки данных</a:t>
            </a:r>
            <a:r>
              <a:rPr lang="ru-RU" sz="3200" dirty="0"/>
              <a:t>, за счет уменьшения размерности. Кроме того, это важно и для </a:t>
            </a:r>
            <a:r>
              <a:rPr lang="ru-RU" sz="3200" b="1" dirty="0"/>
              <a:t>извлечения доминирующих признаков</a:t>
            </a:r>
            <a:r>
              <a:rPr lang="ru-RU" sz="3200" dirty="0"/>
              <a:t>, инвариантных вращения и позиционирования, таким образом поддерживая процесс эффективного обучения модели.</a:t>
            </a:r>
          </a:p>
          <a:p>
            <a:pPr marL="0" indent="0">
              <a:buNone/>
            </a:pPr>
            <a:r>
              <a:rPr lang="ru-RU" sz="3200" dirty="0"/>
              <a:t>Существует два типа </a:t>
            </a:r>
            <a:r>
              <a:rPr lang="ru-RU" sz="3200" dirty="0" err="1"/>
              <a:t>пулинга</a:t>
            </a:r>
            <a:r>
              <a:rPr lang="ru-RU" sz="3200" dirty="0"/>
              <a:t>: максимальный (</a:t>
            </a:r>
            <a:r>
              <a:rPr lang="ru-RU" sz="3200" dirty="0" err="1"/>
              <a:t>Max</a:t>
            </a:r>
            <a:r>
              <a:rPr lang="ru-RU" sz="3200" dirty="0"/>
              <a:t> </a:t>
            </a:r>
            <a:r>
              <a:rPr lang="ru-RU" sz="3200" dirty="0" err="1"/>
              <a:t>Pooling</a:t>
            </a:r>
            <a:r>
              <a:rPr lang="ru-RU" sz="3200" dirty="0"/>
              <a:t>) и средний (</a:t>
            </a:r>
            <a:r>
              <a:rPr lang="ru-RU" sz="3200" dirty="0" err="1"/>
              <a:t>Average</a:t>
            </a:r>
            <a:r>
              <a:rPr lang="ru-RU" sz="3200" dirty="0"/>
              <a:t> </a:t>
            </a:r>
            <a:r>
              <a:rPr lang="ru-RU" sz="3200" dirty="0" err="1"/>
              <a:t>Pooling</a:t>
            </a:r>
            <a:r>
              <a:rPr lang="ru-RU" sz="3200" dirty="0"/>
              <a:t>). </a:t>
            </a:r>
            <a:r>
              <a:rPr lang="ru-RU" sz="3200" b="1" dirty="0"/>
              <a:t>Максимальный </a:t>
            </a:r>
            <a:r>
              <a:rPr lang="ru-RU" sz="3200" b="1" dirty="0" err="1"/>
              <a:t>пулинг</a:t>
            </a:r>
            <a:r>
              <a:rPr lang="ru-RU" sz="3200" dirty="0"/>
              <a:t> возвращает </a:t>
            </a:r>
            <a:r>
              <a:rPr lang="ru-RU" sz="3200" b="1" dirty="0"/>
              <a:t>максимальное значение</a:t>
            </a:r>
            <a:r>
              <a:rPr lang="ru-RU" sz="3200" dirty="0"/>
              <a:t> из части изображения, покрываемой ядром. А </a:t>
            </a:r>
            <a:r>
              <a:rPr lang="ru-RU" sz="3200" b="1" dirty="0"/>
              <a:t>Средний </a:t>
            </a:r>
            <a:r>
              <a:rPr lang="ru-RU" sz="3200" b="1" dirty="0" err="1"/>
              <a:t>пулинг</a:t>
            </a:r>
            <a:r>
              <a:rPr lang="ru-RU" sz="3200" dirty="0"/>
              <a:t> возвращает </a:t>
            </a:r>
            <a:r>
              <a:rPr lang="ru-RU" sz="3200" b="1" dirty="0"/>
              <a:t>среднее всех значений</a:t>
            </a:r>
            <a:r>
              <a:rPr lang="ru-RU" sz="3200" dirty="0"/>
              <a:t> из части изображения, покрываемой ядром.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6620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Пулинговый слой (</a:t>
            </a:r>
            <a:r>
              <a:rPr lang="en-US" dirty="0"/>
              <a:t>Pooling Layer)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Максимальный </a:t>
            </a:r>
            <a:r>
              <a:rPr lang="ru-RU" sz="3200" dirty="0" err="1"/>
              <a:t>пулинг</a:t>
            </a:r>
            <a:r>
              <a:rPr lang="ru-RU" sz="3200" dirty="0"/>
              <a:t> также выступает в роли </a:t>
            </a:r>
            <a:r>
              <a:rPr lang="ru-RU" sz="3200" b="1" dirty="0" err="1"/>
              <a:t>шумоподавителя</a:t>
            </a:r>
            <a:r>
              <a:rPr lang="ru-RU" sz="3200" b="1" dirty="0"/>
              <a:t> (</a:t>
            </a:r>
            <a:r>
              <a:rPr lang="ru-RU" sz="3200" b="1" dirty="0" err="1"/>
              <a:t>Noise</a:t>
            </a:r>
            <a:r>
              <a:rPr lang="ru-RU" sz="3200" b="1" dirty="0"/>
              <a:t> </a:t>
            </a:r>
            <a:r>
              <a:rPr lang="ru-RU" sz="3200" b="1" dirty="0" err="1"/>
              <a:t>Suppressant</a:t>
            </a:r>
            <a:r>
              <a:rPr lang="ru-RU" sz="3200" b="1" dirty="0"/>
              <a:t>)</a:t>
            </a:r>
            <a:r>
              <a:rPr lang="ru-RU" sz="3200" dirty="0"/>
              <a:t>. Он полностью исключает шумовые сигналы, а также совмещает подавление шума с уменьшением размерности. Средний же </a:t>
            </a:r>
            <a:r>
              <a:rPr lang="ru-RU" sz="3200" dirty="0" err="1"/>
              <a:t>пулинг</a:t>
            </a:r>
            <a:r>
              <a:rPr lang="ru-RU" sz="3200" dirty="0"/>
              <a:t> просто использует уменьшение размерности как способ подавления шума. То есть можно сказать, что </a:t>
            </a:r>
            <a:r>
              <a:rPr lang="ru-RU" sz="3200" b="1" dirty="0" err="1"/>
              <a:t>Max</a:t>
            </a:r>
            <a:r>
              <a:rPr lang="ru-RU" sz="3200" b="1" dirty="0"/>
              <a:t> </a:t>
            </a:r>
            <a:r>
              <a:rPr lang="ru-RU" sz="3200" b="1" dirty="0" err="1"/>
              <a:t>Pooling</a:t>
            </a:r>
            <a:r>
              <a:rPr lang="ru-RU" sz="3200" b="1" dirty="0"/>
              <a:t> работает «намного лучше», чем </a:t>
            </a:r>
            <a:r>
              <a:rPr lang="ru-RU" sz="3200" b="1" dirty="0" err="1"/>
              <a:t>Average</a:t>
            </a:r>
            <a:r>
              <a:rPr lang="ru-RU" sz="3200" b="1" dirty="0"/>
              <a:t> </a:t>
            </a:r>
            <a:r>
              <a:rPr lang="ru-RU" sz="3200" b="1" dirty="0" err="1"/>
              <a:t>Pooling</a:t>
            </a:r>
            <a:r>
              <a:rPr lang="ru-RU" sz="3200" b="1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7166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Пулинговый слой (</a:t>
            </a:r>
            <a:r>
              <a:rPr lang="en-US" dirty="0"/>
              <a:t>Pooling Layer)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44</a:t>
            </a:fld>
            <a:endParaRPr lang="ru-RU" noProof="0" dirty="0"/>
          </a:p>
        </p:txBody>
      </p:sp>
      <p:pic>
        <p:nvPicPr>
          <p:cNvPr id="6" name="Объект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752725" y="1143000"/>
            <a:ext cx="6753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28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Пулинговый слой (</a:t>
            </a:r>
            <a:r>
              <a:rPr lang="en-US" dirty="0"/>
              <a:t>Pooling Layer)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Сверточный слой и пулинговый слой вместе образуют </a:t>
            </a:r>
            <a:r>
              <a:rPr lang="ru-RU" sz="3200" i="1" dirty="0"/>
              <a:t>i</a:t>
            </a:r>
            <a:r>
              <a:rPr lang="ru-RU" sz="3200" dirty="0"/>
              <a:t>-й слой сверточной нейронной сети. В зависимости от сложности изображений количество таких слоев может быть увеличено с целью еще более точного захвата деталей низкого уровня, но ценой большей вычислительной мощности.</a:t>
            </a:r>
          </a:p>
          <a:p>
            <a:pPr marL="0" indent="0">
              <a:buNone/>
            </a:pPr>
            <a:r>
              <a:rPr lang="ru-RU" sz="3200" dirty="0"/>
              <a:t>Выполнение описанного выше процесса позволяет модели успешно изучить признаки. Далее мы сглаживаем окончательный результат и передаем его в обычную нейронную сеть для классификации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23846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Надпись 37" descr="Акцент для блока заголовка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5" name="Равнобедренный треугольник 34" descr="Тень для блока заголовка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 5" descr="Сплошной контрастный блок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3" name="Полилиния 5" descr="Пустой контрастный блок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pic>
        <p:nvPicPr>
          <p:cNvPr id="8" name="Графический объект 7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1800" dirty="0" smtClean="0"/>
              <a:t>Сергей Ткаченко</a:t>
            </a:r>
            <a:endParaRPr lang="ru-RU" sz="1800" dirty="0"/>
          </a:p>
        </p:txBody>
      </p:sp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78512" y="4253359"/>
            <a:ext cx="218900" cy="2189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246905"/>
            <a:ext cx="3521514" cy="288000"/>
          </a:xfrm>
        </p:spPr>
        <p:txBody>
          <a:bodyPr rtlCol="0"/>
          <a:lstStyle/>
          <a:p>
            <a:pPr rtl="0"/>
            <a:r>
              <a:rPr lang="en-US" sz="1800" dirty="0" err="1" smtClean="0"/>
              <a:t>SNTkachenko</a:t>
            </a:r>
            <a:r>
              <a:rPr lang="ru-RU" sz="1800" dirty="0" smtClean="0"/>
              <a:t>@</a:t>
            </a:r>
            <a:r>
              <a:rPr lang="en-US" sz="1800" dirty="0" err="1" smtClean="0"/>
              <a:t>kantiana</a:t>
            </a:r>
            <a:r>
              <a:rPr lang="ru-RU" sz="1800" dirty="0" smtClean="0"/>
              <a:t>.</a:t>
            </a:r>
            <a:r>
              <a:rPr lang="en-US" sz="1800" dirty="0" err="1" smtClean="0"/>
              <a:t>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Классический, а, возможно и самый популярный вариант использования сверточных сетей это обработка изображений. </a:t>
            </a:r>
          </a:p>
          <a:p>
            <a:pPr marL="0" indent="0">
              <a:buNone/>
            </a:pPr>
            <a:r>
              <a:rPr lang="ru-RU" sz="3200" dirty="0"/>
              <a:t>Задача классификации изображений — это загрузка изображения и вывод его класса (кошка, собака и т.д.) или группы вероятных классов, которая лучше всего характеризует изображение. Для людей это один из первых навыков, который они начинают осваивать с рождения.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90664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Мы хотим, чтобы компьютер мог различать все данные ему изображения и распознавать уникальные особенности, которые делают собаку собакой, а кошку кошкой. Человек делает это подсознательно. Когда мы смотрим на изображение собаки, мы можем отнести его к конкретному классу, если у изображения есть характерные особенности, которые можно идентифицировать, такие как лапы или четыре ноги. Аналогичным образом компьютер может выполнять классификацию изображений через поиск характеристик базового уровня, например границ и искривлений, а затем с помощью построения более абстрактных концепций через группы сверточных слоев. Это общее описание того, что делают СНС.</a:t>
            </a:r>
          </a:p>
        </p:txBody>
      </p:sp>
    </p:spTree>
    <p:extLst>
      <p:ext uri="{BB962C8B-B14F-4D97-AF65-F5344CB8AC3E}">
        <p14:creationId xmlns:p14="http://schemas.microsoft.com/office/powerpoint/2010/main" val="35442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Работа сверточной нейронной сети обычно интерпретируется как переход от конкретных особенностей изображения к более абстрактным деталям, и далее к еще более абстрактным деталям вплоть до выделения понятий высокого уровня. При этом </a:t>
            </a:r>
            <a:r>
              <a:rPr lang="ru-RU" sz="3200" dirty="0" smtClean="0"/>
              <a:t>сеть самостоятельно настраивается </a:t>
            </a:r>
            <a:r>
              <a:rPr lang="ru-RU" sz="3200" dirty="0"/>
              <a:t>и сама вырабатывает необходимую иерархию абстрактных признаков (последовательности карт признаков), фильтруя маловажные детали и выделяя существенные.</a:t>
            </a:r>
          </a:p>
        </p:txBody>
      </p:sp>
    </p:spTree>
    <p:extLst>
      <p:ext uri="{BB962C8B-B14F-4D97-AF65-F5344CB8AC3E}">
        <p14:creationId xmlns:p14="http://schemas.microsoft.com/office/powerpoint/2010/main" val="316237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/>
              <a:t>Можно отметить, что в каком-то смысле СНС — это действительно некий частичный аналог зрительной коры мозга. Зрительная кора имеет небольшие участки клеток, которые чувствительны к конкретным областям поля зрения. Эту идею детально рассмотрели с помощью потрясающего эксперимента </a:t>
            </a:r>
            <a:r>
              <a:rPr lang="ru-RU" sz="3200" dirty="0" err="1"/>
              <a:t>Хьюбел</a:t>
            </a:r>
            <a:r>
              <a:rPr lang="ru-RU" sz="3200" dirty="0"/>
              <a:t> и </a:t>
            </a:r>
            <a:r>
              <a:rPr lang="ru-RU" sz="3200" dirty="0" err="1"/>
              <a:t>Визель</a:t>
            </a:r>
            <a:r>
              <a:rPr lang="ru-RU" sz="3200" dirty="0"/>
              <a:t> в 1962 году , в котором показали, что отдельные мозговые нервные клетки реагировали (или активировались) только при визуальном восприятии границ определенной ориентации. Например, некоторые нейроны активировались, когда воспринимали вертикальные границы, а некоторые — горизонтальные или диагональные. Эту идею специализированных компонентов внутри системы, которые решают конкретные задачи (как клетки зрительной коры, которые ищут специфические характеристики) и используют машины, и эта идея — основа СНС.</a:t>
            </a:r>
          </a:p>
        </p:txBody>
      </p:sp>
    </p:spTree>
    <p:extLst>
      <p:ext uri="{BB962C8B-B14F-4D97-AF65-F5344CB8AC3E}">
        <p14:creationId xmlns:p14="http://schemas.microsoft.com/office/powerpoint/2010/main" val="30014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491" y="1055688"/>
            <a:ext cx="4775017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81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2638</Words>
  <Application>Microsoft Office PowerPoint</Application>
  <PresentationFormat>Широкоэкранный</PresentationFormat>
  <Paragraphs>140</Paragraphs>
  <Slides>46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Times New Roman</vt:lpstr>
      <vt:lpstr>Тема Office</vt:lpstr>
      <vt:lpstr>Сверточные нейронные  сети</vt:lpstr>
      <vt:lpstr>И снова 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Входные данные для СНС</vt:lpstr>
      <vt:lpstr>Входные данные для СНС</vt:lpstr>
      <vt:lpstr>Входные данные для СНС</vt:lpstr>
      <vt:lpstr>Входные данные для СНС</vt:lpstr>
      <vt:lpstr>Сверточный слой и операция свертки</vt:lpstr>
      <vt:lpstr>LeNet5</vt:lpstr>
      <vt:lpstr>Сверточный слой и 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Операция свертки</vt:lpstr>
      <vt:lpstr>Максимум свертки инвариантен к сдвигам</vt:lpstr>
      <vt:lpstr>Операция свертки</vt:lpstr>
      <vt:lpstr>Параметры сверточного слоя</vt:lpstr>
      <vt:lpstr>Параметры сверточного слоя</vt:lpstr>
      <vt:lpstr>Padding</vt:lpstr>
      <vt:lpstr>Padding</vt:lpstr>
      <vt:lpstr>Striding</vt:lpstr>
      <vt:lpstr>Striding</vt:lpstr>
      <vt:lpstr>Striding</vt:lpstr>
      <vt:lpstr>Пулинговый слой (Pooling Layer)</vt:lpstr>
      <vt:lpstr>Пулинговый слой (Pooling Layer)</vt:lpstr>
      <vt:lpstr>Пулинговый слой (Pooling Layer)</vt:lpstr>
      <vt:lpstr>Пулинговый слой (Pooling Layer)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2025-08-26T15:19:12Z</dcterms:created>
  <dcterms:modified xsi:type="dcterms:W3CDTF">2025-09-08T14:32:33Z</dcterms:modified>
</cp:coreProperties>
</file>