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24"/>
  </p:notesMasterIdLst>
  <p:handoutMasterIdLst>
    <p:handoutMasterId r:id="rId25"/>
  </p:handoutMasterIdLst>
  <p:sldIdLst>
    <p:sldId id="282" r:id="rId4"/>
    <p:sldId id="299" r:id="rId5"/>
    <p:sldId id="366" r:id="rId6"/>
    <p:sldId id="367" r:id="rId7"/>
    <p:sldId id="404" r:id="rId8"/>
    <p:sldId id="292" r:id="rId9"/>
    <p:sldId id="368" r:id="rId10"/>
    <p:sldId id="369" r:id="rId11"/>
    <p:sldId id="370" r:id="rId12"/>
    <p:sldId id="371" r:id="rId13"/>
    <p:sldId id="373" r:id="rId14"/>
    <p:sldId id="375" r:id="rId15"/>
    <p:sldId id="405" r:id="rId16"/>
    <p:sldId id="305" r:id="rId17"/>
    <p:sldId id="406" r:id="rId18"/>
    <p:sldId id="407" r:id="rId19"/>
    <p:sldId id="408" r:id="rId20"/>
    <p:sldId id="346" r:id="rId21"/>
    <p:sldId id="352" r:id="rId22"/>
    <p:sldId id="296" r:id="rId2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56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t>11.09.2025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11.09.2025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46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544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1.svg"/><Relationship Id="rId4" Type="http://schemas.openxmlformats.org/officeDocument/2006/relationships/image" Target="../media/image12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2261062"/>
            <a:ext cx="4459766" cy="3368209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>
              <a:lnSpc>
                <a:spcPts val="4800"/>
              </a:lnSpc>
            </a:pPr>
            <a:r>
              <a:rPr lang="ru-RU" sz="4400" dirty="0"/>
              <a:t>Принципы обучения нейронных сетей</a:t>
            </a:r>
            <a:endParaRPr lang="ru-RU" sz="44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r>
              <a:rPr lang="ru-RU" dirty="0"/>
              <a:t>Методы обработки и распознавания изображений</a:t>
            </a:r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Перцептрон</a:t>
            </a:r>
            <a:r>
              <a:rPr lang="ru-RU" dirty="0"/>
              <a:t> </a:t>
            </a:r>
            <a:r>
              <a:rPr lang="ru-RU" dirty="0" err="1"/>
              <a:t>Розенблатта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8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34" y="1120775"/>
            <a:ext cx="9263482" cy="4679950"/>
          </a:xfrm>
        </p:spPr>
      </p:pic>
      <p:sp>
        <p:nvSpPr>
          <p:cNvPr id="9" name="Прямоугольник 8"/>
          <p:cNvSpPr/>
          <p:nvPr/>
        </p:nvSpPr>
        <p:spPr>
          <a:xfrm>
            <a:off x="2691218" y="5800725"/>
            <a:ext cx="56284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https://miro.medium.com/max/875/1*v88ySSMr7JLaIBjwr4chTw.jpeg</a:t>
            </a:r>
          </a:p>
        </p:txBody>
      </p:sp>
    </p:spTree>
    <p:extLst>
      <p:ext uri="{BB962C8B-B14F-4D97-AF65-F5344CB8AC3E}">
        <p14:creationId xmlns:p14="http://schemas.microsoft.com/office/powerpoint/2010/main" val="273288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Перцептрон</a:t>
            </a:r>
            <a:r>
              <a:rPr lang="ru-RU" dirty="0"/>
              <a:t> </a:t>
            </a:r>
            <a:r>
              <a:rPr lang="ru-RU" dirty="0" err="1"/>
              <a:t>Розенблатта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 err="1"/>
              <a:t>Перцептрон</a:t>
            </a:r>
            <a:r>
              <a:rPr lang="ru-RU" sz="3200" dirty="0"/>
              <a:t> – это нейронная сеть, которая представляет собой алгоритм для выполнения двоичной классификации. Он определяет, относится ли объект к определенной категории (например, является ли животное на рисунке кошкой или нет).</a:t>
            </a:r>
          </a:p>
          <a:p>
            <a:pPr marL="0" indent="0">
              <a:buNone/>
            </a:pPr>
            <a:r>
              <a:rPr lang="ru-RU" sz="3200" dirty="0"/>
              <a:t>Нейрон характеризуется текущим состоянием и обладает группой синапсов - однонаправленных входных связей, соединенных с выходами других нейронов. </a:t>
            </a:r>
          </a:p>
          <a:p>
            <a:pPr marL="0" indent="0">
              <a:buNone/>
            </a:pPr>
            <a:r>
              <a:rPr lang="ru-RU" sz="3200" dirty="0"/>
              <a:t>Нейрон имеет аксон - выходную связь данного нейрона, с которой сигнал (возбуждения или торможения) поступает на синапсы следующих нейронов. </a:t>
            </a:r>
          </a:p>
          <a:p>
            <a:pPr marL="0" indent="0">
              <a:buNone/>
            </a:pPr>
            <a:r>
              <a:rPr lang="ru-RU" sz="3200" dirty="0"/>
              <a:t>Каждый синапс характеризуется величиной </a:t>
            </a:r>
            <a:r>
              <a:rPr lang="ru-RU" sz="3200" dirty="0" err="1"/>
              <a:t>синаптической</a:t>
            </a:r>
            <a:r>
              <a:rPr lang="ru-RU" sz="3200" dirty="0"/>
              <a:t> связи (ее весом </a:t>
            </a:r>
            <a:r>
              <a:rPr lang="ru-RU" sz="3200" dirty="0" err="1"/>
              <a:t>w</a:t>
            </a:r>
            <a:r>
              <a:rPr lang="ru-RU" sz="3200" baseline="-25000" dirty="0" err="1"/>
              <a:t>i</a:t>
            </a:r>
            <a:r>
              <a:rPr lang="ru-RU" sz="3200" dirty="0"/>
              <a:t>).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878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Выход нейрона есть функция его состояния:</a:t>
            </a:r>
          </a:p>
          <a:p>
            <a:pPr marL="0" indent="0" algn="ctr">
              <a:buNone/>
            </a:pPr>
            <a:r>
              <a:rPr lang="ru-RU" sz="3200" dirty="0"/>
              <a:t>y = f(s).</a:t>
            </a:r>
          </a:p>
          <a:p>
            <a:pPr marL="0" indent="0">
              <a:buNone/>
            </a:pPr>
            <a:r>
              <a:rPr lang="ru-RU" sz="3200" dirty="0"/>
              <a:t>С математической точки зрения нейронная сеть графически задает суперпозицию функций активации.</a:t>
            </a:r>
          </a:p>
          <a:p>
            <a:pPr marL="0" indent="0">
              <a:buNone/>
            </a:pPr>
            <a:r>
              <a:rPr lang="ru-RU" sz="3200" dirty="0"/>
              <a:t>Активационная функция, которую также называют характеристической </a:t>
            </a:r>
            <a:r>
              <a:rPr lang="ru-RU" sz="3200" dirty="0" smtClean="0"/>
              <a:t>функцией </a:t>
            </a:r>
            <a:r>
              <a:rPr lang="ru-RU" sz="3200" dirty="0"/>
              <a:t>- это нелинейная функция, вычисляющая выходной сигнал формального нейрона. 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9740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Наиболее простые (и понятные) активационные функции: </a:t>
            </a:r>
          </a:p>
          <a:p>
            <a:r>
              <a:rPr lang="ru-RU" sz="3200" dirty="0"/>
              <a:t>Жесткая пороговая функция.</a:t>
            </a:r>
          </a:p>
          <a:p>
            <a:r>
              <a:rPr lang="ru-RU" sz="3200" dirty="0"/>
              <a:t>Линейный порог.</a:t>
            </a:r>
          </a:p>
          <a:p>
            <a:r>
              <a:rPr lang="ru-RU" sz="3200" dirty="0"/>
              <a:t>Сигмоидальная функция. </a:t>
            </a:r>
          </a:p>
          <a:p>
            <a:pPr marL="0" indent="0">
              <a:buNone/>
            </a:pPr>
            <a:r>
              <a:rPr lang="ru-RU" sz="3200" dirty="0"/>
              <a:t>Выбор активационной функции определяется спецификой поставленной задачи либо ограничениями, накладываемыми некоторыми алгоритмами обучения.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90193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Элементарная пороговая функция</a:t>
            </a:r>
            <a:r>
              <a:rPr lang="ru-RU" sz="3200" dirty="0" smtClean="0"/>
              <a:t>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 smtClean="0"/>
              <a:t>Пороговая </a:t>
            </a:r>
            <a:r>
              <a:rPr lang="ru-RU" sz="3200" dirty="0"/>
              <a:t>функция (в чистом виде обычно не используется, так как </a:t>
            </a:r>
            <a:r>
              <a:rPr lang="ru-RU" sz="3200" dirty="0" err="1"/>
              <a:t>разрывна</a:t>
            </a:r>
            <a:r>
              <a:rPr lang="ru-RU" sz="3200" dirty="0"/>
              <a:t>):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4" y="1584957"/>
            <a:ext cx="3835121" cy="157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76597"/>
            <a:ext cx="10392462" cy="16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18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Элементарный </a:t>
            </a:r>
            <a:r>
              <a:rPr lang="ru-RU" sz="3200" dirty="0" err="1"/>
              <a:t>сигмоид</a:t>
            </a:r>
            <a:r>
              <a:rPr lang="ru-RU" sz="3200" dirty="0"/>
              <a:t> (логистическая функция)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572255"/>
            <a:ext cx="3516278" cy="12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http://www.saedsayad.com/images/ANN_Sigm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2901541"/>
            <a:ext cx="6267181" cy="33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7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Сигмоидальная (логистическая) функция (довольно часто используемая</a:t>
            </a:r>
            <a:r>
              <a:rPr lang="ru-RU" sz="3200" dirty="0" smtClean="0"/>
              <a:t>):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Другая </a:t>
            </a:r>
            <a:r>
              <a:rPr lang="ru-RU" sz="3200" dirty="0" smtClean="0"/>
              <a:t>похожая (но это не точно) </a:t>
            </a:r>
            <a:r>
              <a:rPr lang="ru-RU" sz="3200" dirty="0"/>
              <a:t>функция: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 smtClean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45" y="2009674"/>
            <a:ext cx="7657880" cy="138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544" y="4345263"/>
            <a:ext cx="10004911" cy="139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420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слайда-разделител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Надпись 23" descr="Контрастный элемент для поля заголовка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8" name="Равнобедренный треугольник 17" descr="Тень для поля заголовка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r>
              <a:rPr lang="ru-RU" sz="5400" dirty="0"/>
              <a:t>Обучение нейрона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Полилиния 5" descr="Контрастный блок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328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Персептроны </a:t>
            </a:r>
            <a:r>
              <a:rPr lang="ru-RU" sz="2800" dirty="0" smtClean="0"/>
              <a:t>применяются </a:t>
            </a:r>
            <a:r>
              <a:rPr lang="ru-RU" sz="2800" dirty="0"/>
              <a:t>для решения контролируемых задач обучения: они тренируются по набору пар входных/выходных объектов и учатся моделировать корреляции (т. е. зависимости) между этими данными. </a:t>
            </a:r>
          </a:p>
          <a:p>
            <a:pPr marL="0" indent="0">
              <a:buNone/>
            </a:pPr>
            <a:r>
              <a:rPr lang="ru-RU" sz="2800" dirty="0"/>
              <a:t>Обучение включает в себя настройку параметров модели (весовых коэффициентов, смещений) для минимизации </a:t>
            </a:r>
            <a:r>
              <a:rPr lang="ru-RU" sz="2800" dirty="0" smtClean="0"/>
              <a:t>ошибки. </a:t>
            </a:r>
            <a:r>
              <a:rPr lang="ru-RU" sz="2800" dirty="0"/>
              <a:t>Для корректировки этих параметров относительно </a:t>
            </a:r>
            <a:r>
              <a:rPr lang="ru-RU" sz="2800" dirty="0" smtClean="0"/>
              <a:t>ошибки </a:t>
            </a:r>
            <a:r>
              <a:rPr lang="ru-RU" sz="2800" dirty="0"/>
              <a:t>используется алгоритм обратного распространения, а сама </a:t>
            </a:r>
            <a:r>
              <a:rPr lang="ru-RU" sz="2800" dirty="0" smtClean="0"/>
              <a:t>ошибка </a:t>
            </a:r>
            <a:r>
              <a:rPr lang="ru-RU" sz="2800" dirty="0"/>
              <a:t>может быть вычислена различными способами, в том числе путем вычисления среднеквадратичного отклонения.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0356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нейронных сетей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Основным минусом нейронных сетей является отсутствие интерпретируемости. То есть невозможно понять почему в данном конкретном случае нейронная сеть приняла то или иное решение.</a:t>
            </a:r>
          </a:p>
          <a:p>
            <a:pPr marL="0" indent="0">
              <a:buNone/>
            </a:pPr>
            <a:r>
              <a:rPr lang="ru-RU" sz="3200" dirty="0"/>
              <a:t>Также часто возникают неожиданные результаты обучения, причем даже сами «авторы» сервиса и нейронной сети не планировали их появление. Поэтому все чаще возникают этические споры об использовании нейронных сетей при условии, что результат их работы нельзя заранее спрогнозировать.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15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Биологический нейрон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В мозге человека порядка 20 млрд. нейронов и 300 млрд. нейронных связей.</a:t>
            </a:r>
          </a:p>
        </p:txBody>
      </p:sp>
      <p:pic>
        <p:nvPicPr>
          <p:cNvPr id="6" name="Picture 2" descr="http://www.innoros.ru/sites/default/files/news_img/xw_95188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45" y="2152633"/>
            <a:ext cx="6743279" cy="383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420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Надпись 37" descr="Акцент для блока заголовка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5" name="Равнобедренный треугольник 34" descr="Тень для блока заголовка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2" name="Полилиния 5" descr="Сплошной контрастный блок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3" name="Полилиния 5" descr="Пустой контрастный блок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pic>
        <p:nvPicPr>
          <p:cNvPr id="8" name="Графический объект 7" descr="Пользователь" title="Значок — имя докладчика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1800" dirty="0" smtClean="0"/>
              <a:t>Сергей Ткаченко</a:t>
            </a:r>
            <a:endParaRPr lang="ru-RU" sz="1800" dirty="0"/>
          </a:p>
        </p:txBody>
      </p:sp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78512" y="4253359"/>
            <a:ext cx="218900" cy="2189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4849" y="4246905"/>
            <a:ext cx="3521514" cy="288000"/>
          </a:xfrm>
        </p:spPr>
        <p:txBody>
          <a:bodyPr rtlCol="0"/>
          <a:lstStyle/>
          <a:p>
            <a:pPr rtl="0"/>
            <a:r>
              <a:rPr lang="en-US" sz="1800" dirty="0" err="1" smtClean="0"/>
              <a:t>SNTkachenko</a:t>
            </a:r>
            <a:r>
              <a:rPr lang="ru-RU" sz="1800" dirty="0" smtClean="0"/>
              <a:t>@</a:t>
            </a:r>
            <a:r>
              <a:rPr lang="en-US" sz="1800" dirty="0" err="1" smtClean="0"/>
              <a:t>kantiana</a:t>
            </a:r>
            <a:r>
              <a:rPr lang="ru-RU" sz="1800" dirty="0" smtClean="0"/>
              <a:t>.</a:t>
            </a:r>
            <a:r>
              <a:rPr lang="en-US" sz="1800" dirty="0" err="1" smtClean="0"/>
              <a:t>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Идея нейронных сетей родилась в рамках теории искусственного интеллекта, в результате попыток имитировать способность биологических нервных систем </a:t>
            </a:r>
            <a:r>
              <a:rPr lang="ru-RU" sz="3200" b="1" dirty="0"/>
              <a:t>обучаться</a:t>
            </a:r>
            <a:r>
              <a:rPr lang="ru-RU" sz="3200" dirty="0"/>
              <a:t> и </a:t>
            </a:r>
            <a:r>
              <a:rPr lang="ru-RU" sz="3200" b="1" dirty="0"/>
              <a:t>исправлять</a:t>
            </a:r>
            <a:r>
              <a:rPr lang="ru-RU" sz="3200" dirty="0"/>
              <a:t> ошибки.</a:t>
            </a:r>
          </a:p>
          <a:p>
            <a:pPr marL="0" indent="0">
              <a:buNone/>
            </a:pPr>
            <a:r>
              <a:rPr lang="ru-RU" sz="3200" dirty="0"/>
              <a:t>Нейронные сети (</a:t>
            </a:r>
            <a:r>
              <a:rPr lang="ru-RU" sz="3200" dirty="0" err="1"/>
              <a:t>Neural</a:t>
            </a:r>
            <a:r>
              <a:rPr lang="ru-RU" sz="3200" dirty="0"/>
              <a:t> </a:t>
            </a:r>
            <a:r>
              <a:rPr lang="ru-RU" sz="3200" dirty="0" err="1"/>
              <a:t>Networks</a:t>
            </a:r>
            <a:r>
              <a:rPr lang="ru-RU" sz="3200" dirty="0"/>
              <a:t>) - это модели биологических нейронных сетей мозга, в которых нейроны имитируются относительно простыми, часто однотипными, элементами (искусственными нейронами).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747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i="1" dirty="0"/>
              <a:t>Нейронная сеть </a:t>
            </a:r>
            <a:r>
              <a:rPr lang="ru-RU" sz="3200" dirty="0"/>
              <a:t>(или </a:t>
            </a:r>
            <a:r>
              <a:rPr lang="ru-RU" sz="3200" i="1" dirty="0"/>
              <a:t>искусственная нейронная сеть </a:t>
            </a:r>
            <a:r>
              <a:rPr lang="ru-RU" sz="3200" dirty="0"/>
              <a:t>- ориентированный граф, вершинам которого соответствуют функции (</a:t>
            </a:r>
            <a:r>
              <a:rPr lang="ru-RU" sz="3200" i="1" dirty="0"/>
              <a:t>функции активации</a:t>
            </a:r>
            <a:r>
              <a:rPr lang="ru-RU" sz="3200" dirty="0"/>
              <a:t>), а каждой входящей в вершину дуге (</a:t>
            </a:r>
            <a:r>
              <a:rPr lang="ru-RU" sz="3200" i="1" dirty="0"/>
              <a:t>синапсу</a:t>
            </a:r>
            <a:r>
              <a:rPr lang="ru-RU" sz="3200" dirty="0"/>
              <a:t>) - ее аргумент.</a:t>
            </a:r>
          </a:p>
          <a:p>
            <a:pPr marL="0" indent="0">
              <a:buNone/>
            </a:pPr>
            <a:r>
              <a:rPr lang="ru-RU" sz="3200" dirty="0"/>
              <a:t>Среди областей применения нейронных сетей - автоматизация процессов распознавания образов, прогнозирование, адаптивное управление, организация ассоциативной памяти, обработка аналоговых и цифровых сигналов, синтез и идентификация электронных цепей и систем и многое другое.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06646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Нейронные сети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5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Слоистая нейронная сеть представляет собой совокупность нейронов, которые группируются в слои. В каждом слое нейроны между собой никак не связаны, но связаны с нейронами предыдущего и следующего слоев. Информация поступает с первого на второй слой, со второго - на третий и т.д.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4724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слайда-разделител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Надпись 23" descr="Контрастный элемент для поля заголовка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8" name="Равнобедренный треугольник 17" descr="Тень для поля заголовка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r>
              <a:rPr lang="ru-RU" sz="5400" dirty="0" err="1"/>
              <a:t>Перцептрон</a:t>
            </a:r>
            <a:r>
              <a:rPr lang="ru-RU" sz="5400" dirty="0"/>
              <a:t> </a:t>
            </a:r>
            <a:r>
              <a:rPr lang="ru-RU" sz="5400" dirty="0" err="1"/>
              <a:t>Розенблатта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Полилиния 5" descr="Контрастный блок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7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Нейрофизиолог Фрэнк </a:t>
            </a:r>
            <a:r>
              <a:rPr lang="ru-RU" sz="3200" dirty="0" err="1"/>
              <a:t>Розенблатт</a:t>
            </a:r>
            <a:r>
              <a:rPr lang="ru-RU" sz="3200" dirty="0"/>
              <a:t> предложил схему устройства, моделирующего процесс человеческого восприятия, и назвал его «</a:t>
            </a:r>
            <a:r>
              <a:rPr lang="ru-RU" sz="3200" dirty="0" err="1"/>
              <a:t>перцептроном</a:t>
            </a:r>
            <a:r>
              <a:rPr lang="ru-RU" sz="3200" dirty="0"/>
              <a:t>». </a:t>
            </a:r>
            <a:r>
              <a:rPr lang="ru-RU" sz="3200" dirty="0" err="1"/>
              <a:t>Перцептрон</a:t>
            </a:r>
            <a:r>
              <a:rPr lang="ru-RU" sz="3200" dirty="0"/>
              <a:t> (также используется и вариант персептрон) передавал сигналы от фотоэлементов, представляющих собой сенсорное поле, в блоки электромеханических ячеек памяти. Эти ячейки соединялись между собой случайным образом в соответствии с принципами </a:t>
            </a:r>
            <a:r>
              <a:rPr lang="ru-RU" sz="3200" dirty="0" err="1"/>
              <a:t>коннективизма</a:t>
            </a:r>
            <a:r>
              <a:rPr lang="ru-RU" sz="3200" dirty="0"/>
              <a:t>. В 1957 году в </a:t>
            </a:r>
            <a:r>
              <a:rPr lang="ru-RU" sz="3200" dirty="0" err="1"/>
              <a:t>Корнеллской</a:t>
            </a:r>
            <a:r>
              <a:rPr lang="ru-RU" sz="3200" dirty="0"/>
              <a:t> Лаборатории Аэронавтики было успешно завершено моделирование работы </a:t>
            </a:r>
            <a:r>
              <a:rPr lang="ru-RU" sz="3200" dirty="0" err="1"/>
              <a:t>перцептрона</a:t>
            </a:r>
            <a:r>
              <a:rPr lang="ru-RU" sz="3200" dirty="0"/>
              <a:t> на компьютере IBM 704, а два года спустя, 23 июня 1960 года в </a:t>
            </a:r>
            <a:r>
              <a:rPr lang="ru-RU" sz="3200" dirty="0" err="1"/>
              <a:t>Корнеллском</a:t>
            </a:r>
            <a:r>
              <a:rPr lang="ru-RU" sz="3200" dirty="0"/>
              <a:t> университете, был продемонстрирован первый нейрокомпьютер — «Марк-1», который был способен распознавать некоторые буквы английского алфавита</a:t>
            </a:r>
            <a:r>
              <a:rPr lang="ru-RU" sz="3200" dirty="0" smtClean="0"/>
              <a:t>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426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Искусственный нейрон (формальный нейрон) - элемент искусственных нейронных сетей, моделирующий некоторые функции биологического нейрона. </a:t>
            </a:r>
          </a:p>
          <a:p>
            <a:pPr marL="0" indent="0">
              <a:buNone/>
            </a:pPr>
            <a:r>
              <a:rPr lang="ru-RU" sz="3200" dirty="0"/>
              <a:t>Главная функция искусственного нейрона - формировать выходной сигнал в зависимости от сигналов, поступающих на его входы.</a:t>
            </a:r>
          </a:p>
          <a:p>
            <a:pPr marL="0" indent="0">
              <a:buNone/>
            </a:pPr>
            <a:r>
              <a:rPr lang="ru-RU" sz="3200" dirty="0"/>
              <a:t>Простейшая модель искусственного нейрона – однослойный персептрон или </a:t>
            </a:r>
            <a:r>
              <a:rPr lang="ru-RU" sz="3200" dirty="0" err="1"/>
              <a:t>перцептрон</a:t>
            </a:r>
            <a:r>
              <a:rPr lang="ru-RU" sz="3200" dirty="0"/>
              <a:t> </a:t>
            </a:r>
            <a:r>
              <a:rPr lang="ru-RU" sz="3200" dirty="0" err="1"/>
              <a:t>Розенблатта</a:t>
            </a:r>
            <a:r>
              <a:rPr lang="ru-RU" sz="3200" dirty="0"/>
              <a:t>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6237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биологического нейрона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pic>
        <p:nvPicPr>
          <p:cNvPr id="6" name="Picture 2" descr="http://www.bestreferat.ru/images/paper/07/93/784930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436" y="1249058"/>
            <a:ext cx="7606146" cy="316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551852" y="4412677"/>
            <a:ext cx="56925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http://masters.donntu.org/2012/fknt/pachadgi/library/images/neir1.png</a:t>
            </a:r>
          </a:p>
        </p:txBody>
      </p:sp>
    </p:spTree>
    <p:extLst>
      <p:ext uri="{BB962C8B-B14F-4D97-AF65-F5344CB8AC3E}">
        <p14:creationId xmlns:p14="http://schemas.microsoft.com/office/powerpoint/2010/main" val="3001426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756</Words>
  <Application>Microsoft Office PowerPoint</Application>
  <PresentationFormat>Широкоэкранный</PresentationFormat>
  <Paragraphs>84</Paragraphs>
  <Slides>20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Corbel</vt:lpstr>
      <vt:lpstr>Times New Roman</vt:lpstr>
      <vt:lpstr>Тема Office</vt:lpstr>
      <vt:lpstr>Принципы обучения нейронных сетей</vt:lpstr>
      <vt:lpstr>Биологический нейрон</vt:lpstr>
      <vt:lpstr>Нейронные сети</vt:lpstr>
      <vt:lpstr>Нейронные сети</vt:lpstr>
      <vt:lpstr>Нейронные сети</vt:lpstr>
      <vt:lpstr>Перцептрон Розенблатта</vt:lpstr>
      <vt:lpstr>Презентация PowerPoint</vt:lpstr>
      <vt:lpstr>Презентация PowerPoint</vt:lpstr>
      <vt:lpstr>Модель биологического нейрона</vt:lpstr>
      <vt:lpstr>Перцептрон Розенблатта</vt:lpstr>
      <vt:lpstr>Перцептрон Розенблатта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Обучение нейрона</vt:lpstr>
      <vt:lpstr>Презентация PowerPoint</vt:lpstr>
      <vt:lpstr>Минусы нейронных сетей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2025-08-26T15:19:12Z</dcterms:created>
  <dcterms:modified xsi:type="dcterms:W3CDTF">2025-09-11T18:09:49Z</dcterms:modified>
</cp:coreProperties>
</file>