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Lst>
  <p:notesMasterIdLst>
    <p:notesMasterId r:id="rId25"/>
  </p:notesMasterIdLst>
  <p:handoutMasterIdLst>
    <p:handoutMasterId r:id="rId26"/>
  </p:handoutMasterIdLst>
  <p:sldIdLst>
    <p:sldId id="282" r:id="rId4"/>
    <p:sldId id="366" r:id="rId5"/>
    <p:sldId id="367" r:id="rId6"/>
    <p:sldId id="404" r:id="rId7"/>
    <p:sldId id="409" r:id="rId8"/>
    <p:sldId id="410" r:id="rId9"/>
    <p:sldId id="368" r:id="rId10"/>
    <p:sldId id="292" r:id="rId11"/>
    <p:sldId id="369" r:id="rId12"/>
    <p:sldId id="411" r:id="rId13"/>
    <p:sldId id="412" r:id="rId14"/>
    <p:sldId id="413" r:id="rId15"/>
    <p:sldId id="415" r:id="rId16"/>
    <p:sldId id="414" r:id="rId17"/>
    <p:sldId id="416" r:id="rId18"/>
    <p:sldId id="417" r:id="rId19"/>
    <p:sldId id="418" r:id="rId20"/>
    <p:sldId id="419" r:id="rId21"/>
    <p:sldId id="420" r:id="rId22"/>
    <p:sldId id="421" r:id="rId23"/>
    <p:sldId id="296" r:id="rId24"/>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1" autoAdjust="0"/>
  </p:normalViewPr>
  <p:slideViewPr>
    <p:cSldViewPr snapToGrid="0">
      <p:cViewPr varScale="1">
        <p:scale>
          <a:sx n="115" d="100"/>
          <a:sy n="115" d="100"/>
        </p:scale>
        <p:origin x="372" y="10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 Id="rId56"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F8DD750-E9C8-498E-B02F-A465CB2BB798}" type="datetime1">
              <a:rPr lang="ru-RU" smtClean="0"/>
              <a:t>12.09.2025</a:t>
            </a:fld>
            <a:endParaRPr lang="ru-RU" dirty="0"/>
          </a:p>
        </p:txBody>
      </p:sp>
      <p:sp>
        <p:nvSpPr>
          <p:cNvPr id="4" name="Нижний колонтитул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ru-RU" smtClean="0"/>
              <a:t>‹#›</a:t>
            </a:fld>
            <a:endParaRPr lang="ru-RU"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C6E7-B645-4B70-AC63-7A575D94CEB1}" type="datetime1">
              <a:rPr lang="ru-RU" smtClean="0"/>
              <a:pPr/>
              <a:t>12.09.2025</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dirty="0"/>
              <a:t>Образец текста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ru-RU" noProof="0" smtClean="0"/>
              <a:t>‹#›</a:t>
            </a:fld>
            <a:endParaRPr lang="ru-RU"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smtClean="0"/>
              <a:t>1</a:t>
            </a:fld>
            <a:endParaRPr lang="ru-RU" dirty="0"/>
          </a:p>
        </p:txBody>
      </p:sp>
    </p:spTree>
    <p:extLst>
      <p:ext uri="{BB962C8B-B14F-4D97-AF65-F5344CB8AC3E}">
        <p14:creationId xmlns:p14="http://schemas.microsoft.com/office/powerpoint/2010/main" val="13830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smtClean="0"/>
              <a:t>8</a:t>
            </a:fld>
            <a:endParaRPr lang="ru-RU" dirty="0"/>
          </a:p>
        </p:txBody>
      </p:sp>
    </p:spTree>
    <p:extLst>
      <p:ext uri="{BB962C8B-B14F-4D97-AF65-F5344CB8AC3E}">
        <p14:creationId xmlns:p14="http://schemas.microsoft.com/office/powerpoint/2010/main" val="99446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smtClean="0"/>
              <a:t>13</a:t>
            </a:fld>
            <a:endParaRPr lang="ru-RU" dirty="0"/>
          </a:p>
        </p:txBody>
      </p:sp>
    </p:spTree>
    <p:extLst>
      <p:ext uri="{BB962C8B-B14F-4D97-AF65-F5344CB8AC3E}">
        <p14:creationId xmlns:p14="http://schemas.microsoft.com/office/powerpoint/2010/main" val="421839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smtClean="0"/>
              <a:t>21</a:t>
            </a:fld>
            <a:endParaRPr lang="ru-RU" dirty="0"/>
          </a:p>
        </p:txBody>
      </p:sp>
    </p:spTree>
    <p:extLst>
      <p:ext uri="{BB962C8B-B14F-4D97-AF65-F5344CB8AC3E}">
        <p14:creationId xmlns:p14="http://schemas.microsoft.com/office/powerpoint/2010/main" val="2855929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5" name="Подзаголовок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6" name="Номер слайда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dirty="0"/>
          </a:p>
        </p:txBody>
      </p:sp>
      <p:sp>
        <p:nvSpPr>
          <p:cNvPr id="7" name="Нижний колонтитул 6">
            <a:extLst>
              <a:ext uri="{FF2B5EF4-FFF2-40B4-BE49-F238E27FC236}">
                <a16:creationId xmlns:a16="http://schemas.microsoft.com/office/drawing/2014/main" id="{2ED798F6-1F12-46CE-9AFD-CC66555A191D}"/>
              </a:ext>
            </a:extLst>
          </p:cNvPr>
          <p:cNvSpPr>
            <a:spLocks noGrp="1"/>
          </p:cNvSpPr>
          <p:nvPr>
            <p:ph type="ftr" sz="quarter" idx="34"/>
          </p:nvPr>
        </p:nvSpPr>
        <p:spPr/>
        <p:txBody>
          <a:bodyPr rtlCol="0"/>
          <a:lstStyle/>
          <a:p>
            <a:pPr rtl="0"/>
            <a:r>
              <a:rPr lang="ru-RU" noProof="0" dirty="0"/>
              <a:t>Добавить нижний колонтитул</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Слайд с благодарностью">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4" name="Прямоугольник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2" name="Рисунок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rtlCol="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фото</a:t>
            </a:r>
          </a:p>
        </p:txBody>
      </p:sp>
      <p:sp>
        <p:nvSpPr>
          <p:cNvPr id="2" name="Заголовок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3800" b="1" spc="-300">
                <a:solidFill>
                  <a:schemeClr val="bg1">
                    <a:lumMod val="95000"/>
                  </a:schemeClr>
                </a:solidFill>
              </a:defRPr>
            </a:lvl1pPr>
          </a:lstStyle>
          <a:p>
            <a:pPr rtl="0"/>
            <a:r>
              <a:rPr lang="ru-RU" noProof="0" dirty="0"/>
              <a:t>Спасибо за внимание!</a:t>
            </a:r>
          </a:p>
        </p:txBody>
      </p:sp>
      <p:sp>
        <p:nvSpPr>
          <p:cNvPr id="7" name="Текст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Полное имя</a:t>
            </a:r>
          </a:p>
        </p:txBody>
      </p:sp>
      <p:sp>
        <p:nvSpPr>
          <p:cNvPr id="8" name="Текст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Номер телефона</a:t>
            </a:r>
          </a:p>
        </p:txBody>
      </p:sp>
      <p:sp>
        <p:nvSpPr>
          <p:cNvPr id="9" name="Текст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Электронная почта или контакт в социальной сети</a:t>
            </a:r>
          </a:p>
        </p:txBody>
      </p:sp>
      <p:sp>
        <p:nvSpPr>
          <p:cNvPr id="10" name="Текст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Веб-сайт компании</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7" name="Подзаголовок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7" name="Подзаголовок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6" name="Текст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столбц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9" name="Подзаголовок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11" name="Текст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ru-RU" noProof="0" dirty="0"/>
              <a:t>Добавить нижний колонтитул</a:t>
            </a:r>
          </a:p>
        </p:txBody>
      </p:sp>
      <p:sp>
        <p:nvSpPr>
          <p:cNvPr id="6" name="Номер слайда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ru-RU" noProof="0" smtClean="0"/>
              <a:pPr/>
              <a:t>‹#›</a:t>
            </a:fld>
            <a:endParaRPr lang="ru-RU"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столбцов">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10" name="Подзаголовок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13" name="Текст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15" name="Текст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17" name="Текст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ru-RU" noProof="0" dirty="0"/>
              <a:t>Добавить нижний колонтитул</a:t>
            </a:r>
          </a:p>
        </p:txBody>
      </p:sp>
      <p:sp>
        <p:nvSpPr>
          <p:cNvPr id="6" name="Номер слайда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Нижний колонтитул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ru-RU" noProof="0" dirty="0"/>
              <a:t>Добавить нижний колонтитул</a:t>
            </a:r>
          </a:p>
        </p:txBody>
      </p:sp>
      <p:sp>
        <p:nvSpPr>
          <p:cNvPr id="3" name="Номер слайда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rtlCol="0"/>
          <a:lstStyle/>
          <a:p>
            <a:pPr rtl="0"/>
            <a:fld id="{19B51A1E-902D-48AF-9020-955120F399B6}" type="slidenum">
              <a:rPr lang="ru-RU" noProof="0" smtClean="0"/>
              <a:pPr/>
              <a:t>‹#›</a:t>
            </a:fld>
            <a:endParaRPr lang="ru-RU"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 слайд">
    <p:spTree>
      <p:nvGrpSpPr>
        <p:cNvPr id="1" name=""/>
        <p:cNvGrpSpPr/>
        <p:nvPr/>
      </p:nvGrpSpPr>
      <p:grpSpPr>
        <a:xfrm>
          <a:off x="0" y="0"/>
          <a:ext cx="0" cy="0"/>
          <a:chOff x="0" y="0"/>
          <a:chExt cx="0" cy="0"/>
        </a:xfrm>
      </p:grpSpPr>
      <p:sp>
        <p:nvSpPr>
          <p:cNvPr id="21" name="Рисунок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rtlCol="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фото</a:t>
            </a:r>
          </a:p>
        </p:txBody>
      </p:sp>
      <p:sp>
        <p:nvSpPr>
          <p:cNvPr id="2" name="Заголовок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3800" b="1" spc="-300">
                <a:solidFill>
                  <a:schemeClr val="bg1">
                    <a:lumMod val="95000"/>
                  </a:schemeClr>
                </a:solidFill>
              </a:defRPr>
            </a:lvl1pPr>
          </a:lstStyle>
          <a:p>
            <a:pPr rtl="0"/>
            <a:r>
              <a:rPr lang="ru-RU" noProof="0" dirty="0"/>
              <a:t>Щелкните, чтобы изменить название презентации</a:t>
            </a:r>
          </a:p>
        </p:txBody>
      </p:sp>
      <p:sp>
        <p:nvSpPr>
          <p:cNvPr id="3" name="Подзаголовок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Слайд-разделитель 1">
    <p:spTree>
      <p:nvGrpSpPr>
        <p:cNvPr id="1" name=""/>
        <p:cNvGrpSpPr/>
        <p:nvPr/>
      </p:nvGrpSpPr>
      <p:grpSpPr>
        <a:xfrm>
          <a:off x="0" y="0"/>
          <a:ext cx="0" cy="0"/>
          <a:chOff x="0" y="0"/>
          <a:chExt cx="0" cy="0"/>
        </a:xfrm>
      </p:grpSpPr>
      <p:sp>
        <p:nvSpPr>
          <p:cNvPr id="11" name="Рисунок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фото</a:t>
            </a:r>
          </a:p>
        </p:txBody>
      </p:sp>
      <p:sp>
        <p:nvSpPr>
          <p:cNvPr id="2" name="Заголовок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3800" b="1" spc="-300">
                <a:solidFill>
                  <a:schemeClr val="bg1">
                    <a:lumMod val="95000"/>
                  </a:schemeClr>
                </a:solidFill>
              </a:defRPr>
            </a:lvl1pPr>
          </a:lstStyle>
          <a:p>
            <a:pPr rtl="0"/>
            <a:r>
              <a:rPr lang="ru-RU" noProof="0" dirty="0"/>
              <a:t>Щелкните, чтобы изменить заголовок слайда-разделителя</a:t>
            </a:r>
          </a:p>
        </p:txBody>
      </p:sp>
      <p:sp>
        <p:nvSpPr>
          <p:cNvPr id="3" name="Подзаголовок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Нижний колонтитул 3">
            <a:extLst>
              <a:ext uri="{FF2B5EF4-FFF2-40B4-BE49-F238E27FC236}">
                <a16:creationId xmlns:a16="http://schemas.microsoft.com/office/drawing/2014/main" id="{734B1E83-6080-4D35-A216-8E5C399023B2}"/>
              </a:ext>
            </a:extLst>
          </p:cNvPr>
          <p:cNvSpPr>
            <a:spLocks noGrp="1"/>
          </p:cNvSpPr>
          <p:nvPr>
            <p:ph type="ftr" sz="quarter" idx="11"/>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rtlCol="0"/>
          <a:lstStyle/>
          <a:p>
            <a:pPr rtl="0"/>
            <a:fld id="{19B51A1E-902D-48AF-9020-955120F399B6}" type="slidenum">
              <a:rPr lang="ru-RU" noProof="0" smtClean="0"/>
              <a:pPr/>
              <a:t>‹#›</a:t>
            </a:fld>
            <a:endParaRPr lang="ru-RU"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лайд-разделитель 2">
    <p:spTree>
      <p:nvGrpSpPr>
        <p:cNvPr id="1" name=""/>
        <p:cNvGrpSpPr/>
        <p:nvPr/>
      </p:nvGrpSpPr>
      <p:grpSpPr>
        <a:xfrm>
          <a:off x="0" y="0"/>
          <a:ext cx="0" cy="0"/>
          <a:chOff x="0" y="0"/>
          <a:chExt cx="0" cy="0"/>
        </a:xfrm>
      </p:grpSpPr>
      <p:sp>
        <p:nvSpPr>
          <p:cNvPr id="12" name="Рисунок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rtlCol="0">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фото</a:t>
            </a:r>
          </a:p>
        </p:txBody>
      </p:sp>
      <p:sp>
        <p:nvSpPr>
          <p:cNvPr id="2" name="Заголовок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3800" b="1" spc="-300">
                <a:solidFill>
                  <a:schemeClr val="bg1">
                    <a:lumMod val="95000"/>
                  </a:schemeClr>
                </a:solidFill>
              </a:defRPr>
            </a:lvl1pPr>
          </a:lstStyle>
          <a:p>
            <a:pPr rtl="0"/>
            <a:r>
              <a:rPr lang="ru-RU" noProof="0" dirty="0"/>
              <a:t>Щелкните, чтобы изменить заголовок слайда-разделителя</a:t>
            </a:r>
          </a:p>
        </p:txBody>
      </p:sp>
      <p:sp>
        <p:nvSpPr>
          <p:cNvPr id="3" name="Подзаголовок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Нижний колонтитул 3">
            <a:extLst>
              <a:ext uri="{FF2B5EF4-FFF2-40B4-BE49-F238E27FC236}">
                <a16:creationId xmlns:a16="http://schemas.microsoft.com/office/drawing/2014/main" id="{734B1E83-6080-4D35-A216-8E5C399023B2}"/>
              </a:ext>
            </a:extLst>
          </p:cNvPr>
          <p:cNvSpPr>
            <a:spLocks noGrp="1"/>
          </p:cNvSpPr>
          <p:nvPr>
            <p:ph type="ftr" sz="quarter" idx="11"/>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rtlCol="0"/>
          <a:lstStyle/>
          <a:p>
            <a:pPr rtl="0"/>
            <a:fld id="{19B51A1E-902D-48AF-9020-955120F399B6}" type="slidenum">
              <a:rPr lang="ru-RU" noProof="0" smtClean="0"/>
              <a:pPr/>
              <a:t>‹#›</a:t>
            </a:fld>
            <a:endParaRPr lang="ru-RU"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Объект-фотография 1">
    <p:spTree>
      <p:nvGrpSpPr>
        <p:cNvPr id="1" name=""/>
        <p:cNvGrpSpPr/>
        <p:nvPr/>
      </p:nvGrpSpPr>
      <p:grpSpPr>
        <a:xfrm>
          <a:off x="0" y="0"/>
          <a:ext cx="0" cy="0"/>
          <a:chOff x="0" y="0"/>
          <a:chExt cx="0" cy="0"/>
        </a:xfrm>
      </p:grpSpPr>
      <p:sp>
        <p:nvSpPr>
          <p:cNvPr id="11" name="Рисунок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свое фото</a:t>
            </a:r>
          </a:p>
        </p:txBody>
      </p:sp>
      <p:sp>
        <p:nvSpPr>
          <p:cNvPr id="2" name="Заголовок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10" name="Подзаголовок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Объект-фотография 2">
    <p:spTree>
      <p:nvGrpSpPr>
        <p:cNvPr id="1" name=""/>
        <p:cNvGrpSpPr/>
        <p:nvPr/>
      </p:nvGrpSpPr>
      <p:grpSpPr>
        <a:xfrm>
          <a:off x="0" y="0"/>
          <a:ext cx="0" cy="0"/>
          <a:chOff x="0" y="0"/>
          <a:chExt cx="0" cy="0"/>
        </a:xfrm>
      </p:grpSpPr>
      <p:sp>
        <p:nvSpPr>
          <p:cNvPr id="13" name="Рисунок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фото</a:t>
            </a:r>
          </a:p>
        </p:txBody>
      </p:sp>
      <p:sp>
        <p:nvSpPr>
          <p:cNvPr id="2" name="Заголовок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10" name="Подзаголовок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Объект-фотография 3">
    <p:spTree>
      <p:nvGrpSpPr>
        <p:cNvPr id="1" name=""/>
        <p:cNvGrpSpPr/>
        <p:nvPr/>
      </p:nvGrpSpPr>
      <p:grpSpPr>
        <a:xfrm>
          <a:off x="0" y="0"/>
          <a:ext cx="0" cy="0"/>
          <a:chOff x="0" y="0"/>
          <a:chExt cx="0" cy="0"/>
        </a:xfrm>
      </p:grpSpPr>
      <p:sp>
        <p:nvSpPr>
          <p:cNvPr id="11" name="Рисунок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свое фото</a:t>
            </a:r>
          </a:p>
        </p:txBody>
      </p:sp>
      <p:sp>
        <p:nvSpPr>
          <p:cNvPr id="2" name="Заголовок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10" name="Подзаголовок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dirty="0"/>
          </a:p>
        </p:txBody>
      </p:sp>
      <p:sp>
        <p:nvSpPr>
          <p:cNvPr id="8" name="Рисунок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свое фото</a:t>
            </a:r>
          </a:p>
        </p:txBody>
      </p:sp>
      <p:sp>
        <p:nvSpPr>
          <p:cNvPr id="9" name="Рисунок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свое фото</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0" name="Полилиния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1" name="Полилиния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3" name="Полилиния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4" name="Полилиния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5" name="Полилиния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2" name="Заголовок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9" name="Подзаголовок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Сравнение слева — заполнитель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12" name="Сравнение слева — заполнитель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rtlCol="0"/>
          <a:lstStyle>
            <a:lvl1pPr marL="0" indent="0">
              <a:buNone/>
              <a:defRPr sz="2400" b="1"/>
            </a:lvl1pPr>
          </a:lstStyle>
          <a:p>
            <a:pPr lvl="0" rtl="0"/>
            <a:r>
              <a:rPr lang="ru-RU" noProof="0" smtClean="0"/>
              <a:t>Образец текста</a:t>
            </a:r>
          </a:p>
        </p:txBody>
      </p:sp>
      <p:sp>
        <p:nvSpPr>
          <p:cNvPr id="8" name="Текст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Нижний колонтитул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ru-RU" noProof="0" dirty="0"/>
              <a:t>Добавить нижний колонтитул</a:t>
            </a:r>
          </a:p>
        </p:txBody>
      </p:sp>
      <p:sp>
        <p:nvSpPr>
          <p:cNvPr id="6" name="Номер слайда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ru-RU" noProof="0" smtClean="0"/>
              <a:pPr/>
              <a:t>‹#›</a:t>
            </a:fld>
            <a:endParaRPr lang="ru-RU"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Большое фото">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свое фото</a:t>
            </a:r>
          </a:p>
        </p:txBody>
      </p:sp>
      <p:sp>
        <p:nvSpPr>
          <p:cNvPr id="4" name="Нижний колонтитул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ru-RU" noProof="0" dirty="0"/>
              <a:t>Добавить нижний колонтитул</a:t>
            </a:r>
          </a:p>
        </p:txBody>
      </p:sp>
      <p:sp>
        <p:nvSpPr>
          <p:cNvPr id="2" name="Номер слайда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ru-RU" noProof="0" smtClean="0"/>
              <a:pPr/>
              <a:t>‹#›</a:t>
            </a:fld>
            <a:endParaRPr lang="ru-RU" noProof="0" dirty="0"/>
          </a:p>
        </p:txBody>
      </p:sp>
      <p:sp>
        <p:nvSpPr>
          <p:cNvPr id="6" name="Заголовок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rtlCol="0" anchor="t"/>
          <a:lstStyle>
            <a:lvl1pPr algn="l">
              <a:lnSpc>
                <a:spcPct val="100000"/>
              </a:lnSpc>
              <a:defRPr sz="1800" b="0" spc="0">
                <a:solidFill>
                  <a:schemeClr val="bg1">
                    <a:lumMod val="95000"/>
                  </a:schemeClr>
                </a:solidFill>
                <a:latin typeface="+mn-lt"/>
              </a:defRPr>
            </a:lvl1pPr>
          </a:lstStyle>
          <a:p>
            <a:pPr rtl="0"/>
            <a:r>
              <a:rPr lang="ru-RU" noProof="0" dirty="0"/>
              <a:t>Введите подпись</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5" name="Прямоугольник: Скругленные углы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9" name="Прямоугольник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5" name="Прямоугольник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 name="Заголовок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ru-RU" noProof="0" dirty="0"/>
              <a:t>Щелкните, чтобы изменить заголовок</a:t>
            </a:r>
          </a:p>
        </p:txBody>
      </p:sp>
      <p:sp>
        <p:nvSpPr>
          <p:cNvPr id="3" name="Текст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ru-RU" noProof="0" dirty="0"/>
              <a:t>Образец текста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5" name="Нижний колонтитул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ru-RU" noProof="0" dirty="0"/>
              <a:t>Добавить нижний колонтитул</a:t>
            </a:r>
          </a:p>
        </p:txBody>
      </p:sp>
      <p:sp>
        <p:nvSpPr>
          <p:cNvPr id="6" name="Номер слайда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pPr rtl="0"/>
            <a:fld id="{19B51A1E-902D-48AF-9020-955120F399B6}" type="slidenum">
              <a:rPr lang="ru-RU" noProof="0" smtClean="0"/>
              <a:pPr/>
              <a:t>‹#›</a:t>
            </a:fld>
            <a:endParaRPr lang="ru-RU"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0" r:id="rId11"/>
    <p:sldLayoutId id="2147483652" r:id="rId12"/>
    <p:sldLayoutId id="2147483656" r:id="rId13"/>
    <p:sldLayoutId id="2147483657" r:id="rId14"/>
    <p:sldLayoutId id="2147483655" r:id="rId15"/>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11.svg"/><Relationship Id="rId4" Type="http://schemas.openxmlformats.org/officeDocument/2006/relationships/image" Target="../media/image4.png"/><Relationship Id="rId9" Type="http://schemas.openxmlformats.org/officeDocument/2006/relationships/image" Target="../media/image1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Рисунок 6" descr="Изображение слайда">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25" name="Надпись 24" descr="Акцент слайда для поля заголовка">
            <a:extLst>
              <a:ext uri="{FF2B5EF4-FFF2-40B4-BE49-F238E27FC236}">
                <a16:creationId xmlns:a16="http://schemas.microsoft.com/office/drawing/2014/main" id="{7EF238CB-AB58-4787-8F9C-A1C16929A2FA}"/>
              </a:ext>
              <a:ext uri="{C183D7F6-B498-43B3-948B-1728B52AA6E4}">
                <adec:decorative xmlns=""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rtl="0"/>
            <a:endParaRPr lang="ru-RU" dirty="0"/>
          </a:p>
        </p:txBody>
      </p:sp>
      <p:sp>
        <p:nvSpPr>
          <p:cNvPr id="3" name="Заголовок 2">
            <a:extLst>
              <a:ext uri="{FF2B5EF4-FFF2-40B4-BE49-F238E27FC236}">
                <a16:creationId xmlns:a16="http://schemas.microsoft.com/office/drawing/2014/main" id="{200B3D2B-613A-41BE-987D-E6A1324B456D}"/>
              </a:ext>
            </a:extLst>
          </p:cNvPr>
          <p:cNvSpPr>
            <a:spLocks noGrp="1"/>
          </p:cNvSpPr>
          <p:nvPr>
            <p:ph type="ctrTitle"/>
          </p:nvPr>
        </p:nvSpPr>
        <p:spPr>
          <a:xfrm>
            <a:off x="948293" y="2261062"/>
            <a:ext cx="4459766" cy="3368209"/>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rtlCol="0"/>
          <a:lstStyle/>
          <a:p>
            <a:pPr>
              <a:lnSpc>
                <a:spcPts val="4800"/>
              </a:lnSpc>
            </a:pPr>
            <a:r>
              <a:rPr lang="ru-RU" sz="4400" dirty="0" smtClean="0"/>
              <a:t>Многослойные нейронные сети</a:t>
            </a:r>
            <a:endParaRPr lang="ru-RU" sz="4400" dirty="0"/>
          </a:p>
        </p:txBody>
      </p:sp>
      <p:sp>
        <p:nvSpPr>
          <p:cNvPr id="4" name="Подзаголовок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rtlCol="0"/>
          <a:lstStyle/>
          <a:p>
            <a:r>
              <a:rPr lang="ru-RU" dirty="0"/>
              <a:t>Методы обработки и распознавания изображений</a:t>
            </a:r>
          </a:p>
        </p:txBody>
      </p:sp>
      <p:sp>
        <p:nvSpPr>
          <p:cNvPr id="20" name="Равнобедренный треугольник 19" descr="Тень на слайде для поля заголовка">
            <a:extLst>
              <a:ext uri="{FF2B5EF4-FFF2-40B4-BE49-F238E27FC236}">
                <a16:creationId xmlns:a16="http://schemas.microsoft.com/office/drawing/2014/main" id="{545D50A1-D634-4325-B06C-5450FDF7B818}"/>
              </a:ext>
              <a:ext uri="{C183D7F6-B498-43B3-948B-1728B52AA6E4}">
                <adec:decorative xmlns=""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10</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Сложность может вызвать вопрос о количестве наблюдений в наборе данных. И хотя существуют некие правила, описывающие связь между необходимым количеством наблюдений и размером сети, их верность не доказана. Количество необходимых наблюдений зависит от сложности решаемой задачи. При увеличении количества признаков количество наблюдений возрастает нелинейно, эта проблема носит название "проклятие размерности". При недостаточном количестве данных рекомендуется использовать линейную модель</a:t>
            </a:r>
            <a:r>
              <a:rPr lang="ru-RU" sz="3200" dirty="0" smtClean="0"/>
              <a:t>.</a:t>
            </a:r>
            <a:endParaRPr lang="ru-RU" sz="3200" dirty="0"/>
          </a:p>
        </p:txBody>
      </p:sp>
    </p:spTree>
    <p:extLst>
      <p:ext uri="{BB962C8B-B14F-4D97-AF65-F5344CB8AC3E}">
        <p14:creationId xmlns:p14="http://schemas.microsoft.com/office/powerpoint/2010/main" val="184993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11</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Аналитик должен определить количество слоев в сети и количество нейронов в каждом слое. Далее необходимо назначить такие значения весов и смещений, которые смогут минимизировать ошибку решения. Веса и смещения автоматически настраиваются таким образом, чтобы минимизировать разность между желаемым и полученным на выходе сигналами, которая называется ошибка обучения.</a:t>
            </a:r>
          </a:p>
          <a:p>
            <a:pPr marL="0" indent="0">
              <a:buNone/>
            </a:pPr>
            <a:endParaRPr lang="ru-RU" sz="3200" dirty="0"/>
          </a:p>
        </p:txBody>
      </p:sp>
    </p:spTree>
    <p:extLst>
      <p:ext uri="{BB962C8B-B14F-4D97-AF65-F5344CB8AC3E}">
        <p14:creationId xmlns:p14="http://schemas.microsoft.com/office/powerpoint/2010/main" val="402190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12</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Ошибка обучения для построенной нейронной сети вычисляется путем сравнения выходных и целевых (желаемых) значений. Из полученных разностей формируется функция ошибок.</a:t>
            </a:r>
          </a:p>
          <a:p>
            <a:pPr marL="0" indent="0">
              <a:buNone/>
            </a:pPr>
            <a:r>
              <a:rPr lang="ru-RU" sz="3200" dirty="0"/>
              <a:t>Функция ошибок - это целевая функция, требующая минимизации в процессе управляемого обучения нейронной сети.</a:t>
            </a:r>
          </a:p>
          <a:p>
            <a:pPr marL="0" indent="0">
              <a:buNone/>
            </a:pPr>
            <a:endParaRPr lang="ru-RU" sz="3200" dirty="0"/>
          </a:p>
        </p:txBody>
      </p:sp>
    </p:spTree>
    <p:extLst>
      <p:ext uri="{BB962C8B-B14F-4D97-AF65-F5344CB8AC3E}">
        <p14:creationId xmlns:p14="http://schemas.microsoft.com/office/powerpoint/2010/main" val="218052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descr="Изображение слайда-разделителя">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4" name="Надпись 23" descr="Контрастный элемент для поля заголовка">
            <a:extLst>
              <a:ext uri="{FF2B5EF4-FFF2-40B4-BE49-F238E27FC236}">
                <a16:creationId xmlns:a16="http://schemas.microsoft.com/office/drawing/2014/main" id="{993B1474-02E3-4509-B5C5-84427653BA68}"/>
              </a:ext>
              <a:ext uri="{C183D7F6-B498-43B3-948B-1728B52AA6E4}">
                <adec:decorative xmlns=""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rtl="0"/>
            <a:endParaRPr lang="ru-RU" dirty="0"/>
          </a:p>
        </p:txBody>
      </p:sp>
      <p:sp>
        <p:nvSpPr>
          <p:cNvPr id="18" name="Равнобедренный треугольник 17" descr="Тень для поля заголовка">
            <a:extLst>
              <a:ext uri="{FF2B5EF4-FFF2-40B4-BE49-F238E27FC236}">
                <a16:creationId xmlns:a16="http://schemas.microsoft.com/office/drawing/2014/main" id="{FAB4748B-F532-4C70-827A-5FEA8C084327}"/>
              </a:ext>
              <a:ext uri="{C183D7F6-B498-43B3-948B-1728B52AA6E4}">
                <adec:decorative xmlns=""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3" name="Заголовок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rtlCol="0"/>
          <a:lstStyle/>
          <a:p>
            <a:r>
              <a:rPr lang="ru-RU" sz="5400" dirty="0" smtClean="0"/>
              <a:t>Переобучение НС</a:t>
            </a:r>
            <a:endParaRPr lang="ru-RU" sz="5000" dirty="0"/>
          </a:p>
        </p:txBody>
      </p:sp>
      <p:sp>
        <p:nvSpPr>
          <p:cNvPr id="4" name="Подзаголовок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endParaRPr lang="ru-RU" dirty="0"/>
          </a:p>
        </p:txBody>
      </p:sp>
      <p:sp>
        <p:nvSpPr>
          <p:cNvPr id="15" name="Полилиния 5" descr="Контрастный блок">
            <a:extLst>
              <a:ext uri="{FF2B5EF4-FFF2-40B4-BE49-F238E27FC236}">
                <a16:creationId xmlns:a16="http://schemas.microsoft.com/office/drawing/2014/main" id="{7746F873-A4ED-4E4C-BB89-CA0FBB9E9582}"/>
              </a:ext>
              <a:ext uri="{C183D7F6-B498-43B3-948B-1728B52AA6E4}">
                <adec:decorative xmlns=""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16" name="Полилиния 5" descr="Пустой контрастный блок">
            <a:extLst>
              <a:ext uri="{FF2B5EF4-FFF2-40B4-BE49-F238E27FC236}">
                <a16:creationId xmlns:a16="http://schemas.microsoft.com/office/drawing/2014/main" id="{E0D7A780-33BC-4E68-9763-AB62376D5024}"/>
              </a:ext>
              <a:ext uri="{C183D7F6-B498-43B3-948B-1728B52AA6E4}">
                <adec:decorative xmlns=""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5" name="Номер слайда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ru-RU" smtClean="0"/>
              <a:pPr rtl="0"/>
              <a:t>13</a:t>
            </a:fld>
            <a:endParaRPr lang="ru-RU" dirty="0"/>
          </a:p>
        </p:txBody>
      </p:sp>
    </p:spTree>
    <p:extLst>
      <p:ext uri="{BB962C8B-B14F-4D97-AF65-F5344CB8AC3E}">
        <p14:creationId xmlns:p14="http://schemas.microsoft.com/office/powerpoint/2010/main" val="95964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14</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Переобучение, или чрезмерно близкая подгонка - излишне точное соответствие нейронной сети конкретному набору обучающих примеров, при котором сеть теряет способность к обобщению.</a:t>
            </a:r>
          </a:p>
          <a:p>
            <a:pPr marL="0" indent="0">
              <a:buNone/>
            </a:pPr>
            <a:r>
              <a:rPr lang="ru-RU" sz="3200" dirty="0"/>
              <a:t>Причины переобучения:</a:t>
            </a:r>
          </a:p>
          <a:p>
            <a:r>
              <a:rPr lang="ru-RU" sz="3200" dirty="0"/>
              <a:t>слишком долгое обучение </a:t>
            </a:r>
          </a:p>
          <a:p>
            <a:r>
              <a:rPr lang="ru-RU" sz="3200" dirty="0"/>
              <a:t>недостаточное число обучающих примеров</a:t>
            </a:r>
          </a:p>
          <a:p>
            <a:r>
              <a:rPr lang="ru-RU" sz="3200" dirty="0"/>
              <a:t> слишком большое число примеров</a:t>
            </a:r>
          </a:p>
          <a:p>
            <a:r>
              <a:rPr lang="ru-RU" sz="3200" dirty="0"/>
              <a:t>слишком сложная структура нейронной сети (например, избыточное количество весов</a:t>
            </a:r>
            <a:r>
              <a:rPr lang="ru-RU" sz="3200" dirty="0" smtClean="0"/>
              <a:t>).</a:t>
            </a:r>
            <a:endParaRPr lang="ru-RU" sz="3200" dirty="0"/>
          </a:p>
        </p:txBody>
      </p:sp>
    </p:spTree>
    <p:extLst>
      <p:ext uri="{BB962C8B-B14F-4D97-AF65-F5344CB8AC3E}">
        <p14:creationId xmlns:p14="http://schemas.microsoft.com/office/powerpoint/2010/main" val="2010023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15</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Переобучение (</a:t>
            </a:r>
            <a:r>
              <a:rPr lang="en-US" sz="3200" dirty="0"/>
              <a:t>overfitting</a:t>
            </a:r>
            <a:r>
              <a:rPr lang="ru-RU" sz="3200" dirty="0"/>
              <a:t>) связано с тем, что выбор обучающего (тренировочного) множества является случайным. С первых шагов обучения происходит уменьшение ошибки. На последующих шагах с целью уменьшения ошибки (целевой функции) параметры подстраиваются под особенности обучающего множества. Однако при этом происходит "подстройка" не под общие закономерности ряда, а под особенности его части - обучающего подмножества. При этом точность прогноза уменьшается.</a:t>
            </a:r>
            <a:endParaRPr lang="ru-RU" sz="3200" dirty="0"/>
          </a:p>
        </p:txBody>
      </p:sp>
    </p:spTree>
    <p:extLst>
      <p:ext uri="{BB962C8B-B14F-4D97-AF65-F5344CB8AC3E}">
        <p14:creationId xmlns:p14="http://schemas.microsoft.com/office/powerpoint/2010/main" val="2544761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Приемы преодоления переобучения</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16</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Популярный прием, </a:t>
            </a:r>
            <a:r>
              <a:rPr lang="ru-RU" sz="3200" dirty="0" smtClean="0"/>
              <a:t>основанный </a:t>
            </a:r>
            <a:r>
              <a:rPr lang="ru-RU" sz="3200" dirty="0"/>
              <a:t>на регуляризации - </a:t>
            </a:r>
            <a:r>
              <a:rPr lang="ru-RU" sz="3200" i="1" dirty="0"/>
              <a:t>добавление шума в обучающую выборку</a:t>
            </a:r>
            <a:r>
              <a:rPr lang="ru-RU" sz="3200" dirty="0"/>
              <a:t>. К данным обучающей выборки добавляют нормально распределенные случайные величины с нулевым математическим ожиданием и экспериментально подбираемым среднеквадратическим отклонением. Добавление шума вырабатывает у сети нечувствительность к определенным вариациям входных величин. </a:t>
            </a:r>
            <a:endParaRPr lang="ru-RU" sz="3200" dirty="0"/>
          </a:p>
        </p:txBody>
      </p:sp>
    </p:spTree>
    <p:extLst>
      <p:ext uri="{BB962C8B-B14F-4D97-AF65-F5344CB8AC3E}">
        <p14:creationId xmlns:p14="http://schemas.microsoft.com/office/powerpoint/2010/main" val="77907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Приемы преодоления переобучения</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17</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Один из вариантов борьбы с переобучением сети - деление обучающей выборки на два множества (обучающее и тестовое) или на еще большое количество. На обучающем множестве происходит обучение нейронной сети. На тестовом множестве осуществляется проверка построенной модели. Эти множества не должны пересекаться. С каждым шагом параметры модели изменяются, однако постоянное уменьшение значения целевой функции должно происходить именно на обучающем множестве, в противном случае будем иметь ситуацию переобучения.</a:t>
            </a:r>
            <a:endParaRPr lang="ru-RU" sz="3200" dirty="0"/>
          </a:p>
        </p:txBody>
      </p:sp>
    </p:spTree>
    <p:extLst>
      <p:ext uri="{BB962C8B-B14F-4D97-AF65-F5344CB8AC3E}">
        <p14:creationId xmlns:p14="http://schemas.microsoft.com/office/powerpoint/2010/main" val="2252247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Приемы преодоления переобучения</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18</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Другой популярный подход к преодолению эффекта переобучения основан на организации целенаправленной процедуры прерывания обучения – на обучении с </a:t>
            </a:r>
            <a:r>
              <a:rPr lang="ru-RU" sz="3200" i="1" dirty="0"/>
              <a:t>ранней остановкой </a:t>
            </a:r>
            <a:r>
              <a:rPr lang="ru-RU" sz="3200" dirty="0"/>
              <a:t>(</a:t>
            </a:r>
            <a:r>
              <a:rPr lang="ru-RU" sz="3200" i="1" dirty="0" err="1"/>
              <a:t>Early</a:t>
            </a:r>
            <a:r>
              <a:rPr lang="ru-RU" sz="3200" i="1" dirty="0"/>
              <a:t> </a:t>
            </a:r>
            <a:r>
              <a:rPr lang="ru-RU" sz="3200" i="1" dirty="0" err="1"/>
              <a:t>Stopping</a:t>
            </a:r>
            <a:r>
              <a:rPr lang="ru-RU" sz="3200" dirty="0"/>
              <a:t>). Для этого используется </a:t>
            </a:r>
            <a:r>
              <a:rPr lang="ru-RU" sz="3200" i="1" dirty="0"/>
              <a:t>перекрестная проверка</a:t>
            </a:r>
            <a:r>
              <a:rPr lang="ru-RU" sz="3200" dirty="0"/>
              <a:t> (</a:t>
            </a:r>
            <a:r>
              <a:rPr lang="ru-RU" sz="3200" i="1" dirty="0" err="1"/>
              <a:t>Cross‑Validation</a:t>
            </a:r>
            <a:r>
              <a:rPr lang="ru-RU" sz="3200" dirty="0"/>
              <a:t>): из исходных данных выделяют три (или более) </a:t>
            </a:r>
            <a:r>
              <a:rPr lang="ru-RU" sz="3200" dirty="0" smtClean="0"/>
              <a:t>подмножества.</a:t>
            </a:r>
            <a:endParaRPr lang="ru-RU" sz="3200" dirty="0"/>
          </a:p>
        </p:txBody>
      </p:sp>
    </p:spTree>
    <p:extLst>
      <p:ext uri="{BB962C8B-B14F-4D97-AF65-F5344CB8AC3E}">
        <p14:creationId xmlns:p14="http://schemas.microsoft.com/office/powerpoint/2010/main" val="2455010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Приемы преодоления переобучения</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19</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При недостатке обучающих примеров используют </a:t>
            </a:r>
            <a:r>
              <a:rPr lang="ru-RU" sz="3200" i="1" dirty="0"/>
              <a:t>многократную перекрестную проверку</a:t>
            </a:r>
            <a:r>
              <a:rPr lang="ru-RU" sz="3200" dirty="0"/>
              <a:t> (</a:t>
            </a:r>
            <a:r>
              <a:rPr lang="ru-RU" sz="3200" i="1" dirty="0" err="1"/>
              <a:t>Multifold</a:t>
            </a:r>
            <a:r>
              <a:rPr lang="ru-RU" sz="3200" i="1" dirty="0"/>
              <a:t> </a:t>
            </a:r>
            <a:r>
              <a:rPr lang="ru-RU" sz="3200" i="1" dirty="0" err="1"/>
              <a:t>Cross‑Validation</a:t>
            </a:r>
            <a:r>
              <a:rPr lang="ru-RU" sz="3200" dirty="0"/>
              <a:t>): множество из </a:t>
            </a:r>
            <a:r>
              <a:rPr lang="en-US" sz="3200" dirty="0"/>
              <a:t>N</a:t>
            </a:r>
            <a:r>
              <a:rPr lang="ru-RU" sz="3200" dirty="0"/>
              <a:t> обучающих примеров разделяется на </a:t>
            </a:r>
            <a:r>
              <a:rPr lang="en-US" sz="3200" dirty="0"/>
              <a:t>K&gt;1</a:t>
            </a:r>
            <a:r>
              <a:rPr lang="ru-RU" sz="3200" dirty="0"/>
              <a:t> подмножеств (</a:t>
            </a:r>
            <a:r>
              <a:rPr lang="en-US" sz="3200" dirty="0"/>
              <a:t>N</a:t>
            </a:r>
            <a:r>
              <a:rPr lang="ru-RU" sz="3200" dirty="0"/>
              <a:t> должно быть кратно </a:t>
            </a:r>
            <a:r>
              <a:rPr lang="en-US" sz="3200" dirty="0"/>
              <a:t>K</a:t>
            </a:r>
            <a:r>
              <a:rPr lang="ru-RU" sz="3200" dirty="0"/>
              <a:t>). Обучение проводится на всех подмножествах, кроме одного. Оставшееся подмножество используется для контроля обучения. Эта процедура повторяется </a:t>
            </a:r>
            <a:r>
              <a:rPr lang="en-US" sz="3200" dirty="0"/>
              <a:t>K</a:t>
            </a:r>
            <a:r>
              <a:rPr lang="ru-RU" sz="3200" dirty="0"/>
              <a:t> раз. </a:t>
            </a:r>
            <a:endParaRPr lang="ru-RU" sz="3200" dirty="0" smtClean="0"/>
          </a:p>
          <a:p>
            <a:pPr marL="0" indent="0">
              <a:buNone/>
            </a:pPr>
            <a:r>
              <a:rPr lang="ru-RU" sz="3200" dirty="0"/>
              <a:t>При этом каждый раз для тестирования применяются разные подмножества. Ошибка сети вычисляется усреднением ошибок по всем попыткам. Возможен случайный выбор подмножеств. </a:t>
            </a:r>
          </a:p>
          <a:p>
            <a:pPr marL="0" indent="0">
              <a:buNone/>
            </a:pPr>
            <a:endParaRPr lang="ru-RU" sz="3200" dirty="0"/>
          </a:p>
          <a:p>
            <a:pPr marL="0" indent="0">
              <a:buNone/>
            </a:pPr>
            <a:endParaRPr lang="ru-RU" sz="3200" dirty="0"/>
          </a:p>
        </p:txBody>
      </p:sp>
    </p:spTree>
    <p:extLst>
      <p:ext uri="{BB962C8B-B14F-4D97-AF65-F5344CB8AC3E}">
        <p14:creationId xmlns:p14="http://schemas.microsoft.com/office/powerpoint/2010/main" val="207889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Архитектура нейронных сетей</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Ключевым в слоистых сетях является понятие слоя. </a:t>
            </a:r>
          </a:p>
          <a:p>
            <a:r>
              <a:rPr lang="ru-RU" sz="3200" b="1" i="1" dirty="0"/>
              <a:t>Слой</a:t>
            </a:r>
            <a:r>
              <a:rPr lang="ru-RU" sz="3200" dirty="0"/>
              <a:t> - один или несколько нейронов, на входы которых подается один и тот же общий сигнал. </a:t>
            </a:r>
          </a:p>
          <a:p>
            <a:r>
              <a:rPr lang="ru-RU" sz="3200" b="1" i="1" dirty="0"/>
              <a:t>Слоистые нейронные сети </a:t>
            </a:r>
            <a:r>
              <a:rPr lang="ru-RU" sz="3200" dirty="0"/>
              <a:t>- сети, в которых нейроны разбиты на отдельные группы (слои) так, что обработка информации осуществляется послойно.</a:t>
            </a:r>
            <a:endParaRPr lang="ru-RU" sz="3200" dirty="0"/>
          </a:p>
        </p:txBody>
      </p:sp>
    </p:spTree>
    <p:extLst>
      <p:ext uri="{BB962C8B-B14F-4D97-AF65-F5344CB8AC3E}">
        <p14:creationId xmlns:p14="http://schemas.microsoft.com/office/powerpoint/2010/main" val="2927471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Приемы преодоления переобучения</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20</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При недостатке обучающих примеров используют </a:t>
            </a:r>
            <a:r>
              <a:rPr lang="ru-RU" sz="3200" i="1" dirty="0"/>
              <a:t>многократную перекрестную проверку</a:t>
            </a:r>
            <a:r>
              <a:rPr lang="ru-RU" sz="3200" dirty="0"/>
              <a:t> (</a:t>
            </a:r>
            <a:r>
              <a:rPr lang="ru-RU" sz="3200" i="1" dirty="0" err="1"/>
              <a:t>Multifold</a:t>
            </a:r>
            <a:r>
              <a:rPr lang="ru-RU" sz="3200" i="1" dirty="0"/>
              <a:t> </a:t>
            </a:r>
            <a:r>
              <a:rPr lang="ru-RU" sz="3200" i="1" dirty="0" err="1"/>
              <a:t>Cross‑Validation</a:t>
            </a:r>
            <a:r>
              <a:rPr lang="ru-RU" sz="3200" dirty="0"/>
              <a:t>): множество из </a:t>
            </a:r>
            <a:r>
              <a:rPr lang="en-US" sz="3200" dirty="0"/>
              <a:t>N</a:t>
            </a:r>
            <a:r>
              <a:rPr lang="ru-RU" sz="3200" dirty="0"/>
              <a:t> обучающих примеров разделяется на </a:t>
            </a:r>
            <a:r>
              <a:rPr lang="en-US" sz="3200" dirty="0"/>
              <a:t>K&gt;1</a:t>
            </a:r>
            <a:r>
              <a:rPr lang="ru-RU" sz="3200" dirty="0"/>
              <a:t> подмножеств (</a:t>
            </a:r>
            <a:r>
              <a:rPr lang="en-US" sz="3200" dirty="0"/>
              <a:t>N</a:t>
            </a:r>
            <a:r>
              <a:rPr lang="ru-RU" sz="3200" dirty="0"/>
              <a:t> должно быть кратно </a:t>
            </a:r>
            <a:r>
              <a:rPr lang="en-US" sz="3200" dirty="0"/>
              <a:t>K</a:t>
            </a:r>
            <a:r>
              <a:rPr lang="ru-RU" sz="3200" dirty="0"/>
              <a:t>). Обучение проводится на всех подмножествах, кроме одного. Оставшееся подмножество используется для контроля обучения. Эта процедура повторяется </a:t>
            </a:r>
            <a:r>
              <a:rPr lang="en-US" sz="3200" dirty="0"/>
              <a:t>K</a:t>
            </a:r>
            <a:r>
              <a:rPr lang="ru-RU" sz="3200" dirty="0"/>
              <a:t> раз. </a:t>
            </a:r>
            <a:endParaRPr lang="ru-RU" sz="3200" dirty="0" smtClean="0"/>
          </a:p>
          <a:p>
            <a:pPr marL="0" indent="0">
              <a:buNone/>
            </a:pPr>
            <a:r>
              <a:rPr lang="ru-RU" sz="3200" dirty="0"/>
              <a:t>При этом каждый раз для тестирования применяются разные подмножества. Ошибка сети вычисляется усреднением ошибок по всем попыткам. Возможен случайный выбор подмножеств. </a:t>
            </a:r>
          </a:p>
          <a:p>
            <a:pPr marL="0" indent="0">
              <a:buNone/>
            </a:pPr>
            <a:endParaRPr lang="ru-RU" sz="3200" dirty="0"/>
          </a:p>
          <a:p>
            <a:pPr marL="0" indent="0">
              <a:buNone/>
            </a:pPr>
            <a:endParaRPr lang="ru-RU" sz="3200" dirty="0"/>
          </a:p>
        </p:txBody>
      </p:sp>
    </p:spTree>
    <p:extLst>
      <p:ext uri="{BB962C8B-B14F-4D97-AF65-F5344CB8AC3E}">
        <p14:creationId xmlns:p14="http://schemas.microsoft.com/office/powerpoint/2010/main" val="135967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descr="Изображение">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8" name="Надпись 37" descr="Акцент для блока заголовка">
            <a:extLst>
              <a:ext uri="{FF2B5EF4-FFF2-40B4-BE49-F238E27FC236}">
                <a16:creationId xmlns:a16="http://schemas.microsoft.com/office/drawing/2014/main" id="{B231FB9C-F234-41D0-A4CE-8C29A5F2F553}"/>
              </a:ext>
              <a:ext uri="{C183D7F6-B498-43B3-948B-1728B52AA6E4}">
                <adec:decorative xmlns=""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rtl="0"/>
            <a:endParaRPr lang="ru-RU" dirty="0"/>
          </a:p>
        </p:txBody>
      </p:sp>
      <p:sp>
        <p:nvSpPr>
          <p:cNvPr id="35" name="Равнобедренный треугольник 34" descr="Тень для блока заголовка">
            <a:extLst>
              <a:ext uri="{FF2B5EF4-FFF2-40B4-BE49-F238E27FC236}">
                <a16:creationId xmlns:a16="http://schemas.microsoft.com/office/drawing/2014/main" id="{FE193317-B8BD-46CA-B0A6-8A7511B086D9}"/>
              </a:ext>
              <a:ext uri="{C183D7F6-B498-43B3-948B-1728B52AA6E4}">
                <adec:decorative xmlns=""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32" name="Полилиния 5" descr="Сплошной контрастный блок">
            <a:extLst>
              <a:ext uri="{FF2B5EF4-FFF2-40B4-BE49-F238E27FC236}">
                <a16:creationId xmlns:a16="http://schemas.microsoft.com/office/drawing/2014/main" id="{85E0D4E1-E389-4671-B0E7-165A10A05425}"/>
              </a:ext>
              <a:ext uri="{C183D7F6-B498-43B3-948B-1728B52AA6E4}">
                <adec:decorative xmlns=""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 name="Полилиния 5" descr="Пустой контрастный блок">
            <a:extLst>
              <a:ext uri="{FF2B5EF4-FFF2-40B4-BE49-F238E27FC236}">
                <a16:creationId xmlns:a16="http://schemas.microsoft.com/office/drawing/2014/main" id="{8186FEAF-6E1E-4258-94C3-5C589D4B5ADE}"/>
              </a:ext>
              <a:ext uri="{C183D7F6-B498-43B3-948B-1728B52AA6E4}">
                <adec:decorative xmlns=""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0" name="Заголовок 19">
            <a:extLst>
              <a:ext uri="{FF2B5EF4-FFF2-40B4-BE49-F238E27FC236}">
                <a16:creationId xmlns:a16="http://schemas.microsoft.com/office/drawing/2014/main" id="{7C11A64B-7EA5-442C-8405-73273A5331D1}"/>
              </a:ext>
            </a:extLst>
          </p:cNvPr>
          <p:cNvSpPr>
            <a:spLocks noGrp="1"/>
          </p:cNvSpPr>
          <p:nvPr>
            <p:ph type="ctrTitle"/>
          </p:nvPr>
        </p:nvSpPr>
        <p:spPr/>
        <p:txBody>
          <a:bodyPr rtlCol="0"/>
          <a:lstStyle/>
          <a:p>
            <a:pPr rtl="0"/>
            <a:r>
              <a:rPr lang="ru-RU" dirty="0"/>
              <a:t>Спасибо за внимание!</a:t>
            </a:r>
          </a:p>
        </p:txBody>
      </p:sp>
      <p:pic>
        <p:nvPicPr>
          <p:cNvPr id="8" name="Графический объект 7" descr="Пользователь" title="Значок — имя докладчика">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7678512" y="3859066"/>
            <a:ext cx="218900" cy="218900"/>
          </a:xfrm>
          <a:prstGeom prst="rect">
            <a:avLst/>
          </a:prstGeom>
        </p:spPr>
      </p:pic>
      <p:sp>
        <p:nvSpPr>
          <p:cNvPr id="4" name="Текст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ru-RU" sz="1800" dirty="0" smtClean="0"/>
              <a:t>Сергей Ткаченко</a:t>
            </a:r>
            <a:endParaRPr lang="ru-RU" sz="1800" dirty="0"/>
          </a:p>
        </p:txBody>
      </p:sp>
      <p:pic>
        <p:nvPicPr>
          <p:cNvPr id="9" name="Графический объект 8" descr="Конверт" title="Значок — адрес электронной почты докладчика">
            <a:extLst>
              <a:ext uri="{FF2B5EF4-FFF2-40B4-BE49-F238E27FC236}">
                <a16:creationId xmlns:a16="http://schemas.microsoft.com/office/drawing/2014/main" id="{773C1382-ACE1-460F-A1B6-AB761A7D2E6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a:xfrm>
            <a:off x="7678512" y="4253359"/>
            <a:ext cx="218900" cy="218900"/>
          </a:xfrm>
          <a:prstGeom prst="rect">
            <a:avLst/>
          </a:prstGeom>
        </p:spPr>
      </p:pic>
      <p:sp>
        <p:nvSpPr>
          <p:cNvPr id="6" name="Текст 5">
            <a:extLst>
              <a:ext uri="{FF2B5EF4-FFF2-40B4-BE49-F238E27FC236}">
                <a16:creationId xmlns:a16="http://schemas.microsoft.com/office/drawing/2014/main" id="{50A3BCC3-A277-4C0B-9EBA-EB53990D8EBD}"/>
              </a:ext>
            </a:extLst>
          </p:cNvPr>
          <p:cNvSpPr>
            <a:spLocks noGrp="1"/>
          </p:cNvSpPr>
          <p:nvPr>
            <p:ph type="body" sz="quarter" idx="17"/>
          </p:nvPr>
        </p:nvSpPr>
        <p:spPr>
          <a:xfrm>
            <a:off x="8034849" y="4246905"/>
            <a:ext cx="3521514" cy="288000"/>
          </a:xfrm>
        </p:spPr>
        <p:txBody>
          <a:bodyPr rtlCol="0"/>
          <a:lstStyle/>
          <a:p>
            <a:pPr rtl="0"/>
            <a:r>
              <a:rPr lang="en-US" sz="1800" dirty="0" err="1" smtClean="0"/>
              <a:t>SNTkachenko</a:t>
            </a:r>
            <a:r>
              <a:rPr lang="ru-RU" sz="1800" dirty="0" smtClean="0"/>
              <a:t>@</a:t>
            </a:r>
            <a:r>
              <a:rPr lang="en-US" sz="1800" dirty="0" err="1" smtClean="0"/>
              <a:t>kantiana</a:t>
            </a:r>
            <a:r>
              <a:rPr lang="ru-RU" sz="1800" dirty="0" smtClean="0"/>
              <a:t>.</a:t>
            </a:r>
            <a:r>
              <a:rPr lang="en-US" sz="1800" dirty="0" err="1" smtClean="0"/>
              <a:t>ru</a:t>
            </a:r>
            <a:endParaRPr lang="ru-RU" sz="1800" dirty="0"/>
          </a:p>
        </p:txBody>
      </p:sp>
    </p:spTree>
    <p:extLst>
      <p:ext uri="{BB962C8B-B14F-4D97-AF65-F5344CB8AC3E}">
        <p14:creationId xmlns:p14="http://schemas.microsoft.com/office/powerpoint/2010/main" val="415367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Архитектура нейронных сетей</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3</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В слоистых сетях нейроны i-</a:t>
            </a:r>
            <a:r>
              <a:rPr lang="ru-RU" sz="3200" dirty="0" err="1"/>
              <a:t>го</a:t>
            </a:r>
            <a:r>
              <a:rPr lang="ru-RU" sz="3200" dirty="0"/>
              <a:t> слоя получают входные сигналы, преобразуют их и через точки ветвления передают нейронам (i+1) слоя. И так до k-</a:t>
            </a:r>
            <a:r>
              <a:rPr lang="ru-RU" sz="3200" dirty="0" err="1"/>
              <a:t>го</a:t>
            </a:r>
            <a:r>
              <a:rPr lang="ru-RU" sz="3200" dirty="0"/>
              <a:t> слоя, который выдает выходные сигналы для интерпретатора и пользователя. Число нейронов в каждом слое не связано с количеством нейронов в других слоях, может быть произвольным.</a:t>
            </a:r>
            <a:endParaRPr lang="ru-RU" sz="3200" dirty="0"/>
          </a:p>
        </p:txBody>
      </p:sp>
    </p:spTree>
    <p:extLst>
      <p:ext uri="{BB962C8B-B14F-4D97-AF65-F5344CB8AC3E}">
        <p14:creationId xmlns:p14="http://schemas.microsoft.com/office/powerpoint/2010/main" val="90664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Архитектура нейронных сетей</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4</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В рамках одного слоя данные обрабатываются параллельно, а в масштабах всей сети обработка ведется последовательно - от слоя к слою. К слоистым нейронным сетям относятся, например, многослойные персептроны, сети радиальных базисных функций, </a:t>
            </a:r>
            <a:r>
              <a:rPr lang="ru-RU" sz="3200" dirty="0" err="1"/>
              <a:t>когнитрон</a:t>
            </a:r>
            <a:r>
              <a:rPr lang="ru-RU" sz="3200" dirty="0"/>
              <a:t>, </a:t>
            </a:r>
            <a:r>
              <a:rPr lang="ru-RU" sz="3200" dirty="0" err="1"/>
              <a:t>некогнитрон</a:t>
            </a:r>
            <a:r>
              <a:rPr lang="ru-RU" sz="3200" dirty="0"/>
              <a:t>, сети ассоциативной памяти.</a:t>
            </a:r>
          </a:p>
          <a:p>
            <a:pPr marL="0" indent="0">
              <a:buNone/>
            </a:pPr>
            <a:r>
              <a:rPr lang="ru-RU" sz="3200" dirty="0"/>
              <a:t>Сигнал не всегда подается на все нейроны слоя. В </a:t>
            </a:r>
            <a:r>
              <a:rPr lang="ru-RU" sz="3200" dirty="0" err="1"/>
              <a:t>когнитроне</a:t>
            </a:r>
            <a:r>
              <a:rPr lang="ru-RU" sz="3200" dirty="0"/>
              <a:t>, например, каждый нейрон текущего слоя получает сигналы только от близких ему нейронов предыдущего слоя.</a:t>
            </a:r>
          </a:p>
          <a:p>
            <a:pPr marL="0" indent="0">
              <a:buNone/>
            </a:pPr>
            <a:endParaRPr lang="ru-RU" sz="3200" dirty="0"/>
          </a:p>
        </p:txBody>
      </p:sp>
    </p:spTree>
    <p:extLst>
      <p:ext uri="{BB962C8B-B14F-4D97-AF65-F5344CB8AC3E}">
        <p14:creationId xmlns:p14="http://schemas.microsoft.com/office/powerpoint/2010/main" val="334724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Архитектура нейронных сетей</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5</a:t>
            </a:fld>
            <a:endParaRPr lang="ru-RU" noProof="0" dirty="0"/>
          </a:p>
        </p:txBody>
      </p:sp>
      <p:sp>
        <p:nvSpPr>
          <p:cNvPr id="4" name="Объект 3"/>
          <p:cNvSpPr>
            <a:spLocks noGrp="1"/>
          </p:cNvSpPr>
          <p:nvPr>
            <p:ph idx="1"/>
          </p:nvPr>
        </p:nvSpPr>
        <p:spPr>
          <a:xfrm>
            <a:off x="432000" y="1055716"/>
            <a:ext cx="11328000" cy="5135534"/>
          </a:xfrm>
        </p:spPr>
        <p:txBody>
          <a:bodyPr>
            <a:normAutofit fontScale="92500" lnSpcReduction="10000"/>
          </a:bodyPr>
          <a:lstStyle/>
          <a:p>
            <a:pPr marL="0" indent="0">
              <a:buNone/>
            </a:pPr>
            <a:r>
              <a:rPr lang="ru-RU" sz="3200" dirty="0" smtClean="0"/>
              <a:t>Нейронные сети </a:t>
            </a:r>
            <a:r>
              <a:rPr lang="ru-RU" sz="3200" dirty="0"/>
              <a:t>могут быть однослойными и многослойными. </a:t>
            </a:r>
          </a:p>
          <a:p>
            <a:r>
              <a:rPr lang="ru-RU" sz="3200" dirty="0"/>
              <a:t>Однослойная сеть - сеть, состоящая из одного слоя.</a:t>
            </a:r>
          </a:p>
          <a:p>
            <a:r>
              <a:rPr lang="ru-RU" sz="3200" dirty="0"/>
              <a:t>Многослойная сеть - сеть, имеющая несколько слоев</a:t>
            </a:r>
            <a:r>
              <a:rPr lang="ru-RU" sz="3200" dirty="0" smtClean="0"/>
              <a:t>.</a:t>
            </a:r>
          </a:p>
          <a:p>
            <a:pPr marL="0" indent="0">
              <a:buNone/>
            </a:pPr>
            <a:r>
              <a:rPr lang="ru-RU" sz="3200" dirty="0"/>
              <a:t>В многослойной сети первый слой называется входным, последующие - внутренними или скрытыми, последний слой - выходным. </a:t>
            </a:r>
          </a:p>
          <a:p>
            <a:pPr marL="0" indent="0">
              <a:buNone/>
            </a:pPr>
            <a:r>
              <a:rPr lang="ru-RU" sz="3200" dirty="0"/>
              <a:t>Входной слой сети реализует связь с входными данными, выходной - с выходными. Таким образом, нейроны могут быть входными, выходными и скрытыми. Входной слой организован из входных нейронов (</a:t>
            </a:r>
            <a:r>
              <a:rPr lang="ru-RU" sz="3200" dirty="0" err="1"/>
              <a:t>input</a:t>
            </a:r>
            <a:r>
              <a:rPr lang="ru-RU" sz="3200" dirty="0"/>
              <a:t> </a:t>
            </a:r>
            <a:r>
              <a:rPr lang="ru-RU" sz="3200" dirty="0" err="1"/>
              <a:t>neuron</a:t>
            </a:r>
            <a:r>
              <a:rPr lang="ru-RU" sz="3200" dirty="0"/>
              <a:t>), которые получают данные и распространяют их на входы нейронов скрытого слоя сети. Скрытый нейрон (</a:t>
            </a:r>
            <a:r>
              <a:rPr lang="ru-RU" sz="3200" dirty="0" err="1"/>
              <a:t>hidden</a:t>
            </a:r>
            <a:r>
              <a:rPr lang="ru-RU" sz="3200" dirty="0"/>
              <a:t> </a:t>
            </a:r>
            <a:r>
              <a:rPr lang="ru-RU" sz="3200" dirty="0" err="1"/>
              <a:t>neuron</a:t>
            </a:r>
            <a:r>
              <a:rPr lang="ru-RU" sz="3200" dirty="0"/>
              <a:t>) - это нейрон, находящийся в скрытом слое нейронной сети. </a:t>
            </a:r>
          </a:p>
          <a:p>
            <a:pPr marL="0" indent="0">
              <a:buNone/>
            </a:pPr>
            <a:endParaRPr lang="ru-RU" sz="3200" dirty="0"/>
          </a:p>
          <a:p>
            <a:pPr marL="0" indent="0">
              <a:buNone/>
            </a:pPr>
            <a:endParaRPr lang="ru-RU" sz="3200" dirty="0"/>
          </a:p>
        </p:txBody>
      </p:sp>
    </p:spTree>
    <p:extLst>
      <p:ext uri="{BB962C8B-B14F-4D97-AF65-F5344CB8AC3E}">
        <p14:creationId xmlns:p14="http://schemas.microsoft.com/office/powerpoint/2010/main" val="8627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Архитектура нейронных сетей</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6</a:t>
            </a:fld>
            <a:endParaRPr lang="ru-RU" noProof="0" dirty="0"/>
          </a:p>
        </p:txBody>
      </p:sp>
      <p:sp>
        <p:nvSpPr>
          <p:cNvPr id="4" name="Объект 3"/>
          <p:cNvSpPr>
            <a:spLocks noGrp="1"/>
          </p:cNvSpPr>
          <p:nvPr>
            <p:ph idx="1"/>
          </p:nvPr>
        </p:nvSpPr>
        <p:spPr>
          <a:xfrm>
            <a:off x="432000" y="1055716"/>
            <a:ext cx="11328000" cy="5135534"/>
          </a:xfrm>
        </p:spPr>
        <p:txBody>
          <a:bodyPr>
            <a:normAutofit/>
          </a:bodyPr>
          <a:lstStyle/>
          <a:p>
            <a:pPr marL="0" indent="0">
              <a:buNone/>
            </a:pPr>
            <a:endParaRPr lang="ru-RU" sz="3200" dirty="0"/>
          </a:p>
          <a:p>
            <a:pPr marL="0" indent="0">
              <a:buNone/>
            </a:pPr>
            <a:endParaRPr lang="ru-RU" sz="32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5759" y="1076593"/>
            <a:ext cx="1049655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220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7</a:t>
            </a:fld>
            <a:endParaRPr lang="ru-RU" noProof="0" dirty="0"/>
          </a:p>
        </p:txBody>
      </p:sp>
      <p:sp>
        <p:nvSpPr>
          <p:cNvPr id="4" name="Объект 3"/>
          <p:cNvSpPr>
            <a:spLocks noGrp="1"/>
          </p:cNvSpPr>
          <p:nvPr>
            <p:ph idx="1"/>
          </p:nvPr>
        </p:nvSpPr>
        <p:spPr>
          <a:xfrm>
            <a:off x="432000" y="1055716"/>
            <a:ext cx="11328000" cy="5135534"/>
          </a:xfrm>
        </p:spPr>
        <p:txBody>
          <a:bodyPr>
            <a:normAutofit/>
          </a:bodyPr>
          <a:lstStyle/>
          <a:p>
            <a:pPr marL="0" indent="0">
              <a:buNone/>
            </a:pPr>
            <a:r>
              <a:rPr lang="ru-RU" sz="3200" dirty="0"/>
              <a:t>В полносвязных сетях каждый нейрон передает свой выходной сигнал остальным нейронам, включая самого себя. Выходными сигналами сети могут быть все или некоторые выходные сигналы нейронов после нескольких тактов функционирования сети. Все входные сигналы подаются всем нейронам</a:t>
            </a:r>
            <a:r>
              <a:rPr lang="ru-RU" sz="3200" dirty="0" smtClean="0"/>
              <a:t>.</a:t>
            </a:r>
            <a:endParaRPr lang="ru-RU" sz="3200" dirty="0"/>
          </a:p>
        </p:txBody>
      </p:sp>
    </p:spTree>
    <p:extLst>
      <p:ext uri="{BB962C8B-B14F-4D97-AF65-F5344CB8AC3E}">
        <p14:creationId xmlns:p14="http://schemas.microsoft.com/office/powerpoint/2010/main" val="354426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descr="Изображение слайда-разделителя">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4" name="Надпись 23" descr="Контрастный элемент для поля заголовка">
            <a:extLst>
              <a:ext uri="{FF2B5EF4-FFF2-40B4-BE49-F238E27FC236}">
                <a16:creationId xmlns:a16="http://schemas.microsoft.com/office/drawing/2014/main" id="{993B1474-02E3-4509-B5C5-84427653BA68}"/>
              </a:ext>
              <a:ext uri="{C183D7F6-B498-43B3-948B-1728B52AA6E4}">
                <adec:decorative xmlns=""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rtl="0"/>
            <a:endParaRPr lang="ru-RU" dirty="0"/>
          </a:p>
        </p:txBody>
      </p:sp>
      <p:sp>
        <p:nvSpPr>
          <p:cNvPr id="18" name="Равнобедренный треугольник 17" descr="Тень для поля заголовка">
            <a:extLst>
              <a:ext uri="{FF2B5EF4-FFF2-40B4-BE49-F238E27FC236}">
                <a16:creationId xmlns:a16="http://schemas.microsoft.com/office/drawing/2014/main" id="{FAB4748B-F532-4C70-827A-5FEA8C084327}"/>
              </a:ext>
              <a:ext uri="{C183D7F6-B498-43B3-948B-1728B52AA6E4}">
                <adec:decorative xmlns=""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3" name="Заголовок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rtlCol="0"/>
          <a:lstStyle/>
          <a:p>
            <a:r>
              <a:rPr lang="ru-RU" sz="5400" dirty="0" smtClean="0"/>
              <a:t>Обучение НС</a:t>
            </a:r>
            <a:endParaRPr lang="ru-RU" sz="5000" dirty="0"/>
          </a:p>
        </p:txBody>
      </p:sp>
      <p:sp>
        <p:nvSpPr>
          <p:cNvPr id="4" name="Подзаголовок 3">
            <a:extLst>
              <a:ext uri="{FF2B5EF4-FFF2-40B4-BE49-F238E27FC236}">
                <a16:creationId xmlns:a16="http://schemas.microsoft.com/office/drawing/2014/main" id="{4772945D-CA91-4CFE-8EB7-941C7618C994}"/>
              </a:ext>
            </a:extLst>
          </p:cNvPr>
          <p:cNvSpPr>
            <a:spLocks noGrp="1"/>
          </p:cNvSpPr>
          <p:nvPr>
            <p:ph type="subTitle" idx="1"/>
          </p:nvPr>
        </p:nvSpPr>
        <p:spPr/>
        <p:txBody>
          <a:bodyPr rtlCol="0"/>
          <a:lstStyle/>
          <a:p>
            <a:pPr rtl="0"/>
            <a:endParaRPr lang="ru-RU" dirty="0"/>
          </a:p>
        </p:txBody>
      </p:sp>
      <p:sp>
        <p:nvSpPr>
          <p:cNvPr id="15" name="Полилиния 5" descr="Контрастный блок">
            <a:extLst>
              <a:ext uri="{FF2B5EF4-FFF2-40B4-BE49-F238E27FC236}">
                <a16:creationId xmlns:a16="http://schemas.microsoft.com/office/drawing/2014/main" id="{7746F873-A4ED-4E4C-BB89-CA0FBB9E9582}"/>
              </a:ext>
              <a:ext uri="{C183D7F6-B498-43B3-948B-1728B52AA6E4}">
                <adec:decorative xmlns=""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16" name="Полилиния 5" descr="Пустой контрастный блок">
            <a:extLst>
              <a:ext uri="{FF2B5EF4-FFF2-40B4-BE49-F238E27FC236}">
                <a16:creationId xmlns:a16="http://schemas.microsoft.com/office/drawing/2014/main" id="{E0D7A780-33BC-4E68-9763-AB62376D5024}"/>
              </a:ext>
              <a:ext uri="{C183D7F6-B498-43B3-948B-1728B52AA6E4}">
                <adec:decorative xmlns=""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5" name="Номер слайда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ru-RU" smtClean="0"/>
              <a:pPr rtl="0"/>
              <a:t>8</a:t>
            </a:fld>
            <a:endParaRPr lang="ru-RU" dirty="0"/>
          </a:p>
        </p:txBody>
      </p:sp>
    </p:spTree>
    <p:extLst>
      <p:ext uri="{BB962C8B-B14F-4D97-AF65-F5344CB8AC3E}">
        <p14:creationId xmlns:p14="http://schemas.microsoft.com/office/powerpoint/2010/main" val="409167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9</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a:t>Процесс обучения нейронной сети заключается в подстройке ее внутренних параметров под конкретную задачу. </a:t>
            </a:r>
          </a:p>
          <a:p>
            <a:pPr marL="0" indent="0">
              <a:buNone/>
            </a:pPr>
            <a:r>
              <a:rPr lang="ru-RU" sz="3200" dirty="0"/>
              <a:t>Алгоритм работы нейронной сети является итеративным, его шаги называют эпохами или циклами. </a:t>
            </a:r>
          </a:p>
          <a:p>
            <a:pPr marL="0" indent="0">
              <a:buNone/>
            </a:pPr>
            <a:r>
              <a:rPr lang="ru-RU" sz="3200" dirty="0"/>
              <a:t>Эпоха - одна итерация в процессе обучения, включающая предъявление всех примеров из обучающего множества и, возможно, проверку качества обучения на контрольном множестве.</a:t>
            </a:r>
          </a:p>
          <a:p>
            <a:pPr marL="0" indent="0">
              <a:buNone/>
            </a:pPr>
            <a:r>
              <a:rPr lang="ru-RU" sz="3200" dirty="0"/>
              <a:t>В ходе обучения нейронная сеть находит некие зависимости выходных полей от входных. </a:t>
            </a:r>
          </a:p>
          <a:p>
            <a:pPr marL="0" indent="0">
              <a:buNone/>
            </a:pPr>
            <a:endParaRPr lang="ru-RU" sz="3200" dirty="0"/>
          </a:p>
        </p:txBody>
      </p:sp>
    </p:spTree>
    <p:extLst>
      <p:ext uri="{BB962C8B-B14F-4D97-AF65-F5344CB8AC3E}">
        <p14:creationId xmlns:p14="http://schemas.microsoft.com/office/powerpoint/2010/main" val="3162370066"/>
      </p:ext>
    </p:extLst>
  </p:cSld>
  <p:clrMapOvr>
    <a:masterClrMapping/>
  </p:clrMapOvr>
</p:sld>
</file>

<file path=ppt/theme/theme1.xml><?xml version="1.0" encoding="utf-8"?>
<a:theme xmlns:a="http://schemas.openxmlformats.org/drawingml/2006/main" name="Тема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6552_TF16411253.potx" id="{484AC4F0-DFB1-44B1-A48A-4A4E5B9BAE55}" vid="{642D7752-446B-4E16-8C1E-EACC99EB30B7}"/>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8A50AA-654B-45CA-B6AD-FDA9E9535EF9}">
  <ds:schemaRefs>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fb0879af-3eba-417a-a55a-ffe6dcd6ca77"/>
    <ds:schemaRef ds:uri="6dc4bcd6-49db-4c07-9060-8acfc67cef9f"/>
    <ds:schemaRef ds:uri="http://schemas.microsoft.com/sharepoint/v3"/>
  </ds:schemaRefs>
</ds:datastoreItem>
</file>

<file path=customXml/itemProps2.xml><?xml version="1.0" encoding="utf-8"?>
<ds:datastoreItem xmlns:ds="http://schemas.openxmlformats.org/officeDocument/2006/customXml" ds:itemID="{D4F06F66-218D-4D1C-873A-158A1848B8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Геометрическая презентация</Template>
  <TotalTime>0</TotalTime>
  <Words>1093</Words>
  <Application>Microsoft Office PowerPoint</Application>
  <PresentationFormat>Широкоэкранный</PresentationFormat>
  <Paragraphs>74</Paragraphs>
  <Slides>21</Slides>
  <Notes>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21</vt:i4>
      </vt:variant>
    </vt:vector>
  </HeadingPairs>
  <TitlesOfParts>
    <vt:vector size="27" baseType="lpstr">
      <vt:lpstr>Arial</vt:lpstr>
      <vt:lpstr>Calibri</vt:lpstr>
      <vt:lpstr>Calibri Light</vt:lpstr>
      <vt:lpstr>Corbel</vt:lpstr>
      <vt:lpstr>Times New Roman</vt:lpstr>
      <vt:lpstr>Тема Office</vt:lpstr>
      <vt:lpstr>Многослойные нейронные сети</vt:lpstr>
      <vt:lpstr>Архитектура нейронных сетей</vt:lpstr>
      <vt:lpstr>Архитектура нейронных сетей</vt:lpstr>
      <vt:lpstr>Архитектура нейронных сетей</vt:lpstr>
      <vt:lpstr>Архитектура нейронных сетей</vt:lpstr>
      <vt:lpstr>Архитектура нейронных сетей</vt:lpstr>
      <vt:lpstr>Презентация PowerPoint</vt:lpstr>
      <vt:lpstr>Обучение НС</vt:lpstr>
      <vt:lpstr>Презентация PowerPoint</vt:lpstr>
      <vt:lpstr>Презентация PowerPoint</vt:lpstr>
      <vt:lpstr>Презентация PowerPoint</vt:lpstr>
      <vt:lpstr>Презентация PowerPoint</vt:lpstr>
      <vt:lpstr>Переобучение НС</vt:lpstr>
      <vt:lpstr>Презентация PowerPoint</vt:lpstr>
      <vt:lpstr>Презентация PowerPoint</vt:lpstr>
      <vt:lpstr>Приемы преодоления переобучения</vt:lpstr>
      <vt:lpstr>Приемы преодоления переобучения</vt:lpstr>
      <vt:lpstr>Приемы преодоления переобучения</vt:lpstr>
      <vt:lpstr>Приемы преодоления переобучения</vt:lpstr>
      <vt:lpstr>Приемы преодоления переобучения</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2025-08-26T15:19:12Z</dcterms:created>
  <dcterms:modified xsi:type="dcterms:W3CDTF">2025-09-12T16:09:08Z</dcterms:modified>
</cp:coreProperties>
</file>