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46"/>
  </p:notesMasterIdLst>
  <p:handoutMasterIdLst>
    <p:handoutMasterId r:id="rId47"/>
  </p:handoutMasterIdLst>
  <p:sldIdLst>
    <p:sldId id="282" r:id="rId4"/>
    <p:sldId id="470" r:id="rId5"/>
    <p:sldId id="471" r:id="rId6"/>
    <p:sldId id="443" r:id="rId7"/>
    <p:sldId id="472" r:id="rId8"/>
    <p:sldId id="441" r:id="rId9"/>
    <p:sldId id="442" r:id="rId10"/>
    <p:sldId id="469" r:id="rId11"/>
    <p:sldId id="468" r:id="rId12"/>
    <p:sldId id="445" r:id="rId13"/>
    <p:sldId id="446" r:id="rId14"/>
    <p:sldId id="447" r:id="rId15"/>
    <p:sldId id="473" r:id="rId16"/>
    <p:sldId id="448" r:id="rId17"/>
    <p:sldId id="449" r:id="rId18"/>
    <p:sldId id="451" r:id="rId19"/>
    <p:sldId id="452" r:id="rId20"/>
    <p:sldId id="450" r:id="rId21"/>
    <p:sldId id="453" r:id="rId22"/>
    <p:sldId id="454" r:id="rId23"/>
    <p:sldId id="474" r:id="rId24"/>
    <p:sldId id="455" r:id="rId25"/>
    <p:sldId id="456" r:id="rId26"/>
    <p:sldId id="457" r:id="rId27"/>
    <p:sldId id="458" r:id="rId28"/>
    <p:sldId id="475" r:id="rId29"/>
    <p:sldId id="459" r:id="rId30"/>
    <p:sldId id="460" r:id="rId31"/>
    <p:sldId id="461" r:id="rId32"/>
    <p:sldId id="462" r:id="rId33"/>
    <p:sldId id="463" r:id="rId34"/>
    <p:sldId id="476" r:id="rId35"/>
    <p:sldId id="477" r:id="rId36"/>
    <p:sldId id="478" r:id="rId37"/>
    <p:sldId id="479" r:id="rId38"/>
    <p:sldId id="480" r:id="rId39"/>
    <p:sldId id="481" r:id="rId40"/>
    <p:sldId id="464" r:id="rId41"/>
    <p:sldId id="465" r:id="rId42"/>
    <p:sldId id="466" r:id="rId43"/>
    <p:sldId id="467" r:id="rId44"/>
    <p:sldId id="296" r:id="rId4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56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29.09.2025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29.09.2025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pPr rtl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28B5-9420-4662-AFC9-513B0C75BA8F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  <p:sldLayoutId id="214748366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11.svg"/><Relationship Id="rId4" Type="http://schemas.openxmlformats.org/officeDocument/2006/relationships/image" Target="../media/image53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261062"/>
            <a:ext cx="4459766" cy="3368209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>
              <a:lnSpc>
                <a:spcPts val="4800"/>
              </a:lnSpc>
            </a:pPr>
            <a:r>
              <a:rPr lang="ru-RU" sz="3600" dirty="0" smtClean="0"/>
              <a:t>Морфологические операции </a:t>
            </a:r>
            <a:r>
              <a:rPr lang="ru-RU" sz="3600" dirty="0"/>
              <a:t>над изображениями</a:t>
            </a:r>
            <a:endParaRPr lang="ru-RU" sz="36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ru-RU" dirty="0"/>
              <a:t>Методы обработки и распознавания изображений</a:t>
            </a:r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Дилатация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" b="1"/>
          <a:stretch/>
        </p:blipFill>
        <p:spPr bwMode="auto">
          <a:xfrm>
            <a:off x="2694999" y="1271847"/>
            <a:ext cx="6953250" cy="428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4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дилатации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556793"/>
            <a:ext cx="8640958" cy="43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дилатации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484785"/>
            <a:ext cx="7776864" cy="477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6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Сужение </a:t>
            </a:r>
            <a:r>
              <a:rPr lang="ru-RU" dirty="0" smtClean="0"/>
              <a:t>(эрозия)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sz="2400" dirty="0"/>
                  <a:t>Пусть A и B — множества из пространства Z</a:t>
                </a:r>
                <a:r>
                  <a:rPr lang="ru-RU" sz="2400" baseline="30000" dirty="0"/>
                  <a:t>2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Эрозия </a:t>
                </a:r>
                <a:r>
                  <a:rPr lang="ru-RU" sz="2400" dirty="0"/>
                  <a:t>множества A </a:t>
                </a:r>
                <a:r>
                  <a:rPr lang="ru-RU" sz="2400" dirty="0" smtClean="0"/>
                  <a:t>по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множеству </a:t>
                </a:r>
                <a:r>
                  <a:rPr lang="ru-RU" sz="2400" dirty="0"/>
                  <a:t>B обозначается A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B и определяется как</a:t>
                </a:r>
              </a:p>
              <a:p>
                <a:pPr marL="0" indent="0" algn="ctr">
                  <a:buNone/>
                </a:pPr>
                <a:r>
                  <a:rPr lang="ru-RU" sz="2400" dirty="0" smtClean="0"/>
                  <a:t>A</a:t>
                </a:r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 </m:t>
                    </m:r>
                  </m:oMath>
                </a14:m>
                <a:r>
                  <a:rPr lang="ru-RU" sz="2400" dirty="0" smtClean="0"/>
                  <a:t>B </a:t>
                </a:r>
                <a:r>
                  <a:rPr lang="ru-RU" sz="2400" dirty="0"/>
                  <a:t>= {z | (</a:t>
                </a:r>
                <a:r>
                  <a:rPr lang="ru-RU" sz="2400" dirty="0" smtClean="0"/>
                  <a:t>B)</a:t>
                </a:r>
                <a:r>
                  <a:rPr lang="ru-RU" sz="2400" baseline="-25000" dirty="0" smtClean="0"/>
                  <a:t>z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∩ </a:t>
                </a:r>
                <a:r>
                  <a:rPr lang="ru-RU" sz="2400" dirty="0" err="1"/>
                  <a:t>A</a:t>
                </a:r>
                <a:r>
                  <a:rPr lang="ru-RU" sz="2400" baseline="30000" dirty="0" err="1"/>
                  <a:t>c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=</a:t>
                </a:r>
                <a:r>
                  <a:rPr lang="ru-RU" sz="2400" dirty="0">
                    <a:sym typeface="Symbol" panose="05050102010706020507" pitchFamily="18" charset="2"/>
                  </a:rPr>
                  <a:t> </a:t>
                </a:r>
                <a:r>
                  <a:rPr lang="ru-RU" sz="2400" dirty="0" smtClean="0"/>
                  <a:t>},</a:t>
                </a:r>
                <a:endParaRPr lang="ru-RU" sz="2400" dirty="0"/>
              </a:p>
              <a:p>
                <a:pPr marL="0" indent="0" algn="just">
                  <a:buNone/>
                </a:pPr>
                <a:r>
                  <a:rPr lang="ru-RU" sz="2400" dirty="0"/>
                  <a:t>где </a:t>
                </a:r>
                <a:r>
                  <a:rPr lang="ru-RU" sz="2400" dirty="0" err="1"/>
                  <a:t>A</a:t>
                </a:r>
                <a:r>
                  <a:rPr lang="ru-RU" sz="2400" baseline="30000" dirty="0" err="1"/>
                  <a:t>c</a:t>
                </a:r>
                <a:r>
                  <a:rPr lang="ru-RU" sz="2400" dirty="0"/>
                  <a:t> — отрицание A; (</a:t>
                </a:r>
                <a:r>
                  <a:rPr lang="ru-RU" sz="2400" dirty="0" smtClean="0"/>
                  <a:t>B)</a:t>
                </a:r>
                <a:r>
                  <a:rPr lang="ru-RU" sz="2400" baseline="-25000" dirty="0" smtClean="0"/>
                  <a:t>z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— параллельный перенос множества B в точку z = (z</a:t>
                </a:r>
                <a:r>
                  <a:rPr lang="ru-RU" sz="2400" baseline="-25000" dirty="0"/>
                  <a:t>1</a:t>
                </a:r>
                <a:r>
                  <a:rPr lang="ru-RU" sz="2400" dirty="0"/>
                  <a:t>, z</a:t>
                </a:r>
                <a:r>
                  <a:rPr lang="ru-RU" sz="2400" baseline="-25000" dirty="0"/>
                  <a:t>2</a:t>
                </a:r>
                <a:r>
                  <a:rPr lang="ru-RU" sz="2400" dirty="0" smtClean="0"/>
                  <a:t>)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(</a:t>
                </a:r>
                <a:r>
                  <a:rPr lang="ru-RU" sz="2400" dirty="0"/>
                  <a:t>сдвиг в точку z), т. е. сужение множества A по примитиву B — это множество всех таких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точек z, при сдвиге в которые примитив B целиком содержится в A. На практике </a:t>
                </a:r>
                <a:r>
                  <a:rPr lang="ru-RU" sz="2400" dirty="0" smtClean="0"/>
                  <a:t>операция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сужения </a:t>
                </a:r>
                <a:r>
                  <a:rPr lang="ru-RU" sz="2400" dirty="0"/>
                  <a:t>«ужимает» или «утончает» объекты бинарных изображений. Способ и </a:t>
                </a:r>
                <a:r>
                  <a:rPr lang="ru-RU" sz="2400" dirty="0" smtClean="0"/>
                  <a:t>степень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утолщения </a:t>
                </a:r>
                <a:r>
                  <a:rPr lang="ru-RU" sz="2400" dirty="0"/>
                  <a:t>контролируется примитивом B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  <a:blipFill>
                <a:blip r:embed="rId2"/>
                <a:stretch>
                  <a:fillRect l="-1668" t="-2482" r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238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Эрозия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333500"/>
            <a:ext cx="7334778" cy="238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31" y="3717032"/>
            <a:ext cx="64552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7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Эрозия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031" y="1002540"/>
            <a:ext cx="7705863" cy="533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86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эрозии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5" y="1251814"/>
            <a:ext cx="9850353" cy="439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1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эрозии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56" y="1138349"/>
            <a:ext cx="7939108" cy="49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67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Двойственность операций</a:t>
            </a:r>
            <a:br>
              <a:rPr lang="ru-RU" dirty="0"/>
            </a:br>
            <a:r>
              <a:rPr lang="ru-RU" dirty="0"/>
              <a:t>дилатации и эрозии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35" y="1768896"/>
            <a:ext cx="8211193" cy="474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022" y="1279353"/>
            <a:ext cx="2505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9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подсчёт монет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556792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Сложность </a:t>
            </a:r>
            <a:r>
              <a:rPr lang="ru-RU" sz="2800" dirty="0"/>
              <a:t>задачи – монеты касаются друг друга</a:t>
            </a:r>
          </a:p>
          <a:p>
            <a:pPr marL="0" indent="0">
              <a:buNone/>
            </a:pPr>
            <a:r>
              <a:rPr lang="ru-RU" sz="2800" dirty="0" smtClean="0"/>
              <a:t>Решение</a:t>
            </a:r>
            <a:r>
              <a:rPr lang="ru-RU" sz="2800" dirty="0"/>
              <a:t>: бинаризация и эрозия разделяют монеты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68"/>
          <a:stretch>
            <a:fillRect/>
          </a:stretch>
        </p:blipFill>
        <p:spPr bwMode="auto">
          <a:xfrm>
            <a:off x="2207569" y="3501008"/>
            <a:ext cx="24241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3501008"/>
            <a:ext cx="50514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6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морфология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Теория </a:t>
            </a:r>
            <a:r>
              <a:rPr lang="ru-RU" sz="2400" dirty="0"/>
              <a:t>и техника анализа и обработки геометрических структур, основанная на теории множеств, топологии и случайных функциях. В основном применяется в обработке цифровых изображений, но также может быть применима на графах, полигональной сетке, стереометрии и многих других пространственных структурах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В </a:t>
            </a:r>
            <a:r>
              <a:rPr lang="ru-RU" sz="2400" b="1" dirty="0"/>
              <a:t>бинарной морфологии </a:t>
            </a:r>
            <a:r>
              <a:rPr lang="ru-RU" sz="2400" dirty="0"/>
              <a:t>двоичное изображение представляется в виде упорядоченного набора (упорядоченного множества) чёрно-белых точек (пикселей) или 0 и 1. Под областью изображения обычно понимается некоторое подмножество точек изображения. Каждая операция двоичной морфологии является некоторым преобразованием этого множества. В качестве исходных данных принимаются двоичное изображение B и некоторый структурный элемент S. Результатом операции также является двоичное изображение.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7175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0875" y="1118918"/>
            <a:ext cx="6419056" cy="4525963"/>
          </a:xfrm>
        </p:spPr>
        <p:txBody>
          <a:bodyPr/>
          <a:lstStyle/>
          <a:p>
            <a:r>
              <a:rPr lang="ru-RU" sz="3200" dirty="0" smtClean="0"/>
              <a:t>Размыкание </a:t>
            </a:r>
            <a:r>
              <a:rPr lang="ru-RU" sz="3200" dirty="0"/>
              <a:t>(открытие)</a:t>
            </a:r>
          </a:p>
          <a:p>
            <a:r>
              <a:rPr lang="ru-RU" sz="3200" dirty="0" smtClean="0"/>
              <a:t>Замыкание</a:t>
            </a:r>
            <a:endParaRPr lang="ru-RU" sz="3200" dirty="0"/>
          </a:p>
          <a:p>
            <a:r>
              <a:rPr lang="ru-RU" sz="3200" dirty="0" smtClean="0"/>
              <a:t>Выделение </a:t>
            </a:r>
            <a:r>
              <a:rPr lang="ru-RU" sz="3200" dirty="0"/>
              <a:t>границ</a:t>
            </a:r>
          </a:p>
          <a:p>
            <a:r>
              <a:rPr lang="ru-RU" sz="3200" dirty="0" smtClean="0"/>
              <a:t>Выделение </a:t>
            </a:r>
            <a:r>
              <a:rPr lang="ru-RU" sz="3200" dirty="0"/>
              <a:t>связных компонент</a:t>
            </a:r>
          </a:p>
          <a:p>
            <a:r>
              <a:rPr lang="ru-RU" sz="3200" dirty="0" smtClean="0"/>
              <a:t>Заполнение </a:t>
            </a:r>
            <a:r>
              <a:rPr lang="ru-RU" sz="3200" dirty="0"/>
              <a:t>областей</a:t>
            </a:r>
          </a:p>
          <a:p>
            <a:r>
              <a:rPr lang="ru-RU" sz="3200" dirty="0" smtClean="0"/>
              <a:t>Выпуклая </a:t>
            </a:r>
            <a:r>
              <a:rPr lang="ru-RU" sz="3200" dirty="0"/>
              <a:t>оболочка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2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</a:t>
            </a:r>
            <a:r>
              <a:rPr lang="en-US" dirty="0" smtClean="0"/>
              <a:t> (</a:t>
            </a:r>
            <a:r>
              <a:rPr lang="ru-RU" dirty="0" smtClean="0"/>
              <a:t>размыкание)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sz="2400" dirty="0"/>
                  <a:t>Необходимо отметить, что чаще всего операции сужения и расширения </a:t>
                </a:r>
                <a:r>
                  <a:rPr lang="ru-RU" sz="2400" dirty="0" smtClean="0"/>
                  <a:t>используются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совместно</a:t>
                </a:r>
                <a:r>
                  <a:rPr lang="ru-RU" sz="2400" dirty="0"/>
                  <a:t>. Поэтому к морфологическим операциям добавляются также операции </a:t>
                </a:r>
                <a:r>
                  <a:rPr lang="ru-RU" sz="2400" dirty="0" smtClean="0"/>
                  <a:t>открытия </a:t>
                </a:r>
                <a:r>
                  <a:rPr lang="ru-RU" sz="2400" dirty="0"/>
                  <a:t>и закрытия.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ru-RU" sz="2400" dirty="0"/>
                  <a:t>Открытие множества A по примитиву B обозначается A ◦ B и определяется </a:t>
                </a:r>
                <a:r>
                  <a:rPr lang="ru-RU" sz="2400" dirty="0" smtClean="0"/>
                  <a:t>равенством</a:t>
                </a:r>
                <a:endParaRPr lang="ru-RU" sz="2400" dirty="0"/>
              </a:p>
              <a:p>
                <a:pPr marL="0" indent="0" algn="ctr">
                  <a:buNone/>
                </a:pPr>
                <a:r>
                  <a:rPr lang="ru-RU" sz="2400" dirty="0"/>
                  <a:t>A ◦ B = (A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B) ⊕ B,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либо эквивалентной формулой</a:t>
                </a:r>
              </a:p>
              <a:p>
                <a:pPr marL="0" indent="0" algn="ctr">
                  <a:buNone/>
                </a:pPr>
                <a:r>
                  <a:rPr lang="ru-RU" sz="2400" dirty="0"/>
                  <a:t>A ◦ B =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ru-RU" sz="2400" dirty="0" smtClean="0"/>
                  <a:t>{(B)</a:t>
                </a:r>
                <a:r>
                  <a:rPr lang="ru-RU" sz="2400" baseline="-25000" dirty="0" smtClean="0"/>
                  <a:t>z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| (</a:t>
                </a:r>
                <a:r>
                  <a:rPr lang="ru-RU" sz="2400" dirty="0" smtClean="0"/>
                  <a:t>B)</a:t>
                </a:r>
                <a:r>
                  <a:rPr lang="ru-RU" sz="2400" baseline="-25000" dirty="0" smtClean="0"/>
                  <a:t>z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⊆ A</a:t>
                </a:r>
                <a:r>
                  <a:rPr lang="ru-RU" sz="2400" dirty="0" smtClean="0"/>
                  <a:t>}.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На практике операция открытия сглаживает контуры объекта, обрывает перешейки и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ликвидирует выступы небольшой ширины.</a:t>
                </a:r>
                <a:endParaRPr lang="en-US" sz="24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  <a:blipFill>
                <a:blip r:embed="rId2"/>
                <a:stretch>
                  <a:fillRect l="-1668" t="-2482" r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82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</a:t>
            </a:r>
            <a:r>
              <a:rPr lang="en-US" dirty="0"/>
              <a:t> (</a:t>
            </a:r>
            <a:r>
              <a:rPr lang="ru-RU" dirty="0"/>
              <a:t>размыкание)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54283" y="1071954"/>
            <a:ext cx="7200800" cy="1756792"/>
          </a:xfrm>
        </p:spPr>
        <p:txBody>
          <a:bodyPr>
            <a:normAutofit/>
          </a:bodyPr>
          <a:lstStyle/>
          <a:p>
            <a:r>
              <a:rPr lang="ru-RU" sz="2400" dirty="0"/>
              <a:t>Сглаживает контуры объекта</a:t>
            </a:r>
          </a:p>
          <a:p>
            <a:r>
              <a:rPr lang="ru-RU" sz="2400" dirty="0"/>
              <a:t>Обрывает узкие перешейки</a:t>
            </a:r>
          </a:p>
          <a:p>
            <a:r>
              <a:rPr lang="ru-RU" sz="2400" dirty="0"/>
              <a:t>Ликвидирует выступы небольшой ширины</a:t>
            </a:r>
          </a:p>
          <a:p>
            <a:r>
              <a:rPr lang="ru-RU" sz="2400" dirty="0"/>
              <a:t>Удаляет мелкие объекты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55" y="3036700"/>
            <a:ext cx="6895189" cy="289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7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размыкания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375939"/>
            <a:ext cx="8411040" cy="43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0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размыкания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4" y="1340768"/>
            <a:ext cx="903233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46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размыкания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412776"/>
            <a:ext cx="822960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• Использование </a:t>
            </a:r>
            <a:r>
              <a:rPr lang="ru-RU" sz="2400" dirty="0" smtClean="0"/>
              <a:t>большого</a:t>
            </a:r>
            <a:r>
              <a:rPr lang="en-US" sz="2400" dirty="0" smtClean="0"/>
              <a:t> </a:t>
            </a:r>
            <a:r>
              <a:rPr lang="ru-RU" sz="2400" dirty="0" smtClean="0"/>
              <a:t>структурирующего </a:t>
            </a:r>
            <a:r>
              <a:rPr lang="ru-RU" sz="2400" dirty="0"/>
              <a:t>элемента,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помещается </a:t>
            </a:r>
            <a:r>
              <a:rPr lang="ru-RU" sz="2400" dirty="0"/>
              <a:t>внутри искомого объекта</a:t>
            </a:r>
          </a:p>
          <a:p>
            <a:pPr marL="0" indent="0">
              <a:buNone/>
            </a:pPr>
            <a:r>
              <a:rPr lang="ru-RU" sz="2400" dirty="0"/>
              <a:t>• Используем диск диаметром в 11 </a:t>
            </a:r>
            <a:r>
              <a:rPr lang="ru-RU" sz="2400" dirty="0" smtClean="0"/>
              <a:t>точек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объекты темные)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52" y="3016064"/>
            <a:ext cx="2573337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72" y="3000396"/>
            <a:ext cx="2574925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84" y="3000395"/>
            <a:ext cx="2573337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1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</a:t>
            </a:r>
            <a:r>
              <a:rPr lang="en-US" dirty="0" smtClean="0"/>
              <a:t> (</a:t>
            </a:r>
            <a:r>
              <a:rPr lang="ru-RU" dirty="0" smtClean="0"/>
              <a:t>замыкание)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sz="2400" dirty="0"/>
                  <a:t>Закрытие множества A по примитиву B обозначается A • B и задаётся равенством</a:t>
                </a:r>
              </a:p>
              <a:p>
                <a:pPr marL="0" indent="0" algn="ctr">
                  <a:buNone/>
                </a:pPr>
                <a:r>
                  <a:rPr lang="ru-RU" sz="2400" dirty="0"/>
                  <a:t>A • B = (A ⊕ B)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⊖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B.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На практике операция закрытия сглаживает контуры объекта, в общем случае «заливает</a:t>
                </a:r>
                <a:r>
                  <a:rPr lang="ru-RU" sz="2400" dirty="0" smtClean="0"/>
                  <a:t>» узкие </a:t>
                </a:r>
                <a:r>
                  <a:rPr lang="ru-RU" sz="2400" dirty="0"/>
                  <a:t>разрывы и длинные углубления малой ширины, а также ликвидирует </a:t>
                </a:r>
                <a:r>
                  <a:rPr lang="ru-RU" sz="2400" dirty="0" smtClean="0"/>
                  <a:t>небольшие отверстия </a:t>
                </a:r>
                <a:r>
                  <a:rPr lang="ru-RU" sz="2400" dirty="0"/>
                  <a:t>и заполняет промежутки контура</a:t>
                </a:r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  <a:blipFill>
                <a:blip r:embed="rId2"/>
                <a:stretch>
                  <a:fillRect l="-1668" t="-2482" r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9193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Замыкание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0130" y="1161112"/>
            <a:ext cx="9141229" cy="1944217"/>
          </a:xfrm>
        </p:spPr>
        <p:txBody>
          <a:bodyPr>
            <a:noAutofit/>
          </a:bodyPr>
          <a:lstStyle/>
          <a:p>
            <a:r>
              <a:rPr lang="ru-RU" sz="2400" dirty="0"/>
              <a:t>Сглаживает контуры объекта</a:t>
            </a:r>
          </a:p>
          <a:p>
            <a:r>
              <a:rPr lang="ru-RU" sz="2400" dirty="0"/>
              <a:t>Заливает узкие разрывы и </a:t>
            </a:r>
            <a:r>
              <a:rPr lang="ru-RU" sz="2400" dirty="0" smtClean="0"/>
              <a:t>длинные</a:t>
            </a:r>
            <a:r>
              <a:rPr lang="en-US" sz="2400" dirty="0" smtClean="0"/>
              <a:t> </a:t>
            </a:r>
            <a:r>
              <a:rPr lang="ru-RU" sz="2400" dirty="0" smtClean="0"/>
              <a:t>углубления </a:t>
            </a:r>
            <a:r>
              <a:rPr lang="ru-RU" sz="2400" dirty="0"/>
              <a:t>малой ширины</a:t>
            </a:r>
          </a:p>
          <a:p>
            <a:r>
              <a:rPr lang="ru-RU" sz="2400" dirty="0"/>
              <a:t>Ликвидирует небольшие отверстия</a:t>
            </a:r>
          </a:p>
          <a:p>
            <a:r>
              <a:rPr lang="ru-RU" sz="2400" dirty="0"/>
              <a:t>Заполняет промежутки контура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789040"/>
            <a:ext cx="808426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251922"/>
            <a:ext cx="2790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95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замыкания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051561"/>
            <a:ext cx="8229600" cy="748680"/>
          </a:xfrm>
        </p:spPr>
        <p:txBody>
          <a:bodyPr/>
          <a:lstStyle/>
          <a:p>
            <a:r>
              <a:rPr lang="ru-RU" sz="2400" dirty="0" smtClean="0"/>
              <a:t>Структурирующий элемент – квадрат 3×3</a:t>
            </a:r>
            <a:endParaRPr lang="ru-RU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32" y="1734417"/>
            <a:ext cx="822619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замыкания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413" y="1058136"/>
            <a:ext cx="8229600" cy="1324743"/>
          </a:xfrm>
        </p:spPr>
        <p:txBody>
          <a:bodyPr>
            <a:normAutofit/>
          </a:bodyPr>
          <a:lstStyle/>
          <a:p>
            <a:r>
              <a:rPr lang="ru-RU" sz="2400" dirty="0"/>
              <a:t>Операция замыкания диском </a:t>
            </a:r>
            <a:r>
              <a:rPr lang="ru-RU" sz="2400" dirty="0" smtClean="0"/>
              <a:t>диаметром</a:t>
            </a:r>
            <a:r>
              <a:rPr lang="en-US" sz="2400" dirty="0" smtClean="0"/>
              <a:t> </a:t>
            </a:r>
            <a:r>
              <a:rPr lang="ru-RU" sz="2400" dirty="0" smtClean="0"/>
              <a:t>22 </a:t>
            </a:r>
            <a:r>
              <a:rPr lang="ru-RU" sz="2400" dirty="0"/>
              <a:t>точки</a:t>
            </a:r>
          </a:p>
          <a:p>
            <a:r>
              <a:rPr lang="ru-RU" sz="2400" dirty="0" smtClean="0"/>
              <a:t>Удаляются </a:t>
            </a:r>
            <a:r>
              <a:rPr lang="ru-RU" sz="2400" dirty="0"/>
              <a:t>мелкие объекты (</a:t>
            </a:r>
            <a:r>
              <a:rPr lang="ru-RU" sz="2400" dirty="0" smtClean="0"/>
              <a:t>объект</a:t>
            </a:r>
            <a:r>
              <a:rPr lang="en-US" sz="2400" dirty="0" smtClean="0"/>
              <a:t> </a:t>
            </a:r>
            <a:r>
              <a:rPr lang="ru-RU" sz="2400" dirty="0" smtClean="0"/>
              <a:t>белый</a:t>
            </a:r>
            <a:r>
              <a:rPr lang="ru-RU" sz="2400" dirty="0"/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5" y="2577015"/>
            <a:ext cx="28575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54" y="2577015"/>
            <a:ext cx="2859087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морфология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Пользуясь терминологией теории множеств, полагаем, что функция f(x, y) </a:t>
            </a:r>
            <a:r>
              <a:rPr lang="ru-RU" sz="2400" dirty="0" smtClean="0"/>
              <a:t>называется цифровым </a:t>
            </a:r>
            <a:r>
              <a:rPr lang="ru-RU" sz="2400" dirty="0"/>
              <a:t>изображением, если (x, y) — это пары целых чисел из декартова </a:t>
            </a:r>
            <a:r>
              <a:rPr lang="ru-RU" sz="2400" dirty="0" smtClean="0"/>
              <a:t>произведения Z</a:t>
            </a:r>
            <a:r>
              <a:rPr lang="ru-RU" sz="2400" baseline="30000" dirty="0" smtClean="0"/>
              <a:t>2</a:t>
            </a:r>
            <a:r>
              <a:rPr lang="ru-RU" sz="2400" dirty="0" smtClean="0"/>
              <a:t> </a:t>
            </a:r>
            <a:r>
              <a:rPr lang="ru-RU" sz="2400" dirty="0"/>
              <a:t>(декартово произведение множества Z на себя, т. е. множество всех упорядоченных </a:t>
            </a:r>
            <a:r>
              <a:rPr lang="ru-RU" sz="2400" dirty="0" smtClean="0"/>
              <a:t>пар (</a:t>
            </a:r>
            <a:r>
              <a:rPr lang="ru-RU" sz="2400" dirty="0" err="1"/>
              <a:t>z</a:t>
            </a:r>
            <a:r>
              <a:rPr lang="ru-RU" sz="2400" baseline="-25000" dirty="0" err="1"/>
              <a:t>i</a:t>
            </a:r>
            <a:r>
              <a:rPr lang="ru-RU" sz="2400" dirty="0"/>
              <a:t>, </a:t>
            </a:r>
            <a:r>
              <a:rPr lang="ru-RU" sz="2400" dirty="0" err="1"/>
              <a:t>z</a:t>
            </a:r>
            <a:r>
              <a:rPr lang="ru-RU" sz="2400" baseline="-25000" dirty="0" err="1"/>
              <a:t>j</a:t>
            </a:r>
            <a:r>
              <a:rPr lang="ru-RU" sz="2400" dirty="0"/>
              <a:t>), где </a:t>
            </a:r>
            <a:r>
              <a:rPr lang="ru-RU" sz="2400" dirty="0" err="1"/>
              <a:t>z</a:t>
            </a:r>
            <a:r>
              <a:rPr lang="ru-RU" sz="2400" baseline="-25000" dirty="0" err="1"/>
              <a:t>i</a:t>
            </a:r>
            <a:r>
              <a:rPr lang="ru-RU" sz="2400" dirty="0"/>
              <a:t>, </a:t>
            </a:r>
            <a:r>
              <a:rPr lang="ru-RU" sz="2400" dirty="0" err="1"/>
              <a:t>z</a:t>
            </a:r>
            <a:r>
              <a:rPr lang="ru-RU" sz="2400" baseline="-25000" dirty="0" err="1"/>
              <a:t>j</a:t>
            </a:r>
            <a:r>
              <a:rPr lang="ru-RU" sz="2400" dirty="0"/>
              <a:t> — любые целые числа), а f — отображение, сопоставляющее </a:t>
            </a:r>
            <a:r>
              <a:rPr lang="ru-RU" sz="2400" dirty="0" smtClean="0"/>
              <a:t>значение яркости </a:t>
            </a:r>
            <a:r>
              <a:rPr lang="ru-RU" sz="2400" dirty="0"/>
              <a:t>(принадлежащее множеству вещественных чисел R) каждой паре координат (x, y).</a:t>
            </a:r>
          </a:p>
          <a:p>
            <a:pPr marL="0" indent="0" algn="just">
              <a:buNone/>
            </a:pPr>
            <a:r>
              <a:rPr lang="ru-RU" sz="2400" dirty="0"/>
              <a:t>Математическая морфология позволяет взглянуть на бинарное изображение (</a:t>
            </a:r>
            <a:r>
              <a:rPr lang="ru-RU" sz="2400" dirty="0" smtClean="0"/>
              <a:t>содержащее </a:t>
            </a:r>
            <a:r>
              <a:rPr lang="ru-RU" sz="2400" dirty="0"/>
              <a:t>пикселы фона и объекта интереса, значения яркости которых равны 0 и 1 </a:t>
            </a:r>
            <a:r>
              <a:rPr lang="ru-RU" sz="2400" dirty="0" smtClean="0"/>
              <a:t>соответственно</a:t>
            </a:r>
            <a:r>
              <a:rPr lang="ru-RU" sz="2400" dirty="0"/>
              <a:t>) как на множество пикселов переднего плана в пространстве Z</a:t>
            </a:r>
            <a:r>
              <a:rPr lang="ru-RU" sz="2400" baseline="30000" dirty="0"/>
              <a:t>2</a:t>
            </a:r>
            <a:r>
              <a:rPr lang="ru-RU" sz="2400" dirty="0" smtClean="0"/>
              <a:t> </a:t>
            </a:r>
            <a:r>
              <a:rPr lang="ru-RU" sz="2400" dirty="0"/>
              <a:t>(со </a:t>
            </a:r>
            <a:r>
              <a:rPr lang="ru-RU" sz="2400" dirty="0" smtClean="0"/>
              <a:t>значением яркости </a:t>
            </a:r>
            <a:r>
              <a:rPr lang="ru-RU" sz="2400" dirty="0"/>
              <a:t>равным </a:t>
            </a:r>
            <a:r>
              <a:rPr lang="ru-RU" sz="2400" dirty="0" smtClean="0"/>
              <a:t>1). </a:t>
            </a:r>
            <a:r>
              <a:rPr lang="ru-RU" sz="2400" dirty="0"/>
              <a:t>Исходя из этого операции, совершаемые над множествами, </a:t>
            </a:r>
            <a:r>
              <a:rPr lang="ru-RU" sz="2400" dirty="0" smtClean="0"/>
              <a:t>можно производить </a:t>
            </a:r>
            <a:r>
              <a:rPr lang="ru-RU" sz="2400" dirty="0"/>
              <a:t>и над </a:t>
            </a:r>
            <a:r>
              <a:rPr lang="ru-RU" sz="2400" dirty="0" smtClean="0"/>
              <a:t>изображениями.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7126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замыкания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579" y="985059"/>
            <a:ext cx="8229600" cy="190080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Улучшение сегментации:</a:t>
            </a:r>
          </a:p>
          <a:p>
            <a:r>
              <a:rPr lang="ru-RU" sz="2400" dirty="0" smtClean="0"/>
              <a:t>Бинаризация</a:t>
            </a:r>
            <a:endParaRPr lang="ru-RU" sz="2400" dirty="0"/>
          </a:p>
          <a:p>
            <a:r>
              <a:rPr lang="ru-RU" sz="2400" dirty="0" smtClean="0"/>
              <a:t>Замыкание </a:t>
            </a:r>
            <a:r>
              <a:rPr lang="ru-RU" sz="2400" dirty="0"/>
              <a:t>диском 20 точек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855" y="2777586"/>
            <a:ext cx="77676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575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9884" y="1068187"/>
            <a:ext cx="8229600" cy="1180728"/>
          </a:xfrm>
        </p:spPr>
        <p:txBody>
          <a:bodyPr/>
          <a:lstStyle/>
          <a:p>
            <a:r>
              <a:rPr lang="ru-RU" sz="2400" dirty="0"/>
              <a:t>Дилатация исходного изображения</a:t>
            </a:r>
          </a:p>
          <a:p>
            <a:r>
              <a:rPr lang="ru-RU" sz="2400" dirty="0"/>
              <a:t>Вычитание из него исходного изображения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13" y="3162779"/>
            <a:ext cx="848254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87" y="2340606"/>
            <a:ext cx="237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18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Под выделением связных компонент понимают присвоение уникальной метки </a:t>
            </a:r>
            <a:r>
              <a:rPr lang="ru-RU" sz="2400" dirty="0" smtClean="0"/>
              <a:t>каждому</a:t>
            </a:r>
            <a:r>
              <a:rPr lang="en-US" sz="2400" dirty="0" smtClean="0"/>
              <a:t> </a:t>
            </a:r>
            <a:r>
              <a:rPr lang="ru-RU" sz="2400" dirty="0" smtClean="0"/>
              <a:t>объекту изображения. </a:t>
            </a:r>
            <a:r>
              <a:rPr lang="ru-RU" sz="2400" dirty="0"/>
              <a:t>При последующем анализе данные метки служат в качестве </a:t>
            </a:r>
            <a:r>
              <a:rPr lang="ru-RU" sz="2400" dirty="0" smtClean="0"/>
              <a:t>идентификаторов </a:t>
            </a:r>
            <a:r>
              <a:rPr lang="ru-RU" sz="2400" dirty="0"/>
              <a:t>при обращении к объектам. Это делает операцию выделения связных </a:t>
            </a:r>
            <a:r>
              <a:rPr lang="ru-RU" sz="2400" dirty="0" smtClean="0"/>
              <a:t>компонент</a:t>
            </a:r>
            <a:r>
              <a:rPr lang="en-US" sz="2400" dirty="0" smtClean="0"/>
              <a:t> </a:t>
            </a:r>
            <a:r>
              <a:rPr lang="ru-RU" sz="2400" dirty="0" smtClean="0"/>
              <a:t>неотъемлемой </a:t>
            </a:r>
            <a:r>
              <a:rPr lang="ru-RU" sz="2400" dirty="0"/>
              <a:t>частью почти всех приложений распознавания образов и компьютерного зрения.</a:t>
            </a:r>
          </a:p>
          <a:p>
            <a:pPr marL="0" indent="0" algn="just">
              <a:buNone/>
            </a:pPr>
            <a:r>
              <a:rPr lang="ru-RU" sz="2400" dirty="0"/>
              <a:t>Например, перед тем как компьютер может определить или классифицировать любой </a:t>
            </a:r>
            <a:r>
              <a:rPr lang="ru-RU" sz="2400" dirty="0" smtClean="0"/>
              <a:t>объект</a:t>
            </a:r>
            <a:r>
              <a:rPr lang="en-US" sz="2400" dirty="0" smtClean="0"/>
              <a:t> </a:t>
            </a:r>
            <a:r>
              <a:rPr lang="ru-RU" sz="2400" dirty="0" smtClean="0"/>
              <a:t>изображения </a:t>
            </a:r>
            <a:r>
              <a:rPr lang="ru-RU" sz="2400" dirty="0"/>
              <a:t>(автомобиль, человека, внутренний орган), группы смежных пикселей должны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идентифицированы </a:t>
            </a:r>
            <a:r>
              <a:rPr lang="ru-RU" sz="2400" dirty="0"/>
              <a:t>и промаркированы. Каждая выделенная группа пикселей соответствует </a:t>
            </a:r>
            <a:r>
              <a:rPr lang="ru-RU" sz="2400" dirty="0" smtClean="0"/>
              <a:t>объекту </a:t>
            </a:r>
            <a:r>
              <a:rPr lang="ru-RU" sz="2400" dirty="0"/>
              <a:t>на изображении. Такая группировка смежных пикселей позволяет исследователю </a:t>
            </a:r>
            <a:r>
              <a:rPr lang="ru-RU" sz="2400" dirty="0" smtClean="0"/>
              <a:t>получить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необходимые </a:t>
            </a:r>
            <a:r>
              <a:rPr lang="ru-RU" sz="2400" dirty="0"/>
              <a:t>для последующего анализа свойства объектов, такие как высота, ширина, периметр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площадь</a:t>
            </a:r>
            <a:r>
              <a:rPr lang="ru-RU" sz="2400" dirty="0"/>
              <a:t>. Очевидно, что задача выделения связных компонент является фундаментальной </a:t>
            </a:r>
            <a:r>
              <a:rPr lang="ru-RU" sz="2400" dirty="0" smtClean="0"/>
              <a:t>задачей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</a:t>
            </a:r>
            <a:r>
              <a:rPr lang="ru-RU" sz="2400" dirty="0"/>
              <a:t>изображений. Следует отметить, что для многих приложений данная операция </a:t>
            </a:r>
            <a:r>
              <a:rPr lang="ru-RU" sz="2400" dirty="0" smtClean="0"/>
              <a:t>является </a:t>
            </a:r>
            <a:r>
              <a:rPr lang="ru-RU" sz="2400" dirty="0"/>
              <a:t>наиболее </a:t>
            </a:r>
            <a:r>
              <a:rPr lang="ru-RU" sz="2400" dirty="0" err="1"/>
              <a:t>времязатратной</a:t>
            </a:r>
            <a:r>
              <a:rPr lang="ru-RU" sz="2400" dirty="0"/>
              <a:t>, т. е. критической. По этим причинам выделение связных </a:t>
            </a:r>
            <a:r>
              <a:rPr lang="ru-RU" sz="2400" dirty="0" smtClean="0"/>
              <a:t>компонент</a:t>
            </a:r>
            <a:r>
              <a:rPr lang="en-US" sz="2400" dirty="0" smtClean="0"/>
              <a:t> </a:t>
            </a:r>
            <a:r>
              <a:rPr lang="ru-RU" sz="2400" dirty="0" smtClean="0"/>
              <a:t>до </a:t>
            </a:r>
            <a:r>
              <a:rPr lang="ru-RU" sz="2400" dirty="0"/>
              <a:t>сих пор остается активной областью исследований.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2063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Два пикселя (B или W) называются связными, если они </a:t>
            </a:r>
            <a:r>
              <a:rPr lang="ru-RU" sz="2400" dirty="0" smtClean="0"/>
              <a:t>являются </a:t>
            </a:r>
            <a:r>
              <a:rPr lang="ru-RU" sz="2400" dirty="0"/>
              <a:t>соседями (расстояние между ними равно 1) в выбранной метрике. Связная </a:t>
            </a:r>
            <a:r>
              <a:rPr lang="ru-RU" sz="2400" dirty="0" smtClean="0"/>
              <a:t>компонента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err="1"/>
              <a:t>connected</a:t>
            </a:r>
            <a:r>
              <a:rPr lang="ru-RU" sz="2400" dirty="0"/>
              <a:t> </a:t>
            </a:r>
            <a:r>
              <a:rPr lang="ru-RU" sz="2400" dirty="0" err="1"/>
              <a:t>component</a:t>
            </a:r>
            <a:r>
              <a:rPr lang="ru-RU" sz="2400" dirty="0"/>
              <a:t>) изображения (СК) – это связное множество пикселей в соответствии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ru-RU" sz="2400" dirty="0" smtClean="0"/>
              <a:t>выбранным </a:t>
            </a:r>
            <a:r>
              <a:rPr lang="ru-RU" sz="2400" dirty="0"/>
              <a:t>типом </a:t>
            </a:r>
            <a:r>
              <a:rPr lang="ru-RU" sz="2400" dirty="0" smtClean="0"/>
              <a:t>метрики. Наиболее часто используют 8-связную </a:t>
            </a:r>
            <a:r>
              <a:rPr lang="ru-RU" sz="2400" dirty="0"/>
              <a:t>метрику. На </a:t>
            </a:r>
            <a:r>
              <a:rPr lang="ru-RU" sz="2400" dirty="0" smtClean="0"/>
              <a:t>рисунке показано бинарное </a:t>
            </a:r>
            <a:r>
              <a:rPr lang="ru-RU" sz="2400" dirty="0"/>
              <a:t>изображение с пятью связными компонентами. СК можно считать </a:t>
            </a:r>
            <a:r>
              <a:rPr lang="ru-RU" sz="2400" dirty="0" smtClean="0"/>
              <a:t>единственной структурной </a:t>
            </a:r>
            <a:r>
              <a:rPr lang="ru-RU" sz="2400" dirty="0"/>
              <a:t>единицей растрового изображения.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33</a:t>
            </a:fld>
            <a:endParaRPr lang="ru-RU" noProof="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7" y="3298507"/>
            <a:ext cx="7543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6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Под маркировкой связных компонент бинарного изображения B будем понимать </a:t>
            </a:r>
            <a:r>
              <a:rPr lang="ru-RU" sz="2400" dirty="0" smtClean="0"/>
              <a:t>формирование </a:t>
            </a:r>
            <a:r>
              <a:rPr lang="ru-RU" sz="2400" dirty="0"/>
              <a:t>маркированного изображения LB, в котором каждому пикселю присвоена метка </a:t>
            </a:r>
            <a:r>
              <a:rPr lang="ru-RU" sz="2400" dirty="0" smtClean="0"/>
              <a:t>связной компоненты</a:t>
            </a:r>
            <a:r>
              <a:rPr lang="ru-RU" sz="2400" dirty="0"/>
              <a:t>, которой принадлежит данный пиксель.</a:t>
            </a:r>
          </a:p>
          <a:p>
            <a:pPr marL="0" indent="0" algn="just">
              <a:buNone/>
            </a:pPr>
            <a:r>
              <a:rPr lang="ru-RU" sz="2400" dirty="0"/>
              <a:t>Метка представляет собой некоторый идентификатор, используемый в качестве </a:t>
            </a:r>
            <a:r>
              <a:rPr lang="ru-RU" sz="2400" dirty="0" smtClean="0"/>
              <a:t>уникального </a:t>
            </a:r>
            <a:r>
              <a:rPr lang="ru-RU" sz="2400" dirty="0"/>
              <a:t>имени объекта. Хотя иногда применяются символьные метки, для маркировки </a:t>
            </a:r>
            <a:r>
              <a:rPr lang="ru-RU" sz="2400" dirty="0" smtClean="0"/>
              <a:t>связных компонент </a:t>
            </a:r>
            <a:r>
              <a:rPr lang="ru-RU" sz="2400" dirty="0"/>
              <a:t>часто более удобными оказываются метки в виде положительных целых чисел. </a:t>
            </a:r>
            <a:r>
              <a:rPr lang="ru-RU" sz="2400" dirty="0" smtClean="0"/>
              <a:t>На рис</a:t>
            </a:r>
            <a:r>
              <a:rPr lang="ru-RU" sz="2400" dirty="0"/>
              <a:t>. </a:t>
            </a:r>
            <a:r>
              <a:rPr lang="ru-RU" sz="2400" dirty="0" smtClean="0"/>
              <a:t>б </a:t>
            </a:r>
            <a:r>
              <a:rPr lang="ru-RU" sz="2400" dirty="0"/>
              <a:t>показаны маркированные связные компоненты бинарного изображения рис. </a:t>
            </a:r>
            <a:r>
              <a:rPr lang="ru-RU" sz="2400" dirty="0" smtClean="0"/>
              <a:t>а</a:t>
            </a:r>
            <a:r>
              <a:rPr lang="ru-RU" sz="2400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202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Обозначим через I матрицу изображения. Если I(</a:t>
            </a:r>
            <a:r>
              <a:rPr lang="ru-RU" sz="2400" dirty="0" err="1"/>
              <a:t>i,j</a:t>
            </a:r>
            <a:r>
              <a:rPr lang="ru-RU" sz="2400" dirty="0"/>
              <a:t>) = 0, то пиксель является фоновым. </a:t>
            </a:r>
            <a:r>
              <a:rPr lang="ru-RU" sz="2400" dirty="0" smtClean="0"/>
              <a:t>Если </a:t>
            </a:r>
            <a:r>
              <a:rPr lang="ru-RU" sz="2400" dirty="0"/>
              <a:t>I(</a:t>
            </a:r>
            <a:r>
              <a:rPr lang="ru-RU" sz="2400" dirty="0" err="1"/>
              <a:t>i,j</a:t>
            </a:r>
            <a:r>
              <a:rPr lang="ru-RU" sz="2400" dirty="0"/>
              <a:t>) = 1, то пиксель принадлежит объекту. Через L обозначим двумерную матрицу, </a:t>
            </a:r>
            <a:r>
              <a:rPr lang="ru-RU" sz="2400" dirty="0" smtClean="0"/>
              <a:t>которая используется </a:t>
            </a:r>
            <a:r>
              <a:rPr lang="ru-RU" sz="2400" dirty="0"/>
              <a:t>для хранения информации о метках и имеющую размеры, равные размерам </a:t>
            </a:r>
            <a:r>
              <a:rPr lang="ru-RU" sz="2400" dirty="0" smtClean="0"/>
              <a:t>изображения.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26728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Наиболее простыми методами маркировки связных компонент являются рекурсивные </a:t>
            </a:r>
            <a:r>
              <a:rPr lang="ru-RU" sz="2400" dirty="0" smtClean="0"/>
              <a:t>алгоритмы </a:t>
            </a:r>
            <a:r>
              <a:rPr lang="ru-RU" sz="2400" dirty="0"/>
              <a:t>поиска. Процесс поиска сводится к следующим операциям. Находится </a:t>
            </a:r>
            <a:r>
              <a:rPr lang="ru-RU" sz="2400" dirty="0" smtClean="0"/>
              <a:t>непомеченный черный </a:t>
            </a:r>
            <a:r>
              <a:rPr lang="ru-RU" sz="2400" dirty="0"/>
              <a:t>пиксель. Ему </a:t>
            </a:r>
            <a:r>
              <a:rPr lang="ru-RU" sz="2400" dirty="0" err="1"/>
              <a:t>присваевается</a:t>
            </a:r>
            <a:r>
              <a:rPr lang="ru-RU" sz="2400" dirty="0"/>
              <a:t> новая метка и вызывается процедура поиска </a:t>
            </a:r>
            <a:r>
              <a:rPr lang="ru-RU" sz="2400" dirty="0" err="1"/>
              <a:t>search</a:t>
            </a:r>
            <a:r>
              <a:rPr lang="ru-RU" sz="2400" dirty="0"/>
              <a:t> </a:t>
            </a:r>
            <a:r>
              <a:rPr lang="ru-RU" sz="2400" dirty="0" smtClean="0"/>
              <a:t>всех черных </a:t>
            </a:r>
            <a:r>
              <a:rPr lang="ru-RU" sz="2400" dirty="0"/>
              <a:t>необработанных соседей. Для каждого из найденных соседей производится </a:t>
            </a:r>
            <a:r>
              <a:rPr lang="ru-RU" sz="2400" dirty="0" smtClean="0"/>
              <a:t>рекурсивный </a:t>
            </a:r>
            <a:r>
              <a:rPr lang="ru-RU" sz="2400" dirty="0"/>
              <a:t>вызов </a:t>
            </a:r>
            <a:r>
              <a:rPr lang="ru-RU" sz="2400" dirty="0" err="1"/>
              <a:t>search</a:t>
            </a:r>
            <a:r>
              <a:rPr lang="ru-RU" sz="2400" dirty="0"/>
              <a:t>. Очевидно, что для </a:t>
            </a:r>
            <a:r>
              <a:rPr lang="ru-RU" sz="2400" dirty="0" smtClean="0"/>
              <a:t>избегания </a:t>
            </a:r>
            <a:r>
              <a:rPr lang="ru-RU" sz="2400" dirty="0"/>
              <a:t>множественных рекурсивных вызовов поиск </a:t>
            </a:r>
            <a:r>
              <a:rPr lang="ru-RU" sz="2400" dirty="0" smtClean="0"/>
              <a:t>в ширину </a:t>
            </a:r>
            <a:r>
              <a:rPr lang="ru-RU" sz="2400" dirty="0"/>
              <a:t>реализуется с помощью структуры данных «очередь». Изначально в очередь </a:t>
            </a:r>
            <a:r>
              <a:rPr lang="ru-RU" sz="2400" dirty="0" smtClean="0"/>
              <a:t>заносятся координаты </a:t>
            </a:r>
            <a:r>
              <a:rPr lang="ru-RU" sz="2400" dirty="0"/>
              <a:t>исходного черного пикселя. Затем из очереди извлекается элемент, он </a:t>
            </a:r>
            <a:r>
              <a:rPr lang="ru-RU" sz="2400" dirty="0" smtClean="0"/>
              <a:t>помечается текущей </a:t>
            </a:r>
            <a:r>
              <a:rPr lang="ru-RU" sz="2400" dirty="0"/>
              <a:t>меткой СК, находятся все непомеченные соседи и помещаются в очередь.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578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Обработка продолжается </a:t>
            </a:r>
            <a:r>
              <a:rPr lang="ru-RU" sz="2400" dirty="0"/>
              <a:t>до тех пор, пока очередь не опустеет. Данная стратегия носит название «поиск </a:t>
            </a:r>
            <a:r>
              <a:rPr lang="ru-RU" sz="2400" dirty="0" smtClean="0"/>
              <a:t>в ширину</a:t>
            </a:r>
            <a:r>
              <a:rPr lang="ru-RU" sz="2400" dirty="0"/>
              <a:t>» (</a:t>
            </a:r>
            <a:r>
              <a:rPr lang="ru-RU" sz="2400" dirty="0" err="1"/>
              <a:t>Breadth-first</a:t>
            </a:r>
            <a:r>
              <a:rPr lang="ru-RU" sz="2400" dirty="0"/>
              <a:t> </a:t>
            </a:r>
            <a:r>
              <a:rPr lang="ru-RU" sz="2400" dirty="0" err="1"/>
              <a:t>search</a:t>
            </a:r>
            <a:r>
              <a:rPr lang="ru-RU" sz="2400" dirty="0"/>
              <a:t>, BFS). В качестве структуры данных для хранения информации </a:t>
            </a:r>
            <a:r>
              <a:rPr lang="ru-RU" sz="2400" dirty="0" smtClean="0"/>
              <a:t>о подлежащих </a:t>
            </a:r>
            <a:r>
              <a:rPr lang="ru-RU" sz="2400" dirty="0"/>
              <a:t>обработке пикселях может использоваться стек. В таком случае будет </a:t>
            </a:r>
            <a:r>
              <a:rPr lang="ru-RU" sz="2400" dirty="0" smtClean="0"/>
              <a:t>осуществляться </a:t>
            </a:r>
            <a:r>
              <a:rPr lang="ru-RU" sz="2400" dirty="0"/>
              <a:t>поиск в глубину (</a:t>
            </a:r>
            <a:r>
              <a:rPr lang="ru-RU" sz="2400" dirty="0" err="1"/>
              <a:t>Depth-first</a:t>
            </a:r>
            <a:r>
              <a:rPr lang="ru-RU" sz="2400" dirty="0"/>
              <a:t> </a:t>
            </a:r>
            <a:r>
              <a:rPr lang="ru-RU" sz="2400" dirty="0" err="1"/>
              <a:t>search</a:t>
            </a:r>
            <a:r>
              <a:rPr lang="ru-RU" sz="2400" dirty="0"/>
              <a:t>, DFS</a:t>
            </a:r>
            <a:r>
              <a:rPr lang="ru-RU" sz="2400" dirty="0" smtClean="0"/>
              <a:t>).</a:t>
            </a:r>
          </a:p>
          <a:p>
            <a:pPr marL="0" indent="0" algn="just">
              <a:buNone/>
            </a:pPr>
            <a:r>
              <a:rPr lang="ru-RU" sz="2400" dirty="0"/>
              <a:t>Наиболее эффективным алгоритмом данного семейства является алгоритм обхода </a:t>
            </a:r>
            <a:r>
              <a:rPr lang="ru-RU" sz="2400" dirty="0" smtClean="0"/>
              <a:t>контуров </a:t>
            </a:r>
            <a:r>
              <a:rPr lang="ru-RU" sz="2400" dirty="0"/>
              <a:t>(CT</a:t>
            </a:r>
            <a:r>
              <a:rPr lang="ru-RU" sz="2400" dirty="0" smtClean="0"/>
              <a:t>). </a:t>
            </a:r>
            <a:r>
              <a:rPr lang="ru-RU" sz="2400" dirty="0"/>
              <a:t>Алгоритм осуществляет проход по изображению, </a:t>
            </a:r>
            <a:r>
              <a:rPr lang="ru-RU" sz="2400" dirty="0" smtClean="0"/>
              <a:t>при встрече </a:t>
            </a:r>
            <a:r>
              <a:rPr lang="ru-RU" sz="2400" dirty="0"/>
              <a:t>непомеченного объектного пикселя проверяется его принадлежность внутренней либо</a:t>
            </a:r>
          </a:p>
          <a:p>
            <a:pPr marL="0" indent="0" algn="just">
              <a:buNone/>
            </a:pPr>
            <a:r>
              <a:rPr lang="ru-RU" sz="2400" dirty="0"/>
              <a:t>внешней границе объекта. Если пиксель является граничным, то создается новая метка и </a:t>
            </a:r>
            <a:r>
              <a:rPr lang="ru-RU" sz="2400" dirty="0" smtClean="0"/>
              <a:t>осуществляется </a:t>
            </a:r>
            <a:r>
              <a:rPr lang="ru-RU" sz="2400" dirty="0"/>
              <a:t>прослеживание контура. Все контурные точки получают значение созданной </a:t>
            </a:r>
            <a:r>
              <a:rPr lang="ru-RU" sz="2400" dirty="0" smtClean="0"/>
              <a:t>метки</a:t>
            </a:r>
            <a:r>
              <a:rPr lang="ru-RU" sz="2400" dirty="0"/>
              <a:t>. В противном случае соседний слева пиксель является уже помеченным, текущий </a:t>
            </a:r>
            <a:r>
              <a:rPr lang="ru-RU" sz="2400" dirty="0" smtClean="0"/>
              <a:t>пиксель получает </a:t>
            </a:r>
            <a:r>
              <a:rPr lang="ru-RU" sz="2400" dirty="0"/>
              <a:t>его метку.</a:t>
            </a: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5066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связных компонент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63" y="1158353"/>
            <a:ext cx="812327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11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выделения связных</a:t>
            </a:r>
            <a:br>
              <a:rPr lang="ru-RU" dirty="0"/>
            </a:br>
            <a:r>
              <a:rPr lang="ru-RU" dirty="0"/>
              <a:t>компонент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99" y="1338373"/>
            <a:ext cx="842316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3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 и операции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581128"/>
            <a:ext cx="781117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124745"/>
            <a:ext cx="7077073" cy="344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Заполнение областей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80" y="1156508"/>
            <a:ext cx="8424936" cy="462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91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заполнения области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84784"/>
            <a:ext cx="7772565" cy="47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62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Надпись 37" descr="Акцент для блока заголовка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5" name="Равнобедренный треугольник 34" descr="Тень для блока заголовка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 5" descr="Сплошной контрастный блок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3" name="Полилиния 5" descr="Пустой контрастный блок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pic>
        <p:nvPicPr>
          <p:cNvPr id="8" name="Графический объект 7" descr="Пользователь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1800" dirty="0" smtClean="0"/>
              <a:t>Сергей Ткаченко</a:t>
            </a:r>
            <a:endParaRPr lang="ru-RU" sz="1800" dirty="0"/>
          </a:p>
        </p:txBody>
      </p:sp>
      <p:pic>
        <p:nvPicPr>
          <p:cNvPr id="9" name="Графический объект 8" descr="Конверт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78512" y="4253359"/>
            <a:ext cx="218900" cy="2189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246905"/>
            <a:ext cx="3521514" cy="288000"/>
          </a:xfrm>
        </p:spPr>
        <p:txBody>
          <a:bodyPr rtlCol="0"/>
          <a:lstStyle/>
          <a:p>
            <a:pPr rtl="0"/>
            <a:r>
              <a:rPr lang="en-US" sz="1800" dirty="0" err="1" smtClean="0"/>
              <a:t>SNTkachenko</a:t>
            </a:r>
            <a:r>
              <a:rPr lang="ru-RU" sz="1800" dirty="0" smtClean="0"/>
              <a:t>@</a:t>
            </a:r>
            <a:r>
              <a:rPr lang="en-US" sz="1800" dirty="0" err="1" smtClean="0"/>
              <a:t>kantiana</a:t>
            </a:r>
            <a:r>
              <a:rPr lang="ru-RU" sz="1800" dirty="0" smtClean="0"/>
              <a:t>.</a:t>
            </a:r>
            <a:r>
              <a:rPr lang="en-US" sz="1800" dirty="0" err="1" smtClean="0"/>
              <a:t>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морфология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39091"/>
            <a:ext cx="11328000" cy="515215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/>
              <a:t>Как следствие, простейшими операциями являются теоретико-множественные </a:t>
            </a:r>
            <a:r>
              <a:rPr lang="ru-RU" sz="2400" dirty="0" smtClean="0"/>
              <a:t>операции </a:t>
            </a:r>
            <a:r>
              <a:rPr lang="ru-RU" sz="2400" dirty="0"/>
              <a:t>пересечения, объединения, разности, дополнения и </a:t>
            </a:r>
            <a:r>
              <a:rPr lang="ru-RU" sz="2400" dirty="0" smtClean="0"/>
              <a:t>т.д</a:t>
            </a:r>
            <a:r>
              <a:rPr lang="ru-RU" sz="2400" dirty="0"/>
              <a:t>.</a:t>
            </a:r>
          </a:p>
          <a:p>
            <a:pPr marL="0" indent="0" algn="just">
              <a:buNone/>
            </a:pPr>
            <a:r>
              <a:rPr lang="ru-RU" sz="2400" dirty="0"/>
              <a:t>Морфологические операции выполняются над двумя изображениями: </a:t>
            </a:r>
            <a:r>
              <a:rPr lang="ru-RU" sz="2400" dirty="0" smtClean="0"/>
              <a:t>обрабатываемым </a:t>
            </a:r>
            <a:r>
              <a:rPr lang="ru-RU" sz="2400" dirty="0"/>
              <a:t>и специальным, зависящим от вида операции и решаемой задачи. Такое </a:t>
            </a:r>
            <a:r>
              <a:rPr lang="ru-RU" sz="2400" dirty="0" smtClean="0"/>
              <a:t>специальное изображение </a:t>
            </a:r>
            <a:r>
              <a:rPr lang="ru-RU" sz="2400" dirty="0"/>
              <a:t>в математической морфологии называется структурным элементом или </a:t>
            </a:r>
            <a:r>
              <a:rPr lang="ru-RU" sz="2400" dirty="0" smtClean="0"/>
              <a:t>примитивом</a:t>
            </a:r>
            <a:r>
              <a:rPr lang="ru-RU" sz="2400" dirty="0"/>
              <a:t>. Размер структурного элемента, как правило, равен </a:t>
            </a:r>
            <a:r>
              <a:rPr lang="ru-RU" sz="2400" dirty="0" smtClean="0"/>
              <a:t>3×3</a:t>
            </a:r>
            <a:r>
              <a:rPr lang="ru-RU" sz="2400" dirty="0"/>
              <a:t>, </a:t>
            </a:r>
            <a:r>
              <a:rPr lang="ru-RU" sz="2400" dirty="0" smtClean="0"/>
              <a:t>4×4</a:t>
            </a:r>
            <a:r>
              <a:rPr lang="ru-RU" sz="2400" dirty="0"/>
              <a:t>, </a:t>
            </a:r>
            <a:r>
              <a:rPr lang="ru-RU" sz="2400" dirty="0" smtClean="0"/>
              <a:t>5×5 пикселей. Это обусловлено </a:t>
            </a:r>
            <a:r>
              <a:rPr lang="ru-RU" sz="2400" dirty="0"/>
              <a:t>самой идеей морфологической обработки, в процессе которой </a:t>
            </a:r>
            <a:r>
              <a:rPr lang="ru-RU" sz="2400" dirty="0" smtClean="0"/>
              <a:t>отыскиваются характерные </a:t>
            </a:r>
            <a:r>
              <a:rPr lang="ru-RU" sz="2400" dirty="0"/>
              <a:t>детали изображения. Искомая деталь описывается примитивом, и в </a:t>
            </a:r>
            <a:r>
              <a:rPr lang="ru-RU" sz="2400" dirty="0" smtClean="0"/>
              <a:t>результате </a:t>
            </a:r>
            <a:r>
              <a:rPr lang="ru-RU" sz="2400" dirty="0"/>
              <a:t>морфологической обработки можно подчеркнуть или удалить такие детали на </a:t>
            </a:r>
            <a:r>
              <a:rPr lang="ru-RU" sz="2400" dirty="0" smtClean="0"/>
              <a:t>всём обрабатываемом изображении.</a:t>
            </a: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С помощью теоретико-множественных операций образуются основные операции </a:t>
            </a:r>
            <a:r>
              <a:rPr lang="ru-RU" sz="2400" dirty="0" smtClean="0"/>
              <a:t>морфологической </a:t>
            </a:r>
            <a:r>
              <a:rPr lang="ru-RU" sz="2400" dirty="0"/>
              <a:t>обработки изображений: сужение, расширение, открытие и </a:t>
            </a:r>
            <a:r>
              <a:rPr lang="ru-RU" sz="2400" dirty="0" smtClean="0"/>
              <a:t>закрытие (или более модные названия).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5387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647" y="1320506"/>
            <a:ext cx="4499609" cy="4747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Фильтрация </a:t>
            </a:r>
            <a:r>
              <a:rPr lang="ru-RU" sz="2800" dirty="0"/>
              <a:t>шума:</a:t>
            </a:r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  <a:p>
            <a:pPr marL="0" indent="0" algn="r">
              <a:buNone/>
            </a:pPr>
            <a:r>
              <a:rPr lang="ru-RU" sz="2800" dirty="0"/>
              <a:t>Мелкие </a:t>
            </a:r>
            <a:r>
              <a:rPr lang="ru-RU" sz="2800" dirty="0"/>
              <a:t>объекты</a:t>
            </a:r>
            <a:br>
              <a:rPr lang="ru-RU" sz="2800" dirty="0"/>
            </a:br>
            <a:endParaRPr lang="ru-RU" sz="2800" dirty="0"/>
          </a:p>
          <a:p>
            <a:pPr marL="0" indent="0" algn="r">
              <a:buNone/>
            </a:pPr>
            <a:r>
              <a:rPr lang="ru-RU" sz="2800" dirty="0" smtClean="0"/>
              <a:t>Отверстия</a:t>
            </a:r>
          </a:p>
          <a:p>
            <a:pPr marL="0" indent="0" algn="r">
              <a:buNone/>
            </a:pPr>
            <a:endParaRPr lang="ru-RU" sz="2800" dirty="0" smtClean="0"/>
          </a:p>
          <a:p>
            <a:pPr marL="0" indent="0" algn="r">
              <a:buNone/>
            </a:pPr>
            <a:endParaRPr lang="ru-RU" sz="2800" dirty="0"/>
          </a:p>
          <a:p>
            <a:pPr marL="0" indent="0" algn="r">
              <a:buNone/>
            </a:pPr>
            <a:r>
              <a:rPr lang="ru-RU" sz="2800" dirty="0"/>
              <a:t>Изоляция объектов</a:t>
            </a:r>
          </a:p>
          <a:p>
            <a:pPr marL="0" indent="0" algn="r">
              <a:buNone/>
            </a:pP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2927648" y="6309320"/>
            <a:ext cx="7467600" cy="3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6" name="Группа 5"/>
          <p:cNvGrpSpPr>
            <a:grpSpLocks noChangeAspect="1"/>
          </p:cNvGrpSpPr>
          <p:nvPr/>
        </p:nvGrpSpPr>
        <p:grpSpPr>
          <a:xfrm>
            <a:off x="5695043" y="1484784"/>
            <a:ext cx="4418647" cy="4582866"/>
            <a:chOff x="3728383" y="1340768"/>
            <a:chExt cx="5142865" cy="5334000"/>
          </a:xfrm>
        </p:grpSpPr>
        <p:pic>
          <p:nvPicPr>
            <p:cNvPr id="1029" name="Picture 5" descr="art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418" y="5338093"/>
              <a:ext cx="1366520" cy="133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rt3opn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783" y="5336823"/>
              <a:ext cx="1369060" cy="1337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mon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383" y="4007768"/>
              <a:ext cx="1599565" cy="120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on1thr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0983" y="4007768"/>
              <a:ext cx="1599565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mon1ero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3" y="4007768"/>
              <a:ext cx="1599565" cy="1210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el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3683" y="1340768"/>
              <a:ext cx="1446530" cy="144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el4thr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248" y="1340768"/>
              <a:ext cx="1448435" cy="144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el4opn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813" y="1340768"/>
              <a:ext cx="1448435" cy="1448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blobs-th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r="50000" b="68504"/>
            <a:stretch>
              <a:fillRect/>
            </a:stretch>
          </p:blipFill>
          <p:spPr bwMode="auto">
            <a:xfrm>
              <a:off x="6585248" y="2864133"/>
              <a:ext cx="1294765" cy="99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lobs-hole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r="50000" b="68504"/>
            <a:stretch>
              <a:fillRect/>
            </a:stretch>
          </p:blipFill>
          <p:spPr bwMode="auto">
            <a:xfrm>
              <a:off x="4832648" y="2859053"/>
              <a:ext cx="1294765" cy="995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3552" y="1072342"/>
            <a:ext cx="8229600" cy="2467560"/>
          </a:xfrm>
        </p:spPr>
        <p:txBody>
          <a:bodyPr>
            <a:normAutofit/>
          </a:bodyPr>
          <a:lstStyle/>
          <a:p>
            <a:pPr lvl="0"/>
            <a:r>
              <a:rPr lang="ru-RU" sz="2800" dirty="0"/>
              <a:t>Полутоновое изображение</a:t>
            </a:r>
            <a:r>
              <a:rPr lang="en-US" sz="2800" dirty="0"/>
              <a:t> </a:t>
            </a:r>
            <a:endParaRPr lang="ru-RU" sz="2800" dirty="0"/>
          </a:p>
          <a:p>
            <a:pPr lvl="0"/>
            <a:r>
              <a:rPr lang="ru-RU" sz="2800" dirty="0"/>
              <a:t>Бинаризация</a:t>
            </a:r>
          </a:p>
          <a:p>
            <a:pPr lvl="0"/>
            <a:r>
              <a:rPr lang="ru-RU" sz="2800" dirty="0"/>
              <a:t>Морфологические </a:t>
            </a:r>
            <a:r>
              <a:rPr lang="ru-RU" sz="2800" dirty="0" smtClean="0"/>
              <a:t>преобразования</a:t>
            </a:r>
            <a:endParaRPr lang="ru-RU" sz="2800" dirty="0"/>
          </a:p>
        </p:txBody>
      </p:sp>
      <p:pic>
        <p:nvPicPr>
          <p:cNvPr id="2052" name="Picture 4" descr="ce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137902"/>
            <a:ext cx="2277163" cy="22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el4thr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168393"/>
            <a:ext cx="2275092" cy="227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l4op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21" y="3167651"/>
            <a:ext cx="2277163" cy="22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80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Расширение (дилатация)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ru-RU" sz="2400" dirty="0" smtClean="0"/>
                  <a:t>Дилатация — в математической морфологии — множество всех перемещений z, при которых множества B и A совпадают по меньшей мере в одном элементе.</a:t>
                </a:r>
              </a:p>
              <a:p>
                <a:pPr marL="0" indent="0" algn="just">
                  <a:buNone/>
                </a:pPr>
                <a:r>
                  <a:rPr lang="ru-RU" sz="2400" dirty="0"/>
                  <a:t>Пусть A и B — множества из пространства </a:t>
                </a:r>
                <a:r>
                  <a:rPr lang="ru-RU" sz="2400" dirty="0" smtClean="0"/>
                  <a:t>Z</a:t>
                </a:r>
                <a:r>
                  <a:rPr lang="ru-RU" sz="2400" baseline="30000" dirty="0" smtClean="0"/>
                  <a:t>2</a:t>
                </a:r>
                <a:r>
                  <a:rPr lang="ru-RU" sz="2400" dirty="0"/>
                  <a:t>. Расширение </a:t>
                </a:r>
                <a:r>
                  <a:rPr lang="ru-RU" sz="2400" dirty="0" smtClean="0"/>
                  <a:t>множества A </a:t>
                </a:r>
                <a:r>
                  <a:rPr lang="ru-RU" sz="2400" dirty="0"/>
                  <a:t>по множеству B обозначается A ⊕ B и определяется как</a:t>
                </a:r>
              </a:p>
              <a:p>
                <a:pPr marL="0" indent="0" algn="ctr">
                  <a:buNone/>
                </a:pPr>
                <a:r>
                  <a:rPr lang="ru-RU" sz="2400" dirty="0"/>
                  <a:t>A ⊕ B = {z | </a:t>
                </a:r>
                <a:r>
                  <a:rPr lang="ru-RU" sz="2400" dirty="0" smtClean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ru-RU" sz="2400" dirty="0" smtClean="0"/>
                  <a:t>)</a:t>
                </a:r>
                <a:r>
                  <a:rPr lang="ru-RU" sz="2400" baseline="-25000" dirty="0" smtClean="0"/>
                  <a:t>z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∩ A </a:t>
                </a:r>
                <a:r>
                  <a:rPr lang="ru-RU" sz="2400" dirty="0" smtClean="0">
                    <a:sym typeface="Symbol" panose="05050102010706020507" pitchFamily="18" charset="2"/>
                  </a:rPr>
                  <a:t></a:t>
                </a:r>
                <a:r>
                  <a:rPr lang="en-US" sz="2400" dirty="0" smtClean="0">
                    <a:sym typeface="Symbol" panose="05050102010706020507" pitchFamily="18" charset="2"/>
                  </a:rPr>
                  <a:t> </a:t>
                </a:r>
                <a:r>
                  <a:rPr lang="ru-RU" sz="2400" dirty="0" smtClean="0">
                    <a:sym typeface="Symbol" panose="05050102010706020507" pitchFamily="18" charset="2"/>
                  </a:rPr>
                  <a:t></a:t>
                </a:r>
                <a:r>
                  <a:rPr lang="ru-RU" sz="2400" dirty="0" smtClean="0"/>
                  <a:t>},</a:t>
                </a:r>
                <a:endParaRPr lang="ru-RU" sz="2400" dirty="0"/>
              </a:p>
              <a:p>
                <a:pPr marL="0" indent="0" algn="just">
                  <a:buNone/>
                </a:pPr>
                <a:r>
                  <a:rPr lang="ru-RU" sz="2400" dirty="0"/>
                  <a:t>где </a:t>
                </a:r>
                <a:r>
                  <a:rPr lang="ru-RU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ru-RU" sz="2400" dirty="0"/>
                  <a:t>)</a:t>
                </a:r>
                <a:r>
                  <a:rPr lang="ru-RU" sz="2400" baseline="-25000" dirty="0"/>
                  <a:t>z</a:t>
                </a:r>
                <a:r>
                  <a:rPr lang="ru-RU" sz="2400" dirty="0"/>
                  <a:t>— центральное отражение B (относительно его начала координат) с </a:t>
                </a:r>
                <a:r>
                  <a:rPr lang="ru-RU" sz="2400" dirty="0" smtClean="0"/>
                  <a:t>последующим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параллельным </a:t>
                </a:r>
                <a:r>
                  <a:rPr lang="ru-RU" sz="2400" dirty="0"/>
                  <a:t>переносом в точку z = (z</a:t>
                </a:r>
                <a:r>
                  <a:rPr lang="ru-RU" sz="2400" baseline="-25000" dirty="0"/>
                  <a:t>1</a:t>
                </a:r>
                <a:r>
                  <a:rPr lang="ru-RU" sz="2400" dirty="0"/>
                  <a:t>, z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) (сдвиг в точку z), </a:t>
                </a:r>
                <a:r>
                  <a:rPr lang="ru-RU" sz="2400" dirty="0" smtClean="0"/>
                  <a:t>т.е</a:t>
                </a:r>
                <a:r>
                  <a:rPr lang="ru-RU" sz="2400" dirty="0"/>
                  <a:t>. расширение </a:t>
                </a:r>
                <a:r>
                  <a:rPr lang="ru-RU" sz="2400" dirty="0" smtClean="0"/>
                  <a:t>множества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A </a:t>
                </a:r>
                <a:r>
                  <a:rPr lang="ru-RU" sz="2400" dirty="0"/>
                  <a:t>по примитиву B — это множество всех таких смещений z, при которых </a:t>
                </a:r>
                <a:r>
                  <a:rPr lang="ru-RU" sz="2400" dirty="0" smtClean="0"/>
                  <a:t>множества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A совпадают, по меньшей мере, в одном элементе. На практике операция </a:t>
                </a:r>
                <a:r>
                  <a:rPr lang="ru-RU" sz="2400" dirty="0" smtClean="0"/>
                  <a:t>расширения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«</a:t>
                </a:r>
                <a:r>
                  <a:rPr lang="ru-RU" sz="2400" dirty="0"/>
                  <a:t>наращивает» или «утолщает» объекты на бинарных изображениях.</a:t>
                </a: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39091"/>
                <a:ext cx="11328000" cy="5152159"/>
              </a:xfrm>
              <a:blipFill>
                <a:blip r:embed="rId2"/>
                <a:stretch>
                  <a:fillRect l="-1668" t="-2482" r="-1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5133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Дилатация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59" y="1094903"/>
            <a:ext cx="7779258" cy="495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7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1645</Words>
  <Application>Microsoft Office PowerPoint</Application>
  <PresentationFormat>Широкоэкранный</PresentationFormat>
  <Paragraphs>158</Paragraphs>
  <Slides>42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Corbel</vt:lpstr>
      <vt:lpstr>Symbol</vt:lpstr>
      <vt:lpstr>Times New Roman</vt:lpstr>
      <vt:lpstr>Тема Office</vt:lpstr>
      <vt:lpstr>Морфологические операции над изображениями</vt:lpstr>
      <vt:lpstr>Математическая морфология</vt:lpstr>
      <vt:lpstr>Математическая морфология</vt:lpstr>
      <vt:lpstr>Множества и операции</vt:lpstr>
      <vt:lpstr>Математическая морфология</vt:lpstr>
      <vt:lpstr>Назначение</vt:lpstr>
      <vt:lpstr>Пример</vt:lpstr>
      <vt:lpstr>Расширение (дилатация)</vt:lpstr>
      <vt:lpstr>Дилатация</vt:lpstr>
      <vt:lpstr>Дилатация</vt:lpstr>
      <vt:lpstr>Пример дилатации</vt:lpstr>
      <vt:lpstr>Пример дилатации</vt:lpstr>
      <vt:lpstr>Сужение (эрозия)</vt:lpstr>
      <vt:lpstr>Эрозия</vt:lpstr>
      <vt:lpstr>Эрозия</vt:lpstr>
      <vt:lpstr>Пример эрозии</vt:lpstr>
      <vt:lpstr>Пример эрозии</vt:lpstr>
      <vt:lpstr>Двойственность операций дилатации и эрозии</vt:lpstr>
      <vt:lpstr>Пример – подсчёт монет</vt:lpstr>
      <vt:lpstr>Составные операции</vt:lpstr>
      <vt:lpstr>Открытие (размыкание)</vt:lpstr>
      <vt:lpstr>Открытие (размыкание)</vt:lpstr>
      <vt:lpstr>Пример размыкания</vt:lpstr>
      <vt:lpstr>Пример размыкания</vt:lpstr>
      <vt:lpstr>Пример размыкания</vt:lpstr>
      <vt:lpstr>Закрытие (замыкание)</vt:lpstr>
      <vt:lpstr>Замыкание</vt:lpstr>
      <vt:lpstr>Пример замыкания</vt:lpstr>
      <vt:lpstr>Пример замыкания</vt:lpstr>
      <vt:lpstr>Пример замыкания</vt:lpstr>
      <vt:lpstr>Выделение границ</vt:lpstr>
      <vt:lpstr>Выделение связных компонент</vt:lpstr>
      <vt:lpstr>Выделение связных компонент</vt:lpstr>
      <vt:lpstr>Выделение связных компонент</vt:lpstr>
      <vt:lpstr>Выделение связных компонент</vt:lpstr>
      <vt:lpstr>Выделение связных компонент</vt:lpstr>
      <vt:lpstr>Выделение связных компонент</vt:lpstr>
      <vt:lpstr>Выделение связных компонент</vt:lpstr>
      <vt:lpstr>Алгоритм выделения связных компонент</vt:lpstr>
      <vt:lpstr>Заполнение областей</vt:lpstr>
      <vt:lpstr>Пример заполнения области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2025-08-26T15:19:12Z</dcterms:created>
  <dcterms:modified xsi:type="dcterms:W3CDTF">2025-09-29T15:48:51Z</dcterms:modified>
</cp:coreProperties>
</file>