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79" r:id="rId4"/>
    <p:sldId id="280" r:id="rId5"/>
    <p:sldId id="282" r:id="rId6"/>
    <p:sldId id="283" r:id="rId7"/>
    <p:sldId id="284" r:id="rId8"/>
    <p:sldId id="257" r:id="rId9"/>
    <p:sldId id="285" r:id="rId10"/>
    <p:sldId id="286" r:id="rId11"/>
    <p:sldId id="287" r:id="rId12"/>
    <p:sldId id="288" r:id="rId13"/>
    <p:sldId id="289" r:id="rId14"/>
    <p:sldId id="290" r:id="rId15"/>
    <p:sldId id="291" r:id="rId16"/>
    <p:sldId id="275" r:id="rId17"/>
    <p:sldId id="273" r:id="rId18"/>
    <p:sldId id="264" r:id="rId19"/>
    <p:sldId id="265" r:id="rId20"/>
    <p:sldId id="266" r:id="rId21"/>
    <p:sldId id="267" r:id="rId22"/>
    <p:sldId id="268" r:id="rId23"/>
    <p:sldId id="269" r:id="rId24"/>
    <p:sldId id="277" r:id="rId25"/>
    <p:sldId id="270" r:id="rId26"/>
    <p:sldId id="271" r:id="rId27"/>
    <p:sldId id="278"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64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1B664F71-ACEE-D04D-54DF-824AA12D05A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3DE04E6-4F8E-5F96-291F-736D5C26162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90A79D4-009F-558D-40C8-0907BB64CAAF}"/>
              </a:ext>
            </a:extLst>
          </p:cNvPr>
          <p:cNvSpPr>
            <a:spLocks noGrp="1" noChangeArrowheads="1"/>
          </p:cNvSpPr>
          <p:nvPr>
            <p:ph type="sldNum" sz="quarter" idx="12"/>
          </p:nvPr>
        </p:nvSpPr>
        <p:spPr>
          <a:ln/>
        </p:spPr>
        <p:txBody>
          <a:bodyPr/>
          <a:lstStyle>
            <a:lvl1pPr>
              <a:defRPr/>
            </a:lvl1pPr>
          </a:lstStyle>
          <a:p>
            <a:fld id="{FFC3F613-0342-472A-B1EB-497C7B725CEA}" type="slidenum">
              <a:rPr lang="en-US" altLang="en-US"/>
              <a:pPr/>
              <a:t>‹#›</a:t>
            </a:fld>
            <a:endParaRPr lang="en-US" altLang="en-US"/>
          </a:p>
        </p:txBody>
      </p:sp>
    </p:spTree>
    <p:extLst>
      <p:ext uri="{BB962C8B-B14F-4D97-AF65-F5344CB8AC3E}">
        <p14:creationId xmlns:p14="http://schemas.microsoft.com/office/powerpoint/2010/main" val="2493381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D55E5B9-A547-91EF-448A-B27DD2D704C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6D23053-3386-BF3A-06BE-2A172832437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B2104B8-BD73-4370-9F65-35F9DB8DC699}"/>
              </a:ext>
            </a:extLst>
          </p:cNvPr>
          <p:cNvSpPr>
            <a:spLocks noGrp="1" noChangeArrowheads="1"/>
          </p:cNvSpPr>
          <p:nvPr>
            <p:ph type="sldNum" sz="quarter" idx="12"/>
          </p:nvPr>
        </p:nvSpPr>
        <p:spPr>
          <a:ln/>
        </p:spPr>
        <p:txBody>
          <a:bodyPr/>
          <a:lstStyle>
            <a:lvl1pPr>
              <a:defRPr/>
            </a:lvl1pPr>
          </a:lstStyle>
          <a:p>
            <a:fld id="{591B6D13-7E8E-45BF-B638-ECBC3DA6613F}" type="slidenum">
              <a:rPr lang="en-US" altLang="en-US"/>
              <a:pPr/>
              <a:t>‹#›</a:t>
            </a:fld>
            <a:endParaRPr lang="en-US" altLang="en-US"/>
          </a:p>
        </p:txBody>
      </p:sp>
    </p:spTree>
    <p:extLst>
      <p:ext uri="{BB962C8B-B14F-4D97-AF65-F5344CB8AC3E}">
        <p14:creationId xmlns:p14="http://schemas.microsoft.com/office/powerpoint/2010/main" val="2681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CF5A1D0-77AA-E960-7CEA-8EE44341CEF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4054C5C-D58C-612E-DE59-D6D739C7CA8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C106CC6-0DF6-A7B2-2E34-094B46DBB152}"/>
              </a:ext>
            </a:extLst>
          </p:cNvPr>
          <p:cNvSpPr>
            <a:spLocks noGrp="1" noChangeArrowheads="1"/>
          </p:cNvSpPr>
          <p:nvPr>
            <p:ph type="sldNum" sz="quarter" idx="12"/>
          </p:nvPr>
        </p:nvSpPr>
        <p:spPr>
          <a:ln/>
        </p:spPr>
        <p:txBody>
          <a:bodyPr/>
          <a:lstStyle>
            <a:lvl1pPr>
              <a:defRPr/>
            </a:lvl1pPr>
          </a:lstStyle>
          <a:p>
            <a:fld id="{254C3A11-2504-4C58-94CA-E95DEA4ED430}" type="slidenum">
              <a:rPr lang="en-US" altLang="en-US"/>
              <a:pPr/>
              <a:t>‹#›</a:t>
            </a:fld>
            <a:endParaRPr lang="en-US" altLang="en-US"/>
          </a:p>
        </p:txBody>
      </p:sp>
    </p:spTree>
    <p:extLst>
      <p:ext uri="{BB962C8B-B14F-4D97-AF65-F5344CB8AC3E}">
        <p14:creationId xmlns:p14="http://schemas.microsoft.com/office/powerpoint/2010/main" val="220535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EF3B018-A71F-2668-5345-DF265BB5959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ED14372-8661-568E-7DE5-E2E44BD38DE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F6C83D1-1974-A2BD-CCAD-44A47244D187}"/>
              </a:ext>
            </a:extLst>
          </p:cNvPr>
          <p:cNvSpPr>
            <a:spLocks noGrp="1" noChangeArrowheads="1"/>
          </p:cNvSpPr>
          <p:nvPr>
            <p:ph type="sldNum" sz="quarter" idx="12"/>
          </p:nvPr>
        </p:nvSpPr>
        <p:spPr>
          <a:ln/>
        </p:spPr>
        <p:txBody>
          <a:bodyPr/>
          <a:lstStyle>
            <a:lvl1pPr>
              <a:defRPr/>
            </a:lvl1pPr>
          </a:lstStyle>
          <a:p>
            <a:fld id="{438E0AE1-9E74-450E-B839-EC30166B0212}" type="slidenum">
              <a:rPr lang="en-US" altLang="en-US"/>
              <a:pPr/>
              <a:t>‹#›</a:t>
            </a:fld>
            <a:endParaRPr lang="en-US" altLang="en-US"/>
          </a:p>
        </p:txBody>
      </p:sp>
    </p:spTree>
    <p:extLst>
      <p:ext uri="{BB962C8B-B14F-4D97-AF65-F5344CB8AC3E}">
        <p14:creationId xmlns:p14="http://schemas.microsoft.com/office/powerpoint/2010/main" val="1907038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DCC61755-C4C6-D0C8-C336-BA985709A66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01713E3-C364-1C13-C370-8493162DA38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478759F-D254-BF57-9AF7-19C6E61F623F}"/>
              </a:ext>
            </a:extLst>
          </p:cNvPr>
          <p:cNvSpPr>
            <a:spLocks noGrp="1" noChangeArrowheads="1"/>
          </p:cNvSpPr>
          <p:nvPr>
            <p:ph type="sldNum" sz="quarter" idx="12"/>
          </p:nvPr>
        </p:nvSpPr>
        <p:spPr>
          <a:ln/>
        </p:spPr>
        <p:txBody>
          <a:bodyPr/>
          <a:lstStyle>
            <a:lvl1pPr>
              <a:defRPr/>
            </a:lvl1pPr>
          </a:lstStyle>
          <a:p>
            <a:fld id="{07E1E70F-39E0-4408-8CD0-89CE554CAC8C}" type="slidenum">
              <a:rPr lang="en-US" altLang="en-US"/>
              <a:pPr/>
              <a:t>‹#›</a:t>
            </a:fld>
            <a:endParaRPr lang="en-US" altLang="en-US"/>
          </a:p>
        </p:txBody>
      </p:sp>
    </p:spTree>
    <p:extLst>
      <p:ext uri="{BB962C8B-B14F-4D97-AF65-F5344CB8AC3E}">
        <p14:creationId xmlns:p14="http://schemas.microsoft.com/office/powerpoint/2010/main" val="349800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00541A0-E38E-FB22-E96C-C10DFA795A1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D9493EF-B958-A18E-A20F-D0C79C05089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8B78B60-A0BE-DB1D-DF40-0FD08CB728EE}"/>
              </a:ext>
            </a:extLst>
          </p:cNvPr>
          <p:cNvSpPr>
            <a:spLocks noGrp="1" noChangeArrowheads="1"/>
          </p:cNvSpPr>
          <p:nvPr>
            <p:ph type="sldNum" sz="quarter" idx="12"/>
          </p:nvPr>
        </p:nvSpPr>
        <p:spPr>
          <a:ln/>
        </p:spPr>
        <p:txBody>
          <a:bodyPr/>
          <a:lstStyle>
            <a:lvl1pPr>
              <a:defRPr/>
            </a:lvl1pPr>
          </a:lstStyle>
          <a:p>
            <a:fld id="{81965D5E-38E6-4ED2-8CD7-828E85E2A5DB}" type="slidenum">
              <a:rPr lang="en-US" altLang="en-US"/>
              <a:pPr/>
              <a:t>‹#›</a:t>
            </a:fld>
            <a:endParaRPr lang="en-US" altLang="en-US"/>
          </a:p>
        </p:txBody>
      </p:sp>
    </p:spTree>
    <p:extLst>
      <p:ext uri="{BB962C8B-B14F-4D97-AF65-F5344CB8AC3E}">
        <p14:creationId xmlns:p14="http://schemas.microsoft.com/office/powerpoint/2010/main" val="3893841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BE16D19-784A-D3B1-16BA-ACA52D7D020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AAED9CC5-04C3-8100-2442-70D181B53F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29600E9A-ACA4-E745-AB9B-2802F91ED6EA}"/>
              </a:ext>
            </a:extLst>
          </p:cNvPr>
          <p:cNvSpPr>
            <a:spLocks noGrp="1" noChangeArrowheads="1"/>
          </p:cNvSpPr>
          <p:nvPr>
            <p:ph type="sldNum" sz="quarter" idx="12"/>
          </p:nvPr>
        </p:nvSpPr>
        <p:spPr>
          <a:ln/>
        </p:spPr>
        <p:txBody>
          <a:bodyPr/>
          <a:lstStyle>
            <a:lvl1pPr>
              <a:defRPr/>
            </a:lvl1pPr>
          </a:lstStyle>
          <a:p>
            <a:fld id="{E1EE1F96-EC66-4C62-A734-91343C5E9A14}" type="slidenum">
              <a:rPr lang="en-US" altLang="en-US"/>
              <a:pPr/>
              <a:t>‹#›</a:t>
            </a:fld>
            <a:endParaRPr lang="en-US" altLang="en-US"/>
          </a:p>
        </p:txBody>
      </p:sp>
    </p:spTree>
    <p:extLst>
      <p:ext uri="{BB962C8B-B14F-4D97-AF65-F5344CB8AC3E}">
        <p14:creationId xmlns:p14="http://schemas.microsoft.com/office/powerpoint/2010/main" val="2618847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0295984-6C61-A4FE-1B9C-9080E078ACC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2E3366A-E2B7-8311-F891-C45CB8084A4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22EB8896-8D83-FB0E-717C-854284C97E89}"/>
              </a:ext>
            </a:extLst>
          </p:cNvPr>
          <p:cNvSpPr>
            <a:spLocks noGrp="1" noChangeArrowheads="1"/>
          </p:cNvSpPr>
          <p:nvPr>
            <p:ph type="sldNum" sz="quarter" idx="12"/>
          </p:nvPr>
        </p:nvSpPr>
        <p:spPr>
          <a:ln/>
        </p:spPr>
        <p:txBody>
          <a:bodyPr/>
          <a:lstStyle>
            <a:lvl1pPr>
              <a:defRPr/>
            </a:lvl1pPr>
          </a:lstStyle>
          <a:p>
            <a:fld id="{C166A8A6-2A79-415F-BB2E-B73F972AEB01}" type="slidenum">
              <a:rPr lang="en-US" altLang="en-US"/>
              <a:pPr/>
              <a:t>‹#›</a:t>
            </a:fld>
            <a:endParaRPr lang="en-US" altLang="en-US"/>
          </a:p>
        </p:txBody>
      </p:sp>
    </p:spTree>
    <p:extLst>
      <p:ext uri="{BB962C8B-B14F-4D97-AF65-F5344CB8AC3E}">
        <p14:creationId xmlns:p14="http://schemas.microsoft.com/office/powerpoint/2010/main" val="72386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31D5BCF-3956-CB54-C8F0-1E03F065C354}"/>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64D6CB23-1428-8BA1-CD54-C438458BE13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4358781C-9FC4-9DC8-FDB8-B50F8EBAAD2F}"/>
              </a:ext>
            </a:extLst>
          </p:cNvPr>
          <p:cNvSpPr>
            <a:spLocks noGrp="1" noChangeArrowheads="1"/>
          </p:cNvSpPr>
          <p:nvPr>
            <p:ph type="sldNum" sz="quarter" idx="12"/>
          </p:nvPr>
        </p:nvSpPr>
        <p:spPr>
          <a:ln/>
        </p:spPr>
        <p:txBody>
          <a:bodyPr/>
          <a:lstStyle>
            <a:lvl1pPr>
              <a:defRPr/>
            </a:lvl1pPr>
          </a:lstStyle>
          <a:p>
            <a:fld id="{00CAABF1-6F36-40DC-B2B5-DA099FAF836F}" type="slidenum">
              <a:rPr lang="en-US" altLang="en-US"/>
              <a:pPr/>
              <a:t>‹#›</a:t>
            </a:fld>
            <a:endParaRPr lang="en-US" altLang="en-US"/>
          </a:p>
        </p:txBody>
      </p:sp>
    </p:spTree>
    <p:extLst>
      <p:ext uri="{BB962C8B-B14F-4D97-AF65-F5344CB8AC3E}">
        <p14:creationId xmlns:p14="http://schemas.microsoft.com/office/powerpoint/2010/main" val="33975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2C803CF-DAB8-FDE3-96D5-C4845392F32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A257A8B-F268-221D-BDCA-AE852E35A80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DF05707-CB1A-26F2-0D3D-2D1C506E4FA0}"/>
              </a:ext>
            </a:extLst>
          </p:cNvPr>
          <p:cNvSpPr>
            <a:spLocks noGrp="1" noChangeArrowheads="1"/>
          </p:cNvSpPr>
          <p:nvPr>
            <p:ph type="sldNum" sz="quarter" idx="12"/>
          </p:nvPr>
        </p:nvSpPr>
        <p:spPr>
          <a:ln/>
        </p:spPr>
        <p:txBody>
          <a:bodyPr/>
          <a:lstStyle>
            <a:lvl1pPr>
              <a:defRPr/>
            </a:lvl1pPr>
          </a:lstStyle>
          <a:p>
            <a:fld id="{6C4132C1-1FBE-43D5-898E-66D79ED92926}" type="slidenum">
              <a:rPr lang="en-US" altLang="en-US"/>
              <a:pPr/>
              <a:t>‹#›</a:t>
            </a:fld>
            <a:endParaRPr lang="en-US" altLang="en-US"/>
          </a:p>
        </p:txBody>
      </p:sp>
    </p:spTree>
    <p:extLst>
      <p:ext uri="{BB962C8B-B14F-4D97-AF65-F5344CB8AC3E}">
        <p14:creationId xmlns:p14="http://schemas.microsoft.com/office/powerpoint/2010/main" val="99244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E542190-BDE6-5F23-6475-6B3547181A5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0032A35-A926-11DF-62C7-EBB49009F05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2EADB9A-3826-1A7C-30AE-75B97BB02777}"/>
              </a:ext>
            </a:extLst>
          </p:cNvPr>
          <p:cNvSpPr>
            <a:spLocks noGrp="1" noChangeArrowheads="1"/>
          </p:cNvSpPr>
          <p:nvPr>
            <p:ph type="sldNum" sz="quarter" idx="12"/>
          </p:nvPr>
        </p:nvSpPr>
        <p:spPr>
          <a:ln/>
        </p:spPr>
        <p:txBody>
          <a:bodyPr/>
          <a:lstStyle>
            <a:lvl1pPr>
              <a:defRPr/>
            </a:lvl1pPr>
          </a:lstStyle>
          <a:p>
            <a:fld id="{5D0636D3-12AB-4311-ADFA-D575C97904D5}" type="slidenum">
              <a:rPr lang="en-US" altLang="en-US"/>
              <a:pPr/>
              <a:t>‹#›</a:t>
            </a:fld>
            <a:endParaRPr lang="en-US" altLang="en-US"/>
          </a:p>
        </p:txBody>
      </p:sp>
    </p:spTree>
    <p:extLst>
      <p:ext uri="{BB962C8B-B14F-4D97-AF65-F5344CB8AC3E}">
        <p14:creationId xmlns:p14="http://schemas.microsoft.com/office/powerpoint/2010/main" val="144176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4072299-2E8E-D719-D7F4-26A0717F9F0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C6D0CED-7F71-65C6-7D5A-9F2E911F0105}"/>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3BE5A450-65C8-CC2A-5E4C-71E4361659DF}"/>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21A94E12-347A-D65E-DDFF-E490C84C5DAE}"/>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0593AED8-E2EF-DA7E-5D7C-A10FABE7A837}"/>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3B5FD78-771F-41AF-A327-24D31A47A3A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ABDC022-1771-ECBA-F8B4-6CDEA865E29C}"/>
              </a:ext>
            </a:extLst>
          </p:cNvPr>
          <p:cNvSpPr>
            <a:spLocks noGrp="1" noChangeArrowheads="1"/>
          </p:cNvSpPr>
          <p:nvPr>
            <p:ph type="ctrTitle"/>
          </p:nvPr>
        </p:nvSpPr>
        <p:spPr/>
        <p:txBody>
          <a:bodyPr/>
          <a:lstStyle/>
          <a:p>
            <a:pPr eaLnBrk="1" hangingPunct="1"/>
            <a:r>
              <a:rPr lang="en-US" altLang="en-US"/>
              <a:t>UNIT 1</a:t>
            </a:r>
          </a:p>
        </p:txBody>
      </p:sp>
      <p:sp>
        <p:nvSpPr>
          <p:cNvPr id="2051" name="Rectangle 3">
            <a:extLst>
              <a:ext uri="{FF2B5EF4-FFF2-40B4-BE49-F238E27FC236}">
                <a16:creationId xmlns:a16="http://schemas.microsoft.com/office/drawing/2014/main" id="{B0CA39FD-9095-6ABD-7B19-F632C5362F60}"/>
              </a:ext>
            </a:extLst>
          </p:cNvPr>
          <p:cNvSpPr>
            <a:spLocks noGrp="1" noChangeArrowheads="1"/>
          </p:cNvSpPr>
          <p:nvPr>
            <p:ph type="subTitle" idx="1"/>
          </p:nvPr>
        </p:nvSpPr>
        <p:spPr/>
        <p:txBody>
          <a:bodyPr/>
          <a:lstStyle/>
          <a:p>
            <a:pPr eaLnBrk="1" hangingPunct="1"/>
            <a:r>
              <a:rPr lang="en-US" altLang="en-US"/>
              <a:t>Algorithm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831F3022-4870-D95D-1FBF-8AD575A1EEFD}"/>
              </a:ext>
            </a:extLst>
          </p:cNvPr>
          <p:cNvSpPr>
            <a:spLocks noGrp="1"/>
          </p:cNvSpPr>
          <p:nvPr>
            <p:ph type="title"/>
          </p:nvPr>
        </p:nvSpPr>
        <p:spPr/>
        <p:txBody>
          <a:bodyPr/>
          <a:lstStyle/>
          <a:p>
            <a:r>
              <a:rPr lang="en-US" altLang="en-US"/>
              <a:t>Classes of Algorithms</a:t>
            </a:r>
          </a:p>
        </p:txBody>
      </p:sp>
      <p:sp>
        <p:nvSpPr>
          <p:cNvPr id="3" name="Content Placeholder 2">
            <a:extLst>
              <a:ext uri="{FF2B5EF4-FFF2-40B4-BE49-F238E27FC236}">
                <a16:creationId xmlns:a16="http://schemas.microsoft.com/office/drawing/2014/main" id="{A716D04F-1470-BE40-ABC3-86BE748D5A78}"/>
              </a:ext>
            </a:extLst>
          </p:cNvPr>
          <p:cNvSpPr>
            <a:spLocks noGrp="1"/>
          </p:cNvSpPr>
          <p:nvPr>
            <p:ph idx="1"/>
          </p:nvPr>
        </p:nvSpPr>
        <p:spPr/>
        <p:txBody>
          <a:bodyPr/>
          <a:lstStyle/>
          <a:p>
            <a:pPr marL="514350" indent="-514350" algn="just" eaLnBrk="1" hangingPunct="1">
              <a:buFontTx/>
              <a:buAutoNum type="arabicPeriod" startAt="2"/>
            </a:pPr>
            <a:r>
              <a:rPr lang="en-US" altLang="en-US" sz="2800" u="sng"/>
              <a:t>Backtracking Algorithms</a:t>
            </a:r>
          </a:p>
          <a:p>
            <a:pPr marL="514350" indent="-514350" algn="just">
              <a:buFontTx/>
              <a:buNone/>
            </a:pPr>
            <a:r>
              <a:rPr lang="en-US" altLang="en-US"/>
              <a:t>	</a:t>
            </a:r>
            <a:r>
              <a:rPr lang="en-US" altLang="en-US" sz="2400"/>
              <a:t>Backtracking Algorithms are algorithms for performing operations in which we have to move back after going onto some particular path or track. In-order, pre-order operations are best examples of backtracking algorithms.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2777B03D-9835-46C1-31E3-F437F04C955E}"/>
              </a:ext>
            </a:extLst>
          </p:cNvPr>
          <p:cNvSpPr>
            <a:spLocks noGrp="1"/>
          </p:cNvSpPr>
          <p:nvPr>
            <p:ph type="title"/>
          </p:nvPr>
        </p:nvSpPr>
        <p:spPr/>
        <p:txBody>
          <a:bodyPr/>
          <a:lstStyle/>
          <a:p>
            <a:r>
              <a:rPr lang="en-US" altLang="en-US"/>
              <a:t>Classes of Algorithms</a:t>
            </a:r>
          </a:p>
        </p:txBody>
      </p:sp>
      <p:sp>
        <p:nvSpPr>
          <p:cNvPr id="12291" name="Content Placeholder 2">
            <a:extLst>
              <a:ext uri="{FF2B5EF4-FFF2-40B4-BE49-F238E27FC236}">
                <a16:creationId xmlns:a16="http://schemas.microsoft.com/office/drawing/2014/main" id="{CFE29970-2841-4523-C72B-F41354DFFC50}"/>
              </a:ext>
            </a:extLst>
          </p:cNvPr>
          <p:cNvSpPr>
            <a:spLocks noGrp="1"/>
          </p:cNvSpPr>
          <p:nvPr>
            <p:ph idx="1"/>
          </p:nvPr>
        </p:nvSpPr>
        <p:spPr/>
        <p:txBody>
          <a:bodyPr/>
          <a:lstStyle/>
          <a:p>
            <a:pPr marL="514350" lvl="1" indent="-514350" algn="just">
              <a:buFontTx/>
              <a:buAutoNum type="arabicPeriod" startAt="3"/>
            </a:pPr>
            <a:r>
              <a:rPr lang="en-US" altLang="en-US" u="sng"/>
              <a:t>Divide-and-Conquer Algorithms</a:t>
            </a:r>
          </a:p>
          <a:p>
            <a:pPr algn="just">
              <a:buFontTx/>
              <a:buNone/>
            </a:pPr>
            <a:r>
              <a:rPr lang="en-US" altLang="en-US" sz="2400"/>
              <a:t>	The best example of Divide-and-Conquer Algorithms is merge sorting algorithm. In merge sorting algorithm, first numbers are divided and then combine or merge (called conquer).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852AB0CE-771D-1658-EFBD-C207DFFFFB68}"/>
              </a:ext>
            </a:extLst>
          </p:cNvPr>
          <p:cNvSpPr>
            <a:spLocks noGrp="1"/>
          </p:cNvSpPr>
          <p:nvPr>
            <p:ph type="title"/>
          </p:nvPr>
        </p:nvSpPr>
        <p:spPr/>
        <p:txBody>
          <a:bodyPr/>
          <a:lstStyle/>
          <a:p>
            <a:r>
              <a:rPr lang="en-US" altLang="en-US"/>
              <a:t>Classes of Algorithms</a:t>
            </a:r>
          </a:p>
        </p:txBody>
      </p:sp>
      <p:sp>
        <p:nvSpPr>
          <p:cNvPr id="13315" name="Content Placeholder 2">
            <a:extLst>
              <a:ext uri="{FF2B5EF4-FFF2-40B4-BE49-F238E27FC236}">
                <a16:creationId xmlns:a16="http://schemas.microsoft.com/office/drawing/2014/main" id="{E36C457B-EFDE-B204-DC15-7EDA33A1E5C8}"/>
              </a:ext>
            </a:extLst>
          </p:cNvPr>
          <p:cNvSpPr>
            <a:spLocks noGrp="1"/>
          </p:cNvSpPr>
          <p:nvPr>
            <p:ph idx="1"/>
          </p:nvPr>
        </p:nvSpPr>
        <p:spPr/>
        <p:txBody>
          <a:bodyPr/>
          <a:lstStyle/>
          <a:p>
            <a:pPr marL="514350" lvl="1" indent="-514350" algn="just">
              <a:buFontTx/>
              <a:buAutoNum type="arabicPeriod" startAt="4"/>
            </a:pPr>
            <a:r>
              <a:rPr lang="en-US" altLang="en-US" u="sng"/>
              <a:t>Dynamic Programming Algorithms</a:t>
            </a:r>
          </a:p>
          <a:p>
            <a:pPr algn="just">
              <a:buFontTx/>
              <a:buNone/>
            </a:pPr>
            <a:r>
              <a:rPr lang="en-US" altLang="en-US" sz="2400"/>
              <a:t>	Dynamic Programming Algorithms are algorithms used for operations in which memory is allocated dynamically, such as linked list, dynamic memory allocation, etc.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F8866A8-9CEA-4108-6AF3-12C51B57D36D}"/>
              </a:ext>
            </a:extLst>
          </p:cNvPr>
          <p:cNvSpPr>
            <a:spLocks noGrp="1"/>
          </p:cNvSpPr>
          <p:nvPr>
            <p:ph type="title"/>
          </p:nvPr>
        </p:nvSpPr>
        <p:spPr/>
        <p:txBody>
          <a:bodyPr/>
          <a:lstStyle/>
          <a:p>
            <a:r>
              <a:rPr lang="en-US" altLang="en-US"/>
              <a:t>Classes of Algorithms</a:t>
            </a:r>
          </a:p>
        </p:txBody>
      </p:sp>
      <p:sp>
        <p:nvSpPr>
          <p:cNvPr id="14339" name="Content Placeholder 2">
            <a:extLst>
              <a:ext uri="{FF2B5EF4-FFF2-40B4-BE49-F238E27FC236}">
                <a16:creationId xmlns:a16="http://schemas.microsoft.com/office/drawing/2014/main" id="{290D6F9A-E58E-DB21-67EB-4C72CEB33232}"/>
              </a:ext>
            </a:extLst>
          </p:cNvPr>
          <p:cNvSpPr>
            <a:spLocks noGrp="1"/>
          </p:cNvSpPr>
          <p:nvPr>
            <p:ph idx="1"/>
          </p:nvPr>
        </p:nvSpPr>
        <p:spPr/>
        <p:txBody>
          <a:bodyPr/>
          <a:lstStyle/>
          <a:p>
            <a:pPr marL="514350" lvl="1" indent="-514350" algn="just">
              <a:buFontTx/>
              <a:buAutoNum type="arabicPeriod" startAt="5"/>
            </a:pPr>
            <a:r>
              <a:rPr lang="en-US" altLang="en-US" u="sng"/>
              <a:t>Greedy Algorithms</a:t>
            </a:r>
          </a:p>
          <a:p>
            <a:pPr marL="514350" lvl="1" indent="-514350" algn="just">
              <a:buFontTx/>
              <a:buNone/>
            </a:pPr>
            <a:r>
              <a:rPr lang="en-US" altLang="en-US" sz="2400"/>
              <a:t>	Greedy Algorithms is a process of writing algorithms in which each step of algorithm is checked for optimization. It means it is checked that each step of the algorithm is optimum, that is each step of the algorithm executes fast and requires less storage space in memory. Here, the main aim is if each step of the algorithm is optimum, then the entire algorithm is automatically optimum, it means the entire algorithm is automatically executes fast and requires less storage space in memory.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2DB50B9D-4C78-4852-2815-3F453092AE8A}"/>
              </a:ext>
            </a:extLst>
          </p:cNvPr>
          <p:cNvSpPr>
            <a:spLocks noGrp="1"/>
          </p:cNvSpPr>
          <p:nvPr>
            <p:ph type="title"/>
          </p:nvPr>
        </p:nvSpPr>
        <p:spPr/>
        <p:txBody>
          <a:bodyPr/>
          <a:lstStyle/>
          <a:p>
            <a:r>
              <a:rPr lang="en-US" altLang="en-US"/>
              <a:t>Classes of Algorithms</a:t>
            </a:r>
          </a:p>
        </p:txBody>
      </p:sp>
      <p:sp>
        <p:nvSpPr>
          <p:cNvPr id="15363" name="Content Placeholder 2">
            <a:extLst>
              <a:ext uri="{FF2B5EF4-FFF2-40B4-BE49-F238E27FC236}">
                <a16:creationId xmlns:a16="http://schemas.microsoft.com/office/drawing/2014/main" id="{8E8EBE47-5BC6-3AE3-E2C8-2E8188A85ADD}"/>
              </a:ext>
            </a:extLst>
          </p:cNvPr>
          <p:cNvSpPr>
            <a:spLocks noGrp="1"/>
          </p:cNvSpPr>
          <p:nvPr>
            <p:ph idx="1"/>
          </p:nvPr>
        </p:nvSpPr>
        <p:spPr/>
        <p:txBody>
          <a:bodyPr/>
          <a:lstStyle/>
          <a:p>
            <a:pPr marL="514350" lvl="1" indent="-514350" algn="just">
              <a:buFontTx/>
              <a:buAutoNum type="arabicPeriod" startAt="6"/>
            </a:pPr>
            <a:r>
              <a:rPr lang="en-US" altLang="en-US" u="sng"/>
              <a:t>Branch-and-Bound Algorithms</a:t>
            </a:r>
          </a:p>
          <a:p>
            <a:pPr algn="just">
              <a:buFontTx/>
              <a:buNone/>
            </a:pPr>
            <a:r>
              <a:rPr lang="en-US" altLang="en-US" sz="2400"/>
              <a:t>	 Branch-and-Bound Algorithms are used for different operations in which first the main problem is divided into different sub problems, and then each sub problem is solved one by one. An algorithms is written for each sub problem. Tree is an example of branch-and-bound algorithm in which first main tree problem is divided into two sub problems create a tree and traverse a tree. Again traverse a tree problem is divided into three sub problems pre-order traversal, in-order traversal, and post-order traversal. Finally, an algorithm is written for each sub problem to solve the main problem.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81F88AD9-15FD-5D4A-EE21-2D06A770613A}"/>
              </a:ext>
            </a:extLst>
          </p:cNvPr>
          <p:cNvSpPr>
            <a:spLocks noGrp="1"/>
          </p:cNvSpPr>
          <p:nvPr>
            <p:ph type="title"/>
          </p:nvPr>
        </p:nvSpPr>
        <p:spPr/>
        <p:txBody>
          <a:bodyPr/>
          <a:lstStyle/>
          <a:p>
            <a:r>
              <a:rPr lang="en-US" altLang="en-US"/>
              <a:t>Classes of Algorithms</a:t>
            </a:r>
          </a:p>
        </p:txBody>
      </p:sp>
      <p:sp>
        <p:nvSpPr>
          <p:cNvPr id="16387" name="Content Placeholder 2">
            <a:extLst>
              <a:ext uri="{FF2B5EF4-FFF2-40B4-BE49-F238E27FC236}">
                <a16:creationId xmlns:a16="http://schemas.microsoft.com/office/drawing/2014/main" id="{30811E9D-FCF9-716B-3BD7-661F3985E3DB}"/>
              </a:ext>
            </a:extLst>
          </p:cNvPr>
          <p:cNvSpPr>
            <a:spLocks noGrp="1"/>
          </p:cNvSpPr>
          <p:nvPr>
            <p:ph idx="1"/>
          </p:nvPr>
        </p:nvSpPr>
        <p:spPr/>
        <p:txBody>
          <a:bodyPr/>
          <a:lstStyle/>
          <a:p>
            <a:pPr marL="514350" lvl="1" indent="-514350" algn="just">
              <a:buFontTx/>
              <a:buAutoNum type="arabicPeriod" startAt="7"/>
            </a:pPr>
            <a:r>
              <a:rPr lang="en-US" altLang="en-US" u="sng"/>
              <a:t>Brute Force Algorithms</a:t>
            </a:r>
          </a:p>
          <a:p>
            <a:pPr marL="514350" lvl="1" indent="-514350" algn="just">
              <a:buFontTx/>
              <a:buNone/>
            </a:pPr>
            <a:r>
              <a:rPr lang="en-US" altLang="en-US" sz="2400"/>
              <a:t>	Brute Force Algorithms is actually a method for writing different algorithms for the same problem, and then select (choose) the best algorithm. For example, for swapping two numbers, there are two algorithms, swapping two numbers using two variables, and swapping two numbers using three variables. Algorithms are written for both two and three variables, and finally select the best algorithm, which executes fast, and requires less storage space in memory.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1B0A629-D546-2D13-C1C3-D249E5FF8F23}"/>
              </a:ext>
            </a:extLst>
          </p:cNvPr>
          <p:cNvSpPr>
            <a:spLocks noGrp="1"/>
          </p:cNvSpPr>
          <p:nvPr>
            <p:ph type="title"/>
          </p:nvPr>
        </p:nvSpPr>
        <p:spPr/>
        <p:txBody>
          <a:bodyPr/>
          <a:lstStyle/>
          <a:p>
            <a:r>
              <a:rPr lang="en-US" altLang="en-US"/>
              <a:t>Asymptotic Notations</a:t>
            </a:r>
          </a:p>
        </p:txBody>
      </p:sp>
      <p:sp>
        <p:nvSpPr>
          <p:cNvPr id="17411" name="Content Placeholder 2">
            <a:extLst>
              <a:ext uri="{FF2B5EF4-FFF2-40B4-BE49-F238E27FC236}">
                <a16:creationId xmlns:a16="http://schemas.microsoft.com/office/drawing/2014/main" id="{82CD4B1D-998C-C0B8-5ABA-DBF0FC7F2CCF}"/>
              </a:ext>
            </a:extLst>
          </p:cNvPr>
          <p:cNvSpPr>
            <a:spLocks noGrp="1"/>
          </p:cNvSpPr>
          <p:nvPr>
            <p:ph idx="1"/>
          </p:nvPr>
        </p:nvSpPr>
        <p:spPr/>
        <p:txBody>
          <a:bodyPr/>
          <a:lstStyle/>
          <a:p>
            <a:pPr algn="just"/>
            <a:r>
              <a:rPr lang="en-US" altLang="en-US"/>
              <a:t>Asymptotic notations were first introduced by German mathematicians Edmund Landau and Paul Bachmann, therefore it is called Landau notation or Bachmann–Landau notation. Asymptotic notations are also called members of Family of Bachmann–Landau notations.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5A2B1DBD-F021-8A4C-27C4-0C82149D4107}"/>
              </a:ext>
            </a:extLst>
          </p:cNvPr>
          <p:cNvSpPr>
            <a:spLocks noGrp="1"/>
          </p:cNvSpPr>
          <p:nvPr>
            <p:ph type="title"/>
          </p:nvPr>
        </p:nvSpPr>
        <p:spPr/>
        <p:txBody>
          <a:bodyPr/>
          <a:lstStyle/>
          <a:p>
            <a:r>
              <a:rPr lang="en-US" altLang="en-US"/>
              <a:t>Asymptotic Notations</a:t>
            </a:r>
          </a:p>
        </p:txBody>
      </p:sp>
      <p:sp>
        <p:nvSpPr>
          <p:cNvPr id="18435" name="Content Placeholder 2">
            <a:extLst>
              <a:ext uri="{FF2B5EF4-FFF2-40B4-BE49-F238E27FC236}">
                <a16:creationId xmlns:a16="http://schemas.microsoft.com/office/drawing/2014/main" id="{9F12C744-C199-B29B-E1C5-0177C112A928}"/>
              </a:ext>
            </a:extLst>
          </p:cNvPr>
          <p:cNvSpPr>
            <a:spLocks noGrp="1"/>
          </p:cNvSpPr>
          <p:nvPr>
            <p:ph idx="1"/>
          </p:nvPr>
        </p:nvSpPr>
        <p:spPr/>
        <p:txBody>
          <a:bodyPr/>
          <a:lstStyle/>
          <a:p>
            <a:pPr algn="just"/>
            <a:r>
              <a:rPr lang="en-US" altLang="en-US" sz="2800"/>
              <a:t>There are different types of asymptotic notations used for the analysis of algorithm for its time and space complexities (difficulties or problems):</a:t>
            </a:r>
          </a:p>
          <a:p>
            <a:pPr marL="971550" lvl="1" indent="-514350" algn="just">
              <a:buFontTx/>
              <a:buAutoNum type="arabicPeriod"/>
            </a:pPr>
            <a:r>
              <a:rPr lang="en-US" altLang="en-US"/>
              <a:t>Big O Notation (or Big-Oh Notation)</a:t>
            </a:r>
          </a:p>
          <a:p>
            <a:pPr marL="971550" lvl="1" indent="-514350" algn="just">
              <a:buFontTx/>
              <a:buAutoNum type="arabicPeriod" startAt="2"/>
            </a:pPr>
            <a:r>
              <a:rPr lang="en-US" altLang="en-US"/>
              <a:t>Big Omega </a:t>
            </a:r>
            <a:r>
              <a:rPr lang="el-GR" altLang="en-US"/>
              <a:t>Ω</a:t>
            </a:r>
            <a:r>
              <a:rPr lang="en-US" altLang="en-US"/>
              <a:t> Notation</a:t>
            </a:r>
          </a:p>
          <a:p>
            <a:pPr marL="971550" lvl="1" indent="-514350" algn="just">
              <a:buFontTx/>
              <a:buAutoNum type="arabicPeriod" startAt="2"/>
            </a:pPr>
            <a:r>
              <a:rPr lang="en-US" altLang="en-US"/>
              <a:t>Big Theta </a:t>
            </a:r>
            <a:r>
              <a:rPr lang="el-GR" altLang="en-US"/>
              <a:t>Θ</a:t>
            </a:r>
            <a:r>
              <a:rPr lang="en-US" altLang="en-US"/>
              <a:t> Notation</a:t>
            </a:r>
          </a:p>
          <a:p>
            <a:pPr marL="971550" lvl="1" indent="-514350" algn="just">
              <a:buFontTx/>
              <a:buAutoNum type="arabicPeriod" startAt="2"/>
            </a:pPr>
            <a:r>
              <a:rPr lang="en-US" altLang="en-US"/>
              <a:t>Small O Notation (or Small Oh Notation)</a:t>
            </a:r>
          </a:p>
          <a:p>
            <a:pPr marL="971550" lvl="1" indent="-514350" algn="just">
              <a:buFontTx/>
              <a:buNone/>
            </a:pPr>
            <a:r>
              <a:rPr lang="en-US" altLang="en-US"/>
              <a:t>	(also called Little O or Little Oh Notation)</a:t>
            </a:r>
          </a:p>
          <a:p>
            <a:pPr marL="971550" lvl="1" indent="-514350" algn="just">
              <a:buFontTx/>
              <a:buAutoNum type="arabicPeriod" startAt="5"/>
            </a:pPr>
            <a:r>
              <a:rPr lang="en-US" altLang="en-US"/>
              <a:t>Small Omega </a:t>
            </a:r>
            <a:r>
              <a:rPr lang="el-GR" altLang="en-US"/>
              <a:t>ω </a:t>
            </a:r>
            <a:r>
              <a:rPr lang="en-US" altLang="en-US"/>
              <a:t>Notation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DA287FE6-BE3B-0454-4994-BEE612287DFB}"/>
              </a:ext>
            </a:extLst>
          </p:cNvPr>
          <p:cNvSpPr>
            <a:spLocks noGrp="1"/>
          </p:cNvSpPr>
          <p:nvPr>
            <p:ph type="title"/>
          </p:nvPr>
        </p:nvSpPr>
        <p:spPr/>
        <p:txBody>
          <a:bodyPr/>
          <a:lstStyle/>
          <a:p>
            <a:r>
              <a:rPr lang="en-US" altLang="en-US"/>
              <a:t>Big Oh Notation or</a:t>
            </a:r>
            <a:br>
              <a:rPr lang="en-US" altLang="en-US"/>
            </a:br>
            <a:r>
              <a:rPr lang="en-US" altLang="en-US"/>
              <a:t>Big O Notation</a:t>
            </a:r>
          </a:p>
        </p:txBody>
      </p:sp>
      <p:sp>
        <p:nvSpPr>
          <p:cNvPr id="19459" name="Content Placeholder 2">
            <a:extLst>
              <a:ext uri="{FF2B5EF4-FFF2-40B4-BE49-F238E27FC236}">
                <a16:creationId xmlns:a16="http://schemas.microsoft.com/office/drawing/2014/main" id="{E7D75781-C786-78D2-5FDD-F5CAF3CA65A7}"/>
              </a:ext>
            </a:extLst>
          </p:cNvPr>
          <p:cNvSpPr>
            <a:spLocks noGrp="1"/>
          </p:cNvSpPr>
          <p:nvPr>
            <p:ph idx="1"/>
          </p:nvPr>
        </p:nvSpPr>
        <p:spPr/>
        <p:txBody>
          <a:bodyPr/>
          <a:lstStyle/>
          <a:p>
            <a:pPr algn="just"/>
            <a:r>
              <a:rPr lang="en-US" altLang="en-US" sz="3000"/>
              <a:t>Big O notation is used to classify (categorize) algorithms by how they respond to changes in input size. When input size (size of input values or input data) increases, the complexity (difficulty), the processing time (speed or execution time or running time or efficiency), and the working space requirements (requirements of spaces in RAM to store values) of the algorithm (of the function and program) also increases.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5E002AF7-4B4C-B66F-7403-2D5E3085CE2A}"/>
              </a:ext>
            </a:extLst>
          </p:cNvPr>
          <p:cNvSpPr>
            <a:spLocks noGrp="1"/>
          </p:cNvSpPr>
          <p:nvPr>
            <p:ph type="title"/>
          </p:nvPr>
        </p:nvSpPr>
        <p:spPr/>
        <p:txBody>
          <a:bodyPr/>
          <a:lstStyle/>
          <a:p>
            <a:r>
              <a:rPr lang="en-US" altLang="en-US"/>
              <a:t>Big Oh Notation or</a:t>
            </a:r>
            <a:br>
              <a:rPr lang="en-US" altLang="en-US"/>
            </a:br>
            <a:r>
              <a:rPr lang="en-US" altLang="en-US"/>
              <a:t>Big O Notation</a:t>
            </a:r>
          </a:p>
        </p:txBody>
      </p:sp>
      <p:sp>
        <p:nvSpPr>
          <p:cNvPr id="20483" name="Content Placeholder 2">
            <a:extLst>
              <a:ext uri="{FF2B5EF4-FFF2-40B4-BE49-F238E27FC236}">
                <a16:creationId xmlns:a16="http://schemas.microsoft.com/office/drawing/2014/main" id="{5987710E-DA2D-DB4C-0FC7-3F2331EACA72}"/>
              </a:ext>
            </a:extLst>
          </p:cNvPr>
          <p:cNvSpPr>
            <a:spLocks noGrp="1"/>
          </p:cNvSpPr>
          <p:nvPr>
            <p:ph idx="1"/>
          </p:nvPr>
        </p:nvSpPr>
        <p:spPr/>
        <p:txBody>
          <a:bodyPr/>
          <a:lstStyle/>
          <a:p>
            <a:pPr algn="just"/>
            <a:r>
              <a:rPr lang="en-US" altLang="en-US" sz="3000"/>
              <a:t>For example, when we are performing a function addition of two input values 10 and 20, then the complexity, the processing time, and the working space requirements of the algorithm (of the function and program) is very less.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52C69F85-80EC-47CB-29A4-B1D709BDA40E}"/>
              </a:ext>
            </a:extLst>
          </p:cNvPr>
          <p:cNvSpPr>
            <a:spLocks noGrp="1"/>
          </p:cNvSpPr>
          <p:nvPr>
            <p:ph type="title"/>
          </p:nvPr>
        </p:nvSpPr>
        <p:spPr/>
        <p:txBody>
          <a:bodyPr/>
          <a:lstStyle/>
          <a:p>
            <a:r>
              <a:rPr lang="en-US" altLang="en-US"/>
              <a:t>Analysis of Algorithms</a:t>
            </a:r>
            <a:br>
              <a:rPr lang="en-US" altLang="en-US"/>
            </a:br>
            <a:r>
              <a:rPr lang="en-US" altLang="en-US"/>
              <a:t>Time and Space Complexities</a:t>
            </a:r>
          </a:p>
        </p:txBody>
      </p:sp>
      <p:sp>
        <p:nvSpPr>
          <p:cNvPr id="3075" name="Content Placeholder 2">
            <a:extLst>
              <a:ext uri="{FF2B5EF4-FFF2-40B4-BE49-F238E27FC236}">
                <a16:creationId xmlns:a16="http://schemas.microsoft.com/office/drawing/2014/main" id="{D7C8723F-D66F-9D0F-5B82-F67C0510785D}"/>
              </a:ext>
            </a:extLst>
          </p:cNvPr>
          <p:cNvSpPr>
            <a:spLocks noGrp="1"/>
          </p:cNvSpPr>
          <p:nvPr>
            <p:ph idx="1"/>
          </p:nvPr>
        </p:nvSpPr>
        <p:spPr/>
        <p:txBody>
          <a:bodyPr/>
          <a:lstStyle/>
          <a:p>
            <a:pPr algn="just"/>
            <a:r>
              <a:rPr lang="en-US" altLang="en-US"/>
              <a:t>Algorithm is a set of steps for solving a given problem (particular problem). Algorithm is a step-by-step process for solving a given problem (particular problem).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D5D9EDC-D95A-793F-4CA9-951EF3060261}"/>
              </a:ext>
            </a:extLst>
          </p:cNvPr>
          <p:cNvSpPr>
            <a:spLocks noGrp="1"/>
          </p:cNvSpPr>
          <p:nvPr>
            <p:ph type="title"/>
          </p:nvPr>
        </p:nvSpPr>
        <p:spPr/>
        <p:txBody>
          <a:bodyPr/>
          <a:lstStyle/>
          <a:p>
            <a:r>
              <a:rPr lang="en-US" altLang="en-US"/>
              <a:t>Big Oh Notation or</a:t>
            </a:r>
            <a:br>
              <a:rPr lang="en-US" altLang="en-US"/>
            </a:br>
            <a:r>
              <a:rPr lang="en-US" altLang="en-US"/>
              <a:t>Big O Notation</a:t>
            </a:r>
          </a:p>
        </p:txBody>
      </p:sp>
      <p:sp>
        <p:nvSpPr>
          <p:cNvPr id="21507" name="Content Placeholder 2">
            <a:extLst>
              <a:ext uri="{FF2B5EF4-FFF2-40B4-BE49-F238E27FC236}">
                <a16:creationId xmlns:a16="http://schemas.microsoft.com/office/drawing/2014/main" id="{D1657E8F-8523-B8D6-6BCC-30722C3FADB9}"/>
              </a:ext>
            </a:extLst>
          </p:cNvPr>
          <p:cNvSpPr>
            <a:spLocks noGrp="1"/>
          </p:cNvSpPr>
          <p:nvPr>
            <p:ph idx="1"/>
          </p:nvPr>
        </p:nvSpPr>
        <p:spPr/>
        <p:txBody>
          <a:bodyPr/>
          <a:lstStyle/>
          <a:p>
            <a:pPr algn="just"/>
            <a:r>
              <a:rPr lang="en-US" altLang="en-US" sz="3000"/>
              <a:t>But, when we are performing a function addition of other two input values 12345.5678 and 5566.778899, then the complexity, the processing time, and the working space requirements of the algorithm (of the function and program) is higher than the previous case.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808F84A7-D770-C871-81EC-423E1418358B}"/>
              </a:ext>
            </a:extLst>
          </p:cNvPr>
          <p:cNvSpPr>
            <a:spLocks noGrp="1"/>
          </p:cNvSpPr>
          <p:nvPr>
            <p:ph type="title"/>
          </p:nvPr>
        </p:nvSpPr>
        <p:spPr/>
        <p:txBody>
          <a:bodyPr/>
          <a:lstStyle/>
          <a:p>
            <a:r>
              <a:rPr lang="en-US" altLang="en-US"/>
              <a:t>Big Oh Notation or</a:t>
            </a:r>
            <a:br>
              <a:rPr lang="en-US" altLang="en-US"/>
            </a:br>
            <a:r>
              <a:rPr lang="en-US" altLang="en-US"/>
              <a:t>Big O Notation</a:t>
            </a:r>
          </a:p>
        </p:txBody>
      </p:sp>
      <p:sp>
        <p:nvSpPr>
          <p:cNvPr id="22531" name="Content Placeholder 2">
            <a:extLst>
              <a:ext uri="{FF2B5EF4-FFF2-40B4-BE49-F238E27FC236}">
                <a16:creationId xmlns:a16="http://schemas.microsoft.com/office/drawing/2014/main" id="{7EBA3788-8534-3139-9AA9-A94F8516D549}"/>
              </a:ext>
            </a:extLst>
          </p:cNvPr>
          <p:cNvSpPr>
            <a:spLocks noGrp="1"/>
          </p:cNvSpPr>
          <p:nvPr>
            <p:ph idx="1"/>
          </p:nvPr>
        </p:nvSpPr>
        <p:spPr/>
        <p:txBody>
          <a:bodyPr/>
          <a:lstStyle/>
          <a:p>
            <a:pPr algn="just"/>
            <a:r>
              <a:rPr lang="en-US" altLang="en-US" sz="2700"/>
              <a:t>The rate (percentage) of increase or growth (also called growth rate) of the complexity, the processing time, and the working space requirements of the algorithm (of the function and program) is indicated (or checked) by comparing the first function (addition of two input values 10 and 20) with the second function (addition of other two input values 12345.5678 and 5566.778899). One way to compare the first function with the second function is to use the Big O Notation defined as follows: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C8B9EEED-0BA7-F27B-ED5C-3FAD64E922DB}"/>
              </a:ext>
            </a:extLst>
          </p:cNvPr>
          <p:cNvSpPr>
            <a:spLocks noGrp="1"/>
          </p:cNvSpPr>
          <p:nvPr>
            <p:ph type="title"/>
          </p:nvPr>
        </p:nvSpPr>
        <p:spPr/>
        <p:txBody>
          <a:bodyPr/>
          <a:lstStyle/>
          <a:p>
            <a:r>
              <a:rPr lang="en-US" altLang="en-US"/>
              <a:t>Big Oh Notation or</a:t>
            </a:r>
            <a:br>
              <a:rPr lang="en-US" altLang="en-US"/>
            </a:br>
            <a:r>
              <a:rPr lang="en-US" altLang="en-US"/>
              <a:t>Big O Notation</a:t>
            </a:r>
          </a:p>
        </p:txBody>
      </p:sp>
      <p:sp>
        <p:nvSpPr>
          <p:cNvPr id="23555" name="Content Placeholder 2">
            <a:extLst>
              <a:ext uri="{FF2B5EF4-FFF2-40B4-BE49-F238E27FC236}">
                <a16:creationId xmlns:a16="http://schemas.microsoft.com/office/drawing/2014/main" id="{18B3F433-7162-578F-AFBD-5519626E46A5}"/>
              </a:ext>
            </a:extLst>
          </p:cNvPr>
          <p:cNvSpPr>
            <a:spLocks noGrp="1"/>
          </p:cNvSpPr>
          <p:nvPr>
            <p:ph idx="1"/>
          </p:nvPr>
        </p:nvSpPr>
        <p:spPr/>
        <p:txBody>
          <a:bodyPr/>
          <a:lstStyle/>
          <a:p>
            <a:pPr algn="just"/>
            <a:r>
              <a:rPr lang="en-US" altLang="en-US" sz="2800"/>
              <a:t>Suppose  </a:t>
            </a:r>
            <a:r>
              <a:rPr lang="en-US" altLang="en-US" sz="2800" i="1"/>
              <a:t>f</a:t>
            </a:r>
            <a:r>
              <a:rPr lang="en-US" altLang="en-US" sz="2800"/>
              <a:t>(</a:t>
            </a:r>
            <a:r>
              <a:rPr lang="en-US" altLang="en-US" sz="2800" i="1"/>
              <a:t>x</a:t>
            </a:r>
            <a:r>
              <a:rPr lang="en-US" altLang="en-US" sz="2800"/>
              <a:t>) and </a:t>
            </a:r>
            <a:r>
              <a:rPr lang="en-US" altLang="en-US" sz="2800" i="1"/>
              <a:t>g</a:t>
            </a:r>
            <a:r>
              <a:rPr lang="en-US" altLang="en-US" sz="2800"/>
              <a:t>(</a:t>
            </a:r>
            <a:r>
              <a:rPr lang="en-US" altLang="en-US" sz="2800" i="1"/>
              <a:t>x</a:t>
            </a:r>
            <a:r>
              <a:rPr lang="en-US" altLang="en-US" sz="2800"/>
              <a:t>) are two functions (operations or work). The </a:t>
            </a:r>
            <a:r>
              <a:rPr lang="en-US" altLang="en-US" sz="2800" i="1"/>
              <a:t>f(x)</a:t>
            </a:r>
            <a:r>
              <a:rPr lang="en-US" altLang="en-US" sz="2800"/>
              <a:t> is the addition of two input values 10 and 20, and the </a:t>
            </a:r>
            <a:r>
              <a:rPr lang="en-US" altLang="en-US" sz="2800" i="1"/>
              <a:t>g(x)</a:t>
            </a:r>
            <a:r>
              <a:rPr lang="en-US" altLang="en-US" sz="2800"/>
              <a:t> is the addition of two input values 12345.5678 and 5566.778899, then we can write:</a:t>
            </a:r>
          </a:p>
          <a:p>
            <a:pPr algn="just">
              <a:buFontTx/>
              <a:buNone/>
            </a:pPr>
            <a:r>
              <a:rPr lang="en-US" altLang="en-US" sz="2800"/>
              <a:t> </a:t>
            </a:r>
          </a:p>
          <a:p>
            <a:pPr algn="just">
              <a:buFontTx/>
              <a:buNone/>
            </a:pPr>
            <a:r>
              <a:rPr lang="en-US" altLang="en-US" sz="2800" i="1"/>
              <a:t>			f(x)</a:t>
            </a:r>
            <a:r>
              <a:rPr lang="en-US" altLang="en-US" sz="2800"/>
              <a:t> = O(</a:t>
            </a:r>
            <a:r>
              <a:rPr lang="en-US" altLang="en-US" sz="2800" i="1"/>
              <a:t>g(x)</a:t>
            </a:r>
            <a:r>
              <a:rPr lang="en-US" altLang="en-US" sz="2800"/>
              <a:t>)</a:t>
            </a:r>
          </a:p>
          <a:p>
            <a:pPr algn="just">
              <a:buFontTx/>
              <a:buNone/>
            </a:pPr>
            <a:endParaRPr lang="en-US" altLang="en-US" sz="3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4B2380B2-97AF-7101-B6CD-AB0EE819E518}"/>
              </a:ext>
            </a:extLst>
          </p:cNvPr>
          <p:cNvSpPr>
            <a:spLocks noGrp="1"/>
          </p:cNvSpPr>
          <p:nvPr>
            <p:ph type="title"/>
          </p:nvPr>
        </p:nvSpPr>
        <p:spPr/>
        <p:txBody>
          <a:bodyPr/>
          <a:lstStyle/>
          <a:p>
            <a:r>
              <a:rPr lang="en-US" altLang="en-US"/>
              <a:t>Big Oh Notation or</a:t>
            </a:r>
            <a:br>
              <a:rPr lang="en-US" altLang="en-US"/>
            </a:br>
            <a:r>
              <a:rPr lang="en-US" altLang="en-US"/>
              <a:t>Big O Notation</a:t>
            </a:r>
          </a:p>
        </p:txBody>
      </p:sp>
      <p:sp>
        <p:nvSpPr>
          <p:cNvPr id="24579" name="Content Placeholder 2">
            <a:extLst>
              <a:ext uri="{FF2B5EF4-FFF2-40B4-BE49-F238E27FC236}">
                <a16:creationId xmlns:a16="http://schemas.microsoft.com/office/drawing/2014/main" id="{6AF85B45-69F1-6915-1FF0-4E1BFED2897D}"/>
              </a:ext>
            </a:extLst>
          </p:cNvPr>
          <p:cNvSpPr>
            <a:spLocks noGrp="1"/>
          </p:cNvSpPr>
          <p:nvPr>
            <p:ph idx="1"/>
          </p:nvPr>
        </p:nvSpPr>
        <p:spPr/>
        <p:txBody>
          <a:bodyPr/>
          <a:lstStyle/>
          <a:p>
            <a:pPr algn="just"/>
            <a:r>
              <a:rPr lang="en-US" altLang="en-US" sz="3000"/>
              <a:t>Big O notation is used when the function </a:t>
            </a:r>
            <a:r>
              <a:rPr lang="en-US" altLang="en-US" sz="3000" i="1"/>
              <a:t>g(x)</a:t>
            </a:r>
            <a:r>
              <a:rPr lang="en-US" altLang="en-US" sz="3000"/>
              <a:t> defines (indicates) an upper bound for the function </a:t>
            </a:r>
            <a:r>
              <a:rPr lang="en-US" altLang="en-US" sz="3000" i="1"/>
              <a:t>f(x)</a:t>
            </a:r>
            <a:r>
              <a:rPr lang="en-US" altLang="en-US" sz="3000"/>
              <a:t>. It means, the function </a:t>
            </a:r>
            <a:r>
              <a:rPr lang="en-US" altLang="en-US" sz="3000" i="1"/>
              <a:t>g(x)</a:t>
            </a:r>
            <a:r>
              <a:rPr lang="en-US" altLang="en-US" sz="3000"/>
              <a:t> is more complex (difficult) than the function </a:t>
            </a:r>
            <a:r>
              <a:rPr lang="en-US" altLang="en-US" sz="3000" i="1"/>
              <a:t>f(x)</a:t>
            </a:r>
            <a:r>
              <a:rPr lang="en-US" altLang="en-US" sz="3000"/>
              <a:t>, and requires more processing time and working space than the function </a:t>
            </a:r>
            <a:r>
              <a:rPr lang="en-US" altLang="en-US" sz="3000" i="1"/>
              <a:t>f(x)</a:t>
            </a:r>
            <a:r>
              <a:rPr lang="en-US" altLang="en-US" sz="300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9716D0E2-14E7-4DE6-9247-E782C353798C}"/>
              </a:ext>
            </a:extLst>
          </p:cNvPr>
          <p:cNvSpPr>
            <a:spLocks noGrp="1"/>
          </p:cNvSpPr>
          <p:nvPr>
            <p:ph type="title"/>
          </p:nvPr>
        </p:nvSpPr>
        <p:spPr/>
        <p:txBody>
          <a:bodyPr/>
          <a:lstStyle/>
          <a:p>
            <a:r>
              <a:rPr lang="en-US" altLang="en-US"/>
              <a:t>Big Oh Notation or</a:t>
            </a:r>
            <a:br>
              <a:rPr lang="en-US" altLang="en-US"/>
            </a:br>
            <a:r>
              <a:rPr lang="en-US" altLang="en-US"/>
              <a:t>Big O Notation</a:t>
            </a:r>
          </a:p>
        </p:txBody>
      </p:sp>
      <p:sp>
        <p:nvSpPr>
          <p:cNvPr id="25603" name="Content Placeholder 2">
            <a:extLst>
              <a:ext uri="{FF2B5EF4-FFF2-40B4-BE49-F238E27FC236}">
                <a16:creationId xmlns:a16="http://schemas.microsoft.com/office/drawing/2014/main" id="{62D21CE9-E5B8-994F-9F8A-F660ACD43C35}"/>
              </a:ext>
            </a:extLst>
          </p:cNvPr>
          <p:cNvSpPr>
            <a:spLocks noGrp="1"/>
          </p:cNvSpPr>
          <p:nvPr>
            <p:ph idx="1"/>
          </p:nvPr>
        </p:nvSpPr>
        <p:spPr/>
        <p:txBody>
          <a:bodyPr/>
          <a:lstStyle/>
          <a:p>
            <a:pPr algn="just"/>
            <a:r>
              <a:rPr lang="en-US" altLang="en-US" sz="2800"/>
              <a:t>Big O notation characterizes functions according to their growth rates. Big O notation indicates an upper bound on the growth rate of the function.</a:t>
            </a:r>
          </a:p>
          <a:p>
            <a:pPr algn="just"/>
            <a:endParaRPr lang="en-US" altLang="en-US" sz="2800"/>
          </a:p>
          <a:p>
            <a:pPr algn="just"/>
            <a:r>
              <a:rPr lang="en-US" altLang="en-US" sz="2800"/>
              <a:t>For example, </a:t>
            </a:r>
            <a:r>
              <a:rPr lang="en-US" altLang="en-US" sz="2800" i="1"/>
              <a:t>f(x)</a:t>
            </a:r>
            <a:r>
              <a:rPr lang="en-US" altLang="en-US" sz="2800"/>
              <a:t> = O(</a:t>
            </a:r>
            <a:r>
              <a:rPr lang="en-US" altLang="en-US" sz="2800" i="1"/>
              <a:t>g(x)</a:t>
            </a:r>
            <a:r>
              <a:rPr lang="en-US" altLang="en-US" sz="2800"/>
              <a:t>) means the growth rate of the function </a:t>
            </a:r>
            <a:r>
              <a:rPr lang="en-US" altLang="en-US" sz="2800" i="1"/>
              <a:t>g(x) </a:t>
            </a:r>
            <a:r>
              <a:rPr lang="en-US" altLang="en-US" sz="2800"/>
              <a:t>is more than the growth rate of the function </a:t>
            </a:r>
            <a:r>
              <a:rPr lang="en-US" altLang="en-US" sz="2800" i="1"/>
              <a:t>f(x)</a:t>
            </a:r>
            <a:r>
              <a:rPr lang="en-US" altLang="en-US" sz="2800"/>
              <a:t>. It means, the function </a:t>
            </a:r>
            <a:r>
              <a:rPr lang="en-US" altLang="en-US" sz="2800" i="1"/>
              <a:t>g(x)</a:t>
            </a:r>
            <a:r>
              <a:rPr lang="en-US" altLang="en-US" sz="2800"/>
              <a:t> is more complex, and requires more processing time and working space than the function </a:t>
            </a:r>
            <a:r>
              <a:rPr lang="en-US" altLang="en-US" sz="2800" i="1"/>
              <a:t>f(x)</a:t>
            </a:r>
            <a:r>
              <a:rPr lang="en-US" altLang="en-US" sz="280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1CF86BD-9EBD-95D5-6C67-5C0F21660BE9}"/>
              </a:ext>
            </a:extLst>
          </p:cNvPr>
          <p:cNvSpPr>
            <a:spLocks noGrp="1"/>
          </p:cNvSpPr>
          <p:nvPr>
            <p:ph type="title"/>
          </p:nvPr>
        </p:nvSpPr>
        <p:spPr/>
        <p:txBody>
          <a:bodyPr/>
          <a:lstStyle/>
          <a:p>
            <a:r>
              <a:rPr lang="en-US" altLang="en-US"/>
              <a:t>Big Oh Notation or</a:t>
            </a:r>
            <a:br>
              <a:rPr lang="en-US" altLang="en-US"/>
            </a:br>
            <a:r>
              <a:rPr lang="en-US" altLang="en-US"/>
              <a:t>Big O Notation</a:t>
            </a:r>
          </a:p>
        </p:txBody>
      </p:sp>
      <p:sp>
        <p:nvSpPr>
          <p:cNvPr id="26627" name="Content Placeholder 2">
            <a:extLst>
              <a:ext uri="{FF2B5EF4-FFF2-40B4-BE49-F238E27FC236}">
                <a16:creationId xmlns:a16="http://schemas.microsoft.com/office/drawing/2014/main" id="{973E2F8E-6505-2EE5-BE67-5664D50B200E}"/>
              </a:ext>
            </a:extLst>
          </p:cNvPr>
          <p:cNvSpPr>
            <a:spLocks noGrp="1"/>
          </p:cNvSpPr>
          <p:nvPr>
            <p:ph idx="1"/>
          </p:nvPr>
        </p:nvSpPr>
        <p:spPr/>
        <p:txBody>
          <a:bodyPr/>
          <a:lstStyle/>
          <a:p>
            <a:pPr algn="just"/>
            <a:r>
              <a:rPr lang="en-US" altLang="en-US" sz="3000"/>
              <a:t>Big O notation classify (categorize) functions (operations or work) according to their growth rates or rate of increase or growth when the input size (size of input values or input data increases).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7B39E662-B727-A639-8A9B-D0C133DD379C}"/>
              </a:ext>
            </a:extLst>
          </p:cNvPr>
          <p:cNvSpPr>
            <a:spLocks noGrp="1"/>
          </p:cNvSpPr>
          <p:nvPr>
            <p:ph type="title"/>
          </p:nvPr>
        </p:nvSpPr>
        <p:spPr/>
        <p:txBody>
          <a:bodyPr/>
          <a:lstStyle/>
          <a:p>
            <a:r>
              <a:rPr lang="en-US" altLang="en-US"/>
              <a:t>Big Omega Notation or</a:t>
            </a:r>
            <a:br>
              <a:rPr lang="en-US" altLang="en-US"/>
            </a:br>
            <a:r>
              <a:rPr lang="en-US" altLang="en-US"/>
              <a:t>Big Omega </a:t>
            </a:r>
            <a:r>
              <a:rPr lang="el-GR" altLang="en-US"/>
              <a:t>Ω</a:t>
            </a:r>
            <a:r>
              <a:rPr lang="en-US" altLang="en-US"/>
              <a:t> Notation</a:t>
            </a:r>
          </a:p>
        </p:txBody>
      </p:sp>
      <p:sp>
        <p:nvSpPr>
          <p:cNvPr id="27651" name="Content Placeholder 2">
            <a:extLst>
              <a:ext uri="{FF2B5EF4-FFF2-40B4-BE49-F238E27FC236}">
                <a16:creationId xmlns:a16="http://schemas.microsoft.com/office/drawing/2014/main" id="{EBB3D6CF-8BD9-34DC-1733-C45A490528E5}"/>
              </a:ext>
            </a:extLst>
          </p:cNvPr>
          <p:cNvSpPr>
            <a:spLocks noGrp="1"/>
          </p:cNvSpPr>
          <p:nvPr>
            <p:ph idx="1"/>
          </p:nvPr>
        </p:nvSpPr>
        <p:spPr/>
        <p:txBody>
          <a:bodyPr/>
          <a:lstStyle/>
          <a:p>
            <a:pPr algn="just"/>
            <a:r>
              <a:rPr lang="en-US" altLang="en-US" sz="3000"/>
              <a:t>Big omega Ω notation is used when the function </a:t>
            </a:r>
            <a:r>
              <a:rPr lang="en-US" altLang="en-US" sz="3000" i="1"/>
              <a:t>g(x)</a:t>
            </a:r>
            <a:r>
              <a:rPr lang="en-US" altLang="en-US" sz="3000"/>
              <a:t> defines (indicates) a lower bound for the function </a:t>
            </a:r>
            <a:r>
              <a:rPr lang="en-US" altLang="en-US" sz="3000" i="1"/>
              <a:t>f(x)</a:t>
            </a:r>
            <a:r>
              <a:rPr lang="en-US" altLang="en-US" sz="3000"/>
              <a:t>. It means, the function </a:t>
            </a:r>
            <a:r>
              <a:rPr lang="en-US" altLang="en-US" sz="3000" i="1"/>
              <a:t>g(x)</a:t>
            </a:r>
            <a:r>
              <a:rPr lang="en-US" altLang="en-US" sz="3000"/>
              <a:t> is less complex (difficult) than the function </a:t>
            </a:r>
            <a:r>
              <a:rPr lang="en-US" altLang="en-US" sz="3000" i="1"/>
              <a:t>f(x)</a:t>
            </a:r>
            <a:r>
              <a:rPr lang="en-US" altLang="en-US" sz="3000"/>
              <a:t>, and requires less processing time (speed or execution time or running time or efficiency) and working space (spaces in RAM to store values) than the function </a:t>
            </a:r>
            <a:r>
              <a:rPr lang="en-US" altLang="en-US" sz="3000" i="1"/>
              <a:t>f(x)</a:t>
            </a:r>
            <a:r>
              <a:rPr lang="en-US" altLang="en-US" sz="3000"/>
              <a:t>.</a:t>
            </a:r>
          </a:p>
          <a:p>
            <a:pPr algn="just">
              <a:buFontTx/>
              <a:buNone/>
            </a:pPr>
            <a:endParaRPr lang="en-US" altLang="en-US" sz="500"/>
          </a:p>
          <a:p>
            <a:pPr algn="just">
              <a:buFontTx/>
              <a:buNone/>
            </a:pPr>
            <a:r>
              <a:rPr lang="en-US" altLang="en-US" sz="3000" i="1"/>
              <a:t>			f(x)</a:t>
            </a:r>
            <a:r>
              <a:rPr lang="en-US" altLang="en-US" sz="3000"/>
              <a:t> = Ω(</a:t>
            </a:r>
            <a:r>
              <a:rPr lang="en-US" altLang="en-US" sz="3000" i="1"/>
              <a:t>g(x)</a:t>
            </a:r>
            <a:r>
              <a:rPr lang="en-US" altLang="en-US" sz="300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8AC67B78-6D61-9A7F-20B6-5DE28CB5304B}"/>
              </a:ext>
            </a:extLst>
          </p:cNvPr>
          <p:cNvSpPr>
            <a:spLocks noGrp="1"/>
          </p:cNvSpPr>
          <p:nvPr>
            <p:ph type="title"/>
          </p:nvPr>
        </p:nvSpPr>
        <p:spPr/>
        <p:txBody>
          <a:bodyPr/>
          <a:lstStyle/>
          <a:p>
            <a:r>
              <a:rPr lang="en-US" altLang="en-US"/>
              <a:t>Big Omega Notation or</a:t>
            </a:r>
            <a:br>
              <a:rPr lang="en-US" altLang="en-US"/>
            </a:br>
            <a:r>
              <a:rPr lang="en-US" altLang="en-US"/>
              <a:t>Big Omega </a:t>
            </a:r>
            <a:r>
              <a:rPr lang="el-GR" altLang="en-US"/>
              <a:t>Ω</a:t>
            </a:r>
            <a:r>
              <a:rPr lang="en-US" altLang="en-US"/>
              <a:t> Notation</a:t>
            </a:r>
          </a:p>
        </p:txBody>
      </p:sp>
      <p:sp>
        <p:nvSpPr>
          <p:cNvPr id="28675" name="Content Placeholder 2">
            <a:extLst>
              <a:ext uri="{FF2B5EF4-FFF2-40B4-BE49-F238E27FC236}">
                <a16:creationId xmlns:a16="http://schemas.microsoft.com/office/drawing/2014/main" id="{5B330CA3-F90B-C58A-E471-6F80861FC790}"/>
              </a:ext>
            </a:extLst>
          </p:cNvPr>
          <p:cNvSpPr>
            <a:spLocks noGrp="1"/>
          </p:cNvSpPr>
          <p:nvPr>
            <p:ph idx="1"/>
          </p:nvPr>
        </p:nvSpPr>
        <p:spPr/>
        <p:txBody>
          <a:bodyPr/>
          <a:lstStyle/>
          <a:p>
            <a:pPr algn="just"/>
            <a:r>
              <a:rPr lang="en-US" altLang="en-US" sz="2800"/>
              <a:t>Big omega Ω notation characterizes functions according to their growth rates. Big omega Ω notation indicates a lower bound on the growth rate of the function.</a:t>
            </a:r>
          </a:p>
          <a:p>
            <a:pPr algn="just"/>
            <a:endParaRPr lang="en-US" altLang="en-US" sz="500"/>
          </a:p>
          <a:p>
            <a:pPr algn="just"/>
            <a:r>
              <a:rPr lang="en-US" altLang="en-US" sz="2800"/>
              <a:t>For example, </a:t>
            </a:r>
            <a:r>
              <a:rPr lang="en-US" altLang="en-US" sz="2800" i="1"/>
              <a:t>f(x)</a:t>
            </a:r>
            <a:r>
              <a:rPr lang="en-US" altLang="en-US" sz="2800"/>
              <a:t> = Ω(</a:t>
            </a:r>
            <a:r>
              <a:rPr lang="en-US" altLang="en-US" sz="2800" i="1"/>
              <a:t>g(x)</a:t>
            </a:r>
            <a:r>
              <a:rPr lang="en-US" altLang="en-US" sz="2800"/>
              <a:t>) means the growth rate of the function </a:t>
            </a:r>
            <a:r>
              <a:rPr lang="en-US" altLang="en-US" sz="2800" i="1"/>
              <a:t>g(x) </a:t>
            </a:r>
            <a:r>
              <a:rPr lang="en-US" altLang="en-US" sz="2800"/>
              <a:t>is less than the growth rate of the function </a:t>
            </a:r>
            <a:r>
              <a:rPr lang="en-US" altLang="en-US" sz="2800" i="1"/>
              <a:t>f(x)</a:t>
            </a:r>
            <a:r>
              <a:rPr lang="en-US" altLang="en-US" sz="2800"/>
              <a:t>. It means, the function </a:t>
            </a:r>
            <a:r>
              <a:rPr lang="en-US" altLang="en-US" sz="2800" i="1"/>
              <a:t>g(x)</a:t>
            </a:r>
            <a:r>
              <a:rPr lang="en-US" altLang="en-US" sz="2800"/>
              <a:t> is less complex, and requires less processing time and working space than the function </a:t>
            </a:r>
            <a:r>
              <a:rPr lang="en-US" altLang="en-US" sz="2800" i="1"/>
              <a:t>f(x)</a:t>
            </a:r>
            <a:r>
              <a:rPr lang="en-US" altLang="en-US" sz="280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755FF9D-9B98-EF6B-C5B0-C0B1DEB2C8EA}"/>
              </a:ext>
            </a:extLst>
          </p:cNvPr>
          <p:cNvSpPr>
            <a:spLocks noGrp="1"/>
          </p:cNvSpPr>
          <p:nvPr>
            <p:ph type="title"/>
          </p:nvPr>
        </p:nvSpPr>
        <p:spPr/>
        <p:txBody>
          <a:bodyPr/>
          <a:lstStyle/>
          <a:p>
            <a:r>
              <a:rPr lang="en-US" altLang="en-US"/>
              <a:t>Analysis of Algorithms</a:t>
            </a:r>
            <a:br>
              <a:rPr lang="en-US" altLang="en-US"/>
            </a:br>
            <a:r>
              <a:rPr lang="en-US" altLang="en-US"/>
              <a:t>Time and Space Complexities</a:t>
            </a:r>
          </a:p>
        </p:txBody>
      </p:sp>
      <p:sp>
        <p:nvSpPr>
          <p:cNvPr id="4099" name="Content Placeholder 2">
            <a:extLst>
              <a:ext uri="{FF2B5EF4-FFF2-40B4-BE49-F238E27FC236}">
                <a16:creationId xmlns:a16="http://schemas.microsoft.com/office/drawing/2014/main" id="{FE6888A3-DDC9-E010-FF30-F461962AB495}"/>
              </a:ext>
            </a:extLst>
          </p:cNvPr>
          <p:cNvSpPr>
            <a:spLocks noGrp="1"/>
          </p:cNvSpPr>
          <p:nvPr>
            <p:ph idx="1"/>
          </p:nvPr>
        </p:nvSpPr>
        <p:spPr/>
        <p:txBody>
          <a:bodyPr/>
          <a:lstStyle/>
          <a:p>
            <a:pPr algn="just"/>
            <a:r>
              <a:rPr lang="en-US" altLang="en-US"/>
              <a:t>The analysis of algorithms is the determination (deciding) of the number of resources (such as time and storage space) necessary to execute (run) them.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D3084D9-9EDB-AA12-BA71-8EA107578833}"/>
              </a:ext>
            </a:extLst>
          </p:cNvPr>
          <p:cNvSpPr>
            <a:spLocks noGrp="1"/>
          </p:cNvSpPr>
          <p:nvPr>
            <p:ph type="title"/>
          </p:nvPr>
        </p:nvSpPr>
        <p:spPr/>
        <p:txBody>
          <a:bodyPr/>
          <a:lstStyle/>
          <a:p>
            <a:r>
              <a:rPr lang="en-US" altLang="en-US"/>
              <a:t>Analysis of Algorithms</a:t>
            </a:r>
            <a:br>
              <a:rPr lang="en-US" altLang="en-US"/>
            </a:br>
            <a:r>
              <a:rPr lang="en-US" altLang="en-US"/>
              <a:t>Time and Space Complexities</a:t>
            </a:r>
          </a:p>
        </p:txBody>
      </p:sp>
      <p:sp>
        <p:nvSpPr>
          <p:cNvPr id="5123" name="Content Placeholder 2">
            <a:extLst>
              <a:ext uri="{FF2B5EF4-FFF2-40B4-BE49-F238E27FC236}">
                <a16:creationId xmlns:a16="http://schemas.microsoft.com/office/drawing/2014/main" id="{275744D6-974F-430A-13D1-A18F31C368C7}"/>
              </a:ext>
            </a:extLst>
          </p:cNvPr>
          <p:cNvSpPr>
            <a:spLocks noGrp="1"/>
          </p:cNvSpPr>
          <p:nvPr>
            <p:ph idx="1"/>
          </p:nvPr>
        </p:nvSpPr>
        <p:spPr/>
        <p:txBody>
          <a:bodyPr/>
          <a:lstStyle/>
          <a:p>
            <a:pPr algn="just"/>
            <a:r>
              <a:rPr lang="en-US" altLang="en-US" sz="2800"/>
              <a:t>Most algorithms are designed to work with inputs of any size or length. When input size or length (size or length of input values or input data) increases, the complexity (difficulty or problems), the processing time (execution time or running time), and the storage or memory space requirements (requirements of space in RAM to store values or data) of the algorithm (of the function and program) also increases. Therefore, the algorithm becomes less efficient.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8E78DED5-EAED-274C-90F5-89CE2B15DBF3}"/>
              </a:ext>
            </a:extLst>
          </p:cNvPr>
          <p:cNvSpPr>
            <a:spLocks noGrp="1"/>
          </p:cNvSpPr>
          <p:nvPr>
            <p:ph type="title"/>
          </p:nvPr>
        </p:nvSpPr>
        <p:spPr/>
        <p:txBody>
          <a:bodyPr/>
          <a:lstStyle/>
          <a:p>
            <a:r>
              <a:rPr lang="en-US" altLang="en-US"/>
              <a:t>Analysis of Algorithms</a:t>
            </a:r>
            <a:br>
              <a:rPr lang="en-US" altLang="en-US"/>
            </a:br>
            <a:r>
              <a:rPr lang="en-US" altLang="en-US"/>
              <a:t>Time and Space Complexities</a:t>
            </a:r>
          </a:p>
        </p:txBody>
      </p:sp>
      <p:sp>
        <p:nvSpPr>
          <p:cNvPr id="6147" name="Content Placeholder 2">
            <a:extLst>
              <a:ext uri="{FF2B5EF4-FFF2-40B4-BE49-F238E27FC236}">
                <a16:creationId xmlns:a16="http://schemas.microsoft.com/office/drawing/2014/main" id="{A657E803-0140-EC09-BAC6-F93AC8B2710B}"/>
              </a:ext>
            </a:extLst>
          </p:cNvPr>
          <p:cNvSpPr>
            <a:spLocks noGrp="1"/>
          </p:cNvSpPr>
          <p:nvPr>
            <p:ph idx="1"/>
          </p:nvPr>
        </p:nvSpPr>
        <p:spPr/>
        <p:txBody>
          <a:bodyPr/>
          <a:lstStyle/>
          <a:p>
            <a:pPr algn="just"/>
            <a:r>
              <a:rPr lang="en-US" altLang="en-US"/>
              <a:t>The time (processing time) and space (storage space) are used to measure the efficiency (speed or performance) and complexity of an algorithm. If the algorithm requires (needs) more time for processing the data (values) and more space for storing the data, then the algorithm is less efficient and more complex.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EBFA8881-55F6-7C16-3833-CAF8BD05A81D}"/>
              </a:ext>
            </a:extLst>
          </p:cNvPr>
          <p:cNvSpPr>
            <a:spLocks noGrp="1"/>
          </p:cNvSpPr>
          <p:nvPr>
            <p:ph type="title"/>
          </p:nvPr>
        </p:nvSpPr>
        <p:spPr/>
        <p:txBody>
          <a:bodyPr/>
          <a:lstStyle/>
          <a:p>
            <a:r>
              <a:rPr lang="en-US" altLang="en-US"/>
              <a:t>Analysis of Algorithms</a:t>
            </a:r>
            <a:br>
              <a:rPr lang="en-US" altLang="en-US"/>
            </a:br>
            <a:r>
              <a:rPr lang="en-US" altLang="en-US"/>
              <a:t>Time and Space Complexities</a:t>
            </a:r>
          </a:p>
        </p:txBody>
      </p:sp>
      <p:sp>
        <p:nvSpPr>
          <p:cNvPr id="7171" name="Content Placeholder 2">
            <a:extLst>
              <a:ext uri="{FF2B5EF4-FFF2-40B4-BE49-F238E27FC236}">
                <a16:creationId xmlns:a16="http://schemas.microsoft.com/office/drawing/2014/main" id="{EF17B555-78C0-C3E5-2DB0-E0550CDEE38E}"/>
              </a:ext>
            </a:extLst>
          </p:cNvPr>
          <p:cNvSpPr>
            <a:spLocks noGrp="1"/>
          </p:cNvSpPr>
          <p:nvPr>
            <p:ph idx="1"/>
          </p:nvPr>
        </p:nvSpPr>
        <p:spPr/>
        <p:txBody>
          <a:bodyPr/>
          <a:lstStyle/>
          <a:p>
            <a:pPr algn="just"/>
            <a:r>
              <a:rPr lang="en-US" altLang="en-US" sz="3000"/>
              <a:t>Time complexity of an algorithm depends on the time required (needed or necessary) by the algorithm for processing the data (values).</a:t>
            </a:r>
          </a:p>
          <a:p>
            <a:pPr algn="just"/>
            <a:endParaRPr lang="en-US" altLang="en-US" sz="1600"/>
          </a:p>
          <a:p>
            <a:pPr algn="just"/>
            <a:r>
              <a:rPr lang="en-US" altLang="en-US" sz="3000"/>
              <a:t>Time complexity also depends on the input length or size (size or length of input values or input data) and the number of steps in the algorithm (more steps more processing time and less efficiency of an algorithm).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C87FF20-8BF5-7E49-377D-CD90E33B51AE}"/>
              </a:ext>
            </a:extLst>
          </p:cNvPr>
          <p:cNvSpPr>
            <a:spLocks noGrp="1"/>
          </p:cNvSpPr>
          <p:nvPr>
            <p:ph type="title"/>
          </p:nvPr>
        </p:nvSpPr>
        <p:spPr/>
        <p:txBody>
          <a:bodyPr/>
          <a:lstStyle/>
          <a:p>
            <a:r>
              <a:rPr lang="en-US" altLang="en-US"/>
              <a:t>Analysis of Algorithms</a:t>
            </a:r>
            <a:br>
              <a:rPr lang="en-US" altLang="en-US"/>
            </a:br>
            <a:r>
              <a:rPr lang="en-US" altLang="en-US"/>
              <a:t>Time and Space Complexities</a:t>
            </a:r>
          </a:p>
        </p:txBody>
      </p:sp>
      <p:sp>
        <p:nvSpPr>
          <p:cNvPr id="8195" name="Content Placeholder 2">
            <a:extLst>
              <a:ext uri="{FF2B5EF4-FFF2-40B4-BE49-F238E27FC236}">
                <a16:creationId xmlns:a16="http://schemas.microsoft.com/office/drawing/2014/main" id="{751CB81C-E150-49BB-EFEA-68725B2DC39B}"/>
              </a:ext>
            </a:extLst>
          </p:cNvPr>
          <p:cNvSpPr>
            <a:spLocks noGrp="1"/>
          </p:cNvSpPr>
          <p:nvPr>
            <p:ph idx="1"/>
          </p:nvPr>
        </p:nvSpPr>
        <p:spPr/>
        <p:txBody>
          <a:bodyPr/>
          <a:lstStyle/>
          <a:p>
            <a:pPr algn="just"/>
            <a:r>
              <a:rPr lang="en-US" altLang="en-US" sz="2800"/>
              <a:t>Space complexity of an algorithm depends on the amount of space required (needed or necessary) by the algorithm for storing the data (values).</a:t>
            </a:r>
          </a:p>
          <a:p>
            <a:pPr algn="just"/>
            <a:endParaRPr lang="en-US" altLang="en-US" sz="500"/>
          </a:p>
          <a:p>
            <a:pPr algn="just"/>
            <a:r>
              <a:rPr lang="en-US" altLang="en-US" sz="2800"/>
              <a:t>Space complexity also depends on the input length or size (size or length of input values or input data) and the storage or memory space requirements (requirements of space in RAM to store values or data) of the algorithm. (more storage space less efficiency of an algorithm).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7A72CEB-DC08-D627-81EC-670F163F48A9}"/>
              </a:ext>
            </a:extLst>
          </p:cNvPr>
          <p:cNvSpPr>
            <a:spLocks noGrp="1" noChangeArrowheads="1"/>
          </p:cNvSpPr>
          <p:nvPr>
            <p:ph type="title"/>
          </p:nvPr>
        </p:nvSpPr>
        <p:spPr/>
        <p:txBody>
          <a:bodyPr/>
          <a:lstStyle/>
          <a:p>
            <a:pPr eaLnBrk="1" hangingPunct="1"/>
            <a:r>
              <a:rPr lang="en-US" altLang="en-US"/>
              <a:t>Classes of Algorithms</a:t>
            </a:r>
          </a:p>
        </p:txBody>
      </p:sp>
      <p:sp>
        <p:nvSpPr>
          <p:cNvPr id="9219" name="Rectangle 3">
            <a:extLst>
              <a:ext uri="{FF2B5EF4-FFF2-40B4-BE49-F238E27FC236}">
                <a16:creationId xmlns:a16="http://schemas.microsoft.com/office/drawing/2014/main" id="{79E17FA1-62CC-08DB-DDA8-7839952B6258}"/>
              </a:ext>
            </a:extLst>
          </p:cNvPr>
          <p:cNvSpPr>
            <a:spLocks noGrp="1" noChangeArrowheads="1"/>
          </p:cNvSpPr>
          <p:nvPr>
            <p:ph type="body" idx="1"/>
          </p:nvPr>
        </p:nvSpPr>
        <p:spPr/>
        <p:txBody>
          <a:bodyPr/>
          <a:lstStyle/>
          <a:p>
            <a:pPr algn="just" eaLnBrk="1" hangingPunct="1"/>
            <a:r>
              <a:rPr lang="en-US" altLang="en-US" sz="3000"/>
              <a:t>Algorithms are divided based on their functionalities. There are different classes (types) of algorithms, as below:</a:t>
            </a:r>
          </a:p>
          <a:p>
            <a:pPr marL="914400" lvl="1" indent="-514350" algn="just" eaLnBrk="1" hangingPunct="1">
              <a:buFontTx/>
              <a:buAutoNum type="arabicPeriod"/>
            </a:pPr>
            <a:r>
              <a:rPr lang="en-US" altLang="en-US" sz="2600"/>
              <a:t>Simple Recursive Algorithms</a:t>
            </a:r>
          </a:p>
          <a:p>
            <a:pPr marL="914400" lvl="1" indent="-514350" algn="just" eaLnBrk="1" hangingPunct="1">
              <a:buFontTx/>
              <a:buAutoNum type="arabicPeriod"/>
            </a:pPr>
            <a:r>
              <a:rPr lang="en-US" altLang="en-US" sz="2600"/>
              <a:t>Backtracking Algorithms</a:t>
            </a:r>
          </a:p>
          <a:p>
            <a:pPr marL="914400" lvl="1" indent="-514350" algn="just" eaLnBrk="1" hangingPunct="1">
              <a:buFontTx/>
              <a:buAutoNum type="arabicPeriod"/>
            </a:pPr>
            <a:r>
              <a:rPr lang="en-US" altLang="en-US" sz="2600"/>
              <a:t>Divide-and-Conquer Algorithms</a:t>
            </a:r>
          </a:p>
          <a:p>
            <a:pPr marL="914400" lvl="1" indent="-514350" algn="just" eaLnBrk="1" hangingPunct="1">
              <a:buFontTx/>
              <a:buAutoNum type="arabicPeriod"/>
            </a:pPr>
            <a:r>
              <a:rPr lang="en-US" altLang="en-US" sz="2600"/>
              <a:t>Dynamic Programming Algorithms</a:t>
            </a:r>
          </a:p>
          <a:p>
            <a:pPr marL="914400" lvl="1" indent="-514350" algn="just" eaLnBrk="1" hangingPunct="1">
              <a:buFontTx/>
              <a:buAutoNum type="arabicPeriod"/>
            </a:pPr>
            <a:r>
              <a:rPr lang="en-US" altLang="en-US" sz="2600"/>
              <a:t>Greedy Algorithms</a:t>
            </a:r>
          </a:p>
          <a:p>
            <a:pPr marL="914400" lvl="1" indent="-514350" algn="just" eaLnBrk="1" hangingPunct="1">
              <a:buFontTx/>
              <a:buAutoNum type="arabicPeriod"/>
            </a:pPr>
            <a:r>
              <a:rPr lang="en-US" altLang="en-US" sz="2600"/>
              <a:t>Branch-and-Bound Algorithms</a:t>
            </a:r>
          </a:p>
          <a:p>
            <a:pPr marL="914400" lvl="1" indent="-514350" algn="just" eaLnBrk="1" hangingPunct="1">
              <a:buFontTx/>
              <a:buAutoNum type="arabicPeriod"/>
            </a:pPr>
            <a:r>
              <a:rPr lang="en-US" altLang="en-US" sz="2600"/>
              <a:t>Brute Force Algorithms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FCA0E251-184D-2246-7EC2-71A503B4AE54}"/>
              </a:ext>
            </a:extLst>
          </p:cNvPr>
          <p:cNvSpPr>
            <a:spLocks noGrp="1"/>
          </p:cNvSpPr>
          <p:nvPr>
            <p:ph type="title"/>
          </p:nvPr>
        </p:nvSpPr>
        <p:spPr/>
        <p:txBody>
          <a:bodyPr/>
          <a:lstStyle/>
          <a:p>
            <a:r>
              <a:rPr lang="en-US" altLang="en-US"/>
              <a:t>Classes of Algorithms</a:t>
            </a:r>
          </a:p>
        </p:txBody>
      </p:sp>
      <p:sp>
        <p:nvSpPr>
          <p:cNvPr id="10243" name="Content Placeholder 2">
            <a:extLst>
              <a:ext uri="{FF2B5EF4-FFF2-40B4-BE49-F238E27FC236}">
                <a16:creationId xmlns:a16="http://schemas.microsoft.com/office/drawing/2014/main" id="{CE80FB03-5A87-42BD-7A35-C8BA52163694}"/>
              </a:ext>
            </a:extLst>
          </p:cNvPr>
          <p:cNvSpPr>
            <a:spLocks noGrp="1"/>
          </p:cNvSpPr>
          <p:nvPr>
            <p:ph idx="1"/>
          </p:nvPr>
        </p:nvSpPr>
        <p:spPr/>
        <p:txBody>
          <a:bodyPr/>
          <a:lstStyle/>
          <a:p>
            <a:pPr marL="514350" lvl="1" indent="-514350" algn="just">
              <a:buFontTx/>
              <a:buAutoNum type="arabicPeriod"/>
            </a:pPr>
            <a:r>
              <a:rPr lang="en-US" altLang="en-US" u="sng"/>
              <a:t>Simple Recursive Algorithms</a:t>
            </a:r>
          </a:p>
          <a:p>
            <a:pPr algn="just">
              <a:buFontTx/>
              <a:buNone/>
            </a:pPr>
            <a:r>
              <a:rPr lang="en-US" altLang="en-US" sz="2400"/>
              <a:t>	Simple Recursive Algorithms are algorithms for performing different recursive operations (or functions), such as in-order, pre-order, post-order, merge sorting, quick sorting operations.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802</TotalTime>
  <Words>1231</Words>
  <Application>Microsoft Office PowerPoint</Application>
  <PresentationFormat>On-screen Show (4:3)</PresentationFormat>
  <Paragraphs>86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Default Design</vt:lpstr>
      <vt:lpstr>UNIT 1</vt:lpstr>
      <vt:lpstr>Analysis of Algorithms Time and Space Complexities</vt:lpstr>
      <vt:lpstr>Analysis of Algorithms Time and Space Complexities</vt:lpstr>
      <vt:lpstr>Analysis of Algorithms Time and Space Complexities</vt:lpstr>
      <vt:lpstr>Analysis of Algorithms Time and Space Complexities</vt:lpstr>
      <vt:lpstr>Analysis of Algorithms Time and Space Complexities</vt:lpstr>
      <vt:lpstr>Analysis of Algorithms Time and Space Complexities</vt:lpstr>
      <vt:lpstr>Classes of Algorithms</vt:lpstr>
      <vt:lpstr>Classes of Algorithms</vt:lpstr>
      <vt:lpstr>Classes of Algorithms</vt:lpstr>
      <vt:lpstr>Classes of Algorithms</vt:lpstr>
      <vt:lpstr>Classes of Algorithms</vt:lpstr>
      <vt:lpstr>Classes of Algorithms</vt:lpstr>
      <vt:lpstr>Classes of Algorithms</vt:lpstr>
      <vt:lpstr>Classes of Algorithms</vt:lpstr>
      <vt:lpstr>Asymptotic Notations</vt:lpstr>
      <vt:lpstr>Asymptotic Notations</vt:lpstr>
      <vt:lpstr>Big Oh Notation or Big O Notation</vt:lpstr>
      <vt:lpstr>Big Oh Notation or Big O Notation</vt:lpstr>
      <vt:lpstr>Big Oh Notation or Big O Notation</vt:lpstr>
      <vt:lpstr>Big Oh Notation or Big O Notation</vt:lpstr>
      <vt:lpstr>Big Oh Notation or Big O Notation</vt:lpstr>
      <vt:lpstr>Big Oh Notation or Big O Notation</vt:lpstr>
      <vt:lpstr>Big Oh Notation or Big O Notation</vt:lpstr>
      <vt:lpstr>Big Oh Notation or Big O Notation</vt:lpstr>
      <vt:lpstr>Big Omega Notation or Big Omega Ω Notation</vt:lpstr>
      <vt:lpstr>Big Omega Notation or Big Omega Ω Notation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Gof</dc:creator>
  <cp:lastModifiedBy>buch.hirak.prof@gmail.com</cp:lastModifiedBy>
  <cp:revision>406</cp:revision>
  <dcterms:created xsi:type="dcterms:W3CDTF">2013-03-31T15:37:30Z</dcterms:created>
  <dcterms:modified xsi:type="dcterms:W3CDTF">2022-06-15T16:39:36Z</dcterms:modified>
</cp:coreProperties>
</file>