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1" r:id="rId5"/>
    <p:sldId id="264" r:id="rId6"/>
    <p:sldId id="258" r:id="rId7"/>
    <p:sldId id="260" r:id="rId8"/>
    <p:sldId id="262" r:id="rId9"/>
    <p:sldId id="266" r:id="rId10"/>
    <p:sldId id="267" r:id="rId11"/>
    <p:sldId id="269" r:id="rId12"/>
    <p:sldId id="270" r:id="rId13"/>
    <p:sldId id="273" r:id="rId14"/>
    <p:sldId id="274" r:id="rId15"/>
    <p:sldId id="275" r:id="rId16"/>
    <p:sldId id="27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4FCE61D-6F54-24A9-D1C5-9019D3B98FB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566F992-6918-8D4B-E51D-10FED28149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EF80D2-0148-06DB-15CF-853D7306F13C}"/>
              </a:ext>
            </a:extLst>
          </p:cNvPr>
          <p:cNvSpPr>
            <a:spLocks noGrp="1" noChangeArrowheads="1"/>
          </p:cNvSpPr>
          <p:nvPr>
            <p:ph type="sldNum" sz="quarter" idx="12"/>
          </p:nvPr>
        </p:nvSpPr>
        <p:spPr>
          <a:ln/>
        </p:spPr>
        <p:txBody>
          <a:bodyPr/>
          <a:lstStyle>
            <a:lvl1pPr>
              <a:defRPr/>
            </a:lvl1pPr>
          </a:lstStyle>
          <a:p>
            <a:fld id="{5CB56A73-80B9-4D91-AEE7-56C51207F95A}" type="slidenum">
              <a:rPr lang="en-US" altLang="en-US"/>
              <a:pPr/>
              <a:t>‹#›</a:t>
            </a:fld>
            <a:endParaRPr lang="en-US" altLang="en-US"/>
          </a:p>
        </p:txBody>
      </p:sp>
    </p:spTree>
    <p:extLst>
      <p:ext uri="{BB962C8B-B14F-4D97-AF65-F5344CB8AC3E}">
        <p14:creationId xmlns:p14="http://schemas.microsoft.com/office/powerpoint/2010/main" val="257018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8B61D5-96D4-BAD3-24F1-D56E1BB1FE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126C35-C0D2-12F6-B87B-B1A6AD7C47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15953DB-3BC3-64F1-7C17-DA251F1A226C}"/>
              </a:ext>
            </a:extLst>
          </p:cNvPr>
          <p:cNvSpPr>
            <a:spLocks noGrp="1" noChangeArrowheads="1"/>
          </p:cNvSpPr>
          <p:nvPr>
            <p:ph type="sldNum" sz="quarter" idx="12"/>
          </p:nvPr>
        </p:nvSpPr>
        <p:spPr>
          <a:ln/>
        </p:spPr>
        <p:txBody>
          <a:bodyPr/>
          <a:lstStyle>
            <a:lvl1pPr>
              <a:defRPr/>
            </a:lvl1pPr>
          </a:lstStyle>
          <a:p>
            <a:fld id="{9FEDD724-E45A-495D-802F-B19C90BC6416}" type="slidenum">
              <a:rPr lang="en-US" altLang="en-US"/>
              <a:pPr/>
              <a:t>‹#›</a:t>
            </a:fld>
            <a:endParaRPr lang="en-US" altLang="en-US"/>
          </a:p>
        </p:txBody>
      </p:sp>
    </p:spTree>
    <p:extLst>
      <p:ext uri="{BB962C8B-B14F-4D97-AF65-F5344CB8AC3E}">
        <p14:creationId xmlns:p14="http://schemas.microsoft.com/office/powerpoint/2010/main" val="313206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8B6977-478F-AE8E-2834-DDD72442E0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B34065-19DB-B756-C412-015C85EC05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0D10FC-D305-DEA1-CDE7-820FA0B7DB8B}"/>
              </a:ext>
            </a:extLst>
          </p:cNvPr>
          <p:cNvSpPr>
            <a:spLocks noGrp="1" noChangeArrowheads="1"/>
          </p:cNvSpPr>
          <p:nvPr>
            <p:ph type="sldNum" sz="quarter" idx="12"/>
          </p:nvPr>
        </p:nvSpPr>
        <p:spPr>
          <a:ln/>
        </p:spPr>
        <p:txBody>
          <a:bodyPr/>
          <a:lstStyle>
            <a:lvl1pPr>
              <a:defRPr/>
            </a:lvl1pPr>
          </a:lstStyle>
          <a:p>
            <a:fld id="{2FB7E834-3D0A-4E43-A255-1A060A02354B}" type="slidenum">
              <a:rPr lang="en-US" altLang="en-US"/>
              <a:pPr/>
              <a:t>‹#›</a:t>
            </a:fld>
            <a:endParaRPr lang="en-US" altLang="en-US"/>
          </a:p>
        </p:txBody>
      </p:sp>
    </p:spTree>
    <p:extLst>
      <p:ext uri="{BB962C8B-B14F-4D97-AF65-F5344CB8AC3E}">
        <p14:creationId xmlns:p14="http://schemas.microsoft.com/office/powerpoint/2010/main" val="406625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E32196F-E772-9456-D022-C56FE7A376C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C8BEE98-B541-84FF-6978-C670B8A15D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9D65C1-0B1C-05EC-3657-C84B8036239C}"/>
              </a:ext>
            </a:extLst>
          </p:cNvPr>
          <p:cNvSpPr>
            <a:spLocks noGrp="1" noChangeArrowheads="1"/>
          </p:cNvSpPr>
          <p:nvPr>
            <p:ph type="sldNum" sz="quarter" idx="12"/>
          </p:nvPr>
        </p:nvSpPr>
        <p:spPr>
          <a:ln/>
        </p:spPr>
        <p:txBody>
          <a:bodyPr/>
          <a:lstStyle>
            <a:lvl1pPr>
              <a:defRPr/>
            </a:lvl1pPr>
          </a:lstStyle>
          <a:p>
            <a:fld id="{0701B014-2EE2-452B-AA2C-7E376FE9247A}" type="slidenum">
              <a:rPr lang="en-US" altLang="en-US"/>
              <a:pPr/>
              <a:t>‹#›</a:t>
            </a:fld>
            <a:endParaRPr lang="en-US" altLang="en-US"/>
          </a:p>
        </p:txBody>
      </p:sp>
    </p:spTree>
    <p:extLst>
      <p:ext uri="{BB962C8B-B14F-4D97-AF65-F5344CB8AC3E}">
        <p14:creationId xmlns:p14="http://schemas.microsoft.com/office/powerpoint/2010/main" val="46462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90A8BAC-142F-05CE-00B4-71465F78B1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47AAC7A-E34B-6FBF-E32D-805D5D0582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000797-60F7-3777-268E-09FCFF496EF0}"/>
              </a:ext>
            </a:extLst>
          </p:cNvPr>
          <p:cNvSpPr>
            <a:spLocks noGrp="1" noChangeArrowheads="1"/>
          </p:cNvSpPr>
          <p:nvPr>
            <p:ph type="sldNum" sz="quarter" idx="12"/>
          </p:nvPr>
        </p:nvSpPr>
        <p:spPr>
          <a:ln/>
        </p:spPr>
        <p:txBody>
          <a:bodyPr/>
          <a:lstStyle>
            <a:lvl1pPr>
              <a:defRPr/>
            </a:lvl1pPr>
          </a:lstStyle>
          <a:p>
            <a:fld id="{B6ED74A6-F9C0-4FF0-80FE-255E08E7DFC9}" type="slidenum">
              <a:rPr lang="en-US" altLang="en-US"/>
              <a:pPr/>
              <a:t>‹#›</a:t>
            </a:fld>
            <a:endParaRPr lang="en-US" altLang="en-US"/>
          </a:p>
        </p:txBody>
      </p:sp>
    </p:spTree>
    <p:extLst>
      <p:ext uri="{BB962C8B-B14F-4D97-AF65-F5344CB8AC3E}">
        <p14:creationId xmlns:p14="http://schemas.microsoft.com/office/powerpoint/2010/main" val="226628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FDADC29-7EFE-762B-C370-50806FE4069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CBFFC39-A59E-5674-BD53-598E307A18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E017F2E-A914-6490-6162-49C0F765C8A0}"/>
              </a:ext>
            </a:extLst>
          </p:cNvPr>
          <p:cNvSpPr>
            <a:spLocks noGrp="1" noChangeArrowheads="1"/>
          </p:cNvSpPr>
          <p:nvPr>
            <p:ph type="sldNum" sz="quarter" idx="12"/>
          </p:nvPr>
        </p:nvSpPr>
        <p:spPr>
          <a:ln/>
        </p:spPr>
        <p:txBody>
          <a:bodyPr/>
          <a:lstStyle>
            <a:lvl1pPr>
              <a:defRPr/>
            </a:lvl1pPr>
          </a:lstStyle>
          <a:p>
            <a:fld id="{2EBF96FF-7DB7-4D1C-ABDF-EEA61DDD86B0}" type="slidenum">
              <a:rPr lang="en-US" altLang="en-US"/>
              <a:pPr/>
              <a:t>‹#›</a:t>
            </a:fld>
            <a:endParaRPr lang="en-US" altLang="en-US"/>
          </a:p>
        </p:txBody>
      </p:sp>
    </p:spTree>
    <p:extLst>
      <p:ext uri="{BB962C8B-B14F-4D97-AF65-F5344CB8AC3E}">
        <p14:creationId xmlns:p14="http://schemas.microsoft.com/office/powerpoint/2010/main" val="393836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0558BF7-1123-E8B1-FF5E-FA1F0A6B39C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593683B-D584-5A0B-EB93-461DAF4FC7C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CC0C37C-FB2F-C54B-4749-2C40E27F5B26}"/>
              </a:ext>
            </a:extLst>
          </p:cNvPr>
          <p:cNvSpPr>
            <a:spLocks noGrp="1" noChangeArrowheads="1"/>
          </p:cNvSpPr>
          <p:nvPr>
            <p:ph type="sldNum" sz="quarter" idx="12"/>
          </p:nvPr>
        </p:nvSpPr>
        <p:spPr>
          <a:ln/>
        </p:spPr>
        <p:txBody>
          <a:bodyPr/>
          <a:lstStyle>
            <a:lvl1pPr>
              <a:defRPr/>
            </a:lvl1pPr>
          </a:lstStyle>
          <a:p>
            <a:fld id="{97D13B88-6A1C-4115-8CF3-AD708B53EC93}" type="slidenum">
              <a:rPr lang="en-US" altLang="en-US"/>
              <a:pPr/>
              <a:t>‹#›</a:t>
            </a:fld>
            <a:endParaRPr lang="en-US" altLang="en-US"/>
          </a:p>
        </p:txBody>
      </p:sp>
    </p:spTree>
    <p:extLst>
      <p:ext uri="{BB962C8B-B14F-4D97-AF65-F5344CB8AC3E}">
        <p14:creationId xmlns:p14="http://schemas.microsoft.com/office/powerpoint/2010/main" val="397031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97B4B64-7C4F-08D8-4503-28DA895DCF9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7B603BE-1854-C7C0-E030-B74832FA07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4E1319E-0F21-99A6-91F1-CC5A24C1ABBE}"/>
              </a:ext>
            </a:extLst>
          </p:cNvPr>
          <p:cNvSpPr>
            <a:spLocks noGrp="1" noChangeArrowheads="1"/>
          </p:cNvSpPr>
          <p:nvPr>
            <p:ph type="sldNum" sz="quarter" idx="12"/>
          </p:nvPr>
        </p:nvSpPr>
        <p:spPr>
          <a:ln/>
        </p:spPr>
        <p:txBody>
          <a:bodyPr/>
          <a:lstStyle>
            <a:lvl1pPr>
              <a:defRPr/>
            </a:lvl1pPr>
          </a:lstStyle>
          <a:p>
            <a:fld id="{E4A2B79F-D82D-493A-BB2F-83414786506E}" type="slidenum">
              <a:rPr lang="en-US" altLang="en-US"/>
              <a:pPr/>
              <a:t>‹#›</a:t>
            </a:fld>
            <a:endParaRPr lang="en-US" altLang="en-US"/>
          </a:p>
        </p:txBody>
      </p:sp>
    </p:spTree>
    <p:extLst>
      <p:ext uri="{BB962C8B-B14F-4D97-AF65-F5344CB8AC3E}">
        <p14:creationId xmlns:p14="http://schemas.microsoft.com/office/powerpoint/2010/main" val="59812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7543086-D204-8B19-CC47-9EA9E0C6427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20AAF95-DB05-DB84-363A-582218355E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3E2B58C-BE98-5B87-EDD6-6F0E4D1B6C50}"/>
              </a:ext>
            </a:extLst>
          </p:cNvPr>
          <p:cNvSpPr>
            <a:spLocks noGrp="1" noChangeArrowheads="1"/>
          </p:cNvSpPr>
          <p:nvPr>
            <p:ph type="sldNum" sz="quarter" idx="12"/>
          </p:nvPr>
        </p:nvSpPr>
        <p:spPr>
          <a:ln/>
        </p:spPr>
        <p:txBody>
          <a:bodyPr/>
          <a:lstStyle>
            <a:lvl1pPr>
              <a:defRPr/>
            </a:lvl1pPr>
          </a:lstStyle>
          <a:p>
            <a:fld id="{1AA1F25D-78C1-4EA4-8C25-FAD1189FC448}" type="slidenum">
              <a:rPr lang="en-US" altLang="en-US"/>
              <a:pPr/>
              <a:t>‹#›</a:t>
            </a:fld>
            <a:endParaRPr lang="en-US" altLang="en-US"/>
          </a:p>
        </p:txBody>
      </p:sp>
    </p:spTree>
    <p:extLst>
      <p:ext uri="{BB962C8B-B14F-4D97-AF65-F5344CB8AC3E}">
        <p14:creationId xmlns:p14="http://schemas.microsoft.com/office/powerpoint/2010/main" val="339647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EABBA2C-60E9-8878-8789-430DF9FB83F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B2C69B7-2F7C-0F41-532F-B7191D793F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46C3897-A4CF-B68A-C1E7-CEA85E5F7374}"/>
              </a:ext>
            </a:extLst>
          </p:cNvPr>
          <p:cNvSpPr>
            <a:spLocks noGrp="1" noChangeArrowheads="1"/>
          </p:cNvSpPr>
          <p:nvPr>
            <p:ph type="sldNum" sz="quarter" idx="12"/>
          </p:nvPr>
        </p:nvSpPr>
        <p:spPr>
          <a:ln/>
        </p:spPr>
        <p:txBody>
          <a:bodyPr/>
          <a:lstStyle>
            <a:lvl1pPr>
              <a:defRPr/>
            </a:lvl1pPr>
          </a:lstStyle>
          <a:p>
            <a:fld id="{F4392173-959F-4491-93B5-5139CF31CABB}" type="slidenum">
              <a:rPr lang="en-US" altLang="en-US"/>
              <a:pPr/>
              <a:t>‹#›</a:t>
            </a:fld>
            <a:endParaRPr lang="en-US" altLang="en-US"/>
          </a:p>
        </p:txBody>
      </p:sp>
    </p:spTree>
    <p:extLst>
      <p:ext uri="{BB962C8B-B14F-4D97-AF65-F5344CB8AC3E}">
        <p14:creationId xmlns:p14="http://schemas.microsoft.com/office/powerpoint/2010/main" val="250709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25B5CFA-112F-8AD7-55C3-ABC96B5F3E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F33C810-D650-E8A8-E93C-446A6E0746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A456CC-0D60-F337-F357-52B14B38EFE0}"/>
              </a:ext>
            </a:extLst>
          </p:cNvPr>
          <p:cNvSpPr>
            <a:spLocks noGrp="1" noChangeArrowheads="1"/>
          </p:cNvSpPr>
          <p:nvPr>
            <p:ph type="sldNum" sz="quarter" idx="12"/>
          </p:nvPr>
        </p:nvSpPr>
        <p:spPr>
          <a:ln/>
        </p:spPr>
        <p:txBody>
          <a:bodyPr/>
          <a:lstStyle>
            <a:lvl1pPr>
              <a:defRPr/>
            </a:lvl1pPr>
          </a:lstStyle>
          <a:p>
            <a:fld id="{67D339ED-0494-493A-881A-04C9589E730E}" type="slidenum">
              <a:rPr lang="en-US" altLang="en-US"/>
              <a:pPr/>
              <a:t>‹#›</a:t>
            </a:fld>
            <a:endParaRPr lang="en-US" altLang="en-US"/>
          </a:p>
        </p:txBody>
      </p:sp>
    </p:spTree>
    <p:extLst>
      <p:ext uri="{BB962C8B-B14F-4D97-AF65-F5344CB8AC3E}">
        <p14:creationId xmlns:p14="http://schemas.microsoft.com/office/powerpoint/2010/main" val="267977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572F8CB-D8B2-D8B3-C185-B523C4B83CCA}"/>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DCF59AC-D5B5-515F-1B9D-DE794047B00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B4C0FB-619E-7520-19BD-7081B9478681}"/>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388523CC-8239-6763-421E-09D6E042438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EAE27F44-FA9E-969D-FEAF-B18E75037AA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37C251-D5E5-4AC3-BD68-B3059B1155D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D19E3C6-168E-76C9-06E9-79836F78B07B}"/>
              </a:ext>
            </a:extLst>
          </p:cNvPr>
          <p:cNvSpPr>
            <a:spLocks noGrp="1" noChangeArrowheads="1"/>
          </p:cNvSpPr>
          <p:nvPr>
            <p:ph type="ctrTitle"/>
          </p:nvPr>
        </p:nvSpPr>
        <p:spPr/>
        <p:txBody>
          <a:bodyPr/>
          <a:lstStyle/>
          <a:p>
            <a:pPr eaLnBrk="1" hangingPunct="1"/>
            <a:r>
              <a:rPr lang="en-US" altLang="en-US"/>
              <a:t>UNIT 5</a:t>
            </a:r>
          </a:p>
        </p:txBody>
      </p:sp>
      <p:sp>
        <p:nvSpPr>
          <p:cNvPr id="2051" name="Rectangle 3">
            <a:extLst>
              <a:ext uri="{FF2B5EF4-FFF2-40B4-BE49-F238E27FC236}">
                <a16:creationId xmlns:a16="http://schemas.microsoft.com/office/drawing/2014/main" id="{8369C92A-555D-D430-3355-5D264FF55C77}"/>
              </a:ext>
            </a:extLst>
          </p:cNvPr>
          <p:cNvSpPr>
            <a:spLocks noGrp="1" noChangeArrowheads="1"/>
          </p:cNvSpPr>
          <p:nvPr>
            <p:ph type="subTitle" idx="1"/>
          </p:nvPr>
        </p:nvSpPr>
        <p:spPr/>
        <p:txBody>
          <a:bodyPr/>
          <a:lstStyle/>
          <a:p>
            <a:pPr eaLnBrk="1" hangingPunct="1"/>
            <a:r>
              <a:rPr lang="en-US" altLang="en-US"/>
              <a:t>Elementary Data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44DDCCA-2BB5-EC56-FC1C-FF5EE989CEEA}"/>
              </a:ext>
            </a:extLst>
          </p:cNvPr>
          <p:cNvSpPr>
            <a:spLocks noGrp="1"/>
          </p:cNvSpPr>
          <p:nvPr>
            <p:ph type="title"/>
          </p:nvPr>
        </p:nvSpPr>
        <p:spPr/>
        <p:txBody>
          <a:bodyPr/>
          <a:lstStyle/>
          <a:p>
            <a:pPr eaLnBrk="1" hangingPunct="1"/>
            <a:r>
              <a:rPr lang="en-US" altLang="en-US"/>
              <a:t>Algorithm of Pop Operation</a:t>
            </a:r>
          </a:p>
        </p:txBody>
      </p:sp>
      <p:sp>
        <p:nvSpPr>
          <p:cNvPr id="11267" name="Content Placeholder 2">
            <a:extLst>
              <a:ext uri="{FF2B5EF4-FFF2-40B4-BE49-F238E27FC236}">
                <a16:creationId xmlns:a16="http://schemas.microsoft.com/office/drawing/2014/main" id="{DCE97F0E-5752-D695-E0E3-7685A0D8074A}"/>
              </a:ext>
            </a:extLst>
          </p:cNvPr>
          <p:cNvSpPr>
            <a:spLocks noGrp="1"/>
          </p:cNvSpPr>
          <p:nvPr>
            <p:ph idx="1"/>
          </p:nvPr>
        </p:nvSpPr>
        <p:spPr/>
        <p:txBody>
          <a:bodyPr/>
          <a:lstStyle/>
          <a:p>
            <a:pPr algn="just" eaLnBrk="1" hangingPunct="1"/>
            <a:r>
              <a:rPr lang="en-US" altLang="en-US" sz="2500"/>
              <a:t>This algorithm pops (deletes or removes) an existing element (item) from the TOP of the STACK, and assigns this item to the variable ITEM. TOP is a global variable and STACK is an global array.</a:t>
            </a:r>
          </a:p>
          <a:p>
            <a:pPr marL="914400" lvl="1" indent="-514350" algn="just" eaLnBrk="1" hangingPunct="1">
              <a:buFontTx/>
              <a:buAutoNum type="arabicPeriod"/>
            </a:pPr>
            <a:r>
              <a:rPr lang="en-US" altLang="en-US" sz="2500"/>
              <a:t>If TOP = –1, then</a:t>
            </a:r>
          </a:p>
          <a:p>
            <a:pPr marL="914400" lvl="1" indent="-514350" algn="just" eaLnBrk="1" hangingPunct="1">
              <a:buFontTx/>
              <a:buNone/>
            </a:pPr>
            <a:r>
              <a:rPr lang="en-US" altLang="en-US" sz="2500"/>
              <a:t>	   </a:t>
            </a:r>
            <a:r>
              <a:rPr lang="en-US" altLang="en-US" sz="2300"/>
              <a:t>Print: Stack Underflow (Stack is Empty), and Return.</a:t>
            </a:r>
          </a:p>
          <a:p>
            <a:pPr marL="914400" lvl="1" indent="-514350" algn="just" eaLnBrk="1" hangingPunct="1">
              <a:buFontTx/>
              <a:buAutoNum type="arabicPeriod" startAt="2"/>
            </a:pPr>
            <a:r>
              <a:rPr lang="en-US" altLang="en-US" sz="2500"/>
              <a:t>Set ITEM = STACK[TOP] (Assigns TOP element of the STACK to the variable ITEM).</a:t>
            </a:r>
          </a:p>
          <a:p>
            <a:pPr marL="914400" lvl="1" indent="-514350" algn="just" eaLnBrk="1" hangingPunct="1">
              <a:buFontTx/>
              <a:buAutoNum type="arabicPeriod" startAt="2"/>
            </a:pPr>
            <a:r>
              <a:rPr lang="en-US" altLang="en-US" sz="2500"/>
              <a:t>Set TOP = TOP – 1 (Decreases TOP by 1).</a:t>
            </a:r>
          </a:p>
          <a:p>
            <a:pPr marL="914400" lvl="1" indent="-514350" algn="just" eaLnBrk="1" hangingPunct="1">
              <a:buFontTx/>
              <a:buAutoNum type="arabicPeriod" startAt="2"/>
            </a:pPr>
            <a:r>
              <a:rPr lang="en-US" altLang="en-US" sz="2500"/>
              <a:t>Print ITEM.</a:t>
            </a:r>
          </a:p>
          <a:p>
            <a:pPr marL="914400" lvl="1" indent="-514350" algn="just" eaLnBrk="1" hangingPunct="1">
              <a:buFontTx/>
              <a:buAutoNum type="arabicPeriod" startAt="2"/>
            </a:pPr>
            <a:r>
              <a:rPr lang="en-US" altLang="en-US" sz="2500"/>
              <a:t>Return.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1F9625E-04D0-640F-E1C3-97CE50F2636E}"/>
              </a:ext>
            </a:extLst>
          </p:cNvPr>
          <p:cNvSpPr>
            <a:spLocks noGrp="1" noChangeArrowheads="1"/>
          </p:cNvSpPr>
          <p:nvPr>
            <p:ph type="title"/>
          </p:nvPr>
        </p:nvSpPr>
        <p:spPr/>
        <p:txBody>
          <a:bodyPr/>
          <a:lstStyle/>
          <a:p>
            <a:pPr eaLnBrk="1" hangingPunct="1"/>
            <a:r>
              <a:rPr lang="en-IN" altLang="en-US"/>
              <a:t>Queue</a:t>
            </a:r>
            <a:endParaRPr lang="en-US" altLang="en-US"/>
          </a:p>
        </p:txBody>
      </p:sp>
      <p:sp>
        <p:nvSpPr>
          <p:cNvPr id="3075" name="Rectangle 3">
            <a:extLst>
              <a:ext uri="{FF2B5EF4-FFF2-40B4-BE49-F238E27FC236}">
                <a16:creationId xmlns:a16="http://schemas.microsoft.com/office/drawing/2014/main" id="{5AF45EB7-7D22-4B47-9AD6-59A6655C522D}"/>
              </a:ext>
            </a:extLst>
          </p:cNvPr>
          <p:cNvSpPr>
            <a:spLocks noGrp="1" noChangeArrowheads="1"/>
          </p:cNvSpPr>
          <p:nvPr>
            <p:ph type="body" idx="1"/>
          </p:nvPr>
        </p:nvSpPr>
        <p:spPr>
          <a:xfrm>
            <a:off x="448085" y="1600200"/>
            <a:ext cx="8229600" cy="4525963"/>
          </a:xfrm>
        </p:spPr>
        <p:txBody>
          <a:bodyPr/>
          <a:lstStyle/>
          <a:p>
            <a:pPr algn="just" eaLnBrk="1" hangingPunct="1"/>
            <a:r>
              <a:rPr lang="en-US" altLang="en-US"/>
              <a:t>A </a:t>
            </a:r>
            <a:r>
              <a:rPr lang="en-IN" altLang="en-US"/>
              <a:t>queue</a:t>
            </a:r>
            <a:r>
              <a:rPr lang="en-US" altLang="en-US"/>
              <a:t> is a linear data structure in which insertions (addition) </a:t>
            </a:r>
            <a:r>
              <a:rPr lang="en-IN" altLang="en-US"/>
              <a:t>of elements are performed at the rear end of the queue </a:t>
            </a:r>
            <a:r>
              <a:rPr lang="en-US" altLang="en-US"/>
              <a:t>and deletions (removal) of elements are performed at </a:t>
            </a:r>
            <a:r>
              <a:rPr lang="en-IN" altLang="en-US"/>
              <a:t>the front</a:t>
            </a:r>
            <a:r>
              <a:rPr lang="en-US" altLang="en-US"/>
              <a:t> end</a:t>
            </a:r>
            <a:r>
              <a:rPr lang="en-IN" altLang="en-US"/>
              <a:t> of the queue</a:t>
            </a:r>
            <a:r>
              <a:rPr lang="en-US" altLang="en-US"/>
              <a:t>.</a:t>
            </a:r>
          </a:p>
          <a:p>
            <a:pPr algn="just" eaLnBrk="1" hangingPunct="1"/>
            <a:endParaRPr lang="en-US" altLang="en-US" sz="800"/>
          </a:p>
          <a:p>
            <a:pPr algn="just" eaLnBrk="1" hangingPunct="1"/>
            <a:r>
              <a:rPr lang="en-US" altLang="en-US"/>
              <a:t>A </a:t>
            </a:r>
            <a:r>
              <a:rPr lang="en-IN" altLang="en-US"/>
              <a:t>queue</a:t>
            </a:r>
            <a:r>
              <a:rPr lang="en-US" altLang="en-US"/>
              <a:t> is a list of elements in which an element can be inserted </a:t>
            </a:r>
            <a:r>
              <a:rPr lang="en-IN" altLang="en-US"/>
              <a:t>at the rear end of the queue and </a:t>
            </a:r>
            <a:r>
              <a:rPr lang="en-US" altLang="en-US"/>
              <a:t>deleted at</a:t>
            </a:r>
            <a:r>
              <a:rPr lang="en-IN" altLang="en-US"/>
              <a:t> the front</a:t>
            </a:r>
            <a:r>
              <a:rPr lang="en-US" altLang="en-US"/>
              <a:t> end</a:t>
            </a:r>
            <a:r>
              <a:rPr lang="en-IN" altLang="en-US"/>
              <a:t> of the queue</a:t>
            </a:r>
            <a:r>
              <a:rPr lang="en-US" altLang="en-US"/>
              <a:t>.</a:t>
            </a:r>
          </a:p>
        </p:txBody>
      </p:sp>
    </p:spTree>
    <p:extLst>
      <p:ext uri="{BB962C8B-B14F-4D97-AF65-F5344CB8AC3E}">
        <p14:creationId xmlns:p14="http://schemas.microsoft.com/office/powerpoint/2010/main" val="136264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1A148AB-33DB-3571-7697-ACED471EBE0D}"/>
              </a:ext>
            </a:extLst>
          </p:cNvPr>
          <p:cNvSpPr>
            <a:spLocks noGrp="1"/>
          </p:cNvSpPr>
          <p:nvPr>
            <p:ph type="title"/>
          </p:nvPr>
        </p:nvSpPr>
        <p:spPr/>
        <p:txBody>
          <a:bodyPr/>
          <a:lstStyle/>
          <a:p>
            <a:pPr eaLnBrk="1" hangingPunct="1"/>
            <a:r>
              <a:rPr lang="en-IN" altLang="en-US"/>
              <a:t>Queue</a:t>
            </a:r>
            <a:endParaRPr lang="en-US" altLang="en-US"/>
          </a:p>
        </p:txBody>
      </p:sp>
      <p:sp>
        <p:nvSpPr>
          <p:cNvPr id="4099" name="Content Placeholder 2">
            <a:extLst>
              <a:ext uri="{FF2B5EF4-FFF2-40B4-BE49-F238E27FC236}">
                <a16:creationId xmlns:a16="http://schemas.microsoft.com/office/drawing/2014/main" id="{B30B47E4-1E84-83D0-8E05-0EEB7DB0596C}"/>
              </a:ext>
            </a:extLst>
          </p:cNvPr>
          <p:cNvSpPr>
            <a:spLocks noGrp="1"/>
          </p:cNvSpPr>
          <p:nvPr>
            <p:ph idx="1"/>
          </p:nvPr>
        </p:nvSpPr>
        <p:spPr/>
        <p:txBody>
          <a:bodyPr/>
          <a:lstStyle/>
          <a:p>
            <a:pPr algn="just" eaLnBrk="1" hangingPunct="1"/>
            <a:r>
              <a:rPr lang="en-US" altLang="en-US"/>
              <a:t>The </a:t>
            </a:r>
            <a:r>
              <a:rPr lang="en-IN" altLang="en-US"/>
              <a:t>first</a:t>
            </a:r>
            <a:r>
              <a:rPr lang="en-US" altLang="en-US"/>
              <a:t> element</a:t>
            </a:r>
            <a:r>
              <a:rPr lang="en-IN" altLang="en-US"/>
              <a:t> </a:t>
            </a:r>
            <a:r>
              <a:rPr lang="en-US" altLang="en-US"/>
              <a:t>(</a:t>
            </a:r>
            <a:r>
              <a:rPr lang="en-IN" altLang="en-US"/>
              <a:t>the</a:t>
            </a:r>
            <a:r>
              <a:rPr lang="en-US" altLang="en-US"/>
              <a:t> element </a:t>
            </a:r>
            <a:r>
              <a:rPr lang="en-IN" altLang="en-US"/>
              <a:t>at the front end of the queue</a:t>
            </a:r>
            <a:r>
              <a:rPr lang="en-US" altLang="en-US"/>
              <a:t>) inserted (added) into a </a:t>
            </a:r>
            <a:r>
              <a:rPr lang="en-IN" altLang="en-US"/>
              <a:t>queue</a:t>
            </a:r>
            <a:r>
              <a:rPr lang="en-US" altLang="en-US"/>
              <a:t> is the first element that will be deleted (removed) from the </a:t>
            </a:r>
            <a:r>
              <a:rPr lang="en-IN" altLang="en-US"/>
              <a:t>queue</a:t>
            </a:r>
            <a:r>
              <a:rPr lang="en-US" altLang="en-US"/>
              <a:t>. Therefore, a </a:t>
            </a:r>
            <a:r>
              <a:rPr lang="en-IN" altLang="en-US"/>
              <a:t>queue</a:t>
            </a:r>
            <a:r>
              <a:rPr lang="en-US" altLang="en-US"/>
              <a:t> is often called a “</a:t>
            </a:r>
            <a:r>
              <a:rPr lang="en-IN" altLang="en-US"/>
              <a:t>First</a:t>
            </a:r>
            <a:r>
              <a:rPr lang="en-US" altLang="en-US"/>
              <a:t> In First Out” (</a:t>
            </a:r>
            <a:r>
              <a:rPr lang="en-IN" altLang="en-US"/>
              <a:t>F</a:t>
            </a:r>
            <a:r>
              <a:rPr lang="en-US" altLang="en-US"/>
              <a:t>IFO) data structure.</a:t>
            </a:r>
          </a:p>
        </p:txBody>
      </p:sp>
    </p:spTree>
    <p:extLst>
      <p:ext uri="{BB962C8B-B14F-4D97-AF65-F5344CB8AC3E}">
        <p14:creationId xmlns:p14="http://schemas.microsoft.com/office/powerpoint/2010/main" val="162939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FAAE0E-4221-E711-FFC5-627AB6BCFDC7}"/>
              </a:ext>
            </a:extLst>
          </p:cNvPr>
          <p:cNvSpPr>
            <a:spLocks noGrp="1" noChangeArrowheads="1"/>
          </p:cNvSpPr>
          <p:nvPr>
            <p:ph type="title"/>
          </p:nvPr>
        </p:nvSpPr>
        <p:spPr/>
        <p:txBody>
          <a:bodyPr/>
          <a:lstStyle/>
          <a:p>
            <a:pPr eaLnBrk="1" hangingPunct="1"/>
            <a:r>
              <a:rPr lang="en-IN" altLang="en-US"/>
              <a:t>Queue</a:t>
            </a:r>
            <a:br>
              <a:rPr lang="en-US" altLang="en-US"/>
            </a:br>
            <a:r>
              <a:rPr lang="en-US" altLang="en-US"/>
              <a:t>Examples of </a:t>
            </a:r>
            <a:r>
              <a:rPr lang="en-IN" altLang="en-US"/>
              <a:t>Queue</a:t>
            </a:r>
            <a:endParaRPr lang="en-US" altLang="en-US"/>
          </a:p>
        </p:txBody>
      </p:sp>
      <p:sp>
        <p:nvSpPr>
          <p:cNvPr id="5123" name="Rectangle 3">
            <a:extLst>
              <a:ext uri="{FF2B5EF4-FFF2-40B4-BE49-F238E27FC236}">
                <a16:creationId xmlns:a16="http://schemas.microsoft.com/office/drawing/2014/main" id="{3D4871E7-22A6-EDC6-38DF-87D5B42D9F56}"/>
              </a:ext>
            </a:extLst>
          </p:cNvPr>
          <p:cNvSpPr>
            <a:spLocks noGrp="1" noChangeArrowheads="1"/>
          </p:cNvSpPr>
          <p:nvPr>
            <p:ph type="body" idx="1"/>
          </p:nvPr>
        </p:nvSpPr>
        <p:spPr/>
        <p:txBody>
          <a:bodyPr/>
          <a:lstStyle/>
          <a:p>
            <a:pPr algn="just" eaLnBrk="1" hangingPunct="1"/>
            <a:r>
              <a:rPr lang="en-US" altLang="en-US"/>
              <a:t>There are many examples of a </a:t>
            </a:r>
            <a:r>
              <a:rPr lang="en-IN" altLang="en-US"/>
              <a:t>queue</a:t>
            </a:r>
            <a:r>
              <a:rPr lang="en-US" altLang="en-US"/>
              <a:t>:</a:t>
            </a:r>
          </a:p>
          <a:p>
            <a:pPr lvl="1" algn="just" eaLnBrk="1" hangingPunct="1"/>
            <a:r>
              <a:rPr lang="en-US" altLang="en-US"/>
              <a:t>A </a:t>
            </a:r>
            <a:r>
              <a:rPr lang="en-IN" altLang="en-US"/>
              <a:t>queue</a:t>
            </a:r>
            <a:r>
              <a:rPr lang="en-US" altLang="en-US"/>
              <a:t> of </a:t>
            </a:r>
            <a:r>
              <a:rPr lang="en-IN" altLang="en-US"/>
              <a:t>passengers waiting at the city bus stop. When the bus comes the first passenger (at front end) inserted into the queue is the first one to be entered into the bus and removed from the queue. The last passenger (at rear end) inserted into the queue is the last one to be entered into the bus and deleted from the queue. A new passenger always inserted (added) at the last i.e., the rear end of the queue.</a:t>
            </a:r>
          </a:p>
        </p:txBody>
      </p:sp>
    </p:spTree>
    <p:extLst>
      <p:ext uri="{BB962C8B-B14F-4D97-AF65-F5344CB8AC3E}">
        <p14:creationId xmlns:p14="http://schemas.microsoft.com/office/powerpoint/2010/main" val="221474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DFBC47-47EC-05B8-D267-6986707B56CE}"/>
              </a:ext>
            </a:extLst>
          </p:cNvPr>
          <p:cNvSpPr>
            <a:spLocks noGrp="1" noChangeArrowheads="1"/>
          </p:cNvSpPr>
          <p:nvPr>
            <p:ph type="title"/>
          </p:nvPr>
        </p:nvSpPr>
        <p:spPr/>
        <p:txBody>
          <a:bodyPr/>
          <a:lstStyle/>
          <a:p>
            <a:pPr eaLnBrk="1" hangingPunct="1"/>
            <a:r>
              <a:rPr lang="en-IN" altLang="en-US"/>
              <a:t>Queue</a:t>
            </a:r>
            <a:br>
              <a:rPr lang="en-US" altLang="en-US"/>
            </a:br>
            <a:r>
              <a:rPr lang="en-US" altLang="en-US"/>
              <a:t>Operations on </a:t>
            </a:r>
            <a:r>
              <a:rPr lang="en-IN" altLang="en-US"/>
              <a:t>Queue</a:t>
            </a:r>
            <a:endParaRPr lang="en-US" altLang="en-US"/>
          </a:p>
        </p:txBody>
      </p:sp>
      <p:sp>
        <p:nvSpPr>
          <p:cNvPr id="7171" name="Rectangle 3">
            <a:extLst>
              <a:ext uri="{FF2B5EF4-FFF2-40B4-BE49-F238E27FC236}">
                <a16:creationId xmlns:a16="http://schemas.microsoft.com/office/drawing/2014/main" id="{E3C10B59-5698-4D9F-371C-017883B79265}"/>
              </a:ext>
            </a:extLst>
          </p:cNvPr>
          <p:cNvSpPr>
            <a:spLocks noGrp="1" noChangeArrowheads="1"/>
          </p:cNvSpPr>
          <p:nvPr>
            <p:ph type="body" idx="1"/>
          </p:nvPr>
        </p:nvSpPr>
        <p:spPr/>
        <p:txBody>
          <a:bodyPr/>
          <a:lstStyle/>
          <a:p>
            <a:pPr marL="609600" indent="-609600" algn="just" eaLnBrk="1" hangingPunct="1">
              <a:lnSpc>
                <a:spcPct val="90000"/>
              </a:lnSpc>
            </a:pPr>
            <a:r>
              <a:rPr lang="en-US" altLang="en-US"/>
              <a:t>There are two basic (fundamental) operations that can be performed on a </a:t>
            </a:r>
            <a:r>
              <a:rPr lang="en-IN" altLang="en-US"/>
              <a:t>queue</a:t>
            </a:r>
            <a:r>
              <a:rPr lang="en-US" altLang="en-US"/>
              <a:t>, as below:</a:t>
            </a:r>
          </a:p>
          <a:p>
            <a:pPr marL="609600" indent="-609600" algn="just" eaLnBrk="1" hangingPunct="1">
              <a:lnSpc>
                <a:spcPct val="90000"/>
              </a:lnSpc>
            </a:pPr>
            <a:endParaRPr lang="en-US" altLang="en-US" sz="100"/>
          </a:p>
          <a:p>
            <a:pPr marL="990600" lvl="1" indent="-533400" algn="just" eaLnBrk="1" hangingPunct="1">
              <a:lnSpc>
                <a:spcPct val="90000"/>
              </a:lnSpc>
              <a:buFontTx/>
              <a:buAutoNum type="arabicPeriod"/>
            </a:pPr>
            <a:r>
              <a:rPr lang="en-US" altLang="en-US"/>
              <a:t>When we insert (add) an element into a </a:t>
            </a:r>
            <a:r>
              <a:rPr lang="en-IN" altLang="en-US"/>
              <a:t>queue</a:t>
            </a:r>
            <a:r>
              <a:rPr lang="en-US" altLang="en-US"/>
              <a:t>, the operation is called </a:t>
            </a:r>
            <a:r>
              <a:rPr lang="en-IN" altLang="en-US"/>
              <a:t>insert or add</a:t>
            </a:r>
            <a:r>
              <a:rPr lang="en-US" altLang="en-US"/>
              <a:t>. An element is always inserted at the </a:t>
            </a:r>
            <a:r>
              <a:rPr lang="en-IN" altLang="en-US"/>
              <a:t>rear end</a:t>
            </a:r>
            <a:r>
              <a:rPr lang="en-US" altLang="en-US"/>
              <a:t> of the </a:t>
            </a:r>
            <a:r>
              <a:rPr lang="en-IN" altLang="en-US"/>
              <a:t>queue</a:t>
            </a:r>
            <a:r>
              <a:rPr lang="en-US" altLang="en-US"/>
              <a:t>.</a:t>
            </a:r>
          </a:p>
          <a:p>
            <a:pPr marL="990600" lvl="1" indent="-533400" algn="just" eaLnBrk="1" hangingPunct="1">
              <a:lnSpc>
                <a:spcPct val="90000"/>
              </a:lnSpc>
              <a:buFontTx/>
              <a:buAutoNum type="arabicPeriod"/>
            </a:pPr>
            <a:r>
              <a:rPr lang="en-US" altLang="en-US"/>
              <a:t>When we delete (remove) an element from a </a:t>
            </a:r>
            <a:r>
              <a:rPr lang="en-IN" altLang="en-US"/>
              <a:t>queue</a:t>
            </a:r>
            <a:r>
              <a:rPr lang="en-US" altLang="en-US"/>
              <a:t>, the operation is called </a:t>
            </a:r>
            <a:r>
              <a:rPr lang="en-IN" altLang="en-US"/>
              <a:t>delete or remove</a:t>
            </a:r>
            <a:r>
              <a:rPr lang="en-US" altLang="en-US"/>
              <a:t>. An element </a:t>
            </a:r>
            <a:r>
              <a:rPr lang="en-IN" altLang="en-US"/>
              <a:t>i</a:t>
            </a:r>
            <a:r>
              <a:rPr lang="en-US" altLang="en-US"/>
              <a:t>s always deleted from the </a:t>
            </a:r>
            <a:r>
              <a:rPr lang="en-IN" altLang="en-US"/>
              <a:t>front end</a:t>
            </a:r>
            <a:r>
              <a:rPr lang="en-US" altLang="en-US"/>
              <a:t> of the </a:t>
            </a:r>
            <a:r>
              <a:rPr lang="en-IN" altLang="en-US"/>
              <a:t>queue</a:t>
            </a:r>
            <a:r>
              <a:rPr lang="en-US" altLang="en-US"/>
              <a:t>.</a:t>
            </a:r>
          </a:p>
        </p:txBody>
      </p:sp>
    </p:spTree>
    <p:extLst>
      <p:ext uri="{BB962C8B-B14F-4D97-AF65-F5344CB8AC3E}">
        <p14:creationId xmlns:p14="http://schemas.microsoft.com/office/powerpoint/2010/main" val="136912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72F4577-ABC9-02B9-77C9-1805E1EDBD4C}"/>
              </a:ext>
            </a:extLst>
          </p:cNvPr>
          <p:cNvSpPr>
            <a:spLocks noGrp="1" noChangeArrowheads="1"/>
          </p:cNvSpPr>
          <p:nvPr>
            <p:ph type="title"/>
          </p:nvPr>
        </p:nvSpPr>
        <p:spPr/>
        <p:txBody>
          <a:bodyPr/>
          <a:lstStyle/>
          <a:p>
            <a:pPr eaLnBrk="1" hangingPunct="1"/>
            <a:r>
              <a:rPr lang="en-IN" altLang="en-US"/>
              <a:t>Queue</a:t>
            </a:r>
            <a:br>
              <a:rPr lang="en-US" altLang="en-US"/>
            </a:br>
            <a:r>
              <a:rPr lang="en-US" altLang="en-US"/>
              <a:t>Implementations of </a:t>
            </a:r>
            <a:r>
              <a:rPr lang="en-IN" altLang="en-US"/>
              <a:t>Queue</a:t>
            </a:r>
            <a:endParaRPr lang="en-US" altLang="en-US"/>
          </a:p>
        </p:txBody>
      </p:sp>
      <p:sp>
        <p:nvSpPr>
          <p:cNvPr id="8195" name="Rectangle 3">
            <a:extLst>
              <a:ext uri="{FF2B5EF4-FFF2-40B4-BE49-F238E27FC236}">
                <a16:creationId xmlns:a16="http://schemas.microsoft.com/office/drawing/2014/main" id="{2253BA9F-BEE1-4702-6834-0DF8A9FCEBAA}"/>
              </a:ext>
            </a:extLst>
          </p:cNvPr>
          <p:cNvSpPr>
            <a:spLocks noGrp="1" noChangeArrowheads="1"/>
          </p:cNvSpPr>
          <p:nvPr>
            <p:ph type="body" idx="1"/>
          </p:nvPr>
        </p:nvSpPr>
        <p:spPr/>
        <p:txBody>
          <a:bodyPr/>
          <a:lstStyle/>
          <a:p>
            <a:pPr algn="just" eaLnBrk="1" hangingPunct="1"/>
            <a:r>
              <a:rPr lang="en-US" altLang="en-US"/>
              <a:t>A </a:t>
            </a:r>
            <a:r>
              <a:rPr lang="en-IN" altLang="en-US"/>
              <a:t>queue</a:t>
            </a:r>
            <a:r>
              <a:rPr lang="en-US" altLang="en-US"/>
              <a:t> can be implemented by using the following two ways:</a:t>
            </a:r>
          </a:p>
          <a:p>
            <a:pPr lvl="1" algn="just" eaLnBrk="1" hangingPunct="1"/>
            <a:r>
              <a:rPr lang="en-US" altLang="en-US"/>
              <a:t>Array</a:t>
            </a:r>
          </a:p>
          <a:p>
            <a:pPr lvl="1" algn="just" eaLnBrk="1" hangingPunct="1"/>
            <a:r>
              <a:rPr lang="en-US" altLang="en-US"/>
              <a:t>Linked List</a:t>
            </a:r>
          </a:p>
        </p:txBody>
      </p:sp>
    </p:spTree>
    <p:extLst>
      <p:ext uri="{BB962C8B-B14F-4D97-AF65-F5344CB8AC3E}">
        <p14:creationId xmlns:p14="http://schemas.microsoft.com/office/powerpoint/2010/main" val="145988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DFBC47-47EC-05B8-D267-6986707B56CE}"/>
              </a:ext>
            </a:extLst>
          </p:cNvPr>
          <p:cNvSpPr>
            <a:spLocks noGrp="1" noChangeArrowheads="1"/>
          </p:cNvSpPr>
          <p:nvPr>
            <p:ph type="title"/>
          </p:nvPr>
        </p:nvSpPr>
        <p:spPr/>
        <p:txBody>
          <a:bodyPr/>
          <a:lstStyle/>
          <a:p>
            <a:pPr eaLnBrk="1" hangingPunct="1"/>
            <a:r>
              <a:rPr lang="en-IN" altLang="en-US"/>
              <a:t>Queue</a:t>
            </a:r>
            <a:br>
              <a:rPr lang="en-US" altLang="en-US"/>
            </a:br>
            <a:r>
              <a:rPr lang="en-US" altLang="en-US"/>
              <a:t> </a:t>
            </a:r>
            <a:r>
              <a:rPr lang="en-IN" altLang="en-US"/>
              <a:t>Types of</a:t>
            </a:r>
            <a:r>
              <a:rPr lang="en-US" altLang="en-US"/>
              <a:t> </a:t>
            </a:r>
            <a:r>
              <a:rPr lang="en-IN" altLang="en-US"/>
              <a:t>Queue</a:t>
            </a:r>
            <a:endParaRPr lang="en-US" altLang="en-US"/>
          </a:p>
        </p:txBody>
      </p:sp>
      <p:sp>
        <p:nvSpPr>
          <p:cNvPr id="7171" name="Rectangle 3">
            <a:extLst>
              <a:ext uri="{FF2B5EF4-FFF2-40B4-BE49-F238E27FC236}">
                <a16:creationId xmlns:a16="http://schemas.microsoft.com/office/drawing/2014/main" id="{E3C10B59-5698-4D9F-371C-017883B79265}"/>
              </a:ext>
            </a:extLst>
          </p:cNvPr>
          <p:cNvSpPr>
            <a:spLocks noGrp="1" noChangeArrowheads="1"/>
          </p:cNvSpPr>
          <p:nvPr>
            <p:ph type="body" idx="1"/>
          </p:nvPr>
        </p:nvSpPr>
        <p:spPr/>
        <p:txBody>
          <a:bodyPr/>
          <a:lstStyle/>
          <a:p>
            <a:pPr marL="609600" indent="-609600" algn="just" eaLnBrk="1" hangingPunct="1">
              <a:lnSpc>
                <a:spcPct val="90000"/>
              </a:lnSpc>
            </a:pPr>
            <a:r>
              <a:rPr lang="en-US" altLang="en-US"/>
              <a:t>There are </a:t>
            </a:r>
            <a:r>
              <a:rPr lang="en-IN" altLang="en-US"/>
              <a:t>four</a:t>
            </a:r>
            <a:r>
              <a:rPr lang="en-US" altLang="en-US"/>
              <a:t> </a:t>
            </a:r>
            <a:r>
              <a:rPr lang="en-IN" altLang="en-US"/>
              <a:t>types of queue</a:t>
            </a:r>
            <a:r>
              <a:rPr lang="en-US" altLang="en-US"/>
              <a:t>, as below:</a:t>
            </a:r>
          </a:p>
          <a:p>
            <a:pPr marL="609600" indent="-609600" algn="just" eaLnBrk="1" hangingPunct="1">
              <a:lnSpc>
                <a:spcPct val="90000"/>
              </a:lnSpc>
            </a:pPr>
            <a:endParaRPr lang="en-US" altLang="en-US" sz="100"/>
          </a:p>
          <a:p>
            <a:pPr marL="990600" lvl="1" indent="-533400" algn="just" eaLnBrk="1" hangingPunct="1">
              <a:lnSpc>
                <a:spcPct val="90000"/>
              </a:lnSpc>
              <a:buFontTx/>
              <a:buAutoNum type="arabicPeriod"/>
            </a:pPr>
            <a:r>
              <a:rPr lang="en-IN" altLang="en-US"/>
              <a:t>Queue (Normal Queue or Linear Queue)</a:t>
            </a:r>
          </a:p>
          <a:p>
            <a:pPr marL="990600" lvl="1" indent="-533400" algn="just" eaLnBrk="1" hangingPunct="1">
              <a:lnSpc>
                <a:spcPct val="90000"/>
              </a:lnSpc>
              <a:buFontTx/>
              <a:buAutoNum type="arabicPeriod"/>
            </a:pPr>
            <a:r>
              <a:rPr lang="en-IN" altLang="en-US"/>
              <a:t>Circular Queue</a:t>
            </a:r>
          </a:p>
          <a:p>
            <a:pPr marL="990600" lvl="1" indent="-533400" algn="just" eaLnBrk="1" hangingPunct="1">
              <a:lnSpc>
                <a:spcPct val="90000"/>
              </a:lnSpc>
              <a:buFontTx/>
              <a:buAutoNum type="arabicPeriod"/>
            </a:pPr>
            <a:r>
              <a:rPr lang="en-IN" altLang="en-US"/>
              <a:t>DEQUE (Double-ended Queue)</a:t>
            </a:r>
          </a:p>
          <a:p>
            <a:pPr marL="990600" lvl="1" indent="-533400" algn="just" eaLnBrk="1" hangingPunct="1">
              <a:lnSpc>
                <a:spcPct val="90000"/>
              </a:lnSpc>
              <a:buFontTx/>
              <a:buAutoNum type="arabicPeriod"/>
            </a:pPr>
            <a:r>
              <a:rPr lang="en-IN" altLang="en-US"/>
              <a:t>Priority Queue</a:t>
            </a:r>
            <a:endParaRPr lang="en-US" altLang="en-US"/>
          </a:p>
        </p:txBody>
      </p:sp>
    </p:spTree>
    <p:extLst>
      <p:ext uri="{BB962C8B-B14F-4D97-AF65-F5344CB8AC3E}">
        <p14:creationId xmlns:p14="http://schemas.microsoft.com/office/powerpoint/2010/main" val="20789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1F9625E-04D0-640F-E1C3-97CE50F2636E}"/>
              </a:ext>
            </a:extLst>
          </p:cNvPr>
          <p:cNvSpPr>
            <a:spLocks noGrp="1" noChangeArrowheads="1"/>
          </p:cNvSpPr>
          <p:nvPr>
            <p:ph type="title"/>
          </p:nvPr>
        </p:nvSpPr>
        <p:spPr/>
        <p:txBody>
          <a:bodyPr/>
          <a:lstStyle/>
          <a:p>
            <a:pPr eaLnBrk="1" hangingPunct="1"/>
            <a:r>
              <a:rPr lang="en-US" altLang="en-US"/>
              <a:t>Stack</a:t>
            </a:r>
          </a:p>
        </p:txBody>
      </p:sp>
      <p:sp>
        <p:nvSpPr>
          <p:cNvPr id="3075" name="Rectangle 3">
            <a:extLst>
              <a:ext uri="{FF2B5EF4-FFF2-40B4-BE49-F238E27FC236}">
                <a16:creationId xmlns:a16="http://schemas.microsoft.com/office/drawing/2014/main" id="{5AF45EB7-7D22-4B47-9AD6-59A6655C522D}"/>
              </a:ext>
            </a:extLst>
          </p:cNvPr>
          <p:cNvSpPr>
            <a:spLocks noGrp="1" noChangeArrowheads="1"/>
          </p:cNvSpPr>
          <p:nvPr>
            <p:ph type="body" idx="1"/>
          </p:nvPr>
        </p:nvSpPr>
        <p:spPr>
          <a:xfrm>
            <a:off x="448085" y="1600200"/>
            <a:ext cx="8229600" cy="4525963"/>
          </a:xfrm>
        </p:spPr>
        <p:txBody>
          <a:bodyPr/>
          <a:lstStyle/>
          <a:p>
            <a:pPr algn="just" eaLnBrk="1" hangingPunct="1"/>
            <a:r>
              <a:rPr lang="en-US" altLang="en-US"/>
              <a:t>A stack is a linear data structure in which all insertions (addition) and deletions (removal) of elements or items are performed only at one end, called the top of the stack (TOS).</a:t>
            </a:r>
          </a:p>
          <a:p>
            <a:pPr algn="just" eaLnBrk="1" hangingPunct="1"/>
            <a:endParaRPr lang="en-US" altLang="en-US" sz="800"/>
          </a:p>
          <a:p>
            <a:pPr algn="just" eaLnBrk="1" hangingPunct="1"/>
            <a:r>
              <a:rPr lang="en-US" altLang="en-US"/>
              <a:t>A stack is a list of elements or items in which an element (item) can be inserted or deleted only at one end, called the top of the stack (TOS).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1A148AB-33DB-3571-7697-ACED471EBE0D}"/>
              </a:ext>
            </a:extLst>
          </p:cNvPr>
          <p:cNvSpPr>
            <a:spLocks noGrp="1"/>
          </p:cNvSpPr>
          <p:nvPr>
            <p:ph type="title"/>
          </p:nvPr>
        </p:nvSpPr>
        <p:spPr/>
        <p:txBody>
          <a:bodyPr/>
          <a:lstStyle/>
          <a:p>
            <a:pPr eaLnBrk="1" hangingPunct="1"/>
            <a:r>
              <a:rPr lang="en-US" altLang="en-US"/>
              <a:t>Stack</a:t>
            </a:r>
          </a:p>
        </p:txBody>
      </p:sp>
      <p:sp>
        <p:nvSpPr>
          <p:cNvPr id="4099" name="Content Placeholder 2">
            <a:extLst>
              <a:ext uri="{FF2B5EF4-FFF2-40B4-BE49-F238E27FC236}">
                <a16:creationId xmlns:a16="http://schemas.microsoft.com/office/drawing/2014/main" id="{B30B47E4-1E84-83D0-8E05-0EEB7DB0596C}"/>
              </a:ext>
            </a:extLst>
          </p:cNvPr>
          <p:cNvSpPr>
            <a:spLocks noGrp="1"/>
          </p:cNvSpPr>
          <p:nvPr>
            <p:ph idx="1"/>
          </p:nvPr>
        </p:nvSpPr>
        <p:spPr/>
        <p:txBody>
          <a:bodyPr/>
          <a:lstStyle/>
          <a:p>
            <a:pPr algn="just" eaLnBrk="1" hangingPunct="1"/>
            <a:r>
              <a:rPr lang="en-US" altLang="en-US"/>
              <a:t>The last element or item (topmost element or item) inserted (added) into a stack is the first element or item that will be deleted (removed) from the stack. Therefore, a stack is often called a “Last In First Out” (LIFO) data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FAAE0E-4221-E711-FFC5-627AB6BCFDC7}"/>
              </a:ext>
            </a:extLst>
          </p:cNvPr>
          <p:cNvSpPr>
            <a:spLocks noGrp="1" noChangeArrowheads="1"/>
          </p:cNvSpPr>
          <p:nvPr>
            <p:ph type="title"/>
          </p:nvPr>
        </p:nvSpPr>
        <p:spPr/>
        <p:txBody>
          <a:bodyPr/>
          <a:lstStyle/>
          <a:p>
            <a:pPr eaLnBrk="1" hangingPunct="1"/>
            <a:r>
              <a:rPr lang="en-US" altLang="en-US"/>
              <a:t>Stack</a:t>
            </a:r>
            <a:br>
              <a:rPr lang="en-US" altLang="en-US"/>
            </a:br>
            <a:r>
              <a:rPr lang="en-US" altLang="en-US"/>
              <a:t>Examples of Stack</a:t>
            </a:r>
          </a:p>
        </p:txBody>
      </p:sp>
      <p:sp>
        <p:nvSpPr>
          <p:cNvPr id="5123" name="Rectangle 3">
            <a:extLst>
              <a:ext uri="{FF2B5EF4-FFF2-40B4-BE49-F238E27FC236}">
                <a16:creationId xmlns:a16="http://schemas.microsoft.com/office/drawing/2014/main" id="{3D4871E7-22A6-EDC6-38DF-87D5B42D9F56}"/>
              </a:ext>
            </a:extLst>
          </p:cNvPr>
          <p:cNvSpPr>
            <a:spLocks noGrp="1" noChangeArrowheads="1"/>
          </p:cNvSpPr>
          <p:nvPr>
            <p:ph type="body" idx="1"/>
          </p:nvPr>
        </p:nvSpPr>
        <p:spPr/>
        <p:txBody>
          <a:bodyPr/>
          <a:lstStyle/>
          <a:p>
            <a:pPr algn="just" eaLnBrk="1" hangingPunct="1"/>
            <a:r>
              <a:rPr lang="en-US" altLang="en-US"/>
              <a:t>There are many examples of a stack:</a:t>
            </a:r>
          </a:p>
          <a:p>
            <a:pPr lvl="1" algn="just" eaLnBrk="1" hangingPunct="1"/>
            <a:r>
              <a:rPr lang="en-US" altLang="en-US"/>
              <a:t>A stack of plates (trays) on the counter in a cafeteria (self-service restaurant). During the dinner time, customers take plates from the top of the stack, and waiters put the washed plates back on the top of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BB3958F-3F27-7BE0-DA93-1B045D70F7A5}"/>
              </a:ext>
            </a:extLst>
          </p:cNvPr>
          <p:cNvSpPr>
            <a:spLocks noGrp="1"/>
          </p:cNvSpPr>
          <p:nvPr>
            <p:ph type="title"/>
          </p:nvPr>
        </p:nvSpPr>
        <p:spPr/>
        <p:txBody>
          <a:bodyPr/>
          <a:lstStyle/>
          <a:p>
            <a:pPr eaLnBrk="1" hangingPunct="1"/>
            <a:r>
              <a:rPr lang="en-US" altLang="en-US"/>
              <a:t>Stack</a:t>
            </a:r>
            <a:br>
              <a:rPr lang="en-US" altLang="en-US"/>
            </a:br>
            <a:r>
              <a:rPr lang="en-US" altLang="en-US"/>
              <a:t>Examples of Stack</a:t>
            </a:r>
          </a:p>
        </p:txBody>
      </p:sp>
      <p:sp>
        <p:nvSpPr>
          <p:cNvPr id="6147" name="Content Placeholder 2">
            <a:extLst>
              <a:ext uri="{FF2B5EF4-FFF2-40B4-BE49-F238E27FC236}">
                <a16:creationId xmlns:a16="http://schemas.microsoft.com/office/drawing/2014/main" id="{3FA81E02-74FF-0809-24B9-24B9D0110657}"/>
              </a:ext>
            </a:extLst>
          </p:cNvPr>
          <p:cNvSpPr>
            <a:spLocks noGrp="1"/>
          </p:cNvSpPr>
          <p:nvPr>
            <p:ph idx="1"/>
          </p:nvPr>
        </p:nvSpPr>
        <p:spPr/>
        <p:txBody>
          <a:bodyPr/>
          <a:lstStyle/>
          <a:p>
            <a:pPr lvl="1" algn="just" eaLnBrk="1" hangingPunct="1">
              <a:buFontTx/>
              <a:buNone/>
            </a:pPr>
            <a:r>
              <a:rPr lang="en-US" altLang="en-US"/>
              <a:t>	The top plate is the last plate put into the stack. The bottom plate is the first plate put into the stack. The top plate (last plate) is the first plate taken from the stack. The bottom plate (first plate) is the last plate taken from the stack.</a:t>
            </a:r>
          </a:p>
          <a:p>
            <a:pPr lvl="1" algn="just" eaLnBrk="1" hangingPunct="1"/>
            <a:r>
              <a:rPr lang="en-US" altLang="en-US"/>
              <a:t>A stack of books in a library.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DFBC47-47EC-05B8-D267-6986707B56CE}"/>
              </a:ext>
            </a:extLst>
          </p:cNvPr>
          <p:cNvSpPr>
            <a:spLocks noGrp="1" noChangeArrowheads="1"/>
          </p:cNvSpPr>
          <p:nvPr>
            <p:ph type="title"/>
          </p:nvPr>
        </p:nvSpPr>
        <p:spPr/>
        <p:txBody>
          <a:bodyPr/>
          <a:lstStyle/>
          <a:p>
            <a:pPr eaLnBrk="1" hangingPunct="1"/>
            <a:r>
              <a:rPr lang="en-US" altLang="en-US"/>
              <a:t>Stack</a:t>
            </a:r>
            <a:br>
              <a:rPr lang="en-US" altLang="en-US"/>
            </a:br>
            <a:r>
              <a:rPr lang="en-US" altLang="en-US"/>
              <a:t>Operations on Stack</a:t>
            </a:r>
          </a:p>
        </p:txBody>
      </p:sp>
      <p:sp>
        <p:nvSpPr>
          <p:cNvPr id="7171" name="Rectangle 3">
            <a:extLst>
              <a:ext uri="{FF2B5EF4-FFF2-40B4-BE49-F238E27FC236}">
                <a16:creationId xmlns:a16="http://schemas.microsoft.com/office/drawing/2014/main" id="{E3C10B59-5698-4D9F-371C-017883B79265}"/>
              </a:ext>
            </a:extLst>
          </p:cNvPr>
          <p:cNvSpPr>
            <a:spLocks noGrp="1" noChangeArrowheads="1"/>
          </p:cNvSpPr>
          <p:nvPr>
            <p:ph type="body" idx="1"/>
          </p:nvPr>
        </p:nvSpPr>
        <p:spPr/>
        <p:txBody>
          <a:bodyPr/>
          <a:lstStyle/>
          <a:p>
            <a:pPr marL="609600" indent="-609600" algn="just" eaLnBrk="1" hangingPunct="1">
              <a:lnSpc>
                <a:spcPct val="90000"/>
              </a:lnSpc>
            </a:pPr>
            <a:r>
              <a:rPr lang="en-US" altLang="en-US"/>
              <a:t>There are two basic (fundamental) operations that can be performed on a stack, as below:</a:t>
            </a:r>
          </a:p>
          <a:p>
            <a:pPr marL="609600" indent="-609600" algn="just" eaLnBrk="1" hangingPunct="1">
              <a:lnSpc>
                <a:spcPct val="90000"/>
              </a:lnSpc>
            </a:pPr>
            <a:endParaRPr lang="en-US" altLang="en-US" sz="100"/>
          </a:p>
          <a:p>
            <a:pPr marL="990600" lvl="1" indent="-533400" algn="just" eaLnBrk="1" hangingPunct="1">
              <a:lnSpc>
                <a:spcPct val="90000"/>
              </a:lnSpc>
              <a:buFontTx/>
              <a:buAutoNum type="arabicPeriod"/>
            </a:pPr>
            <a:r>
              <a:rPr lang="en-US" altLang="en-US"/>
              <a:t>When we insert (add) an element (item) into a stack, the operation is called push. An element (item) is always inserted at the top of the stack.</a:t>
            </a:r>
          </a:p>
          <a:p>
            <a:pPr marL="990600" lvl="1" indent="-533400" algn="just" eaLnBrk="1" hangingPunct="1">
              <a:lnSpc>
                <a:spcPct val="90000"/>
              </a:lnSpc>
              <a:buFontTx/>
              <a:buAutoNum type="arabicPeriod"/>
            </a:pPr>
            <a:r>
              <a:rPr lang="en-US" altLang="en-US"/>
              <a:t>When we delete (remove) an element (item) from a stack, the operation is called pop. An element (item) is always deleted from the top of the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72F4577-ABC9-02B9-77C9-1805E1EDBD4C}"/>
              </a:ext>
            </a:extLst>
          </p:cNvPr>
          <p:cNvSpPr>
            <a:spLocks noGrp="1" noChangeArrowheads="1"/>
          </p:cNvSpPr>
          <p:nvPr>
            <p:ph type="title"/>
          </p:nvPr>
        </p:nvSpPr>
        <p:spPr/>
        <p:txBody>
          <a:bodyPr/>
          <a:lstStyle/>
          <a:p>
            <a:pPr eaLnBrk="1" hangingPunct="1"/>
            <a:r>
              <a:rPr lang="en-US" altLang="en-US"/>
              <a:t>Stack</a:t>
            </a:r>
            <a:br>
              <a:rPr lang="en-US" altLang="en-US"/>
            </a:br>
            <a:r>
              <a:rPr lang="en-US" altLang="en-US"/>
              <a:t>Implementations of Stack</a:t>
            </a:r>
          </a:p>
        </p:txBody>
      </p:sp>
      <p:sp>
        <p:nvSpPr>
          <p:cNvPr id="8195" name="Rectangle 3">
            <a:extLst>
              <a:ext uri="{FF2B5EF4-FFF2-40B4-BE49-F238E27FC236}">
                <a16:creationId xmlns:a16="http://schemas.microsoft.com/office/drawing/2014/main" id="{2253BA9F-BEE1-4702-6834-0DF8A9FCEBAA}"/>
              </a:ext>
            </a:extLst>
          </p:cNvPr>
          <p:cNvSpPr>
            <a:spLocks noGrp="1" noChangeArrowheads="1"/>
          </p:cNvSpPr>
          <p:nvPr>
            <p:ph type="body" idx="1"/>
          </p:nvPr>
        </p:nvSpPr>
        <p:spPr/>
        <p:txBody>
          <a:bodyPr/>
          <a:lstStyle/>
          <a:p>
            <a:pPr algn="just" eaLnBrk="1" hangingPunct="1"/>
            <a:r>
              <a:rPr lang="en-US" altLang="en-US"/>
              <a:t>A stack can be implemented by using the following two ways:</a:t>
            </a:r>
          </a:p>
          <a:p>
            <a:pPr lvl="1" algn="just" eaLnBrk="1" hangingPunct="1"/>
            <a:r>
              <a:rPr lang="en-US" altLang="en-US"/>
              <a:t>Array</a:t>
            </a:r>
          </a:p>
          <a:p>
            <a:pPr lvl="1" algn="just" eaLnBrk="1" hangingPunct="1"/>
            <a:r>
              <a:rPr lang="en-US" altLang="en-US"/>
              <a:t>Linked List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E37E407-6175-1B03-527D-31F667DAD2D7}"/>
              </a:ext>
            </a:extLst>
          </p:cNvPr>
          <p:cNvSpPr>
            <a:spLocks noGrp="1" noChangeArrowheads="1"/>
          </p:cNvSpPr>
          <p:nvPr>
            <p:ph type="title"/>
          </p:nvPr>
        </p:nvSpPr>
        <p:spPr/>
        <p:txBody>
          <a:bodyPr/>
          <a:lstStyle/>
          <a:p>
            <a:pPr eaLnBrk="1" hangingPunct="1"/>
            <a:r>
              <a:rPr lang="en-US" altLang="en-US"/>
              <a:t>Stack</a:t>
            </a:r>
            <a:br>
              <a:rPr lang="en-US" altLang="en-US"/>
            </a:br>
            <a:r>
              <a:rPr lang="en-US" altLang="en-US"/>
              <a:t>Applications of Stack</a:t>
            </a:r>
          </a:p>
        </p:txBody>
      </p:sp>
      <p:sp>
        <p:nvSpPr>
          <p:cNvPr id="9219" name="Rectangle 3">
            <a:extLst>
              <a:ext uri="{FF2B5EF4-FFF2-40B4-BE49-F238E27FC236}">
                <a16:creationId xmlns:a16="http://schemas.microsoft.com/office/drawing/2014/main" id="{087D90B8-4180-3842-C23E-DD8E09062624}"/>
              </a:ext>
            </a:extLst>
          </p:cNvPr>
          <p:cNvSpPr>
            <a:spLocks noGrp="1" noChangeArrowheads="1"/>
          </p:cNvSpPr>
          <p:nvPr>
            <p:ph type="body" idx="1"/>
          </p:nvPr>
        </p:nvSpPr>
        <p:spPr/>
        <p:txBody>
          <a:bodyPr/>
          <a:lstStyle/>
          <a:p>
            <a:pPr algn="just" eaLnBrk="1" hangingPunct="1"/>
            <a:r>
              <a:rPr lang="en-US" altLang="en-US"/>
              <a:t>Applications (uses) of stack:</a:t>
            </a:r>
          </a:p>
          <a:p>
            <a:pPr lvl="1" algn="just" eaLnBrk="1" hangingPunct="1"/>
            <a:r>
              <a:rPr lang="en-US" altLang="en-US"/>
              <a:t>Polish Notations (Infix, Prefix, and Postfix Notations)</a:t>
            </a:r>
          </a:p>
          <a:p>
            <a:pPr lvl="1" algn="just" eaLnBrk="1" hangingPunct="1"/>
            <a:r>
              <a:rPr lang="en-US" altLang="en-US"/>
              <a:t>Quick Sort</a:t>
            </a:r>
          </a:p>
          <a:p>
            <a:pPr lvl="1" algn="just" eaLnBrk="1" hangingPunct="1"/>
            <a:r>
              <a:rPr lang="en-US" altLang="en-US"/>
              <a:t>Perform Recursion or Recursive Functions</a:t>
            </a:r>
          </a:p>
          <a:p>
            <a:pPr lvl="1" algn="just" eaLnBrk="1" hangingPunct="1"/>
            <a:r>
              <a:rPr lang="en-US" altLang="en-US"/>
              <a:t>The Towers of Hanoi</a:t>
            </a:r>
          </a:p>
          <a:p>
            <a:pPr lvl="1" algn="just" eaLnBrk="1" hangingPunct="1"/>
            <a:r>
              <a:rPr lang="en-US" altLang="en-US"/>
              <a:t>Backtracking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3B047A6-1CD1-CB8F-73EA-C7FB593CD081}"/>
              </a:ext>
            </a:extLst>
          </p:cNvPr>
          <p:cNvSpPr>
            <a:spLocks noGrp="1"/>
          </p:cNvSpPr>
          <p:nvPr>
            <p:ph type="title"/>
          </p:nvPr>
        </p:nvSpPr>
        <p:spPr/>
        <p:txBody>
          <a:bodyPr/>
          <a:lstStyle/>
          <a:p>
            <a:pPr eaLnBrk="1" hangingPunct="1"/>
            <a:r>
              <a:rPr lang="en-US" altLang="en-US"/>
              <a:t>Algorithm of Push Operation</a:t>
            </a:r>
          </a:p>
        </p:txBody>
      </p:sp>
      <p:sp>
        <p:nvSpPr>
          <p:cNvPr id="10243" name="Content Placeholder 2">
            <a:extLst>
              <a:ext uri="{FF2B5EF4-FFF2-40B4-BE49-F238E27FC236}">
                <a16:creationId xmlns:a16="http://schemas.microsoft.com/office/drawing/2014/main" id="{AE71B161-47AD-4F19-A8AA-053C8119DA7E}"/>
              </a:ext>
            </a:extLst>
          </p:cNvPr>
          <p:cNvSpPr>
            <a:spLocks noGrp="1"/>
          </p:cNvSpPr>
          <p:nvPr>
            <p:ph idx="1"/>
          </p:nvPr>
        </p:nvSpPr>
        <p:spPr/>
        <p:txBody>
          <a:bodyPr/>
          <a:lstStyle/>
          <a:p>
            <a:pPr algn="just" eaLnBrk="1" hangingPunct="1"/>
            <a:r>
              <a:rPr lang="en-US" altLang="en-US" sz="2500"/>
              <a:t>This algorithm pushes (inserts or adds) a new ITEM into the TOP of the STACK. TOP is a global variable and STACK is an global array. MAXSIZE is the maximum size of STACK array.</a:t>
            </a:r>
          </a:p>
          <a:p>
            <a:pPr marL="914400" lvl="1" indent="-514350" algn="just" eaLnBrk="1" hangingPunct="1">
              <a:buFontTx/>
              <a:buAutoNum type="arabicPeriod"/>
            </a:pPr>
            <a:r>
              <a:rPr lang="en-US" altLang="en-US" sz="2500"/>
              <a:t>If TOP = MAXSIZE – 1, then</a:t>
            </a:r>
          </a:p>
          <a:p>
            <a:pPr marL="914400" lvl="1" indent="-514350" algn="just" eaLnBrk="1" hangingPunct="1">
              <a:buFontTx/>
              <a:buNone/>
            </a:pPr>
            <a:r>
              <a:rPr lang="en-US" altLang="en-US" sz="2500"/>
              <a:t>	   Print: Stack Overflow (Stack is Full), and Return.</a:t>
            </a:r>
          </a:p>
          <a:p>
            <a:pPr marL="914400" lvl="1" indent="-514350" algn="just" eaLnBrk="1" hangingPunct="1">
              <a:buFontTx/>
              <a:buAutoNum type="arabicPeriod" startAt="2"/>
            </a:pPr>
            <a:r>
              <a:rPr lang="en-US" altLang="en-US" sz="2500"/>
              <a:t>Read ITEM.</a:t>
            </a:r>
          </a:p>
          <a:p>
            <a:pPr marL="914400" lvl="1" indent="-514350" algn="just" eaLnBrk="1" hangingPunct="1">
              <a:buFontTx/>
              <a:buAutoNum type="arabicPeriod" startAt="2"/>
            </a:pPr>
            <a:r>
              <a:rPr lang="en-US" altLang="en-US" sz="2500"/>
              <a:t>Set TOP = TOP + 1 (Increases TOP by 1).</a:t>
            </a:r>
          </a:p>
          <a:p>
            <a:pPr marL="914400" lvl="1" indent="-514350" algn="just" eaLnBrk="1" hangingPunct="1">
              <a:buFontTx/>
              <a:buAutoNum type="arabicPeriod" startAt="2"/>
            </a:pPr>
            <a:r>
              <a:rPr lang="en-US" altLang="en-US" sz="2500"/>
              <a:t>Set STACK[TOP] = ITEM (Inserts an ITEM in TOP position of the STACK).</a:t>
            </a:r>
          </a:p>
          <a:p>
            <a:pPr marL="914400" lvl="1" indent="-514350" algn="just" eaLnBrk="1" hangingPunct="1">
              <a:buFontTx/>
              <a:buAutoNum type="arabicPeriod" startAt="2"/>
            </a:pPr>
            <a:r>
              <a:rPr lang="en-US" altLang="en-US" sz="2500"/>
              <a:t>Return.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206</TotalTime>
  <Words>435</Words>
  <Application>Microsoft Office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UNIT 5</vt:lpstr>
      <vt:lpstr>Stack</vt:lpstr>
      <vt:lpstr>Stack</vt:lpstr>
      <vt:lpstr>Stack Examples of Stack</vt:lpstr>
      <vt:lpstr>Stack Examples of Stack</vt:lpstr>
      <vt:lpstr>Stack Operations on Stack</vt:lpstr>
      <vt:lpstr>Stack Implementations of Stack</vt:lpstr>
      <vt:lpstr>Stack Applications of Stack</vt:lpstr>
      <vt:lpstr>Algorithm of Push Operation</vt:lpstr>
      <vt:lpstr>Algorithm of Pop Operation</vt:lpstr>
      <vt:lpstr>Queue</vt:lpstr>
      <vt:lpstr>Queue</vt:lpstr>
      <vt:lpstr>Queue Examples of Queue</vt:lpstr>
      <vt:lpstr>Queue Operations on Queue</vt:lpstr>
      <vt:lpstr>Queue Implementations of Queue</vt:lpstr>
      <vt:lpstr>Queue  Types of Queue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Gof</dc:creator>
  <cp:lastModifiedBy>buch.hirak.prof@gmail.com</cp:lastModifiedBy>
  <cp:revision>160</cp:revision>
  <dcterms:created xsi:type="dcterms:W3CDTF">2013-03-31T15:37:30Z</dcterms:created>
  <dcterms:modified xsi:type="dcterms:W3CDTF">2022-04-29T17:14:57Z</dcterms:modified>
</cp:coreProperties>
</file>