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303" r:id="rId4"/>
    <p:sldId id="274" r:id="rId5"/>
    <p:sldId id="275" r:id="rId6"/>
    <p:sldId id="262" r:id="rId7"/>
    <p:sldId id="279" r:id="rId8"/>
    <p:sldId id="280" r:id="rId9"/>
    <p:sldId id="281" r:id="rId10"/>
    <p:sldId id="282" r:id="rId11"/>
    <p:sldId id="306" r:id="rId12"/>
    <p:sldId id="310" r:id="rId13"/>
    <p:sldId id="258" r:id="rId14"/>
    <p:sldId id="277" r:id="rId15"/>
    <p:sldId id="278" r:id="rId16"/>
    <p:sldId id="305" r:id="rId17"/>
    <p:sldId id="276" r:id="rId18"/>
    <p:sldId id="261" r:id="rId19"/>
    <p:sldId id="311" r:id="rId20"/>
    <p:sldId id="313" r:id="rId21"/>
    <p:sldId id="312" r:id="rId22"/>
    <p:sldId id="259" r:id="rId23"/>
    <p:sldId id="269" r:id="rId24"/>
    <p:sldId id="263" r:id="rId25"/>
    <p:sldId id="271" r:id="rId26"/>
    <p:sldId id="264" r:id="rId27"/>
    <p:sldId id="272" r:id="rId28"/>
    <p:sldId id="273" r:id="rId29"/>
    <p:sldId id="266" r:id="rId30"/>
    <p:sldId id="260" r:id="rId31"/>
    <p:sldId id="267" r:id="rId32"/>
    <p:sldId id="268" r:id="rId33"/>
    <p:sldId id="307" r:id="rId34"/>
    <p:sldId id="308" r:id="rId35"/>
    <p:sldId id="283" r:id="rId36"/>
    <p:sldId id="288" r:id="rId37"/>
    <p:sldId id="289" r:id="rId38"/>
    <p:sldId id="284" r:id="rId39"/>
    <p:sldId id="286" r:id="rId40"/>
    <p:sldId id="290" r:id="rId41"/>
    <p:sldId id="291" r:id="rId42"/>
    <p:sldId id="292" r:id="rId43"/>
    <p:sldId id="293" r:id="rId44"/>
    <p:sldId id="296" r:id="rId45"/>
    <p:sldId id="297" r:id="rId46"/>
    <p:sldId id="298" r:id="rId47"/>
    <p:sldId id="295" r:id="rId48"/>
    <p:sldId id="285" r:id="rId49"/>
    <p:sldId id="299" r:id="rId50"/>
    <p:sldId id="300" r:id="rId51"/>
    <p:sldId id="301" r:id="rId52"/>
    <p:sldId id="302"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B2AE76D-914F-D070-77EC-621584F92D6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0FD6D1BB-5F29-E3DF-8527-046DDAEEAED1}"/>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51B400C3-B161-5735-F7A9-BE703138695F}"/>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a:extLst>
                  <a:ext uri="{FF2B5EF4-FFF2-40B4-BE49-F238E27FC236}">
                    <a16:creationId xmlns:a16="http://schemas.microsoft.com/office/drawing/2014/main" id="{54B809C8-B588-0051-677E-C3983758B5B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a:extLst>
                <a:ext uri="{FF2B5EF4-FFF2-40B4-BE49-F238E27FC236}">
                  <a16:creationId xmlns:a16="http://schemas.microsoft.com/office/drawing/2014/main" id="{BC2C1E83-5F4C-21AE-4642-C7353FB7A5D7}"/>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6621CADA-6595-7E2D-262D-EFE11359264A}"/>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a:extLst>
                  <a:ext uri="{FF2B5EF4-FFF2-40B4-BE49-F238E27FC236}">
                    <a16:creationId xmlns:a16="http://schemas.microsoft.com/office/drawing/2014/main" id="{4BF40CBA-6286-E15B-1D8C-AB16976F48E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a:extLst>
                <a:ext uri="{FF2B5EF4-FFF2-40B4-BE49-F238E27FC236}">
                  <a16:creationId xmlns:a16="http://schemas.microsoft.com/office/drawing/2014/main" id="{DC5AF630-66B0-E9BA-8B9F-665DC7DCF8A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a:extLst>
                <a:ext uri="{FF2B5EF4-FFF2-40B4-BE49-F238E27FC236}">
                  <a16:creationId xmlns:a16="http://schemas.microsoft.com/office/drawing/2014/main" id="{4D39241E-7429-CC96-F0D2-0C5B0538B9EE}"/>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a:extLst>
                <a:ext uri="{FF2B5EF4-FFF2-40B4-BE49-F238E27FC236}">
                  <a16:creationId xmlns:a16="http://schemas.microsoft.com/office/drawing/2014/main" id="{2FC2BB3A-C1FB-584B-1A8C-7078135241B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132"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7C5A445E-D6E0-BF4A-18BE-209130FB532A}"/>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a:extLst>
              <a:ext uri="{FF2B5EF4-FFF2-40B4-BE49-F238E27FC236}">
                <a16:creationId xmlns:a16="http://schemas.microsoft.com/office/drawing/2014/main" id="{3624007F-8AD2-524B-A9A2-56A78C7ED196}"/>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a:extLst>
              <a:ext uri="{FF2B5EF4-FFF2-40B4-BE49-F238E27FC236}">
                <a16:creationId xmlns:a16="http://schemas.microsoft.com/office/drawing/2014/main" id="{2BA423EC-3815-07D8-9A17-B30BD6C92D08}"/>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E8A468AB-349A-4A3E-B508-4C85C913B18E}" type="slidenum">
              <a:rPr lang="en-US" altLang="en-US"/>
              <a:pPr/>
              <a:t>‹#›</a:t>
            </a:fld>
            <a:endParaRPr lang="en-US" altLang="en-US"/>
          </a:p>
        </p:txBody>
      </p:sp>
    </p:spTree>
    <p:extLst>
      <p:ext uri="{BB962C8B-B14F-4D97-AF65-F5344CB8AC3E}">
        <p14:creationId xmlns:p14="http://schemas.microsoft.com/office/powerpoint/2010/main" val="260008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325221BB-7A97-E667-61F3-F796AA6433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9E20BAFF-2202-75A3-9EF9-EF92324EFE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A43FFB39-39AB-19A0-101B-0C65C33F8D64}"/>
              </a:ext>
            </a:extLst>
          </p:cNvPr>
          <p:cNvSpPr>
            <a:spLocks noGrp="1" noChangeArrowheads="1"/>
          </p:cNvSpPr>
          <p:nvPr>
            <p:ph type="sldNum" sz="quarter" idx="12"/>
          </p:nvPr>
        </p:nvSpPr>
        <p:spPr>
          <a:ln/>
        </p:spPr>
        <p:txBody>
          <a:bodyPr/>
          <a:lstStyle>
            <a:lvl1pPr>
              <a:defRPr/>
            </a:lvl1pPr>
          </a:lstStyle>
          <a:p>
            <a:fld id="{C461F0DA-96E5-4B6E-BC6A-0850E8DE84F9}" type="slidenum">
              <a:rPr lang="en-US" altLang="en-US"/>
              <a:pPr/>
              <a:t>‹#›</a:t>
            </a:fld>
            <a:endParaRPr lang="en-US" altLang="en-US"/>
          </a:p>
        </p:txBody>
      </p:sp>
    </p:spTree>
    <p:extLst>
      <p:ext uri="{BB962C8B-B14F-4D97-AF65-F5344CB8AC3E}">
        <p14:creationId xmlns:p14="http://schemas.microsoft.com/office/powerpoint/2010/main" val="25840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7D7C422-147C-74D0-6F58-08B61E36E7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76751CF-2D5C-4D32-1AF4-5D844FAC74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451C84F1-6FC7-65D5-BB80-A13EE636965E}"/>
              </a:ext>
            </a:extLst>
          </p:cNvPr>
          <p:cNvSpPr>
            <a:spLocks noGrp="1" noChangeArrowheads="1"/>
          </p:cNvSpPr>
          <p:nvPr>
            <p:ph type="sldNum" sz="quarter" idx="12"/>
          </p:nvPr>
        </p:nvSpPr>
        <p:spPr>
          <a:ln/>
        </p:spPr>
        <p:txBody>
          <a:bodyPr/>
          <a:lstStyle>
            <a:lvl1pPr>
              <a:defRPr/>
            </a:lvl1pPr>
          </a:lstStyle>
          <a:p>
            <a:fld id="{751D7B90-E026-4B02-9A06-DEA77A66F080}" type="slidenum">
              <a:rPr lang="en-US" altLang="en-US"/>
              <a:pPr/>
              <a:t>‹#›</a:t>
            </a:fld>
            <a:endParaRPr lang="en-US" altLang="en-US"/>
          </a:p>
        </p:txBody>
      </p:sp>
    </p:spTree>
    <p:extLst>
      <p:ext uri="{BB962C8B-B14F-4D97-AF65-F5344CB8AC3E}">
        <p14:creationId xmlns:p14="http://schemas.microsoft.com/office/powerpoint/2010/main" val="118717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63F19E7-A767-4326-9646-375508C56C4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478B10A-2FBC-B1A5-38D5-CF37B8E670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AE40E23-C501-ACE9-3F5A-0F8B810B056E}"/>
              </a:ext>
            </a:extLst>
          </p:cNvPr>
          <p:cNvSpPr>
            <a:spLocks noGrp="1" noChangeArrowheads="1"/>
          </p:cNvSpPr>
          <p:nvPr>
            <p:ph type="sldNum" sz="quarter" idx="12"/>
          </p:nvPr>
        </p:nvSpPr>
        <p:spPr>
          <a:ln/>
        </p:spPr>
        <p:txBody>
          <a:bodyPr/>
          <a:lstStyle>
            <a:lvl1pPr>
              <a:defRPr/>
            </a:lvl1pPr>
          </a:lstStyle>
          <a:p>
            <a:fld id="{D50E2982-59F3-42A9-AB41-4349E617576A}" type="slidenum">
              <a:rPr lang="en-US" altLang="en-US"/>
              <a:pPr/>
              <a:t>‹#›</a:t>
            </a:fld>
            <a:endParaRPr lang="en-US" altLang="en-US"/>
          </a:p>
        </p:txBody>
      </p:sp>
    </p:spTree>
    <p:extLst>
      <p:ext uri="{BB962C8B-B14F-4D97-AF65-F5344CB8AC3E}">
        <p14:creationId xmlns:p14="http://schemas.microsoft.com/office/powerpoint/2010/main" val="126035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B5889786-2A45-EFA6-9A22-87016929C0A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EBAAE02-13E5-232A-E2C5-4D81AB1EA2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CC8F6532-058F-5433-4E3C-11426E119A96}"/>
              </a:ext>
            </a:extLst>
          </p:cNvPr>
          <p:cNvSpPr>
            <a:spLocks noGrp="1" noChangeArrowheads="1"/>
          </p:cNvSpPr>
          <p:nvPr>
            <p:ph type="sldNum" sz="quarter" idx="12"/>
          </p:nvPr>
        </p:nvSpPr>
        <p:spPr>
          <a:ln/>
        </p:spPr>
        <p:txBody>
          <a:bodyPr/>
          <a:lstStyle>
            <a:lvl1pPr>
              <a:defRPr/>
            </a:lvl1pPr>
          </a:lstStyle>
          <a:p>
            <a:fld id="{E3B94D0B-4685-42CE-A368-0D78E7440A67}" type="slidenum">
              <a:rPr lang="en-US" altLang="en-US"/>
              <a:pPr/>
              <a:t>‹#›</a:t>
            </a:fld>
            <a:endParaRPr lang="en-US" altLang="en-US"/>
          </a:p>
        </p:txBody>
      </p:sp>
    </p:spTree>
    <p:extLst>
      <p:ext uri="{BB962C8B-B14F-4D97-AF65-F5344CB8AC3E}">
        <p14:creationId xmlns:p14="http://schemas.microsoft.com/office/powerpoint/2010/main" val="415171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9E4D574-A108-8857-21AE-EAD97DD1AA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BE1A3B7F-298C-4D33-29CE-7E879F672C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D5307044-75E1-39A0-FC00-3D4C482F2D49}"/>
              </a:ext>
            </a:extLst>
          </p:cNvPr>
          <p:cNvSpPr>
            <a:spLocks noGrp="1" noChangeArrowheads="1"/>
          </p:cNvSpPr>
          <p:nvPr>
            <p:ph type="sldNum" sz="quarter" idx="12"/>
          </p:nvPr>
        </p:nvSpPr>
        <p:spPr>
          <a:ln/>
        </p:spPr>
        <p:txBody>
          <a:bodyPr/>
          <a:lstStyle>
            <a:lvl1pPr>
              <a:defRPr/>
            </a:lvl1pPr>
          </a:lstStyle>
          <a:p>
            <a:fld id="{F9A3B806-DF39-49E4-8307-38F42CAB7AF7}" type="slidenum">
              <a:rPr lang="en-US" altLang="en-US"/>
              <a:pPr/>
              <a:t>‹#›</a:t>
            </a:fld>
            <a:endParaRPr lang="en-US" altLang="en-US"/>
          </a:p>
        </p:txBody>
      </p:sp>
    </p:spTree>
    <p:extLst>
      <p:ext uri="{BB962C8B-B14F-4D97-AF65-F5344CB8AC3E}">
        <p14:creationId xmlns:p14="http://schemas.microsoft.com/office/powerpoint/2010/main" val="24397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AEA41440-2B21-FA15-4C45-07D82B3E918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59E78186-424C-7C33-BAA8-6F670D22E2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C98A74AF-E943-C434-0D9B-E563D3FB9DB5}"/>
              </a:ext>
            </a:extLst>
          </p:cNvPr>
          <p:cNvSpPr>
            <a:spLocks noGrp="1" noChangeArrowheads="1"/>
          </p:cNvSpPr>
          <p:nvPr>
            <p:ph type="sldNum" sz="quarter" idx="12"/>
          </p:nvPr>
        </p:nvSpPr>
        <p:spPr>
          <a:ln/>
        </p:spPr>
        <p:txBody>
          <a:bodyPr/>
          <a:lstStyle>
            <a:lvl1pPr>
              <a:defRPr/>
            </a:lvl1pPr>
          </a:lstStyle>
          <a:p>
            <a:fld id="{C3CF59F0-88BF-42BB-B964-F237B1459AF9}" type="slidenum">
              <a:rPr lang="en-US" altLang="en-US"/>
              <a:pPr/>
              <a:t>‹#›</a:t>
            </a:fld>
            <a:endParaRPr lang="en-US" altLang="en-US"/>
          </a:p>
        </p:txBody>
      </p:sp>
    </p:spTree>
    <p:extLst>
      <p:ext uri="{BB962C8B-B14F-4D97-AF65-F5344CB8AC3E}">
        <p14:creationId xmlns:p14="http://schemas.microsoft.com/office/powerpoint/2010/main" val="288290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68BB4FC2-CE01-515A-41F7-EA8345FDBA3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40164055-1DF3-1C54-0D63-76E3341D4A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09F1E165-BC7E-92E7-8C2D-50DA72D0C859}"/>
              </a:ext>
            </a:extLst>
          </p:cNvPr>
          <p:cNvSpPr>
            <a:spLocks noGrp="1" noChangeArrowheads="1"/>
          </p:cNvSpPr>
          <p:nvPr>
            <p:ph type="sldNum" sz="quarter" idx="12"/>
          </p:nvPr>
        </p:nvSpPr>
        <p:spPr>
          <a:ln/>
        </p:spPr>
        <p:txBody>
          <a:bodyPr/>
          <a:lstStyle>
            <a:lvl1pPr>
              <a:defRPr/>
            </a:lvl1pPr>
          </a:lstStyle>
          <a:p>
            <a:fld id="{94DE20FA-3EBA-4D78-A179-CEF3404D74DA}" type="slidenum">
              <a:rPr lang="en-US" altLang="en-US"/>
              <a:pPr/>
              <a:t>‹#›</a:t>
            </a:fld>
            <a:endParaRPr lang="en-US" altLang="en-US"/>
          </a:p>
        </p:txBody>
      </p:sp>
    </p:spTree>
    <p:extLst>
      <p:ext uri="{BB962C8B-B14F-4D97-AF65-F5344CB8AC3E}">
        <p14:creationId xmlns:p14="http://schemas.microsoft.com/office/powerpoint/2010/main" val="199769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333AC87-303B-CAA5-D053-6B233076D79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CDF7B09C-AA19-2B01-6215-9020A8D187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5649CEC2-D7A6-D8B2-04C0-E140D690CC6F}"/>
              </a:ext>
            </a:extLst>
          </p:cNvPr>
          <p:cNvSpPr>
            <a:spLocks noGrp="1" noChangeArrowheads="1"/>
          </p:cNvSpPr>
          <p:nvPr>
            <p:ph type="sldNum" sz="quarter" idx="12"/>
          </p:nvPr>
        </p:nvSpPr>
        <p:spPr>
          <a:ln/>
        </p:spPr>
        <p:txBody>
          <a:bodyPr/>
          <a:lstStyle>
            <a:lvl1pPr>
              <a:defRPr/>
            </a:lvl1pPr>
          </a:lstStyle>
          <a:p>
            <a:fld id="{7BA7C105-FC0D-4FBB-A3B7-55B50759B50B}" type="slidenum">
              <a:rPr lang="en-US" altLang="en-US"/>
              <a:pPr/>
              <a:t>‹#›</a:t>
            </a:fld>
            <a:endParaRPr lang="en-US" altLang="en-US"/>
          </a:p>
        </p:txBody>
      </p:sp>
    </p:spTree>
    <p:extLst>
      <p:ext uri="{BB962C8B-B14F-4D97-AF65-F5344CB8AC3E}">
        <p14:creationId xmlns:p14="http://schemas.microsoft.com/office/powerpoint/2010/main" val="941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9BBFF1BB-B12D-D947-D730-475009BC994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15C15C9-01E1-15EB-880F-E6ABF478F7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5A85E5AD-D290-D6FF-F5B0-5CC95B87902D}"/>
              </a:ext>
            </a:extLst>
          </p:cNvPr>
          <p:cNvSpPr>
            <a:spLocks noGrp="1" noChangeArrowheads="1"/>
          </p:cNvSpPr>
          <p:nvPr>
            <p:ph type="sldNum" sz="quarter" idx="12"/>
          </p:nvPr>
        </p:nvSpPr>
        <p:spPr>
          <a:ln/>
        </p:spPr>
        <p:txBody>
          <a:bodyPr/>
          <a:lstStyle>
            <a:lvl1pPr>
              <a:defRPr/>
            </a:lvl1pPr>
          </a:lstStyle>
          <a:p>
            <a:fld id="{178DD8CA-00AD-4420-AA38-A9442D6B867B}" type="slidenum">
              <a:rPr lang="en-US" altLang="en-US"/>
              <a:pPr/>
              <a:t>‹#›</a:t>
            </a:fld>
            <a:endParaRPr lang="en-US" altLang="en-US"/>
          </a:p>
        </p:txBody>
      </p:sp>
    </p:spTree>
    <p:extLst>
      <p:ext uri="{BB962C8B-B14F-4D97-AF65-F5344CB8AC3E}">
        <p14:creationId xmlns:p14="http://schemas.microsoft.com/office/powerpoint/2010/main" val="20912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BF638645-6788-7A87-CFC2-0A30AECA02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4F641E3B-90EB-086C-BEC8-72F4FBAA7E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D1721224-5A49-01F8-EA6A-9699C8519D25}"/>
              </a:ext>
            </a:extLst>
          </p:cNvPr>
          <p:cNvSpPr>
            <a:spLocks noGrp="1" noChangeArrowheads="1"/>
          </p:cNvSpPr>
          <p:nvPr>
            <p:ph type="sldNum" sz="quarter" idx="12"/>
          </p:nvPr>
        </p:nvSpPr>
        <p:spPr>
          <a:ln/>
        </p:spPr>
        <p:txBody>
          <a:bodyPr/>
          <a:lstStyle>
            <a:lvl1pPr>
              <a:defRPr/>
            </a:lvl1pPr>
          </a:lstStyle>
          <a:p>
            <a:fld id="{61225D22-AFF6-4D24-92F4-D2D216314115}" type="slidenum">
              <a:rPr lang="en-US" altLang="en-US"/>
              <a:pPr/>
              <a:t>‹#›</a:t>
            </a:fld>
            <a:endParaRPr lang="en-US" altLang="en-US"/>
          </a:p>
        </p:txBody>
      </p:sp>
    </p:spTree>
    <p:extLst>
      <p:ext uri="{BB962C8B-B14F-4D97-AF65-F5344CB8AC3E}">
        <p14:creationId xmlns:p14="http://schemas.microsoft.com/office/powerpoint/2010/main" val="138614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1FF7E67-968B-FB2F-AC30-CAF0402CED26}"/>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4099" name="Rectangle 3">
            <a:extLst>
              <a:ext uri="{FF2B5EF4-FFF2-40B4-BE49-F238E27FC236}">
                <a16:creationId xmlns:a16="http://schemas.microsoft.com/office/drawing/2014/main" id="{7F14A89E-D02A-3606-FC8B-E5DFD548659A}"/>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0" name="Rectangle 4">
            <a:extLst>
              <a:ext uri="{FF2B5EF4-FFF2-40B4-BE49-F238E27FC236}">
                <a16:creationId xmlns:a16="http://schemas.microsoft.com/office/drawing/2014/main" id="{C263C715-C42C-5A4F-F904-D7E0388B971A}"/>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4101" name="Rectangle 5">
            <a:extLst>
              <a:ext uri="{FF2B5EF4-FFF2-40B4-BE49-F238E27FC236}">
                <a16:creationId xmlns:a16="http://schemas.microsoft.com/office/drawing/2014/main" id="{15932DF0-CAD0-266B-FD42-25131969D06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4102" name="Rectangle 6">
            <a:extLst>
              <a:ext uri="{FF2B5EF4-FFF2-40B4-BE49-F238E27FC236}">
                <a16:creationId xmlns:a16="http://schemas.microsoft.com/office/drawing/2014/main" id="{01180DFB-5443-A91A-4BBD-45C771812FE7}"/>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4103" name="Rectangle 7">
            <a:extLst>
              <a:ext uri="{FF2B5EF4-FFF2-40B4-BE49-F238E27FC236}">
                <a16:creationId xmlns:a16="http://schemas.microsoft.com/office/drawing/2014/main" id="{14537D39-9EA8-C9E9-E656-D6D4AB39656A}"/>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4104" name="Rectangle 8">
            <a:extLst>
              <a:ext uri="{FF2B5EF4-FFF2-40B4-BE49-F238E27FC236}">
                <a16:creationId xmlns:a16="http://schemas.microsoft.com/office/drawing/2014/main" id="{1D91E448-A3F4-1982-0A03-775807070601}"/>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033" name="Rectangle 9">
            <a:extLst>
              <a:ext uri="{FF2B5EF4-FFF2-40B4-BE49-F238E27FC236}">
                <a16:creationId xmlns:a16="http://schemas.microsoft.com/office/drawing/2014/main" id="{5C5DAD9B-2C2A-D2F5-5F43-164882F64436}"/>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B4287F5C-447C-250A-5D8E-DA808835467E}"/>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7" name="Rectangle 11">
            <a:extLst>
              <a:ext uri="{FF2B5EF4-FFF2-40B4-BE49-F238E27FC236}">
                <a16:creationId xmlns:a16="http://schemas.microsoft.com/office/drawing/2014/main" id="{29BA7C87-1381-C7D5-E6A5-1B1F2FB8BE00}"/>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4108" name="Rectangle 12">
            <a:extLst>
              <a:ext uri="{FF2B5EF4-FFF2-40B4-BE49-F238E27FC236}">
                <a16:creationId xmlns:a16="http://schemas.microsoft.com/office/drawing/2014/main" id="{D7B78DC4-63E2-D6E1-B533-0D7E36268A1E}"/>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4109" name="Rectangle 13">
            <a:extLst>
              <a:ext uri="{FF2B5EF4-FFF2-40B4-BE49-F238E27FC236}">
                <a16:creationId xmlns:a16="http://schemas.microsoft.com/office/drawing/2014/main" id="{5F5A4D1F-2D14-474B-CB4B-8AA0E1AC4DBE}"/>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B97D9C4D-5BD6-4217-9A39-A0A31A01A2B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9347364-49E5-8B0B-2227-E3450464C0B4}"/>
              </a:ext>
            </a:extLst>
          </p:cNvPr>
          <p:cNvSpPr>
            <a:spLocks noGrp="1" noChangeArrowheads="1"/>
          </p:cNvSpPr>
          <p:nvPr>
            <p:ph type="ctrTitle"/>
          </p:nvPr>
        </p:nvSpPr>
        <p:spPr/>
        <p:txBody>
          <a:bodyPr/>
          <a:lstStyle/>
          <a:p>
            <a:pPr eaLnBrk="1" hangingPunct="1"/>
            <a:r>
              <a:rPr lang="en-US" altLang="en-US"/>
              <a:t>UNIT 7</a:t>
            </a:r>
          </a:p>
        </p:txBody>
      </p:sp>
      <p:sp>
        <p:nvSpPr>
          <p:cNvPr id="3075" name="Rectangle 3">
            <a:extLst>
              <a:ext uri="{FF2B5EF4-FFF2-40B4-BE49-F238E27FC236}">
                <a16:creationId xmlns:a16="http://schemas.microsoft.com/office/drawing/2014/main" id="{8FBC8AF9-1069-17F1-D73C-BC06D78321C8}"/>
              </a:ext>
            </a:extLst>
          </p:cNvPr>
          <p:cNvSpPr>
            <a:spLocks noGrp="1" noChangeArrowheads="1"/>
          </p:cNvSpPr>
          <p:nvPr>
            <p:ph type="subTitle" idx="1"/>
          </p:nvPr>
        </p:nvSpPr>
        <p:spPr/>
        <p:txBody>
          <a:bodyPr/>
          <a:lstStyle/>
          <a:p>
            <a:pPr eaLnBrk="1" hangingPunct="1"/>
            <a:r>
              <a:rPr lang="en-US" altLang="en-US"/>
              <a:t>TREE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F4631C9-FD3E-6029-65FD-779BBC836065}"/>
              </a:ext>
            </a:extLst>
          </p:cNvPr>
          <p:cNvSpPr>
            <a:spLocks noGrp="1"/>
          </p:cNvSpPr>
          <p:nvPr>
            <p:ph type="title"/>
          </p:nvPr>
        </p:nvSpPr>
        <p:spPr/>
        <p:txBody>
          <a:bodyPr/>
          <a:lstStyle/>
          <a:p>
            <a:r>
              <a:rPr lang="en-US" altLang="en-US"/>
              <a:t>Traversals of Binary Tree</a:t>
            </a:r>
            <a:br>
              <a:rPr lang="en-US" altLang="en-US"/>
            </a:br>
            <a:r>
              <a:rPr lang="en-US" altLang="en-US"/>
              <a:t>Traversing Binary Tree</a:t>
            </a:r>
          </a:p>
        </p:txBody>
      </p:sp>
      <p:sp>
        <p:nvSpPr>
          <p:cNvPr id="12291" name="Content Placeholder 2">
            <a:extLst>
              <a:ext uri="{FF2B5EF4-FFF2-40B4-BE49-F238E27FC236}">
                <a16:creationId xmlns:a16="http://schemas.microsoft.com/office/drawing/2014/main" id="{83C58E1E-604E-5481-97A6-8D3013F10492}"/>
              </a:ext>
            </a:extLst>
          </p:cNvPr>
          <p:cNvSpPr>
            <a:spLocks noGrp="1"/>
          </p:cNvSpPr>
          <p:nvPr>
            <p:ph idx="1"/>
          </p:nvPr>
        </p:nvSpPr>
        <p:spPr/>
        <p:txBody>
          <a:bodyPr/>
          <a:lstStyle/>
          <a:p>
            <a:pPr algn="just"/>
            <a:r>
              <a:rPr lang="en-US" altLang="en-US" sz="2600" u="sng"/>
              <a:t>Post-order Traversal</a:t>
            </a:r>
          </a:p>
          <a:p>
            <a:pPr marL="914400" lvl="1" indent="-514350" algn="just">
              <a:buFont typeface="Tahoma" panose="020B0604030504040204" pitchFamily="34" charset="0"/>
              <a:buAutoNum type="arabicPeriod"/>
            </a:pPr>
            <a:r>
              <a:rPr lang="en-US" altLang="en-US" sz="2500"/>
              <a:t>Traverse the left subtree of the root in post-order (means left child node, right child node, parent node).</a:t>
            </a:r>
          </a:p>
          <a:p>
            <a:pPr marL="914400" lvl="1" indent="-514350" algn="just">
              <a:buFont typeface="Tahoma" panose="020B0604030504040204" pitchFamily="34" charset="0"/>
              <a:buAutoNum type="arabicPeriod"/>
            </a:pPr>
            <a:r>
              <a:rPr lang="en-US" altLang="en-US" sz="2500"/>
              <a:t>Traverse the right subree of the root in post-order (means left child node, right child node, parent node).</a:t>
            </a:r>
          </a:p>
          <a:p>
            <a:pPr marL="914400" lvl="1" indent="-514350" algn="just">
              <a:buFont typeface="Tahoma" panose="020B0604030504040204" pitchFamily="34" charset="0"/>
              <a:buAutoNum type="arabicPeriod"/>
            </a:pPr>
            <a:r>
              <a:rPr lang="en-US" altLang="en-US" sz="2500"/>
              <a:t>Visit the root node (it means perform some process on the root node, generally print a value of this node).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969C553-B5CB-6FB6-8015-1192808D5298}"/>
              </a:ext>
            </a:extLst>
          </p:cNvPr>
          <p:cNvSpPr>
            <a:spLocks noGrp="1"/>
          </p:cNvSpPr>
          <p:nvPr>
            <p:ph type="title"/>
          </p:nvPr>
        </p:nvSpPr>
        <p:spPr/>
        <p:txBody>
          <a:bodyPr/>
          <a:lstStyle/>
          <a:p>
            <a:r>
              <a:rPr lang="en-US" altLang="en-US"/>
              <a:t>Traversals of Binary Tree</a:t>
            </a:r>
            <a:br>
              <a:rPr lang="en-US" altLang="en-US"/>
            </a:br>
            <a:r>
              <a:rPr lang="en-US" altLang="en-US"/>
              <a:t>Traversing Binary Tree</a:t>
            </a:r>
          </a:p>
        </p:txBody>
      </p:sp>
      <p:sp>
        <p:nvSpPr>
          <p:cNvPr id="13315" name="Content Placeholder 2">
            <a:extLst>
              <a:ext uri="{FF2B5EF4-FFF2-40B4-BE49-F238E27FC236}">
                <a16:creationId xmlns:a16="http://schemas.microsoft.com/office/drawing/2014/main" id="{5EF24CBF-1A7D-7FE6-0025-CE0C5F59B714}"/>
              </a:ext>
            </a:extLst>
          </p:cNvPr>
          <p:cNvSpPr>
            <a:spLocks noGrp="1"/>
          </p:cNvSpPr>
          <p:nvPr>
            <p:ph idx="1"/>
          </p:nvPr>
        </p:nvSpPr>
        <p:spPr/>
        <p:txBody>
          <a:bodyPr/>
          <a:lstStyle/>
          <a:p>
            <a:pPr algn="just"/>
            <a:r>
              <a:rPr lang="en-US" altLang="en-US"/>
              <a:t>Write any one example of each traversal of binary tree:</a:t>
            </a:r>
          </a:p>
          <a:p>
            <a:pPr lvl="1" algn="just"/>
            <a:r>
              <a:rPr lang="en-US" altLang="en-US"/>
              <a:t>Draw a Tree.</a:t>
            </a:r>
          </a:p>
          <a:p>
            <a:pPr lvl="1" algn="just"/>
            <a:r>
              <a:rPr lang="en-US" altLang="en-US"/>
              <a:t>Write a list of values in Pre-Order, In-Order, and Post-Order Traversals of the tree (that is drawn </a:t>
            </a:r>
            <a:r>
              <a:rPr lang="en-IN" altLang="en-US"/>
              <a:t>below</a:t>
            </a:r>
            <a:r>
              <a:rPr lang="en-US" alt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226A0D9-F0F5-739B-E6FC-D400606FEDED}"/>
              </a:ext>
            </a:extLst>
          </p:cNvPr>
          <p:cNvSpPr>
            <a:spLocks noGrp="1" noChangeArrowheads="1"/>
          </p:cNvSpPr>
          <p:nvPr>
            <p:ph type="title"/>
          </p:nvPr>
        </p:nvSpPr>
        <p:spPr/>
        <p:txBody>
          <a:bodyPr/>
          <a:lstStyle/>
          <a:p>
            <a:pPr eaLnBrk="1" hangingPunct="1"/>
            <a:r>
              <a:rPr lang="en-US" altLang="en-US"/>
              <a:t>Binary Search Tree</a:t>
            </a:r>
          </a:p>
        </p:txBody>
      </p:sp>
      <p:pic>
        <p:nvPicPr>
          <p:cNvPr id="3" name="Picture 3">
            <a:extLst>
              <a:ext uri="{FF2B5EF4-FFF2-40B4-BE49-F238E27FC236}">
                <a16:creationId xmlns:a16="http://schemas.microsoft.com/office/drawing/2014/main" id="{9D3DE40D-5C81-604A-AC92-6AC31F508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60" y="1998230"/>
            <a:ext cx="7663034" cy="4538132"/>
          </a:xfrm>
          <a:prstGeom prst="rect">
            <a:avLst/>
          </a:prstGeom>
        </p:spPr>
      </p:pic>
    </p:spTree>
    <p:extLst>
      <p:ext uri="{BB962C8B-B14F-4D97-AF65-F5344CB8AC3E}">
        <p14:creationId xmlns:p14="http://schemas.microsoft.com/office/powerpoint/2010/main" val="423305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226A0D9-F0F5-739B-E6FC-D400606FEDED}"/>
              </a:ext>
            </a:extLst>
          </p:cNvPr>
          <p:cNvSpPr>
            <a:spLocks noGrp="1" noChangeArrowheads="1"/>
          </p:cNvSpPr>
          <p:nvPr>
            <p:ph type="title"/>
          </p:nvPr>
        </p:nvSpPr>
        <p:spPr/>
        <p:txBody>
          <a:bodyPr/>
          <a:lstStyle/>
          <a:p>
            <a:pPr eaLnBrk="1" hangingPunct="1"/>
            <a:r>
              <a:rPr lang="en-US" altLang="en-US"/>
              <a:t>Binary Search Tree</a:t>
            </a:r>
          </a:p>
        </p:txBody>
      </p:sp>
      <p:sp>
        <p:nvSpPr>
          <p:cNvPr id="14339" name="Rectangle 3">
            <a:extLst>
              <a:ext uri="{FF2B5EF4-FFF2-40B4-BE49-F238E27FC236}">
                <a16:creationId xmlns:a16="http://schemas.microsoft.com/office/drawing/2014/main" id="{3E9BFBE4-E912-8DB9-A62A-019540ABA643}"/>
              </a:ext>
            </a:extLst>
          </p:cNvPr>
          <p:cNvSpPr>
            <a:spLocks noGrp="1" noChangeArrowheads="1"/>
          </p:cNvSpPr>
          <p:nvPr>
            <p:ph type="body" idx="1"/>
          </p:nvPr>
        </p:nvSpPr>
        <p:spPr/>
        <p:txBody>
          <a:bodyPr/>
          <a:lstStyle/>
          <a:p>
            <a:pPr algn="just" eaLnBrk="1" hangingPunct="1"/>
            <a:r>
              <a:rPr lang="en-US" altLang="en-US" sz="2500"/>
              <a:t>A binary search tree (BST) is a binary tree data structure which has the following properties:</a:t>
            </a:r>
          </a:p>
          <a:p>
            <a:pPr lvl="1" algn="just" eaLnBrk="1" hangingPunct="1"/>
            <a:r>
              <a:rPr lang="en-US" altLang="en-US" sz="2000"/>
              <a:t>The left subtree of a node contains only nodes with keys (values) less than the node's key (value).</a:t>
            </a:r>
          </a:p>
          <a:p>
            <a:pPr lvl="1" algn="just" eaLnBrk="1" hangingPunct="1"/>
            <a:r>
              <a:rPr lang="en-US" altLang="en-US" sz="2000"/>
              <a:t>The right subtree of a node contains only nodes with keys (values) greater than the node's key (value).</a:t>
            </a:r>
          </a:p>
          <a:p>
            <a:pPr lvl="1" algn="just" eaLnBrk="1" hangingPunct="1"/>
            <a:r>
              <a:rPr lang="en-US" altLang="en-US" sz="2000"/>
              <a:t>There must be no duplicate nodes in the tree. The tree does not contain nodes with the same values (duplicate values). The tree does not allow duplicate values (allows only unique means non-duplicate values).</a:t>
            </a:r>
          </a:p>
          <a:p>
            <a:pPr algn="just" eaLnBrk="1" hangingPunct="1">
              <a:buFont typeface="Wingdings" panose="05000000000000000000" pitchFamily="2" charset="2"/>
              <a:buNone/>
            </a:pPr>
            <a:r>
              <a:rPr lang="en-US" altLang="en-US" sz="2800"/>
              <a:t>	</a:t>
            </a:r>
            <a:r>
              <a:rPr lang="en-US" altLang="en-US" sz="2500"/>
              <a:t>Binary search tree is also called a sorted (or ordered) binary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B69825B-FE5C-D13F-8B7B-21C3C9777222}"/>
              </a:ext>
            </a:extLst>
          </p:cNvPr>
          <p:cNvSpPr>
            <a:spLocks noGrp="1"/>
          </p:cNvSpPr>
          <p:nvPr>
            <p:ph type="title"/>
          </p:nvPr>
        </p:nvSpPr>
        <p:spPr/>
        <p:txBody>
          <a:bodyPr/>
          <a:lstStyle/>
          <a:p>
            <a:r>
              <a:rPr lang="en-US" altLang="en-US"/>
              <a:t>Binary Search Tree</a:t>
            </a:r>
          </a:p>
        </p:txBody>
      </p:sp>
      <p:sp>
        <p:nvSpPr>
          <p:cNvPr id="15363" name="Content Placeholder 2">
            <a:extLst>
              <a:ext uri="{FF2B5EF4-FFF2-40B4-BE49-F238E27FC236}">
                <a16:creationId xmlns:a16="http://schemas.microsoft.com/office/drawing/2014/main" id="{FA76FB5D-5ECC-2938-9E31-BFBCA7FC4063}"/>
              </a:ext>
            </a:extLst>
          </p:cNvPr>
          <p:cNvSpPr>
            <a:spLocks noGrp="1"/>
          </p:cNvSpPr>
          <p:nvPr>
            <p:ph idx="1"/>
          </p:nvPr>
        </p:nvSpPr>
        <p:spPr/>
        <p:txBody>
          <a:bodyPr/>
          <a:lstStyle/>
          <a:p>
            <a:pPr algn="just" eaLnBrk="1" hangingPunct="1"/>
            <a:r>
              <a:rPr lang="en-US" altLang="en-US" sz="2600"/>
              <a:t>A binary search tree (BST) can be a strict binary search tree or a non-strict binary search tree. The definition of a binary search tree given above is the definition of a strict binary search tree which does not allow duplicate values in a tree. If a binary search tree allows duplicate values in a tree, then this type of binary search tree is called a non-strict binary search tree. The definition of a non-strict binary search tree is as given below:</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C8B5F36-BE3A-92EE-CC74-F05A93CE47C4}"/>
              </a:ext>
            </a:extLst>
          </p:cNvPr>
          <p:cNvSpPr>
            <a:spLocks noGrp="1"/>
          </p:cNvSpPr>
          <p:nvPr>
            <p:ph type="title"/>
          </p:nvPr>
        </p:nvSpPr>
        <p:spPr/>
        <p:txBody>
          <a:bodyPr/>
          <a:lstStyle/>
          <a:p>
            <a:r>
              <a:rPr lang="en-US" altLang="en-US"/>
              <a:t>Binary Search Tree</a:t>
            </a:r>
          </a:p>
        </p:txBody>
      </p:sp>
      <p:sp>
        <p:nvSpPr>
          <p:cNvPr id="16387" name="Content Placeholder 2">
            <a:extLst>
              <a:ext uri="{FF2B5EF4-FFF2-40B4-BE49-F238E27FC236}">
                <a16:creationId xmlns:a16="http://schemas.microsoft.com/office/drawing/2014/main" id="{BA277C2B-B63D-9E6B-79B4-6928CFF0BF7E}"/>
              </a:ext>
            </a:extLst>
          </p:cNvPr>
          <p:cNvSpPr>
            <a:spLocks noGrp="1"/>
          </p:cNvSpPr>
          <p:nvPr>
            <p:ph idx="1"/>
          </p:nvPr>
        </p:nvSpPr>
        <p:spPr/>
        <p:txBody>
          <a:bodyPr/>
          <a:lstStyle/>
          <a:p>
            <a:pPr algn="just" eaLnBrk="1" hangingPunct="1"/>
            <a:r>
              <a:rPr lang="en-US" altLang="en-US" sz="2600"/>
              <a:t>A non-strict binary search tree (BST) is a binary tree data structure which has the following properties:</a:t>
            </a:r>
          </a:p>
          <a:p>
            <a:pPr lvl="1" algn="just" eaLnBrk="1" hangingPunct="1"/>
            <a:r>
              <a:rPr lang="en-US" altLang="en-US" sz="2200"/>
              <a:t>The left subtree of a node contains only nodes with keys (values) less than the node's key (value).</a:t>
            </a:r>
          </a:p>
          <a:p>
            <a:pPr lvl="1" algn="just" eaLnBrk="1" hangingPunct="1"/>
            <a:r>
              <a:rPr lang="en-US" altLang="en-US" sz="2200"/>
              <a:t>The right subtree of a node contains only nodes with keys (values) greater than or equal to the node's key (value).</a:t>
            </a:r>
          </a:p>
          <a:p>
            <a:pPr lvl="1" algn="just" eaLnBrk="1" hangingPunct="1"/>
            <a:r>
              <a:rPr lang="en-US" altLang="en-US" sz="2200"/>
              <a:t>There must be duplicate nodes in the tree. The tree can contain nodes with the same values (duplicate values). The tree allows duplicate values.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1C2778F-1341-46D3-AD4C-459903E62BFF}"/>
              </a:ext>
            </a:extLst>
          </p:cNvPr>
          <p:cNvSpPr>
            <a:spLocks noGrp="1"/>
          </p:cNvSpPr>
          <p:nvPr>
            <p:ph type="title"/>
          </p:nvPr>
        </p:nvSpPr>
        <p:spPr/>
        <p:txBody>
          <a:bodyPr/>
          <a:lstStyle/>
          <a:p>
            <a:r>
              <a:rPr lang="en-US" altLang="en-US"/>
              <a:t>Binary Search Tree</a:t>
            </a:r>
          </a:p>
        </p:txBody>
      </p:sp>
      <p:pic>
        <p:nvPicPr>
          <p:cNvPr id="18435" name="Picture 2" descr="File:Binary search tree.svg">
            <a:extLst>
              <a:ext uri="{FF2B5EF4-FFF2-40B4-BE49-F238E27FC236}">
                <a16:creationId xmlns:a16="http://schemas.microsoft.com/office/drawing/2014/main" id="{ABEC456A-92EB-34A5-9EFA-CF275F2BC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3988"/>
            <a:ext cx="746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a:extLst>
              <a:ext uri="{FF2B5EF4-FFF2-40B4-BE49-F238E27FC236}">
                <a16:creationId xmlns:a16="http://schemas.microsoft.com/office/drawing/2014/main" id="{716BA9BB-07D1-520B-B136-7B08FB287F9C}"/>
              </a:ext>
            </a:extLst>
          </p:cNvPr>
          <p:cNvSpPr txBox="1">
            <a:spLocks noChangeArrowheads="1"/>
          </p:cNvSpPr>
          <p:nvPr/>
        </p:nvSpPr>
        <p:spPr bwMode="auto">
          <a:xfrm>
            <a:off x="1066800" y="20574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3200"/>
              <a:t>Diagram of a Binary Search Tree (BST):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A96EA69-A367-5444-F585-1B4DDAB1A970}"/>
              </a:ext>
            </a:extLst>
          </p:cNvPr>
          <p:cNvSpPr>
            <a:spLocks noGrp="1"/>
          </p:cNvSpPr>
          <p:nvPr>
            <p:ph type="title"/>
          </p:nvPr>
        </p:nvSpPr>
        <p:spPr/>
        <p:txBody>
          <a:bodyPr/>
          <a:lstStyle/>
          <a:p>
            <a:r>
              <a:rPr lang="en-US" altLang="en-US"/>
              <a:t>Binary Search Tree</a:t>
            </a:r>
          </a:p>
        </p:txBody>
      </p:sp>
      <p:sp>
        <p:nvSpPr>
          <p:cNvPr id="17411" name="Content Placeholder 2">
            <a:extLst>
              <a:ext uri="{FF2B5EF4-FFF2-40B4-BE49-F238E27FC236}">
                <a16:creationId xmlns:a16="http://schemas.microsoft.com/office/drawing/2014/main" id="{2C92EC22-04F0-A5FD-1379-34176B473549}"/>
              </a:ext>
            </a:extLst>
          </p:cNvPr>
          <p:cNvSpPr>
            <a:spLocks noGrp="1"/>
          </p:cNvSpPr>
          <p:nvPr>
            <p:ph idx="1"/>
          </p:nvPr>
        </p:nvSpPr>
        <p:spPr/>
        <p:txBody>
          <a:bodyPr/>
          <a:lstStyle/>
          <a:p>
            <a:pPr algn="just"/>
            <a:r>
              <a:rPr lang="en-US" altLang="en-US"/>
              <a:t>Advantages of Binary Search Tree over Other Data Structures:</a:t>
            </a:r>
          </a:p>
          <a:p>
            <a:pPr marL="914400" lvl="1" indent="-514350" algn="just">
              <a:buFont typeface="Tahoma" panose="020B0604030504040204" pitchFamily="34" charset="0"/>
              <a:buAutoNum type="arabicPeriod"/>
            </a:pPr>
            <a:r>
              <a:rPr lang="en-US" altLang="en-US"/>
              <a:t>Searching of any value is very fast, easy, and efficient. Searching in a strict binary search tree is faster than the searching in a non-strict binary search tree.</a:t>
            </a:r>
          </a:p>
          <a:p>
            <a:pPr marL="914400" lvl="1" indent="-514350" algn="just">
              <a:buFont typeface="Tahoma" panose="020B0604030504040204" pitchFamily="34" charset="0"/>
              <a:buAutoNum type="arabicPeriod"/>
            </a:pPr>
            <a:r>
              <a:rPr lang="en-US" altLang="en-US"/>
              <a:t>Sorting of values is also very fast, easy, and efficient. In-order traversal gives a sorted list of values in ascending order.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FEBB1A8-BBF8-7D0B-3C62-90F3E92C6851}"/>
              </a:ext>
            </a:extLst>
          </p:cNvPr>
          <p:cNvSpPr>
            <a:spLocks noGrp="1" noChangeArrowheads="1"/>
          </p:cNvSpPr>
          <p:nvPr>
            <p:ph type="title"/>
          </p:nvPr>
        </p:nvSpPr>
        <p:spPr/>
        <p:txBody>
          <a:bodyPr/>
          <a:lstStyle/>
          <a:p>
            <a:pPr eaLnBrk="1" hangingPunct="1"/>
            <a:r>
              <a:rPr lang="en-US" altLang="en-US" sz="3600"/>
              <a:t>Implementation or</a:t>
            </a:r>
            <a:br>
              <a:rPr lang="en-US" altLang="en-US" sz="3600"/>
            </a:br>
            <a:r>
              <a:rPr lang="en-US" altLang="en-US" sz="3600"/>
              <a:t>Representation of Binary Search Tree</a:t>
            </a:r>
          </a:p>
        </p:txBody>
      </p:sp>
      <p:sp>
        <p:nvSpPr>
          <p:cNvPr id="19459" name="Rectangle 3">
            <a:extLst>
              <a:ext uri="{FF2B5EF4-FFF2-40B4-BE49-F238E27FC236}">
                <a16:creationId xmlns:a16="http://schemas.microsoft.com/office/drawing/2014/main" id="{1F6B9EE0-2E52-35E4-B50A-C2E89A1FF669}"/>
              </a:ext>
            </a:extLst>
          </p:cNvPr>
          <p:cNvSpPr>
            <a:spLocks noGrp="1" noChangeArrowheads="1"/>
          </p:cNvSpPr>
          <p:nvPr>
            <p:ph type="body" idx="1"/>
          </p:nvPr>
        </p:nvSpPr>
        <p:spPr/>
        <p:txBody>
          <a:bodyPr/>
          <a:lstStyle/>
          <a:p>
            <a:pPr algn="just" eaLnBrk="1" hangingPunct="1"/>
            <a:r>
              <a:rPr lang="en-US" altLang="en-US"/>
              <a:t>Binary search tree can be implemented or represented (</a:t>
            </a:r>
            <a:r>
              <a:rPr lang="en-US" altLang="en-US" i="1"/>
              <a:t>performed or created</a:t>
            </a:r>
            <a:r>
              <a:rPr lang="en-US" altLang="en-US"/>
              <a:t>) using one of the following two methods:</a:t>
            </a:r>
          </a:p>
          <a:p>
            <a:pPr lvl="1" algn="just" eaLnBrk="1" hangingPunct="1">
              <a:buFontTx/>
              <a:buChar char="•"/>
            </a:pPr>
            <a:r>
              <a:rPr lang="en-US" altLang="en-US"/>
              <a:t>Using array, called sequential or linear representation of binary search tree.</a:t>
            </a:r>
          </a:p>
          <a:p>
            <a:pPr lvl="1" algn="just" eaLnBrk="1" hangingPunct="1">
              <a:buFontTx/>
              <a:buChar char="•"/>
            </a:pPr>
            <a:r>
              <a:rPr lang="en-US" altLang="en-US"/>
              <a:t>Using linked list, called linked representation of binary search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412F438-2EC0-4516-7149-63673C46072C}"/>
              </a:ext>
            </a:extLst>
          </p:cNvPr>
          <p:cNvSpPr>
            <a:spLocks noGrp="1"/>
          </p:cNvSpPr>
          <p:nvPr>
            <p:ph type="title"/>
          </p:nvPr>
        </p:nvSpPr>
        <p:spPr/>
        <p:txBody>
          <a:bodyPr/>
          <a:lstStyle/>
          <a:p>
            <a:r>
              <a:rPr lang="en-US" altLang="en-US" sz="4000"/>
              <a:t>Traversals of Binary </a:t>
            </a:r>
            <a:r>
              <a:rPr lang="en-IN" altLang="en-US" sz="4000"/>
              <a:t>Search </a:t>
            </a:r>
            <a:r>
              <a:rPr lang="en-US" altLang="en-US" sz="4000"/>
              <a:t>Tree</a:t>
            </a:r>
            <a:br>
              <a:rPr lang="en-US" altLang="en-US"/>
            </a:br>
            <a:r>
              <a:rPr lang="en-US" altLang="en-US"/>
              <a:t>Traversing Binary </a:t>
            </a:r>
            <a:r>
              <a:rPr lang="en-IN" altLang="en-US"/>
              <a:t>Search </a:t>
            </a:r>
            <a:r>
              <a:rPr lang="en-US" altLang="en-US"/>
              <a:t>Tree</a:t>
            </a:r>
          </a:p>
        </p:txBody>
      </p:sp>
      <p:pic>
        <p:nvPicPr>
          <p:cNvPr id="3" name="Picture 3">
            <a:extLst>
              <a:ext uri="{FF2B5EF4-FFF2-40B4-BE49-F238E27FC236}">
                <a16:creationId xmlns:a16="http://schemas.microsoft.com/office/drawing/2014/main" id="{F9FDF58E-5643-4A42-8B18-FE3FC15B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99" y="2117284"/>
            <a:ext cx="7447321" cy="4026113"/>
          </a:xfrm>
          <a:prstGeom prst="rect">
            <a:avLst/>
          </a:prstGeom>
        </p:spPr>
      </p:pic>
    </p:spTree>
    <p:extLst>
      <p:ext uri="{BB962C8B-B14F-4D97-AF65-F5344CB8AC3E}">
        <p14:creationId xmlns:p14="http://schemas.microsoft.com/office/powerpoint/2010/main" val="345766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59A3FF-B9ED-60D3-77BE-0A501BF02F07}"/>
              </a:ext>
            </a:extLst>
          </p:cNvPr>
          <p:cNvSpPr>
            <a:spLocks noGrp="1" noChangeArrowheads="1"/>
          </p:cNvSpPr>
          <p:nvPr>
            <p:ph type="title"/>
          </p:nvPr>
        </p:nvSpPr>
        <p:spPr/>
        <p:txBody>
          <a:bodyPr/>
          <a:lstStyle/>
          <a:p>
            <a:pPr eaLnBrk="1" hangingPunct="1"/>
            <a:r>
              <a:rPr lang="en-US" altLang="en-US"/>
              <a:t>Binary Tree</a:t>
            </a:r>
          </a:p>
        </p:txBody>
      </p:sp>
      <p:sp>
        <p:nvSpPr>
          <p:cNvPr id="4099" name="Rectangle 3">
            <a:extLst>
              <a:ext uri="{FF2B5EF4-FFF2-40B4-BE49-F238E27FC236}">
                <a16:creationId xmlns:a16="http://schemas.microsoft.com/office/drawing/2014/main" id="{B2048AC0-FBE2-7C57-EADF-FA2F02411F9D}"/>
              </a:ext>
            </a:extLst>
          </p:cNvPr>
          <p:cNvSpPr>
            <a:spLocks noGrp="1" noChangeArrowheads="1"/>
          </p:cNvSpPr>
          <p:nvPr>
            <p:ph type="body" idx="1"/>
          </p:nvPr>
        </p:nvSpPr>
        <p:spPr/>
        <p:txBody>
          <a:bodyPr/>
          <a:lstStyle/>
          <a:p>
            <a:pPr algn="just" eaLnBrk="1" hangingPunct="1"/>
            <a:r>
              <a:rPr lang="en-US" altLang="en-US"/>
              <a:t>A binary tree is a nonlinear data structure (also called tree data structure) in which each node has at most (maximum) two child nodes (or children) – called Left Child Node and Right Child Node. Each child node in a binary tree has a parent node.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FEBB1A8-BBF8-7D0B-3C62-90F3E92C6851}"/>
              </a:ext>
            </a:extLst>
          </p:cNvPr>
          <p:cNvSpPr>
            <a:spLocks noGrp="1" noChangeArrowheads="1"/>
          </p:cNvSpPr>
          <p:nvPr>
            <p:ph type="title"/>
          </p:nvPr>
        </p:nvSpPr>
        <p:spPr/>
        <p:txBody>
          <a:bodyPr/>
          <a:lstStyle/>
          <a:p>
            <a:pPr eaLnBrk="1" hangingPunct="1"/>
            <a:r>
              <a:rPr lang="en-US" altLang="en-US" sz="3600"/>
              <a:t>Traversals of Binary </a:t>
            </a:r>
            <a:r>
              <a:rPr lang="en-IN" altLang="en-US" sz="3600"/>
              <a:t>Search </a:t>
            </a:r>
            <a:r>
              <a:rPr lang="en-US" altLang="en-US" sz="3600"/>
              <a:t>Tree</a:t>
            </a:r>
            <a:br>
              <a:rPr lang="en-US" altLang="en-US" sz="3600"/>
            </a:br>
            <a:r>
              <a:rPr lang="en-US" altLang="en-US" sz="3600"/>
              <a:t>Traversing Binary </a:t>
            </a:r>
            <a:r>
              <a:rPr lang="en-IN" altLang="en-US" sz="3600"/>
              <a:t>Search </a:t>
            </a:r>
            <a:r>
              <a:rPr lang="en-US" altLang="en-US" sz="3600"/>
              <a:t>Tree</a:t>
            </a:r>
          </a:p>
        </p:txBody>
      </p:sp>
      <p:sp>
        <p:nvSpPr>
          <p:cNvPr id="19459" name="Rectangle 3">
            <a:extLst>
              <a:ext uri="{FF2B5EF4-FFF2-40B4-BE49-F238E27FC236}">
                <a16:creationId xmlns:a16="http://schemas.microsoft.com/office/drawing/2014/main" id="{1F6B9EE0-2E52-35E4-B50A-C2E89A1FF669}"/>
              </a:ext>
            </a:extLst>
          </p:cNvPr>
          <p:cNvSpPr>
            <a:spLocks noGrp="1" noChangeArrowheads="1"/>
          </p:cNvSpPr>
          <p:nvPr>
            <p:ph type="body" idx="1"/>
          </p:nvPr>
        </p:nvSpPr>
        <p:spPr/>
        <p:txBody>
          <a:bodyPr/>
          <a:lstStyle/>
          <a:p>
            <a:pPr marL="0" indent="0" algn="just" eaLnBrk="1" hangingPunct="1">
              <a:buNone/>
            </a:pPr>
            <a:r>
              <a:rPr lang="en-GB" sz="2800" b="1" i="0">
                <a:solidFill>
                  <a:srgbClr val="353535"/>
                </a:solidFill>
                <a:effectLst/>
                <a:latin typeface="Arial" panose="020B0604020202020204" pitchFamily="34" charset="0"/>
                <a:cs typeface="Arial" panose="020B0604020202020204" pitchFamily="34" charset="0"/>
              </a:rPr>
              <a:t>(a) </a:t>
            </a:r>
            <a:r>
              <a:rPr lang="en-GB" sz="2800" b="1" i="0" u="sng">
                <a:solidFill>
                  <a:srgbClr val="353535"/>
                </a:solidFill>
                <a:effectLst/>
                <a:latin typeface="Arial" panose="020B0604020202020204" pitchFamily="34" charset="0"/>
                <a:cs typeface="Arial" panose="020B0604020202020204" pitchFamily="34" charset="0"/>
              </a:rPr>
              <a:t>Inorder</a:t>
            </a:r>
            <a:r>
              <a:rPr lang="en-GB" sz="2800" b="1" i="0">
                <a:solidFill>
                  <a:srgbClr val="353535"/>
                </a:solidFill>
                <a:effectLst/>
                <a:latin typeface="Arial" panose="020B0604020202020204" pitchFamily="34" charset="0"/>
                <a:cs typeface="Arial" panose="020B0604020202020204" pitchFamily="34" charset="0"/>
              </a:rPr>
              <a:t> (Left, Root, Right) : 4 2 5 1 3</a:t>
            </a:r>
            <a:endParaRPr lang="en-IN" sz="2800" b="1" i="0">
              <a:solidFill>
                <a:srgbClr val="353535"/>
              </a:solidFill>
              <a:effectLst/>
              <a:latin typeface="Arial" panose="020B0604020202020204" pitchFamily="34" charset="0"/>
              <a:cs typeface="Arial" panose="020B0604020202020204" pitchFamily="34" charset="0"/>
            </a:endParaRPr>
          </a:p>
          <a:p>
            <a:pPr marL="0" indent="0" algn="just" eaLnBrk="1" hangingPunct="1">
              <a:buNone/>
            </a:pPr>
            <a:r>
              <a:rPr lang="en-GB" sz="2800" b="1" i="0">
                <a:solidFill>
                  <a:srgbClr val="353535"/>
                </a:solidFill>
                <a:effectLst/>
                <a:latin typeface="Arial" panose="020B0604020202020204" pitchFamily="34" charset="0"/>
                <a:cs typeface="Arial" panose="020B0604020202020204" pitchFamily="34" charset="0"/>
              </a:rPr>
              <a:t> </a:t>
            </a:r>
            <a:br>
              <a:rPr lang="en-GB" sz="2800" b="1">
                <a:latin typeface="Arial" panose="020B0604020202020204" pitchFamily="34" charset="0"/>
                <a:cs typeface="Arial" panose="020B0604020202020204" pitchFamily="34" charset="0"/>
              </a:rPr>
            </a:br>
            <a:r>
              <a:rPr lang="en-GB" sz="2800" b="1" i="0">
                <a:solidFill>
                  <a:srgbClr val="353535"/>
                </a:solidFill>
                <a:effectLst/>
                <a:latin typeface="Arial" panose="020B0604020202020204" pitchFamily="34" charset="0"/>
                <a:cs typeface="Arial" panose="020B0604020202020204" pitchFamily="34" charset="0"/>
              </a:rPr>
              <a:t>(b) </a:t>
            </a:r>
            <a:r>
              <a:rPr lang="en-GB" sz="2800" b="1" i="0" u="sng">
                <a:solidFill>
                  <a:srgbClr val="353535"/>
                </a:solidFill>
                <a:effectLst/>
                <a:latin typeface="Arial" panose="020B0604020202020204" pitchFamily="34" charset="0"/>
                <a:cs typeface="Arial" panose="020B0604020202020204" pitchFamily="34" charset="0"/>
              </a:rPr>
              <a:t>Preorder</a:t>
            </a:r>
            <a:r>
              <a:rPr lang="en-GB" sz="2800" b="1" i="0">
                <a:solidFill>
                  <a:srgbClr val="353535"/>
                </a:solidFill>
                <a:effectLst/>
                <a:latin typeface="Arial" panose="020B0604020202020204" pitchFamily="34" charset="0"/>
                <a:cs typeface="Arial" panose="020B0604020202020204" pitchFamily="34" charset="0"/>
              </a:rPr>
              <a:t> (Root, Left, Right) : 1 2 4 5 3</a:t>
            </a:r>
            <a:endParaRPr lang="en-IN" sz="2800" b="1" i="0">
              <a:solidFill>
                <a:srgbClr val="353535"/>
              </a:solidFill>
              <a:effectLst/>
              <a:latin typeface="Arial" panose="020B0604020202020204" pitchFamily="34" charset="0"/>
              <a:cs typeface="Arial" panose="020B0604020202020204" pitchFamily="34" charset="0"/>
            </a:endParaRPr>
          </a:p>
          <a:p>
            <a:pPr marL="0" indent="0" algn="just" eaLnBrk="1" hangingPunct="1">
              <a:buNone/>
            </a:pPr>
            <a:r>
              <a:rPr lang="en-GB" sz="2800" b="1" i="0">
                <a:solidFill>
                  <a:srgbClr val="353535"/>
                </a:solidFill>
                <a:effectLst/>
                <a:latin typeface="Arial" panose="020B0604020202020204" pitchFamily="34" charset="0"/>
                <a:cs typeface="Arial" panose="020B0604020202020204" pitchFamily="34" charset="0"/>
              </a:rPr>
              <a:t> </a:t>
            </a:r>
            <a:br>
              <a:rPr lang="en-GB" sz="2800" b="1">
                <a:latin typeface="Arial" panose="020B0604020202020204" pitchFamily="34" charset="0"/>
                <a:cs typeface="Arial" panose="020B0604020202020204" pitchFamily="34" charset="0"/>
              </a:rPr>
            </a:br>
            <a:r>
              <a:rPr lang="en-GB" sz="2800" b="1" i="0">
                <a:solidFill>
                  <a:srgbClr val="353535"/>
                </a:solidFill>
                <a:effectLst/>
                <a:latin typeface="Arial" panose="020B0604020202020204" pitchFamily="34" charset="0"/>
                <a:cs typeface="Arial" panose="020B0604020202020204" pitchFamily="34" charset="0"/>
              </a:rPr>
              <a:t>(c) </a:t>
            </a:r>
            <a:r>
              <a:rPr lang="en-GB" sz="2800" b="1" i="0" u="sng">
                <a:solidFill>
                  <a:srgbClr val="353535"/>
                </a:solidFill>
                <a:effectLst/>
                <a:latin typeface="Arial" panose="020B0604020202020204" pitchFamily="34" charset="0"/>
                <a:cs typeface="Arial" panose="020B0604020202020204" pitchFamily="34" charset="0"/>
              </a:rPr>
              <a:t>Postorder</a:t>
            </a:r>
            <a:r>
              <a:rPr lang="en-GB" sz="2800" b="1" i="0">
                <a:solidFill>
                  <a:srgbClr val="353535"/>
                </a:solidFill>
                <a:effectLst/>
                <a:latin typeface="Arial" panose="020B0604020202020204" pitchFamily="34" charset="0"/>
                <a:cs typeface="Arial" panose="020B0604020202020204" pitchFamily="34" charset="0"/>
              </a:rPr>
              <a:t> (Left, Right, Root) : 4 5 2 3 1</a:t>
            </a:r>
            <a:endParaRPr lang="en-US" alt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8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412F438-2EC0-4516-7149-63673C46072C}"/>
              </a:ext>
            </a:extLst>
          </p:cNvPr>
          <p:cNvSpPr>
            <a:spLocks noGrp="1"/>
          </p:cNvSpPr>
          <p:nvPr>
            <p:ph type="title"/>
          </p:nvPr>
        </p:nvSpPr>
        <p:spPr/>
        <p:txBody>
          <a:bodyPr/>
          <a:lstStyle/>
          <a:p>
            <a:r>
              <a:rPr lang="en-US" altLang="en-US" sz="4000"/>
              <a:t>Traversals of Binary </a:t>
            </a:r>
            <a:r>
              <a:rPr lang="en-IN" altLang="en-US" sz="4000"/>
              <a:t>Search </a:t>
            </a:r>
            <a:r>
              <a:rPr lang="en-US" altLang="en-US" sz="4000"/>
              <a:t>Tree</a:t>
            </a:r>
            <a:br>
              <a:rPr lang="en-US" altLang="en-US"/>
            </a:br>
            <a:r>
              <a:rPr lang="en-US" altLang="en-US"/>
              <a:t>Traversing Binary </a:t>
            </a:r>
            <a:r>
              <a:rPr lang="en-IN" altLang="en-US"/>
              <a:t>Search </a:t>
            </a:r>
            <a:r>
              <a:rPr lang="en-US" altLang="en-US"/>
              <a:t>Tree</a:t>
            </a:r>
          </a:p>
        </p:txBody>
      </p:sp>
      <p:pic>
        <p:nvPicPr>
          <p:cNvPr id="2" name="Picture 2">
            <a:extLst>
              <a:ext uri="{FF2B5EF4-FFF2-40B4-BE49-F238E27FC236}">
                <a16:creationId xmlns:a16="http://schemas.microsoft.com/office/drawing/2014/main" id="{051AF029-25B8-564D-A722-8D909D845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24" y="2176461"/>
            <a:ext cx="8244303" cy="4386217"/>
          </a:xfrm>
          <a:prstGeom prst="rect">
            <a:avLst/>
          </a:prstGeom>
        </p:spPr>
      </p:pic>
    </p:spTree>
    <p:extLst>
      <p:ext uri="{BB962C8B-B14F-4D97-AF65-F5344CB8AC3E}">
        <p14:creationId xmlns:p14="http://schemas.microsoft.com/office/powerpoint/2010/main" val="35301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71F9030-0355-77AA-6A95-D9F1FBF25A23}"/>
              </a:ext>
            </a:extLst>
          </p:cNvPr>
          <p:cNvSpPr>
            <a:spLocks noGrp="1" noChangeArrowheads="1"/>
          </p:cNvSpPr>
          <p:nvPr>
            <p:ph type="title"/>
          </p:nvPr>
        </p:nvSpPr>
        <p:spPr/>
        <p:txBody>
          <a:bodyPr/>
          <a:lstStyle/>
          <a:p>
            <a:pPr eaLnBrk="1" hangingPunct="1"/>
            <a:r>
              <a:rPr lang="en-US" altLang="en-US"/>
              <a:t>Terminologies of Tree</a:t>
            </a:r>
            <a:br>
              <a:rPr lang="en-US" altLang="en-US" sz="4000"/>
            </a:br>
            <a:r>
              <a:rPr lang="en-US" altLang="en-US" sz="3300"/>
              <a:t>(Different Terms or Words used in Tree)</a:t>
            </a:r>
          </a:p>
        </p:txBody>
      </p:sp>
      <p:sp>
        <p:nvSpPr>
          <p:cNvPr id="20483" name="Rectangle 3">
            <a:extLst>
              <a:ext uri="{FF2B5EF4-FFF2-40B4-BE49-F238E27FC236}">
                <a16:creationId xmlns:a16="http://schemas.microsoft.com/office/drawing/2014/main" id="{2714AECC-E97B-4029-4848-9C7A47C0AE16}"/>
              </a:ext>
            </a:extLst>
          </p:cNvPr>
          <p:cNvSpPr>
            <a:spLocks noGrp="1" noChangeArrowheads="1"/>
          </p:cNvSpPr>
          <p:nvPr>
            <p:ph type="body" idx="1"/>
          </p:nvPr>
        </p:nvSpPr>
        <p:spPr/>
        <p:txBody>
          <a:bodyPr/>
          <a:lstStyle/>
          <a:p>
            <a:pPr algn="just" eaLnBrk="1" hangingPunct="1">
              <a:lnSpc>
                <a:spcPct val="90000"/>
              </a:lnSpc>
            </a:pPr>
            <a:r>
              <a:rPr lang="en-US" altLang="en-US" sz="2800" u="sng"/>
              <a:t>Root or Root Node of Tree</a:t>
            </a:r>
          </a:p>
          <a:p>
            <a:pPr algn="just" eaLnBrk="1" hangingPunct="1">
              <a:lnSpc>
                <a:spcPct val="90000"/>
              </a:lnSpc>
              <a:buFont typeface="Wingdings" panose="05000000000000000000" pitchFamily="2" charset="2"/>
              <a:buNone/>
            </a:pPr>
            <a:r>
              <a:rPr lang="en-US" altLang="en-US" sz="2400"/>
              <a:t>	The root node (or root) is the top node (starting node) of a tree. The root node is always at the top of a tree, therefore it is called the topmost node of the tree. The root node is the ancestor (also called parent node or father or predecessor or superior) of all nodes in the tree. The root node does not have any parent node. The root node has no parent node. The root node has 0 or more child nodes (also called children). All operations (which are performed) on the tree begin (start) from the root node of the tree. A tree has only one root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8CAB71E-432B-D8B0-7DD7-17A831E27F3B}"/>
              </a:ext>
            </a:extLst>
          </p:cNvPr>
          <p:cNvSpPr>
            <a:spLocks noGrp="1"/>
          </p:cNvSpPr>
          <p:nvPr>
            <p:ph type="title"/>
          </p:nvPr>
        </p:nvSpPr>
        <p:spPr/>
        <p:txBody>
          <a:bodyPr/>
          <a:lstStyle/>
          <a:p>
            <a:pPr eaLnBrk="1" hangingPunct="1"/>
            <a:r>
              <a:rPr lang="en-US" altLang="en-US"/>
              <a:t>Terminologies of Tree</a:t>
            </a:r>
            <a:br>
              <a:rPr lang="en-US" altLang="en-US" sz="4000"/>
            </a:br>
            <a:r>
              <a:rPr lang="en-US" altLang="en-US" sz="3300"/>
              <a:t>(Different Terms or Words used in Tree)</a:t>
            </a:r>
          </a:p>
        </p:txBody>
      </p:sp>
      <p:sp>
        <p:nvSpPr>
          <p:cNvPr id="21507" name="Content Placeholder 2">
            <a:extLst>
              <a:ext uri="{FF2B5EF4-FFF2-40B4-BE49-F238E27FC236}">
                <a16:creationId xmlns:a16="http://schemas.microsoft.com/office/drawing/2014/main" id="{F6CC7DE8-11F1-CB2B-2E06-57CEDF54FF34}"/>
              </a:ext>
            </a:extLst>
          </p:cNvPr>
          <p:cNvSpPr>
            <a:spLocks noGrp="1"/>
          </p:cNvSpPr>
          <p:nvPr>
            <p:ph idx="1"/>
          </p:nvPr>
        </p:nvSpPr>
        <p:spPr/>
        <p:txBody>
          <a:bodyPr/>
          <a:lstStyle/>
          <a:p>
            <a:pPr algn="just" eaLnBrk="1" hangingPunct="1">
              <a:lnSpc>
                <a:spcPct val="90000"/>
              </a:lnSpc>
            </a:pPr>
            <a:r>
              <a:rPr lang="en-US" altLang="en-US" sz="2800" u="sng"/>
              <a:t>Parent Node (also called Father or Predecessor or Ancestor)</a:t>
            </a:r>
          </a:p>
          <a:p>
            <a:pPr algn="just" eaLnBrk="1" hangingPunct="1">
              <a:lnSpc>
                <a:spcPct val="90000"/>
              </a:lnSpc>
              <a:buFont typeface="Wingdings" panose="05000000000000000000" pitchFamily="2" charset="2"/>
              <a:buNone/>
            </a:pPr>
            <a:r>
              <a:rPr lang="en-US" altLang="en-US" sz="2600"/>
              <a:t>	A node that has a child is called the child’s parent node. A parent node is a node which has child nodes (also called children). Every node in a tree has at most (maximum) one parent node (except the root node). A parent node has 0 or more child nodes (also called children). A parent node is also called a father or predecessor or ancestor of its child nodes (also called children).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0B672BC-4923-192A-0AB5-D704FEB270ED}"/>
              </a:ext>
            </a:extLst>
          </p:cNvPr>
          <p:cNvSpPr>
            <a:spLocks noGrp="1"/>
          </p:cNvSpPr>
          <p:nvPr>
            <p:ph type="title"/>
          </p:nvPr>
        </p:nvSpPr>
        <p:spPr/>
        <p:txBody>
          <a:bodyPr/>
          <a:lstStyle/>
          <a:p>
            <a:pPr eaLnBrk="1" hangingPunct="1"/>
            <a:r>
              <a:rPr lang="en-US" altLang="en-US"/>
              <a:t>Terminologies of Tree</a:t>
            </a:r>
            <a:br>
              <a:rPr lang="en-US" altLang="en-US" sz="4000"/>
            </a:br>
            <a:r>
              <a:rPr lang="en-US" altLang="en-US" sz="3300"/>
              <a:t>(Different Terms or Words used in Tree)</a:t>
            </a:r>
          </a:p>
        </p:txBody>
      </p:sp>
      <p:sp>
        <p:nvSpPr>
          <p:cNvPr id="22531" name="Content Placeholder 2">
            <a:extLst>
              <a:ext uri="{FF2B5EF4-FFF2-40B4-BE49-F238E27FC236}">
                <a16:creationId xmlns:a16="http://schemas.microsoft.com/office/drawing/2014/main" id="{29074531-2320-1C29-7D7B-3A9F97440804}"/>
              </a:ext>
            </a:extLst>
          </p:cNvPr>
          <p:cNvSpPr>
            <a:spLocks noGrp="1"/>
          </p:cNvSpPr>
          <p:nvPr>
            <p:ph idx="1"/>
          </p:nvPr>
        </p:nvSpPr>
        <p:spPr/>
        <p:txBody>
          <a:bodyPr/>
          <a:lstStyle/>
          <a:p>
            <a:pPr algn="just" eaLnBrk="1" hangingPunct="1"/>
            <a:r>
              <a:rPr lang="en-US" altLang="en-US" sz="2800" u="sng"/>
              <a:t>Child Node (plural is Children) (also called Son or Successor or Descendant)</a:t>
            </a:r>
          </a:p>
          <a:p>
            <a:pPr algn="just" eaLnBrk="1" hangingPunct="1">
              <a:buFont typeface="Wingdings" panose="05000000000000000000" pitchFamily="2" charset="2"/>
              <a:buNone/>
            </a:pPr>
            <a:r>
              <a:rPr lang="en-US" altLang="en-US" sz="2600"/>
              <a:t>	Each node in a binary tree has at most (maximum) two child nodes (children) – called Left Child Node and Right Child Node. A child node is also called a son or successor or descendant of its parent node. Left child node is called a left son or left successor or left descendant. Right child node is called a right son or right successor or right descendant.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B12B2D4-41A5-F34A-65FD-036DC793DDE3}"/>
              </a:ext>
            </a:extLst>
          </p:cNvPr>
          <p:cNvSpPr>
            <a:spLocks noGrp="1"/>
          </p:cNvSpPr>
          <p:nvPr>
            <p:ph type="title"/>
          </p:nvPr>
        </p:nvSpPr>
        <p:spPr/>
        <p:txBody>
          <a:bodyPr/>
          <a:lstStyle/>
          <a:p>
            <a:pPr eaLnBrk="1" hangingPunct="1"/>
            <a:r>
              <a:rPr lang="en-US" altLang="en-US"/>
              <a:t>Terminologies of Tree</a:t>
            </a:r>
            <a:br>
              <a:rPr lang="en-US" altLang="en-US"/>
            </a:br>
            <a:r>
              <a:rPr lang="en-US" altLang="en-US" sz="3300"/>
              <a:t>(Different Terms or Words used in Tree)</a:t>
            </a:r>
          </a:p>
        </p:txBody>
      </p:sp>
      <p:sp>
        <p:nvSpPr>
          <p:cNvPr id="23555" name="Content Placeholder 2">
            <a:extLst>
              <a:ext uri="{FF2B5EF4-FFF2-40B4-BE49-F238E27FC236}">
                <a16:creationId xmlns:a16="http://schemas.microsoft.com/office/drawing/2014/main" id="{5983A8D4-3714-49D6-8971-A22E0693DC8E}"/>
              </a:ext>
            </a:extLst>
          </p:cNvPr>
          <p:cNvSpPr>
            <a:spLocks noGrp="1"/>
          </p:cNvSpPr>
          <p:nvPr>
            <p:ph idx="1"/>
          </p:nvPr>
        </p:nvSpPr>
        <p:spPr/>
        <p:txBody>
          <a:bodyPr/>
          <a:lstStyle/>
          <a:p>
            <a:pPr algn="just" eaLnBrk="1" hangingPunct="1"/>
            <a:r>
              <a:rPr lang="en-US" altLang="en-US" sz="2800" u="sng"/>
              <a:t>Leaf Node (plural is Leaves) (also called Terminal Nodes)</a:t>
            </a:r>
          </a:p>
          <a:p>
            <a:pPr algn="just" eaLnBrk="1" hangingPunct="1">
              <a:buFont typeface="Wingdings" panose="05000000000000000000" pitchFamily="2" charset="2"/>
              <a:buNone/>
            </a:pPr>
            <a:r>
              <a:rPr lang="en-US" altLang="en-US" sz="2600"/>
              <a:t>	A leaf node is a node which has no child nodes (also called children). The leaf node is the bottom node (end node) of a tree. The leaf node is always at the bottom of a tree, therefore it is called the bottommost node of the tree. The leaf node is also called the terminal node. A tree can have 1 or more leaf nodes (also called leaves).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4CB9CF8-2FF6-B870-EEAC-A9559CC14701}"/>
              </a:ext>
            </a:extLst>
          </p:cNvPr>
          <p:cNvSpPr>
            <a:spLocks noGrp="1"/>
          </p:cNvSpPr>
          <p:nvPr>
            <p:ph type="title"/>
          </p:nvPr>
        </p:nvSpPr>
        <p:spPr/>
        <p:txBody>
          <a:bodyPr/>
          <a:lstStyle/>
          <a:p>
            <a:pPr eaLnBrk="1" hangingPunct="1"/>
            <a:r>
              <a:rPr lang="en-US" altLang="en-US"/>
              <a:t>Terminologies of Tree</a:t>
            </a:r>
            <a:br>
              <a:rPr lang="en-US" altLang="en-US" sz="4000"/>
            </a:br>
            <a:r>
              <a:rPr lang="en-US" altLang="en-US" sz="3300"/>
              <a:t>(Different Terms or Words used in Tree)</a:t>
            </a:r>
          </a:p>
        </p:txBody>
      </p:sp>
      <p:sp>
        <p:nvSpPr>
          <p:cNvPr id="24579" name="Content Placeholder 2">
            <a:extLst>
              <a:ext uri="{FF2B5EF4-FFF2-40B4-BE49-F238E27FC236}">
                <a16:creationId xmlns:a16="http://schemas.microsoft.com/office/drawing/2014/main" id="{49C5E65C-ED71-3599-922E-F93940FF631E}"/>
              </a:ext>
            </a:extLst>
          </p:cNvPr>
          <p:cNvSpPr>
            <a:spLocks noGrp="1"/>
          </p:cNvSpPr>
          <p:nvPr>
            <p:ph idx="1"/>
          </p:nvPr>
        </p:nvSpPr>
        <p:spPr/>
        <p:txBody>
          <a:bodyPr/>
          <a:lstStyle/>
          <a:p>
            <a:pPr algn="just" eaLnBrk="1" hangingPunct="1"/>
            <a:r>
              <a:rPr lang="en-US" altLang="en-US" sz="2800" u="sng"/>
              <a:t>Internal Node (also called Inner Node or Branch Node)</a:t>
            </a:r>
          </a:p>
          <a:p>
            <a:pPr algn="just" eaLnBrk="1" hangingPunct="1">
              <a:buFont typeface="Wingdings" panose="05000000000000000000" pitchFamily="2" charset="2"/>
              <a:buNone/>
            </a:pPr>
            <a:r>
              <a:rPr lang="en-US" altLang="en-US" sz="2600"/>
              <a:t>	An internal node is any node of a tree (except the leaf nodes and the root node) which has child nodes (also called children). The leaf nodes and the root node are not internal nodes. An internal node is also called an inner node, branch node, non-leaf node, or non-root node.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09EA156-0C16-AD19-A1C7-AA94E8BD0B93}"/>
              </a:ext>
            </a:extLst>
          </p:cNvPr>
          <p:cNvSpPr>
            <a:spLocks noGrp="1"/>
          </p:cNvSpPr>
          <p:nvPr>
            <p:ph type="title"/>
          </p:nvPr>
        </p:nvSpPr>
        <p:spPr/>
        <p:txBody>
          <a:bodyPr/>
          <a:lstStyle/>
          <a:p>
            <a:pPr eaLnBrk="1" hangingPunct="1"/>
            <a:br>
              <a:rPr lang="en-US" altLang="en-US" sz="2800"/>
            </a:br>
            <a:r>
              <a:rPr lang="en-US" altLang="en-US"/>
              <a:t>Terminologies of Tree</a:t>
            </a:r>
            <a:br>
              <a:rPr lang="en-US" altLang="en-US" sz="4000"/>
            </a:br>
            <a:r>
              <a:rPr lang="en-US" altLang="en-US" sz="3300"/>
              <a:t>(Different Terms or Words used in Tree)</a:t>
            </a:r>
          </a:p>
        </p:txBody>
      </p:sp>
      <p:sp>
        <p:nvSpPr>
          <p:cNvPr id="25603" name="Content Placeholder 2">
            <a:extLst>
              <a:ext uri="{FF2B5EF4-FFF2-40B4-BE49-F238E27FC236}">
                <a16:creationId xmlns:a16="http://schemas.microsoft.com/office/drawing/2014/main" id="{7930DEA7-011F-AF89-7FFE-F7D3B83F8809}"/>
              </a:ext>
            </a:extLst>
          </p:cNvPr>
          <p:cNvSpPr>
            <a:spLocks noGrp="1"/>
          </p:cNvSpPr>
          <p:nvPr>
            <p:ph idx="1"/>
          </p:nvPr>
        </p:nvSpPr>
        <p:spPr/>
        <p:txBody>
          <a:bodyPr/>
          <a:lstStyle/>
          <a:p>
            <a:pPr algn="just" eaLnBrk="1" hangingPunct="1"/>
            <a:r>
              <a:rPr lang="en-US" altLang="en-US" sz="2800" u="sng"/>
              <a:t>Siblings (also called Brothers or Sisters)</a:t>
            </a:r>
          </a:p>
          <a:p>
            <a:pPr algn="just" eaLnBrk="1" hangingPunct="1">
              <a:buFont typeface="Wingdings" panose="05000000000000000000" pitchFamily="2" charset="2"/>
              <a:buNone/>
            </a:pPr>
            <a:r>
              <a:rPr lang="en-US" altLang="en-US" sz="2600"/>
              <a:t>	Two child nodes of the same parent node are called siblings. Siblings are nodes that share the same parent node. Siblings are also called brothers or sisters.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78F35CD-8DB0-0BCD-FB20-7F29DC6FDDAD}"/>
              </a:ext>
            </a:extLst>
          </p:cNvPr>
          <p:cNvSpPr>
            <a:spLocks noGrp="1"/>
          </p:cNvSpPr>
          <p:nvPr>
            <p:ph type="title"/>
          </p:nvPr>
        </p:nvSpPr>
        <p:spPr/>
        <p:txBody>
          <a:bodyPr/>
          <a:lstStyle/>
          <a:p>
            <a:pPr eaLnBrk="1" hangingPunct="1"/>
            <a:br>
              <a:rPr lang="en-US" altLang="en-US" sz="2800"/>
            </a:br>
            <a:r>
              <a:rPr lang="en-US" altLang="en-US"/>
              <a:t>Terminologies of Tree</a:t>
            </a:r>
            <a:br>
              <a:rPr lang="en-US" altLang="en-US"/>
            </a:br>
            <a:r>
              <a:rPr lang="en-US" altLang="en-US" sz="3300"/>
              <a:t>(Different Terms or Words used in Tree)</a:t>
            </a:r>
          </a:p>
        </p:txBody>
      </p:sp>
      <p:sp>
        <p:nvSpPr>
          <p:cNvPr id="26627" name="Content Placeholder 2">
            <a:extLst>
              <a:ext uri="{FF2B5EF4-FFF2-40B4-BE49-F238E27FC236}">
                <a16:creationId xmlns:a16="http://schemas.microsoft.com/office/drawing/2014/main" id="{1FDB3B1F-E50F-0271-A954-05AD0339A682}"/>
              </a:ext>
            </a:extLst>
          </p:cNvPr>
          <p:cNvSpPr>
            <a:spLocks noGrp="1"/>
          </p:cNvSpPr>
          <p:nvPr>
            <p:ph idx="1"/>
          </p:nvPr>
        </p:nvSpPr>
        <p:spPr/>
        <p:txBody>
          <a:bodyPr/>
          <a:lstStyle/>
          <a:p>
            <a:pPr algn="just"/>
            <a:r>
              <a:rPr lang="en-US" altLang="en-US" sz="2800" u="sng"/>
              <a:t>Degree (in-degree and out-degree)</a:t>
            </a:r>
          </a:p>
          <a:p>
            <a:pPr algn="just" eaLnBrk="1" hangingPunct="1">
              <a:buFont typeface="Wingdings" panose="05000000000000000000" pitchFamily="2" charset="2"/>
              <a:buNone/>
            </a:pPr>
            <a:r>
              <a:rPr lang="en-US" altLang="en-US" sz="2600"/>
              <a:t>	In-degree of a node is the number of edges arriving at that node. Out-degree of a node is the number of edges leaving that node.</a:t>
            </a:r>
          </a:p>
          <a:p>
            <a:pPr algn="just" eaLnBrk="1" hangingPunct="1">
              <a:buFont typeface="Wingdings" panose="05000000000000000000" pitchFamily="2" charset="2"/>
              <a:buNone/>
            </a:pPr>
            <a:endParaRPr lang="en-US" altLang="en-US" sz="500"/>
          </a:p>
          <a:p>
            <a:pPr algn="just" eaLnBrk="1" hangingPunct="1">
              <a:buFont typeface="Wingdings" panose="05000000000000000000" pitchFamily="2" charset="2"/>
              <a:buNone/>
            </a:pPr>
            <a:r>
              <a:rPr lang="en-US" altLang="en-US" sz="2600"/>
              <a:t>	The root node is the only node in the tree with In-degree = 0.</a:t>
            </a:r>
          </a:p>
          <a:p>
            <a:pPr algn="just" eaLnBrk="1" hangingPunct="1">
              <a:buFont typeface="Wingdings" panose="05000000000000000000" pitchFamily="2" charset="2"/>
              <a:buNone/>
            </a:pPr>
            <a:endParaRPr lang="en-US" altLang="en-US" sz="500"/>
          </a:p>
          <a:p>
            <a:pPr algn="just" eaLnBrk="1" hangingPunct="1">
              <a:buFont typeface="Wingdings" panose="05000000000000000000" pitchFamily="2" charset="2"/>
              <a:buNone/>
            </a:pPr>
            <a:r>
              <a:rPr lang="en-US" altLang="en-US" sz="2600"/>
              <a:t>	All the leaf nodes have Out-degree = 0.</a:t>
            </a:r>
          </a:p>
          <a:p>
            <a:pPr algn="just" eaLnBrk="1" hangingPunct="1">
              <a:buFont typeface="Wingdings" panose="05000000000000000000" pitchFamily="2" charset="2"/>
              <a:buNone/>
            </a:pPr>
            <a:endParaRPr lang="en-US" altLang="en-US" sz="500"/>
          </a:p>
          <a:p>
            <a:pPr algn="just" eaLnBrk="1" hangingPunct="1">
              <a:buFont typeface="Wingdings" panose="05000000000000000000" pitchFamily="2" charset="2"/>
              <a:buNone/>
            </a:pPr>
            <a:r>
              <a:rPr lang="en-US" altLang="en-US" sz="2600"/>
              <a:t>	Out-degree of every node in a binary tree is maximum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33FA49D-F171-4E6D-72A1-1436C556BB45}"/>
              </a:ext>
            </a:extLst>
          </p:cNvPr>
          <p:cNvSpPr>
            <a:spLocks noGrp="1"/>
          </p:cNvSpPr>
          <p:nvPr>
            <p:ph type="title"/>
          </p:nvPr>
        </p:nvSpPr>
        <p:spPr/>
        <p:txBody>
          <a:bodyPr/>
          <a:lstStyle/>
          <a:p>
            <a:pPr eaLnBrk="1" hangingPunct="1"/>
            <a:r>
              <a:rPr lang="en-US" altLang="en-US"/>
              <a:t>Terminologies of Tree</a:t>
            </a:r>
            <a:br>
              <a:rPr lang="en-US" altLang="en-US"/>
            </a:br>
            <a:r>
              <a:rPr lang="en-US" altLang="en-US" sz="3300"/>
              <a:t>(Different Terms or Words used in Tree)</a:t>
            </a:r>
          </a:p>
        </p:txBody>
      </p:sp>
      <p:sp>
        <p:nvSpPr>
          <p:cNvPr id="27651" name="Content Placeholder 2">
            <a:extLst>
              <a:ext uri="{FF2B5EF4-FFF2-40B4-BE49-F238E27FC236}">
                <a16:creationId xmlns:a16="http://schemas.microsoft.com/office/drawing/2014/main" id="{FEB3D775-F33E-37C4-EDBE-D0935D9D6B58}"/>
              </a:ext>
            </a:extLst>
          </p:cNvPr>
          <p:cNvSpPr>
            <a:spLocks noGrp="1"/>
          </p:cNvSpPr>
          <p:nvPr>
            <p:ph idx="1"/>
          </p:nvPr>
        </p:nvSpPr>
        <p:spPr/>
        <p:txBody>
          <a:bodyPr/>
          <a:lstStyle/>
          <a:p>
            <a:pPr algn="just" eaLnBrk="1" hangingPunct="1"/>
            <a:r>
              <a:rPr lang="en-US" altLang="en-US" sz="2800" u="sng"/>
              <a:t>Edge, Path, and Branch</a:t>
            </a:r>
          </a:p>
          <a:p>
            <a:pPr algn="just" eaLnBrk="1" hangingPunct="1">
              <a:buFont typeface="Wingdings" panose="05000000000000000000" pitchFamily="2" charset="2"/>
              <a:buNone/>
            </a:pPr>
            <a:r>
              <a:rPr lang="en-US" altLang="en-US" sz="2600"/>
              <a:t>	In a tree, a line drawn from a one node to another node is called an edge. Normally, the edge (line) is drawn from a root or parent node to its child nodes (also called children).</a:t>
            </a:r>
          </a:p>
          <a:p>
            <a:pPr algn="just" eaLnBrk="1" hangingPunct="1">
              <a:buFont typeface="Wingdings" panose="05000000000000000000" pitchFamily="2" charset="2"/>
              <a:buNone/>
            </a:pPr>
            <a:endParaRPr lang="en-US" altLang="en-US" sz="100"/>
          </a:p>
          <a:p>
            <a:pPr algn="just" eaLnBrk="1" hangingPunct="1">
              <a:buFont typeface="Wingdings" panose="05000000000000000000" pitchFamily="2" charset="2"/>
              <a:buNone/>
            </a:pPr>
            <a:r>
              <a:rPr lang="en-US" altLang="en-US" sz="2600"/>
              <a:t>	A sequence of consecutive (one after another) edges is called a path. In a tree, there is one and only one path from any node to any other node.</a:t>
            </a:r>
          </a:p>
          <a:p>
            <a:pPr algn="just" eaLnBrk="1" hangingPunct="1">
              <a:buFont typeface="Wingdings" panose="05000000000000000000" pitchFamily="2" charset="2"/>
              <a:buNone/>
            </a:pPr>
            <a:endParaRPr lang="en-US" altLang="en-US" sz="100"/>
          </a:p>
          <a:p>
            <a:pPr algn="just" eaLnBrk="1" hangingPunct="1">
              <a:buFont typeface="Wingdings" panose="05000000000000000000" pitchFamily="2" charset="2"/>
              <a:buNone/>
            </a:pPr>
            <a:r>
              <a:rPr lang="en-US" altLang="en-US" sz="2600"/>
              <a:t>	A path starting from the root node and ending to a leaf node is called a branch.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54FF6206-8173-ABB3-050F-ABE8FA51532B}"/>
              </a:ext>
            </a:extLst>
          </p:cNvPr>
          <p:cNvSpPr>
            <a:spLocks noGrp="1"/>
          </p:cNvSpPr>
          <p:nvPr>
            <p:ph type="title"/>
          </p:nvPr>
        </p:nvSpPr>
        <p:spPr/>
        <p:txBody>
          <a:bodyPr/>
          <a:lstStyle/>
          <a:p>
            <a:r>
              <a:rPr lang="en-US" altLang="en-US"/>
              <a:t>Binary Tree</a:t>
            </a:r>
          </a:p>
        </p:txBody>
      </p:sp>
      <p:pic>
        <p:nvPicPr>
          <p:cNvPr id="5123" name="Picture 2" descr="File:Binary tree.svg">
            <a:extLst>
              <a:ext uri="{FF2B5EF4-FFF2-40B4-BE49-F238E27FC236}">
                <a16:creationId xmlns:a16="http://schemas.microsoft.com/office/drawing/2014/main" id="{14CAA5A8-2E18-AD2C-9AD0-BFB9B2D01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6629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a:extLst>
              <a:ext uri="{FF2B5EF4-FFF2-40B4-BE49-F238E27FC236}">
                <a16:creationId xmlns:a16="http://schemas.microsoft.com/office/drawing/2014/main" id="{9A5A59BF-15C6-957B-D280-48DF551D99A5}"/>
              </a:ext>
            </a:extLst>
          </p:cNvPr>
          <p:cNvSpPr txBox="1">
            <a:spLocks noChangeArrowheads="1"/>
          </p:cNvSpPr>
          <p:nvPr/>
        </p:nvSpPr>
        <p:spPr bwMode="auto">
          <a:xfrm>
            <a:off x="1143000" y="1946275"/>
            <a:ext cx="7620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3200"/>
              <a:t>Diagram of a Binary Tree: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BF33FCA-82F3-4ADF-D49B-5205CB34A660}"/>
              </a:ext>
            </a:extLst>
          </p:cNvPr>
          <p:cNvSpPr>
            <a:spLocks noGrp="1" noChangeArrowheads="1"/>
          </p:cNvSpPr>
          <p:nvPr>
            <p:ph type="title"/>
          </p:nvPr>
        </p:nvSpPr>
        <p:spPr/>
        <p:txBody>
          <a:bodyPr/>
          <a:lstStyle/>
          <a:p>
            <a:pPr eaLnBrk="1" hangingPunct="1"/>
            <a:r>
              <a:rPr lang="en-US" altLang="en-US"/>
              <a:t>Terminologies of Tree</a:t>
            </a:r>
            <a:br>
              <a:rPr lang="en-US" altLang="en-US"/>
            </a:br>
            <a:r>
              <a:rPr lang="en-US" altLang="en-US" sz="3300"/>
              <a:t>(Different Terms or Words used in Tree)</a:t>
            </a:r>
          </a:p>
        </p:txBody>
      </p:sp>
      <p:sp>
        <p:nvSpPr>
          <p:cNvPr id="28675" name="Rectangle 3">
            <a:extLst>
              <a:ext uri="{FF2B5EF4-FFF2-40B4-BE49-F238E27FC236}">
                <a16:creationId xmlns:a16="http://schemas.microsoft.com/office/drawing/2014/main" id="{C93888B3-6E89-7DB1-A38E-90813A8CDE3E}"/>
              </a:ext>
            </a:extLst>
          </p:cNvPr>
          <p:cNvSpPr>
            <a:spLocks noGrp="1" noChangeArrowheads="1"/>
          </p:cNvSpPr>
          <p:nvPr>
            <p:ph type="body" idx="1"/>
          </p:nvPr>
        </p:nvSpPr>
        <p:spPr/>
        <p:txBody>
          <a:bodyPr/>
          <a:lstStyle/>
          <a:p>
            <a:pPr algn="just" eaLnBrk="1" hangingPunct="1"/>
            <a:r>
              <a:rPr lang="en-US" altLang="en-US" sz="2600" u="sng"/>
              <a:t>Null Tree or Empty Tree</a:t>
            </a:r>
          </a:p>
          <a:p>
            <a:pPr algn="just" eaLnBrk="1" hangingPunct="1">
              <a:buFont typeface="Wingdings" panose="05000000000000000000" pitchFamily="2" charset="2"/>
              <a:buNone/>
            </a:pPr>
            <a:r>
              <a:rPr lang="en-US" altLang="en-US" sz="2600"/>
              <a:t>	A tree which does not have any node other than the root node is called a null tree or empty tree. In other words, if the root node of a tree does have any child node, then the tree is called a null tree or empty 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0BB551A-9A3F-98CC-328B-BC1F30AC8012}"/>
              </a:ext>
            </a:extLst>
          </p:cNvPr>
          <p:cNvSpPr>
            <a:spLocks noGrp="1"/>
          </p:cNvSpPr>
          <p:nvPr>
            <p:ph type="title"/>
          </p:nvPr>
        </p:nvSpPr>
        <p:spPr/>
        <p:txBody>
          <a:bodyPr/>
          <a:lstStyle/>
          <a:p>
            <a:pPr eaLnBrk="1" hangingPunct="1"/>
            <a:r>
              <a:rPr lang="en-US" altLang="en-US"/>
              <a:t>Terminologies of Tree</a:t>
            </a:r>
            <a:br>
              <a:rPr lang="en-US" altLang="en-US"/>
            </a:br>
            <a:r>
              <a:rPr lang="en-US" altLang="en-US" sz="3300"/>
              <a:t>(Different Terms or Words used in Tree)</a:t>
            </a:r>
          </a:p>
        </p:txBody>
      </p:sp>
      <p:sp>
        <p:nvSpPr>
          <p:cNvPr id="29699" name="Content Placeholder 2">
            <a:extLst>
              <a:ext uri="{FF2B5EF4-FFF2-40B4-BE49-F238E27FC236}">
                <a16:creationId xmlns:a16="http://schemas.microsoft.com/office/drawing/2014/main" id="{4970ABFF-79AF-EC3C-4301-98878C6DDFB0}"/>
              </a:ext>
            </a:extLst>
          </p:cNvPr>
          <p:cNvSpPr>
            <a:spLocks noGrp="1"/>
          </p:cNvSpPr>
          <p:nvPr>
            <p:ph idx="1"/>
          </p:nvPr>
        </p:nvSpPr>
        <p:spPr/>
        <p:txBody>
          <a:bodyPr/>
          <a:lstStyle/>
          <a:p>
            <a:pPr algn="just"/>
            <a:r>
              <a:rPr lang="en-US" altLang="en-US" sz="2800" u="sng"/>
              <a:t>Level Number or Level</a:t>
            </a:r>
          </a:p>
          <a:p>
            <a:pPr algn="just">
              <a:buFont typeface="Wingdings" panose="05000000000000000000" pitchFamily="2" charset="2"/>
              <a:buNone/>
            </a:pPr>
            <a:r>
              <a:rPr lang="en-US" altLang="en-US" sz="2600"/>
              <a:t>	Each node in a tree is assigned a level number, as follows:</a:t>
            </a:r>
          </a:p>
          <a:p>
            <a:pPr algn="just">
              <a:buFont typeface="Wingdings" panose="05000000000000000000" pitchFamily="2" charset="2"/>
              <a:buNone/>
            </a:pPr>
            <a:endParaRPr lang="en-US" altLang="en-US" sz="100"/>
          </a:p>
          <a:p>
            <a:pPr lvl="1" algn="just">
              <a:buFont typeface="Arial" panose="020B0604020202020204" pitchFamily="34" charset="0"/>
              <a:buChar char="•"/>
            </a:pPr>
            <a:r>
              <a:rPr lang="en-US" altLang="en-US" sz="2600"/>
              <a:t>The root node of the tree is assigned a level number 0.</a:t>
            </a:r>
          </a:p>
          <a:p>
            <a:pPr lvl="1" algn="just">
              <a:buFont typeface="Arial" panose="020B0604020202020204" pitchFamily="34" charset="0"/>
              <a:buChar char="•"/>
            </a:pPr>
            <a:r>
              <a:rPr lang="en-US" altLang="en-US" sz="2600"/>
              <a:t>Every other nodes of the tree is assigned a level number which is 1 more than the level number of its parent node.</a:t>
            </a:r>
          </a:p>
          <a:p>
            <a:pPr lvl="1" algn="just">
              <a:buFont typeface="Wingdings" panose="05000000000000000000" pitchFamily="2" charset="2"/>
              <a:buNone/>
            </a:pPr>
            <a:endParaRPr lang="en-US" altLang="en-US" sz="100"/>
          </a:p>
          <a:p>
            <a:pPr algn="just">
              <a:buFont typeface="Wingdings" panose="05000000000000000000" pitchFamily="2" charset="2"/>
              <a:buNone/>
            </a:pPr>
            <a:r>
              <a:rPr lang="en-US" altLang="en-US" sz="2600"/>
              <a:t>	Nodes of the same level number are called the nodes of the same generation.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A3E77D1-32F7-8432-6175-D134E4B56B8B}"/>
              </a:ext>
            </a:extLst>
          </p:cNvPr>
          <p:cNvSpPr>
            <a:spLocks noGrp="1"/>
          </p:cNvSpPr>
          <p:nvPr>
            <p:ph type="title"/>
          </p:nvPr>
        </p:nvSpPr>
        <p:spPr/>
        <p:txBody>
          <a:bodyPr/>
          <a:lstStyle/>
          <a:p>
            <a:pPr eaLnBrk="1" hangingPunct="1"/>
            <a:br>
              <a:rPr lang="en-US" altLang="en-US" sz="2800"/>
            </a:br>
            <a:r>
              <a:rPr lang="en-US" altLang="en-US"/>
              <a:t>Terminologies of Tree</a:t>
            </a:r>
            <a:br>
              <a:rPr lang="en-US" altLang="en-US"/>
            </a:br>
            <a:r>
              <a:rPr lang="en-US" altLang="en-US" sz="3300"/>
              <a:t>(Different Terms or Words used in Tree)</a:t>
            </a:r>
          </a:p>
        </p:txBody>
      </p:sp>
      <p:sp>
        <p:nvSpPr>
          <p:cNvPr id="30723" name="Content Placeholder 2">
            <a:extLst>
              <a:ext uri="{FF2B5EF4-FFF2-40B4-BE49-F238E27FC236}">
                <a16:creationId xmlns:a16="http://schemas.microsoft.com/office/drawing/2014/main" id="{9A3DF208-D05E-1F36-B600-569D8395F2F6}"/>
              </a:ext>
            </a:extLst>
          </p:cNvPr>
          <p:cNvSpPr>
            <a:spLocks noGrp="1"/>
          </p:cNvSpPr>
          <p:nvPr>
            <p:ph idx="1"/>
          </p:nvPr>
        </p:nvSpPr>
        <p:spPr/>
        <p:txBody>
          <a:bodyPr/>
          <a:lstStyle/>
          <a:p>
            <a:pPr algn="just"/>
            <a:r>
              <a:rPr lang="en-US" altLang="en-US" sz="2800" u="sng"/>
              <a:t>Depth (also called Height)</a:t>
            </a:r>
          </a:p>
          <a:p>
            <a:pPr algn="just">
              <a:buFont typeface="Wingdings" panose="05000000000000000000" pitchFamily="2" charset="2"/>
              <a:buNone/>
            </a:pPr>
            <a:r>
              <a:rPr lang="en-US" altLang="en-US" sz="2600"/>
              <a:t>	The depth or height of a tree is the maximum number of nodes in a branch of the tree. The depth or height of a tree is the length of the path from the root node to a leaf node of the tree. The depth or height of a tree is 1 more than the largest level number of the tree. The depth or height of a tree is the number of levels of the tree.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0552BDF-ED42-CD5A-4D4D-3A7D33DD378F}"/>
              </a:ext>
            </a:extLst>
          </p:cNvPr>
          <p:cNvSpPr>
            <a:spLocks noGrp="1"/>
          </p:cNvSpPr>
          <p:nvPr>
            <p:ph type="title"/>
          </p:nvPr>
        </p:nvSpPr>
        <p:spPr/>
        <p:txBody>
          <a:bodyPr/>
          <a:lstStyle/>
          <a:p>
            <a:r>
              <a:rPr lang="en-US" altLang="en-US"/>
              <a:t>Terminologies of Tree</a:t>
            </a:r>
            <a:br>
              <a:rPr lang="en-US" altLang="en-US"/>
            </a:br>
            <a:r>
              <a:rPr lang="en-US" altLang="en-US" sz="3300"/>
              <a:t>(Different Terms or Words used in Tree)</a:t>
            </a:r>
          </a:p>
        </p:txBody>
      </p:sp>
      <p:sp>
        <p:nvSpPr>
          <p:cNvPr id="31747" name="Content Placeholder 2">
            <a:extLst>
              <a:ext uri="{FF2B5EF4-FFF2-40B4-BE49-F238E27FC236}">
                <a16:creationId xmlns:a16="http://schemas.microsoft.com/office/drawing/2014/main" id="{27AEE146-1696-AEFB-5790-A1D909215A6F}"/>
              </a:ext>
            </a:extLst>
          </p:cNvPr>
          <p:cNvSpPr>
            <a:spLocks noGrp="1"/>
          </p:cNvSpPr>
          <p:nvPr>
            <p:ph idx="1"/>
          </p:nvPr>
        </p:nvSpPr>
        <p:spPr/>
        <p:txBody>
          <a:bodyPr/>
          <a:lstStyle/>
          <a:p>
            <a:pPr algn="just"/>
            <a:r>
              <a:rPr lang="en-US" altLang="en-US" sz="2800" u="sng"/>
              <a:t>Subtree of Tree</a:t>
            </a:r>
          </a:p>
          <a:p>
            <a:pPr algn="just">
              <a:buFont typeface="Wingdings" panose="05000000000000000000" pitchFamily="2" charset="2"/>
              <a:buNone/>
            </a:pPr>
            <a:r>
              <a:rPr lang="en-US" altLang="en-US" sz="2600"/>
              <a:t>	A subtree of a tree is a tree containing all the child nodes (descendants) of any node of the tree. A subtree of a tree is a part of the main tree. The subtree of the root node is a tree containing all the child nodes (descendants) of the root node of the tree. The subtree at the left side of a node is called the Left Subtree of the node, and the subtree at the right side of a node is called the Right Subtree of the node.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2D20003-D17F-DF30-AC7B-43D44387EFA0}"/>
              </a:ext>
            </a:extLst>
          </p:cNvPr>
          <p:cNvSpPr>
            <a:spLocks noGrp="1"/>
          </p:cNvSpPr>
          <p:nvPr>
            <p:ph type="title"/>
          </p:nvPr>
        </p:nvSpPr>
        <p:spPr/>
        <p:txBody>
          <a:bodyPr/>
          <a:lstStyle/>
          <a:p>
            <a:r>
              <a:rPr lang="en-US" altLang="en-US"/>
              <a:t>Terminologies of Tree</a:t>
            </a:r>
            <a:br>
              <a:rPr lang="en-US" altLang="en-US"/>
            </a:br>
            <a:r>
              <a:rPr lang="en-US" altLang="en-US" sz="3300"/>
              <a:t>(Different Terms or Words used in Tree)</a:t>
            </a:r>
          </a:p>
        </p:txBody>
      </p:sp>
      <p:sp>
        <p:nvSpPr>
          <p:cNvPr id="32771" name="Content Placeholder 2">
            <a:extLst>
              <a:ext uri="{FF2B5EF4-FFF2-40B4-BE49-F238E27FC236}">
                <a16:creationId xmlns:a16="http://schemas.microsoft.com/office/drawing/2014/main" id="{E53B96EE-0896-FA1E-1689-EDEA42BE2E43}"/>
              </a:ext>
            </a:extLst>
          </p:cNvPr>
          <p:cNvSpPr>
            <a:spLocks noGrp="1"/>
          </p:cNvSpPr>
          <p:nvPr>
            <p:ph idx="1"/>
          </p:nvPr>
        </p:nvSpPr>
        <p:spPr/>
        <p:txBody>
          <a:bodyPr/>
          <a:lstStyle/>
          <a:p>
            <a:pPr algn="just">
              <a:buFont typeface="Wingdings" panose="05000000000000000000" pitchFamily="2" charset="2"/>
              <a:buNone/>
            </a:pPr>
            <a:r>
              <a:rPr lang="en-US" altLang="en-US" sz="3000"/>
              <a:t>	For example, binary tree shown above (slide 3) – Left Subtree of the Root Node is – 7, 2, 6, 5, 11, and Right Subtree of the Root Node is – 5, 9, 4. Similarly, binary search tree shown above (slide 1</a:t>
            </a:r>
            <a:r>
              <a:rPr lang="en-IN" altLang="en-US" sz="3000"/>
              <a:t>6</a:t>
            </a:r>
            <a:r>
              <a:rPr lang="en-US" altLang="en-US" sz="3000"/>
              <a:t>) – Left Subtree of the Root Node is – 3, 1, 6, 4, 7, and Right Subtree of the Root Node is – 10, 14, 13.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77E38CE-29CB-C66E-4620-54DDF2861124}"/>
              </a:ext>
            </a:extLst>
          </p:cNvPr>
          <p:cNvSpPr>
            <a:spLocks noGrp="1"/>
          </p:cNvSpPr>
          <p:nvPr>
            <p:ph type="title"/>
          </p:nvPr>
        </p:nvSpPr>
        <p:spPr/>
        <p:txBody>
          <a:bodyPr/>
          <a:lstStyle/>
          <a:p>
            <a:r>
              <a:rPr lang="en-US" altLang="en-US"/>
              <a:t>B-Tree</a:t>
            </a:r>
          </a:p>
        </p:txBody>
      </p:sp>
      <p:sp>
        <p:nvSpPr>
          <p:cNvPr id="33795" name="Content Placeholder 2">
            <a:extLst>
              <a:ext uri="{FF2B5EF4-FFF2-40B4-BE49-F238E27FC236}">
                <a16:creationId xmlns:a16="http://schemas.microsoft.com/office/drawing/2014/main" id="{2552578C-85B6-F38F-5B7B-FFA7CB51B547}"/>
              </a:ext>
            </a:extLst>
          </p:cNvPr>
          <p:cNvSpPr>
            <a:spLocks noGrp="1"/>
          </p:cNvSpPr>
          <p:nvPr>
            <p:ph idx="1"/>
          </p:nvPr>
        </p:nvSpPr>
        <p:spPr/>
        <p:txBody>
          <a:bodyPr/>
          <a:lstStyle/>
          <a:p>
            <a:pPr algn="just"/>
            <a:r>
              <a:rPr lang="en-US" altLang="en-US" sz="3000"/>
              <a:t>A B-tree is a tree data structure in which a node can have more than two child nodes (also called children).</a:t>
            </a:r>
          </a:p>
          <a:p>
            <a:pPr algn="just">
              <a:buFont typeface="Wingdings" panose="05000000000000000000" pitchFamily="2" charset="2"/>
              <a:buNone/>
            </a:pPr>
            <a:endParaRPr lang="en-US" altLang="en-US" sz="1600"/>
          </a:p>
          <a:p>
            <a:pPr algn="just"/>
            <a:r>
              <a:rPr lang="en-US" altLang="en-US" sz="3000"/>
              <a:t>In a B-tree, internal nodes (non-leaf nodes) can have a variable (not fixed) number of child nodes (also called children) within some pre-defined range (range decided in advance).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BB1E102-0579-B32E-8D3A-E81C6161A13F}"/>
              </a:ext>
            </a:extLst>
          </p:cNvPr>
          <p:cNvSpPr>
            <a:spLocks noGrp="1"/>
          </p:cNvSpPr>
          <p:nvPr>
            <p:ph type="title"/>
          </p:nvPr>
        </p:nvSpPr>
        <p:spPr/>
        <p:txBody>
          <a:bodyPr/>
          <a:lstStyle/>
          <a:p>
            <a:r>
              <a:rPr lang="en-US" altLang="en-US"/>
              <a:t>B-Tree</a:t>
            </a:r>
          </a:p>
        </p:txBody>
      </p:sp>
      <p:sp>
        <p:nvSpPr>
          <p:cNvPr id="34819" name="Content Placeholder 2">
            <a:extLst>
              <a:ext uri="{FF2B5EF4-FFF2-40B4-BE49-F238E27FC236}">
                <a16:creationId xmlns:a16="http://schemas.microsoft.com/office/drawing/2014/main" id="{3741C104-4572-372B-9F04-DB816790CB88}"/>
              </a:ext>
            </a:extLst>
          </p:cNvPr>
          <p:cNvSpPr>
            <a:spLocks noGrp="1"/>
          </p:cNvSpPr>
          <p:nvPr>
            <p:ph idx="1"/>
          </p:nvPr>
        </p:nvSpPr>
        <p:spPr/>
        <p:txBody>
          <a:bodyPr/>
          <a:lstStyle/>
          <a:p>
            <a:pPr algn="just"/>
            <a:r>
              <a:rPr lang="en-US" altLang="en-US" sz="3000"/>
              <a:t>In a binary tree or binary search tree, the lower bound (minimum number of child nodes or children) and upper bound (maximum number of child nodes or children) are normally fixed, that is 0 and 2. But, in a B-tree, the lower bound (also called lower limit) and upper bound (also called upper limit) are normally not fixed.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CAD2ED9-8330-A16C-7FB6-F49A84082E06}"/>
              </a:ext>
            </a:extLst>
          </p:cNvPr>
          <p:cNvSpPr>
            <a:spLocks noGrp="1"/>
          </p:cNvSpPr>
          <p:nvPr>
            <p:ph type="title"/>
          </p:nvPr>
        </p:nvSpPr>
        <p:spPr/>
        <p:txBody>
          <a:bodyPr/>
          <a:lstStyle/>
          <a:p>
            <a:r>
              <a:rPr lang="en-US" altLang="en-US"/>
              <a:t>B-Tree</a:t>
            </a:r>
          </a:p>
        </p:txBody>
      </p:sp>
      <p:sp>
        <p:nvSpPr>
          <p:cNvPr id="35843" name="Content Placeholder 2">
            <a:extLst>
              <a:ext uri="{FF2B5EF4-FFF2-40B4-BE49-F238E27FC236}">
                <a16:creationId xmlns:a16="http://schemas.microsoft.com/office/drawing/2014/main" id="{A4882C25-DDE1-A0C3-8FEC-C7464C9DD3C8}"/>
              </a:ext>
            </a:extLst>
          </p:cNvPr>
          <p:cNvSpPr>
            <a:spLocks noGrp="1"/>
          </p:cNvSpPr>
          <p:nvPr>
            <p:ph idx="1"/>
          </p:nvPr>
        </p:nvSpPr>
        <p:spPr/>
        <p:txBody>
          <a:bodyPr/>
          <a:lstStyle/>
          <a:p>
            <a:pPr algn="just"/>
            <a:r>
              <a:rPr lang="en-US" altLang="en-US" sz="2800"/>
              <a:t>However, we can specify the range of lower bound and upper bound for a B-tree. For example, if we specify the range of lower bound 2 and the range of upper bound 3 for a B-tree, then this B-tree is called a 2-3 B-tree or a 2-3 tree, in which each internal node can have only 2 or 3 child nodes (also called children) – that is minimum 2 children and maximum 3 children.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3919EDF-D4D9-E26A-43C7-DF493EBF0583}"/>
              </a:ext>
            </a:extLst>
          </p:cNvPr>
          <p:cNvSpPr>
            <a:spLocks noGrp="1"/>
          </p:cNvSpPr>
          <p:nvPr>
            <p:ph type="title"/>
          </p:nvPr>
        </p:nvSpPr>
        <p:spPr/>
        <p:txBody>
          <a:bodyPr/>
          <a:lstStyle/>
          <a:p>
            <a:r>
              <a:rPr lang="en-US" altLang="en-US"/>
              <a:t>B-Tree</a:t>
            </a:r>
          </a:p>
        </p:txBody>
      </p:sp>
      <p:sp>
        <p:nvSpPr>
          <p:cNvPr id="36867" name="Content Placeholder 2">
            <a:extLst>
              <a:ext uri="{FF2B5EF4-FFF2-40B4-BE49-F238E27FC236}">
                <a16:creationId xmlns:a16="http://schemas.microsoft.com/office/drawing/2014/main" id="{725B2AED-11AD-1BB0-B35B-2286ACEB252D}"/>
              </a:ext>
            </a:extLst>
          </p:cNvPr>
          <p:cNvSpPr>
            <a:spLocks noGrp="1"/>
          </p:cNvSpPr>
          <p:nvPr>
            <p:ph idx="1"/>
          </p:nvPr>
        </p:nvSpPr>
        <p:spPr/>
        <p:txBody>
          <a:bodyPr/>
          <a:lstStyle/>
          <a:p>
            <a:pPr algn="just"/>
            <a:r>
              <a:rPr lang="en-US" altLang="en-US" sz="3000"/>
              <a:t>A B-tree is a generalization of a binary tree or binary search tree in which each node has at most (</a:t>
            </a:r>
            <a:r>
              <a:rPr lang="en-US" altLang="en-US" sz="3000" i="1"/>
              <a:t>maximum</a:t>
            </a:r>
            <a:r>
              <a:rPr lang="en-US" altLang="en-US" sz="3000"/>
              <a:t>) two child nodes (or children) – called Left Child Node and Right Child Node, but in a b-tree a node can have more than two child nodes (or children).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8811672-0932-6C13-70EF-0888BCABCC90}"/>
              </a:ext>
            </a:extLst>
          </p:cNvPr>
          <p:cNvSpPr>
            <a:spLocks noGrp="1"/>
          </p:cNvSpPr>
          <p:nvPr>
            <p:ph type="title"/>
          </p:nvPr>
        </p:nvSpPr>
        <p:spPr/>
        <p:txBody>
          <a:bodyPr/>
          <a:lstStyle/>
          <a:p>
            <a:r>
              <a:rPr lang="en-US" altLang="en-US"/>
              <a:t>B-Tree</a:t>
            </a:r>
          </a:p>
        </p:txBody>
      </p:sp>
      <p:sp>
        <p:nvSpPr>
          <p:cNvPr id="37891" name="Content Placeholder 2">
            <a:extLst>
              <a:ext uri="{FF2B5EF4-FFF2-40B4-BE49-F238E27FC236}">
                <a16:creationId xmlns:a16="http://schemas.microsoft.com/office/drawing/2014/main" id="{4D75E768-B326-3141-4AE8-43DF5ABEFADC}"/>
              </a:ext>
            </a:extLst>
          </p:cNvPr>
          <p:cNvSpPr>
            <a:spLocks noGrp="1"/>
          </p:cNvSpPr>
          <p:nvPr>
            <p:ph idx="1"/>
          </p:nvPr>
        </p:nvSpPr>
        <p:spPr/>
        <p:txBody>
          <a:bodyPr/>
          <a:lstStyle/>
          <a:p>
            <a:pPr algn="just"/>
            <a:r>
              <a:rPr lang="en-US" altLang="en-US" sz="2800"/>
              <a:t>In a B-tree, each internal node can contain more than one keys (values). If an internal node has N child nodes (also called children), then it must have N – 1 keys (values). It means the number of keys (values) of an internal node is always 1 less than the number of its child nodes (also called children). For example, if an internal node has 3 child nodes (also called children), then it must have 2 keys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BCC2B10-5B75-E49F-E800-FDEC3DE1AFEE}"/>
              </a:ext>
            </a:extLst>
          </p:cNvPr>
          <p:cNvSpPr>
            <a:spLocks noGrp="1"/>
          </p:cNvSpPr>
          <p:nvPr>
            <p:ph type="title"/>
          </p:nvPr>
        </p:nvSpPr>
        <p:spPr/>
        <p:txBody>
          <a:bodyPr/>
          <a:lstStyle/>
          <a:p>
            <a:r>
              <a:rPr lang="en-US" altLang="en-US"/>
              <a:t>Types of Binary Tree</a:t>
            </a:r>
          </a:p>
        </p:txBody>
      </p:sp>
      <p:sp>
        <p:nvSpPr>
          <p:cNvPr id="6147" name="Content Placeholder 2">
            <a:extLst>
              <a:ext uri="{FF2B5EF4-FFF2-40B4-BE49-F238E27FC236}">
                <a16:creationId xmlns:a16="http://schemas.microsoft.com/office/drawing/2014/main" id="{30C276A2-7CDA-4370-29DB-18B4F072C254}"/>
              </a:ext>
            </a:extLst>
          </p:cNvPr>
          <p:cNvSpPr>
            <a:spLocks noGrp="1"/>
          </p:cNvSpPr>
          <p:nvPr>
            <p:ph idx="1"/>
          </p:nvPr>
        </p:nvSpPr>
        <p:spPr/>
        <p:txBody>
          <a:bodyPr/>
          <a:lstStyle/>
          <a:p>
            <a:pPr marL="514350" indent="-514350" algn="just">
              <a:buFont typeface="Tahoma" panose="020B0604030504040204" pitchFamily="34" charset="0"/>
              <a:buAutoNum type="arabicPeriod"/>
            </a:pPr>
            <a:r>
              <a:rPr lang="en-US" altLang="en-US" sz="2800" u="sng"/>
              <a:t>Rooted Binary Tree</a:t>
            </a:r>
          </a:p>
          <a:p>
            <a:pPr marL="514350" indent="-514350" algn="just">
              <a:buFont typeface="Wingdings" panose="05000000000000000000" pitchFamily="2" charset="2"/>
              <a:buNone/>
            </a:pPr>
            <a:r>
              <a:rPr lang="en-US" altLang="en-US" sz="2600"/>
              <a:t>	A rooted binary tree is a tree with a root node in which every node has at most (</a:t>
            </a:r>
            <a:r>
              <a:rPr lang="en-US" altLang="en-US" sz="2600" i="1"/>
              <a:t>maximum</a:t>
            </a:r>
            <a:r>
              <a:rPr lang="en-US" altLang="en-US" sz="2600"/>
              <a:t>) two child nodes (also called children).</a:t>
            </a:r>
          </a:p>
          <a:p>
            <a:pPr marL="514350" indent="-514350" algn="just">
              <a:buFont typeface="Tahoma" panose="020B0604030504040204" pitchFamily="34" charset="0"/>
              <a:buAutoNum type="arabicPeriod" startAt="2"/>
            </a:pPr>
            <a:r>
              <a:rPr lang="en-US" altLang="en-US" sz="2800" u="sng"/>
              <a:t>Full Binary Tree (also called Proper Binary Tree or 2-tree or Strictly Binary Tree)</a:t>
            </a:r>
          </a:p>
          <a:p>
            <a:pPr marL="514350" indent="-514350" algn="just">
              <a:buFont typeface="Wingdings" panose="05000000000000000000" pitchFamily="2" charset="2"/>
              <a:buNone/>
            </a:pPr>
            <a:r>
              <a:rPr lang="en-US" altLang="en-US" sz="2600"/>
              <a:t>	A full binary tree is a tree in which every node other than the leaf nodes (also called leaves) has two child nodes (also called children).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B6FBEEC-2017-DFA5-9B63-EDABBE403C74}"/>
              </a:ext>
            </a:extLst>
          </p:cNvPr>
          <p:cNvSpPr>
            <a:spLocks noGrp="1"/>
          </p:cNvSpPr>
          <p:nvPr>
            <p:ph type="title"/>
          </p:nvPr>
        </p:nvSpPr>
        <p:spPr/>
        <p:txBody>
          <a:bodyPr/>
          <a:lstStyle/>
          <a:p>
            <a:r>
              <a:rPr lang="en-US" altLang="en-US"/>
              <a:t>B-Tree</a:t>
            </a:r>
          </a:p>
        </p:txBody>
      </p:sp>
      <p:sp>
        <p:nvSpPr>
          <p:cNvPr id="38915" name="Content Placeholder 2">
            <a:extLst>
              <a:ext uri="{FF2B5EF4-FFF2-40B4-BE49-F238E27FC236}">
                <a16:creationId xmlns:a16="http://schemas.microsoft.com/office/drawing/2014/main" id="{E51C4D32-A9B6-054E-9E2D-022FD5B2C85E}"/>
              </a:ext>
            </a:extLst>
          </p:cNvPr>
          <p:cNvSpPr>
            <a:spLocks noGrp="1"/>
          </p:cNvSpPr>
          <p:nvPr>
            <p:ph idx="1"/>
          </p:nvPr>
        </p:nvSpPr>
        <p:spPr/>
        <p:txBody>
          <a:bodyPr/>
          <a:lstStyle/>
          <a:p>
            <a:pPr algn="just"/>
            <a:r>
              <a:rPr lang="en-US" altLang="en-US" sz="3000"/>
              <a:t>If an internal node of a B-tree has 3 child nodes (also called children) and 2 keys (values), then the left subtree of the internal node contains only nodes with keys (values) less than the internal node's first key (value), the middle subtree of the internal node contains only nodes with keys (values) between the internal node's first and second keys (values), and the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0618ACB-DAD2-0537-1A9B-DFF4354443B3}"/>
              </a:ext>
            </a:extLst>
          </p:cNvPr>
          <p:cNvSpPr>
            <a:spLocks noGrp="1"/>
          </p:cNvSpPr>
          <p:nvPr>
            <p:ph type="title"/>
          </p:nvPr>
        </p:nvSpPr>
        <p:spPr/>
        <p:txBody>
          <a:bodyPr/>
          <a:lstStyle/>
          <a:p>
            <a:r>
              <a:rPr lang="en-US" altLang="en-US"/>
              <a:t>B-Tree</a:t>
            </a:r>
          </a:p>
        </p:txBody>
      </p:sp>
      <p:sp>
        <p:nvSpPr>
          <p:cNvPr id="39939" name="Content Placeholder 2">
            <a:extLst>
              <a:ext uri="{FF2B5EF4-FFF2-40B4-BE49-F238E27FC236}">
                <a16:creationId xmlns:a16="http://schemas.microsoft.com/office/drawing/2014/main" id="{03455880-0CFA-2ADA-AECD-AC002711CCAA}"/>
              </a:ext>
            </a:extLst>
          </p:cNvPr>
          <p:cNvSpPr>
            <a:spLocks noGrp="1"/>
          </p:cNvSpPr>
          <p:nvPr>
            <p:ph idx="1"/>
          </p:nvPr>
        </p:nvSpPr>
        <p:spPr/>
        <p:txBody>
          <a:bodyPr/>
          <a:lstStyle/>
          <a:p>
            <a:pPr algn="just">
              <a:buFont typeface="Wingdings" panose="05000000000000000000" pitchFamily="2" charset="2"/>
              <a:buNone/>
            </a:pPr>
            <a:r>
              <a:rPr lang="en-US" altLang="en-US" sz="2800"/>
              <a:t>	right subtree of the internal node contains only nodes with keys (values) greater than the internal node's second key (value).</a:t>
            </a:r>
          </a:p>
          <a:p>
            <a:pPr algn="just">
              <a:buFont typeface="Wingdings" panose="05000000000000000000" pitchFamily="2" charset="2"/>
              <a:buNone/>
            </a:pPr>
            <a:endParaRPr lang="en-US" altLang="en-US" sz="1200"/>
          </a:p>
          <a:p>
            <a:pPr algn="just">
              <a:buFont typeface="Wingdings" panose="05000000000000000000" pitchFamily="2" charset="2"/>
              <a:buNone/>
            </a:pPr>
            <a:r>
              <a:rPr lang="en-US" altLang="en-US" sz="2800"/>
              <a:t>	Each internal node's keys (values) act as separation values (also called separator values) which separate or divide its child nodes (also called children) into three parts the left subtree, middle subtree, and right subtree..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5BB70D7-0FD9-50EE-A79F-3D86D6A6DBC6}"/>
              </a:ext>
            </a:extLst>
          </p:cNvPr>
          <p:cNvSpPr>
            <a:spLocks noGrp="1"/>
          </p:cNvSpPr>
          <p:nvPr>
            <p:ph type="title"/>
          </p:nvPr>
        </p:nvSpPr>
        <p:spPr/>
        <p:txBody>
          <a:bodyPr/>
          <a:lstStyle/>
          <a:p>
            <a:r>
              <a:rPr lang="en-US" altLang="en-US"/>
              <a:t>B-Tree</a:t>
            </a:r>
          </a:p>
        </p:txBody>
      </p:sp>
      <p:sp>
        <p:nvSpPr>
          <p:cNvPr id="40963" name="Content Placeholder 2">
            <a:extLst>
              <a:ext uri="{FF2B5EF4-FFF2-40B4-BE49-F238E27FC236}">
                <a16:creationId xmlns:a16="http://schemas.microsoft.com/office/drawing/2014/main" id="{CD195B44-11ED-BC96-B62A-8E41FECC20CC}"/>
              </a:ext>
            </a:extLst>
          </p:cNvPr>
          <p:cNvSpPr>
            <a:spLocks noGrp="1"/>
          </p:cNvSpPr>
          <p:nvPr>
            <p:ph idx="1"/>
          </p:nvPr>
        </p:nvSpPr>
        <p:spPr/>
        <p:txBody>
          <a:bodyPr/>
          <a:lstStyle/>
          <a:p>
            <a:pPr algn="just"/>
            <a:r>
              <a:rPr lang="en-US" altLang="en-US" sz="3000"/>
              <a:t>For example, if an internal node of a B-tree has 3 child nodes (also called children) and 2 keys (values) 15 and 18, then the left subtree of the internal node contains only nodes with keys (values) less than the internal node's first key (value) 15, the middle subtree of the internal node contains only nodes with keys (values) between the internal node's first and</a:t>
            </a:r>
            <a:endParaRPr lang="en-US" altLang="en-US" sz="2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9CFBABD-0496-1FD9-CA81-C2065BF69708}"/>
              </a:ext>
            </a:extLst>
          </p:cNvPr>
          <p:cNvSpPr>
            <a:spLocks noGrp="1"/>
          </p:cNvSpPr>
          <p:nvPr>
            <p:ph type="title"/>
          </p:nvPr>
        </p:nvSpPr>
        <p:spPr/>
        <p:txBody>
          <a:bodyPr/>
          <a:lstStyle/>
          <a:p>
            <a:r>
              <a:rPr lang="en-US" altLang="en-US"/>
              <a:t>B-Tree</a:t>
            </a:r>
          </a:p>
        </p:txBody>
      </p:sp>
      <p:sp>
        <p:nvSpPr>
          <p:cNvPr id="41987" name="Content Placeholder 2">
            <a:extLst>
              <a:ext uri="{FF2B5EF4-FFF2-40B4-BE49-F238E27FC236}">
                <a16:creationId xmlns:a16="http://schemas.microsoft.com/office/drawing/2014/main" id="{96AA35AD-9C14-736D-67FB-B15F09127C1D}"/>
              </a:ext>
            </a:extLst>
          </p:cNvPr>
          <p:cNvSpPr>
            <a:spLocks noGrp="1"/>
          </p:cNvSpPr>
          <p:nvPr>
            <p:ph idx="1"/>
          </p:nvPr>
        </p:nvSpPr>
        <p:spPr/>
        <p:txBody>
          <a:bodyPr/>
          <a:lstStyle/>
          <a:p>
            <a:pPr algn="just">
              <a:buFont typeface="Wingdings" panose="05000000000000000000" pitchFamily="2" charset="2"/>
              <a:buNone/>
            </a:pPr>
            <a:r>
              <a:rPr lang="en-US" altLang="en-US" sz="2800"/>
              <a:t>	second keys (values) 15 and 18, and the right subtree of the internal node contains only nodes with keys (values) greater than the internal node's second key (value) 18.</a:t>
            </a:r>
          </a:p>
          <a:p>
            <a:pPr algn="just">
              <a:buFont typeface="Wingdings" panose="05000000000000000000" pitchFamily="2" charset="2"/>
              <a:buNone/>
            </a:pPr>
            <a:endParaRPr lang="en-US" altLang="en-US" sz="100"/>
          </a:p>
          <a:p>
            <a:pPr algn="just">
              <a:buFont typeface="Wingdings" panose="05000000000000000000" pitchFamily="2" charset="2"/>
              <a:buNone/>
            </a:pPr>
            <a:r>
              <a:rPr lang="en-US" altLang="en-US" sz="2800"/>
              <a:t>	Here, the internal node's keys (values) 15 and 18 act as separation values (also called separator values) which separate or divide its child nodes (also called children) into three parts the left subtree, middle subtree, and right subtree.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8D9A490-FA5B-2934-6492-222C95FF9959}"/>
              </a:ext>
            </a:extLst>
          </p:cNvPr>
          <p:cNvSpPr>
            <a:spLocks noGrp="1"/>
          </p:cNvSpPr>
          <p:nvPr>
            <p:ph type="title"/>
          </p:nvPr>
        </p:nvSpPr>
        <p:spPr/>
        <p:txBody>
          <a:bodyPr/>
          <a:lstStyle/>
          <a:p>
            <a:r>
              <a:rPr lang="en-US" altLang="en-US"/>
              <a:t>B-Tree</a:t>
            </a:r>
          </a:p>
        </p:txBody>
      </p:sp>
      <p:sp>
        <p:nvSpPr>
          <p:cNvPr id="43011" name="Content Placeholder 2">
            <a:extLst>
              <a:ext uri="{FF2B5EF4-FFF2-40B4-BE49-F238E27FC236}">
                <a16:creationId xmlns:a16="http://schemas.microsoft.com/office/drawing/2014/main" id="{EBF3C551-DC51-7AE5-B184-18748201786D}"/>
              </a:ext>
            </a:extLst>
          </p:cNvPr>
          <p:cNvSpPr>
            <a:spLocks noGrp="1"/>
          </p:cNvSpPr>
          <p:nvPr>
            <p:ph idx="1"/>
          </p:nvPr>
        </p:nvSpPr>
        <p:spPr/>
        <p:txBody>
          <a:bodyPr/>
          <a:lstStyle/>
          <a:p>
            <a:pPr algn="just"/>
            <a:r>
              <a:rPr lang="en-US" altLang="en-US" sz="2800"/>
              <a:t>According to Donald Knuth's (a computer scientist) definition, a B-tree is a tree which satisfies the following properties:</a:t>
            </a:r>
          </a:p>
          <a:p>
            <a:pPr lvl="1" algn="just">
              <a:buFont typeface="Arial" panose="020B0604020202020204" pitchFamily="34" charset="0"/>
              <a:buChar char="•"/>
            </a:pPr>
            <a:r>
              <a:rPr lang="en-US" altLang="en-US"/>
              <a:t>Every node (the root node and internal nodes) has at most (maximum) m child nodes (also called children). The value of m may be any number for example 3. Here, m means the maximum number of children of a node.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E8FDBC3-FFC8-FB79-2387-44FD1D81DC6C}"/>
              </a:ext>
            </a:extLst>
          </p:cNvPr>
          <p:cNvSpPr>
            <a:spLocks noGrp="1"/>
          </p:cNvSpPr>
          <p:nvPr>
            <p:ph type="title"/>
          </p:nvPr>
        </p:nvSpPr>
        <p:spPr/>
        <p:txBody>
          <a:bodyPr/>
          <a:lstStyle/>
          <a:p>
            <a:r>
              <a:rPr lang="en-US" altLang="en-US"/>
              <a:t>B-Tree</a:t>
            </a:r>
          </a:p>
        </p:txBody>
      </p:sp>
      <p:sp>
        <p:nvSpPr>
          <p:cNvPr id="44035" name="Content Placeholder 2">
            <a:extLst>
              <a:ext uri="{FF2B5EF4-FFF2-40B4-BE49-F238E27FC236}">
                <a16:creationId xmlns:a16="http://schemas.microsoft.com/office/drawing/2014/main" id="{B51D38E6-7461-FAF6-C387-745DAEFC748F}"/>
              </a:ext>
            </a:extLst>
          </p:cNvPr>
          <p:cNvSpPr>
            <a:spLocks noGrp="1"/>
          </p:cNvSpPr>
          <p:nvPr>
            <p:ph idx="1"/>
          </p:nvPr>
        </p:nvSpPr>
        <p:spPr/>
        <p:txBody>
          <a:bodyPr/>
          <a:lstStyle/>
          <a:p>
            <a:pPr lvl="1" algn="just">
              <a:buFont typeface="Arial" panose="020B0604020202020204" pitchFamily="34" charset="0"/>
              <a:buChar char="•"/>
            </a:pPr>
            <a:r>
              <a:rPr lang="en-US" altLang="en-US"/>
              <a:t>Every non-leaf or internal node (except the root node) has at least (minimum) m⁄2 child nodes (also called children). If the value of m is 3, then the value of m/2 is 1. Here, m/2 means the minimum number of children of a node.</a:t>
            </a:r>
          </a:p>
          <a:p>
            <a:pPr lvl="1" algn="just">
              <a:buFont typeface="Arial" panose="020B0604020202020204" pitchFamily="34" charset="0"/>
              <a:buChar char="•"/>
            </a:pPr>
            <a:r>
              <a:rPr lang="en-US" altLang="en-US"/>
              <a:t>The root node has at least (minimum) two child nodes (also called children).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3D413DE-7D02-7334-92E4-CF3B6496EBDC}"/>
              </a:ext>
            </a:extLst>
          </p:cNvPr>
          <p:cNvSpPr>
            <a:spLocks noGrp="1"/>
          </p:cNvSpPr>
          <p:nvPr>
            <p:ph type="title"/>
          </p:nvPr>
        </p:nvSpPr>
        <p:spPr/>
        <p:txBody>
          <a:bodyPr/>
          <a:lstStyle/>
          <a:p>
            <a:r>
              <a:rPr lang="en-US" altLang="en-US"/>
              <a:t>B-Tree</a:t>
            </a:r>
          </a:p>
        </p:txBody>
      </p:sp>
      <p:sp>
        <p:nvSpPr>
          <p:cNvPr id="45059" name="Content Placeholder 2">
            <a:extLst>
              <a:ext uri="{FF2B5EF4-FFF2-40B4-BE49-F238E27FC236}">
                <a16:creationId xmlns:a16="http://schemas.microsoft.com/office/drawing/2014/main" id="{746680BF-8B6E-7FEF-6CD9-33998D585EF4}"/>
              </a:ext>
            </a:extLst>
          </p:cNvPr>
          <p:cNvSpPr>
            <a:spLocks noGrp="1"/>
          </p:cNvSpPr>
          <p:nvPr>
            <p:ph idx="1"/>
          </p:nvPr>
        </p:nvSpPr>
        <p:spPr/>
        <p:txBody>
          <a:bodyPr/>
          <a:lstStyle/>
          <a:p>
            <a:pPr marL="342900" lvl="1" indent="-342900" algn="just">
              <a:buClr>
                <a:schemeClr val="folHlink"/>
              </a:buClr>
              <a:buSzPct val="60000"/>
            </a:pPr>
            <a:r>
              <a:rPr lang="en-US" altLang="en-US"/>
              <a:t>If a non-leaf or internal node has N child nodes (also called children), then it must have N – 1 keys (values). For example, if a non-leaf or internal node has 3 child nodes (also called children), then it must have 2 keys (values).</a:t>
            </a:r>
          </a:p>
          <a:p>
            <a:pPr marL="342900" lvl="1" indent="-342900" algn="just">
              <a:buClr>
                <a:schemeClr val="folHlink"/>
              </a:buClr>
              <a:buSzPct val="60000"/>
            </a:pPr>
            <a:r>
              <a:rPr lang="en-US" altLang="en-US"/>
              <a:t>All leaf nodes (also called leaves) are at the same level or depth. This type of B-tree is called balanced B-tree.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D691F9D4-DA56-4388-A8DB-928CA7DFC807}"/>
              </a:ext>
            </a:extLst>
          </p:cNvPr>
          <p:cNvSpPr>
            <a:spLocks noGrp="1"/>
          </p:cNvSpPr>
          <p:nvPr>
            <p:ph type="title"/>
          </p:nvPr>
        </p:nvSpPr>
        <p:spPr/>
        <p:txBody>
          <a:bodyPr/>
          <a:lstStyle/>
          <a:p>
            <a:r>
              <a:rPr lang="en-US" altLang="en-US"/>
              <a:t>B-Tree - Example</a:t>
            </a:r>
          </a:p>
        </p:txBody>
      </p:sp>
      <p:pic>
        <p:nvPicPr>
          <p:cNvPr id="46083" name="Picture 6" descr="File:B-tree.svg">
            <a:extLst>
              <a:ext uri="{FF2B5EF4-FFF2-40B4-BE49-F238E27FC236}">
                <a16:creationId xmlns:a16="http://schemas.microsoft.com/office/drawing/2014/main" id="{D484524B-D468-A09B-5427-C1835A013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61047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3">
            <a:extLst>
              <a:ext uri="{FF2B5EF4-FFF2-40B4-BE49-F238E27FC236}">
                <a16:creationId xmlns:a16="http://schemas.microsoft.com/office/drawing/2014/main" id="{B99E1616-D549-2AF0-6623-1E1F95D194EA}"/>
              </a:ext>
            </a:extLst>
          </p:cNvPr>
          <p:cNvSpPr txBox="1">
            <a:spLocks noChangeArrowheads="1"/>
          </p:cNvSpPr>
          <p:nvPr/>
        </p:nvSpPr>
        <p:spPr bwMode="auto">
          <a:xfrm>
            <a:off x="900113" y="2286000"/>
            <a:ext cx="784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3200"/>
              <a:t>Diagram of a B-Tree: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C96D068-29CB-F185-9E57-39A3E87D307B}"/>
              </a:ext>
            </a:extLst>
          </p:cNvPr>
          <p:cNvSpPr>
            <a:spLocks noGrp="1"/>
          </p:cNvSpPr>
          <p:nvPr>
            <p:ph type="title"/>
          </p:nvPr>
        </p:nvSpPr>
        <p:spPr/>
        <p:txBody>
          <a:bodyPr/>
          <a:lstStyle/>
          <a:p>
            <a:r>
              <a:rPr lang="en-US" altLang="en-US"/>
              <a:t>B-Tree</a:t>
            </a:r>
          </a:p>
        </p:txBody>
      </p:sp>
      <p:sp>
        <p:nvSpPr>
          <p:cNvPr id="47107" name="Content Placeholder 2">
            <a:extLst>
              <a:ext uri="{FF2B5EF4-FFF2-40B4-BE49-F238E27FC236}">
                <a16:creationId xmlns:a16="http://schemas.microsoft.com/office/drawing/2014/main" id="{08D1B13D-5E71-BA79-A0F4-1DB340E69DB3}"/>
              </a:ext>
            </a:extLst>
          </p:cNvPr>
          <p:cNvSpPr>
            <a:spLocks noGrp="1"/>
          </p:cNvSpPr>
          <p:nvPr>
            <p:ph idx="1"/>
          </p:nvPr>
        </p:nvSpPr>
        <p:spPr/>
        <p:txBody>
          <a:bodyPr/>
          <a:lstStyle/>
          <a:p>
            <a:pPr algn="just"/>
            <a:r>
              <a:rPr lang="en-US" altLang="en-US" sz="2800"/>
              <a:t>B-tree is a tree data structure that is used to store, read, and write large blocks of data (large amount or volume of data), because a B-tree has more nodes than a binary tree or binary search tree.</a:t>
            </a:r>
          </a:p>
          <a:p>
            <a:pPr algn="just">
              <a:buFont typeface="Wingdings" panose="05000000000000000000" pitchFamily="2" charset="2"/>
              <a:buNone/>
            </a:pPr>
            <a:endParaRPr lang="en-US" altLang="en-US" sz="1000"/>
          </a:p>
          <a:p>
            <a:pPr algn="just"/>
            <a:r>
              <a:rPr lang="en-US" altLang="en-US" sz="2800"/>
              <a:t>But a B-tree wastes more space in memory than a binary tree or binary search tree, because of the large number of child nodes than a binary tree or binary search tree.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AA4541E-7161-DF02-4C2E-FAE319203C44}"/>
              </a:ext>
            </a:extLst>
          </p:cNvPr>
          <p:cNvSpPr>
            <a:spLocks noGrp="1" noChangeArrowheads="1"/>
          </p:cNvSpPr>
          <p:nvPr>
            <p:ph type="title"/>
          </p:nvPr>
        </p:nvSpPr>
        <p:spPr/>
        <p:txBody>
          <a:bodyPr/>
          <a:lstStyle/>
          <a:p>
            <a:pPr eaLnBrk="1" hangingPunct="1"/>
            <a:r>
              <a:rPr lang="en-US" altLang="en-US" sz="3800"/>
              <a:t>Implementation or</a:t>
            </a:r>
            <a:br>
              <a:rPr lang="en-US" altLang="en-US" sz="3800"/>
            </a:br>
            <a:r>
              <a:rPr lang="en-US" altLang="en-US" sz="3800"/>
              <a:t>Representation of B-Tree</a:t>
            </a:r>
          </a:p>
        </p:txBody>
      </p:sp>
      <p:sp>
        <p:nvSpPr>
          <p:cNvPr id="48131" name="Rectangle 3">
            <a:extLst>
              <a:ext uri="{FF2B5EF4-FFF2-40B4-BE49-F238E27FC236}">
                <a16:creationId xmlns:a16="http://schemas.microsoft.com/office/drawing/2014/main" id="{9B92F796-01CA-933D-B415-B28E52CAC973}"/>
              </a:ext>
            </a:extLst>
          </p:cNvPr>
          <p:cNvSpPr>
            <a:spLocks noGrp="1" noChangeArrowheads="1"/>
          </p:cNvSpPr>
          <p:nvPr>
            <p:ph type="body" idx="1"/>
          </p:nvPr>
        </p:nvSpPr>
        <p:spPr/>
        <p:txBody>
          <a:bodyPr/>
          <a:lstStyle/>
          <a:p>
            <a:pPr algn="just" eaLnBrk="1" hangingPunct="1"/>
            <a:r>
              <a:rPr lang="en-US" altLang="en-US"/>
              <a:t>B-tree can be implemented or represented (</a:t>
            </a:r>
            <a:r>
              <a:rPr lang="en-US" altLang="en-US" i="1"/>
              <a:t>performed or created</a:t>
            </a:r>
            <a:r>
              <a:rPr lang="en-US" altLang="en-US"/>
              <a:t>) using one of the following two methods:</a:t>
            </a:r>
          </a:p>
          <a:p>
            <a:pPr lvl="1" algn="just" eaLnBrk="1" hangingPunct="1">
              <a:buFontTx/>
              <a:buChar char="•"/>
            </a:pPr>
            <a:r>
              <a:rPr lang="en-US" altLang="en-US"/>
              <a:t>Using array, called sequential or linear representation of B-tree.</a:t>
            </a:r>
          </a:p>
          <a:p>
            <a:pPr lvl="1" algn="just" eaLnBrk="1" hangingPunct="1">
              <a:buFontTx/>
              <a:buChar char="•"/>
            </a:pPr>
            <a:r>
              <a:rPr lang="en-US" altLang="en-US"/>
              <a:t>Using linked list, called linked representation of B-tree.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4050266-F7CC-4D36-EF81-A2A2D0458196}"/>
              </a:ext>
            </a:extLst>
          </p:cNvPr>
          <p:cNvSpPr>
            <a:spLocks noGrp="1"/>
          </p:cNvSpPr>
          <p:nvPr>
            <p:ph type="title"/>
          </p:nvPr>
        </p:nvSpPr>
        <p:spPr/>
        <p:txBody>
          <a:bodyPr/>
          <a:lstStyle/>
          <a:p>
            <a:r>
              <a:rPr lang="en-US" altLang="en-US"/>
              <a:t>Types of Binary Tree</a:t>
            </a:r>
          </a:p>
        </p:txBody>
      </p:sp>
      <p:sp>
        <p:nvSpPr>
          <p:cNvPr id="7171" name="Content Placeholder 2">
            <a:extLst>
              <a:ext uri="{FF2B5EF4-FFF2-40B4-BE49-F238E27FC236}">
                <a16:creationId xmlns:a16="http://schemas.microsoft.com/office/drawing/2014/main" id="{EC659032-F1B6-5892-1F8E-8BA2F1C5EB50}"/>
              </a:ext>
            </a:extLst>
          </p:cNvPr>
          <p:cNvSpPr>
            <a:spLocks noGrp="1"/>
          </p:cNvSpPr>
          <p:nvPr>
            <p:ph idx="1"/>
          </p:nvPr>
        </p:nvSpPr>
        <p:spPr/>
        <p:txBody>
          <a:bodyPr/>
          <a:lstStyle/>
          <a:p>
            <a:pPr marL="514350" indent="-514350" algn="just">
              <a:buFont typeface="Tahoma" panose="020B0604030504040204" pitchFamily="34" charset="0"/>
              <a:buAutoNum type="arabicPeriod" startAt="3"/>
            </a:pPr>
            <a:r>
              <a:rPr lang="en-US" altLang="en-US" sz="2600" u="sng"/>
              <a:t>Perfect Binary Tree</a:t>
            </a:r>
          </a:p>
          <a:p>
            <a:pPr marL="514350" indent="-514350" algn="just">
              <a:buFont typeface="Wingdings" panose="05000000000000000000" pitchFamily="2" charset="2"/>
              <a:buNone/>
            </a:pPr>
            <a:r>
              <a:rPr lang="en-US" altLang="en-US" sz="2400"/>
              <a:t>	A perfect binary tree is a full binary tree in which every node other than the leaf nodes (also called leaves) has two child nodes (also called children), and all leaf nodes (also called leaves) are at the same depth or same level.</a:t>
            </a:r>
          </a:p>
          <a:p>
            <a:pPr marL="514350" indent="-514350" algn="just">
              <a:buFont typeface="Tahoma" panose="020B0604030504040204" pitchFamily="34" charset="0"/>
              <a:buAutoNum type="arabicPeriod" startAt="4"/>
            </a:pPr>
            <a:r>
              <a:rPr lang="en-US" altLang="en-US" sz="2500" u="sng"/>
              <a:t>Complete Binary Tree (same as Full Binary Tree)</a:t>
            </a:r>
          </a:p>
          <a:p>
            <a:pPr marL="514350" indent="-514350" algn="just">
              <a:buFont typeface="Wingdings" panose="05000000000000000000" pitchFamily="2" charset="2"/>
              <a:buNone/>
            </a:pPr>
            <a:r>
              <a:rPr lang="en-US" altLang="en-US" sz="2600"/>
              <a:t>	</a:t>
            </a:r>
            <a:r>
              <a:rPr lang="en-US" altLang="en-US" sz="2400"/>
              <a:t>A complete binary tree is a binary tree in which every level (except the last level) is completely filled with nodes (it means every node other than the leaf nodes has two child nodes).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220A246-AE83-60DE-BFCF-FA19DA9A37C2}"/>
              </a:ext>
            </a:extLst>
          </p:cNvPr>
          <p:cNvSpPr>
            <a:spLocks noGrp="1"/>
          </p:cNvSpPr>
          <p:nvPr>
            <p:ph type="title"/>
          </p:nvPr>
        </p:nvSpPr>
        <p:spPr/>
        <p:txBody>
          <a:bodyPr/>
          <a:lstStyle/>
          <a:p>
            <a:r>
              <a:rPr lang="en-US" altLang="en-US"/>
              <a:t>Different Operations Performed on Tree</a:t>
            </a:r>
          </a:p>
        </p:txBody>
      </p:sp>
      <p:sp>
        <p:nvSpPr>
          <p:cNvPr id="49155" name="Content Placeholder 2">
            <a:extLst>
              <a:ext uri="{FF2B5EF4-FFF2-40B4-BE49-F238E27FC236}">
                <a16:creationId xmlns:a16="http://schemas.microsoft.com/office/drawing/2014/main" id="{557D8B34-C845-FF9C-F76D-515FB1E886AA}"/>
              </a:ext>
            </a:extLst>
          </p:cNvPr>
          <p:cNvSpPr>
            <a:spLocks noGrp="1"/>
          </p:cNvSpPr>
          <p:nvPr>
            <p:ph idx="1"/>
          </p:nvPr>
        </p:nvSpPr>
        <p:spPr/>
        <p:txBody>
          <a:bodyPr/>
          <a:lstStyle/>
          <a:p>
            <a:pPr algn="just"/>
            <a:r>
              <a:rPr lang="en-US" altLang="en-US" sz="3000"/>
              <a:t>There are different operations that can be performed on Binary Tree, Binary Search Tree (BST), and B-Tree, as shown below:</a:t>
            </a:r>
          </a:p>
          <a:p>
            <a:pPr marL="971550" lvl="1" indent="-514350" algn="just">
              <a:buFont typeface="Tahoma" panose="020B0604030504040204" pitchFamily="34" charset="0"/>
              <a:buAutoNum type="arabicPeriod"/>
            </a:pPr>
            <a:r>
              <a:rPr lang="en-US" altLang="en-US" sz="3000"/>
              <a:t>Insert (Add or Create)</a:t>
            </a:r>
          </a:p>
          <a:p>
            <a:pPr marL="971550" lvl="1" indent="-514350" algn="just">
              <a:buFont typeface="Tahoma" panose="020B0604030504040204" pitchFamily="34" charset="0"/>
              <a:buAutoNum type="arabicPeriod"/>
            </a:pPr>
            <a:r>
              <a:rPr lang="en-US" altLang="en-US" sz="3000"/>
              <a:t>Delete</a:t>
            </a:r>
          </a:p>
          <a:p>
            <a:pPr marL="971550" lvl="1" indent="-514350" algn="just">
              <a:buFont typeface="Tahoma" panose="020B0604030504040204" pitchFamily="34" charset="0"/>
              <a:buAutoNum type="arabicPeriod"/>
            </a:pPr>
            <a:r>
              <a:rPr lang="en-US" altLang="en-US" sz="3000"/>
              <a:t>Traverse (Display)</a:t>
            </a:r>
          </a:p>
          <a:p>
            <a:pPr marL="971550" lvl="1" indent="-514350" algn="just">
              <a:buFont typeface="Tahoma" panose="020B0604030504040204" pitchFamily="34" charset="0"/>
              <a:buAutoNum type="arabicPeriod"/>
            </a:pPr>
            <a:r>
              <a:rPr lang="en-US" altLang="en-US" sz="3000"/>
              <a:t>Search</a:t>
            </a:r>
          </a:p>
          <a:p>
            <a:pPr marL="971550" lvl="1" indent="-514350" algn="just">
              <a:buFont typeface="Tahoma" panose="020B0604030504040204" pitchFamily="34" charset="0"/>
              <a:buAutoNum type="arabicPeriod"/>
            </a:pPr>
            <a:r>
              <a:rPr lang="en-US" altLang="en-US" sz="3000"/>
              <a:t>Sort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7E30B13-9C87-96DC-90F3-F345B5C524AB}"/>
              </a:ext>
            </a:extLst>
          </p:cNvPr>
          <p:cNvSpPr>
            <a:spLocks noGrp="1"/>
          </p:cNvSpPr>
          <p:nvPr>
            <p:ph type="title"/>
          </p:nvPr>
        </p:nvSpPr>
        <p:spPr/>
        <p:txBody>
          <a:bodyPr/>
          <a:lstStyle/>
          <a:p>
            <a:r>
              <a:rPr lang="en-US" altLang="en-US" sz="4000"/>
              <a:t>Hierarchical Data Structure - Tree</a:t>
            </a:r>
          </a:p>
        </p:txBody>
      </p:sp>
      <p:sp>
        <p:nvSpPr>
          <p:cNvPr id="50179" name="Content Placeholder 2">
            <a:extLst>
              <a:ext uri="{FF2B5EF4-FFF2-40B4-BE49-F238E27FC236}">
                <a16:creationId xmlns:a16="http://schemas.microsoft.com/office/drawing/2014/main" id="{15729C7F-0479-29A9-3273-F7C6DF8B9E7C}"/>
              </a:ext>
            </a:extLst>
          </p:cNvPr>
          <p:cNvSpPr>
            <a:spLocks noGrp="1"/>
          </p:cNvSpPr>
          <p:nvPr>
            <p:ph idx="1"/>
          </p:nvPr>
        </p:nvSpPr>
        <p:spPr/>
        <p:txBody>
          <a:bodyPr/>
          <a:lstStyle/>
          <a:p>
            <a:pPr algn="just"/>
            <a:r>
              <a:rPr lang="en-US" altLang="en-US" sz="3000"/>
              <a:t>A tree is normally used to store and represent value (data) in some hierarchical order (drawn from top to bottom or up to down).</a:t>
            </a:r>
          </a:p>
          <a:p>
            <a:pPr algn="just"/>
            <a:endParaRPr lang="en-US" altLang="en-US" sz="1600"/>
          </a:p>
          <a:p>
            <a:pPr algn="just"/>
            <a:r>
              <a:rPr lang="en-US" altLang="en-US" sz="3000"/>
              <a:t>The values are stored in the nodes of the tree.</a:t>
            </a:r>
          </a:p>
          <a:p>
            <a:pPr algn="just"/>
            <a:endParaRPr lang="en-US" altLang="en-US" sz="1600"/>
          </a:p>
          <a:p>
            <a:pPr algn="just"/>
            <a:r>
              <a:rPr lang="en-US" altLang="en-US" sz="3000"/>
              <a:t>Each node of the tree contains a value.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C2DCB27-2101-2E7E-7C80-ED76D3793BC2}"/>
              </a:ext>
            </a:extLst>
          </p:cNvPr>
          <p:cNvSpPr>
            <a:spLocks noGrp="1"/>
          </p:cNvSpPr>
          <p:nvPr>
            <p:ph type="title"/>
          </p:nvPr>
        </p:nvSpPr>
        <p:spPr/>
        <p:txBody>
          <a:bodyPr/>
          <a:lstStyle/>
          <a:p>
            <a:r>
              <a:rPr lang="en-US" altLang="en-US" sz="4000"/>
              <a:t>Hierarchical Data Structure - Tree</a:t>
            </a:r>
          </a:p>
        </p:txBody>
      </p:sp>
      <p:sp>
        <p:nvSpPr>
          <p:cNvPr id="51203" name="Content Placeholder 2">
            <a:extLst>
              <a:ext uri="{FF2B5EF4-FFF2-40B4-BE49-F238E27FC236}">
                <a16:creationId xmlns:a16="http://schemas.microsoft.com/office/drawing/2014/main" id="{471FF116-3937-3D33-CAD1-286A440DF853}"/>
              </a:ext>
            </a:extLst>
          </p:cNvPr>
          <p:cNvSpPr>
            <a:spLocks noGrp="1"/>
          </p:cNvSpPr>
          <p:nvPr>
            <p:ph idx="1"/>
          </p:nvPr>
        </p:nvSpPr>
        <p:spPr/>
        <p:txBody>
          <a:bodyPr/>
          <a:lstStyle/>
          <a:p>
            <a:pPr algn="just"/>
            <a:r>
              <a:rPr lang="en-US" altLang="en-US" sz="3000"/>
              <a:t>Each node in a tree has zero or more child nodes (also called children).</a:t>
            </a:r>
          </a:p>
          <a:p>
            <a:pPr algn="just"/>
            <a:endParaRPr lang="en-US" altLang="en-US" sz="3000"/>
          </a:p>
          <a:p>
            <a:pPr algn="just"/>
            <a:r>
              <a:rPr lang="en-US" altLang="en-US" sz="3000"/>
              <a:t>Every child nodes (also called children) is always one level lower than its parent node in the tree hierarchy.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33612B8-34B0-2239-C207-87FFD5A3233C}"/>
              </a:ext>
            </a:extLst>
          </p:cNvPr>
          <p:cNvSpPr>
            <a:spLocks noGrp="1" noChangeArrowheads="1"/>
          </p:cNvSpPr>
          <p:nvPr>
            <p:ph type="title"/>
          </p:nvPr>
        </p:nvSpPr>
        <p:spPr/>
        <p:txBody>
          <a:bodyPr/>
          <a:lstStyle/>
          <a:p>
            <a:pPr eaLnBrk="1" hangingPunct="1"/>
            <a:r>
              <a:rPr lang="en-US" altLang="en-US" sz="3800"/>
              <a:t>Implementation or</a:t>
            </a:r>
            <a:br>
              <a:rPr lang="en-US" altLang="en-US" sz="3800"/>
            </a:br>
            <a:r>
              <a:rPr lang="en-US" altLang="en-US" sz="3800"/>
              <a:t>Representation of Binary Tree</a:t>
            </a:r>
          </a:p>
        </p:txBody>
      </p:sp>
      <p:sp>
        <p:nvSpPr>
          <p:cNvPr id="8195" name="Rectangle 3">
            <a:extLst>
              <a:ext uri="{FF2B5EF4-FFF2-40B4-BE49-F238E27FC236}">
                <a16:creationId xmlns:a16="http://schemas.microsoft.com/office/drawing/2014/main" id="{47071C2B-31E7-472A-EA06-43C6BE18EB77}"/>
              </a:ext>
            </a:extLst>
          </p:cNvPr>
          <p:cNvSpPr>
            <a:spLocks noGrp="1" noChangeArrowheads="1"/>
          </p:cNvSpPr>
          <p:nvPr>
            <p:ph type="body" idx="1"/>
          </p:nvPr>
        </p:nvSpPr>
        <p:spPr/>
        <p:txBody>
          <a:bodyPr/>
          <a:lstStyle/>
          <a:p>
            <a:pPr algn="just" eaLnBrk="1" hangingPunct="1"/>
            <a:r>
              <a:rPr lang="en-US" altLang="en-US"/>
              <a:t>Binary tree can be implemented or represented (</a:t>
            </a:r>
            <a:r>
              <a:rPr lang="en-US" altLang="en-US" i="1"/>
              <a:t>performed or created</a:t>
            </a:r>
            <a:r>
              <a:rPr lang="en-US" altLang="en-US"/>
              <a:t>) using one of the following two methods:</a:t>
            </a:r>
          </a:p>
          <a:p>
            <a:pPr lvl="1" algn="just" eaLnBrk="1" hangingPunct="1">
              <a:buFontTx/>
              <a:buChar char="•"/>
            </a:pPr>
            <a:r>
              <a:rPr lang="en-US" altLang="en-US"/>
              <a:t>Using array, called sequential or linear representation of binary tree.</a:t>
            </a:r>
          </a:p>
          <a:p>
            <a:pPr lvl="1" algn="just" eaLnBrk="1" hangingPunct="1">
              <a:buFontTx/>
              <a:buChar char="•"/>
            </a:pPr>
            <a:r>
              <a:rPr lang="en-US" altLang="en-US"/>
              <a:t>Using linked list, called linked representation of binary tree.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412F438-2EC0-4516-7149-63673C46072C}"/>
              </a:ext>
            </a:extLst>
          </p:cNvPr>
          <p:cNvSpPr>
            <a:spLocks noGrp="1"/>
          </p:cNvSpPr>
          <p:nvPr>
            <p:ph type="title"/>
          </p:nvPr>
        </p:nvSpPr>
        <p:spPr/>
        <p:txBody>
          <a:bodyPr/>
          <a:lstStyle/>
          <a:p>
            <a:r>
              <a:rPr lang="en-US" altLang="en-US"/>
              <a:t>Traversals of Binary Tree</a:t>
            </a:r>
            <a:br>
              <a:rPr lang="en-US" altLang="en-US"/>
            </a:br>
            <a:r>
              <a:rPr lang="en-US" altLang="en-US"/>
              <a:t>Traversing Binary Tree</a:t>
            </a:r>
          </a:p>
        </p:txBody>
      </p:sp>
      <p:sp>
        <p:nvSpPr>
          <p:cNvPr id="9219" name="Content Placeholder 2">
            <a:extLst>
              <a:ext uri="{FF2B5EF4-FFF2-40B4-BE49-F238E27FC236}">
                <a16:creationId xmlns:a16="http://schemas.microsoft.com/office/drawing/2014/main" id="{03A71540-F362-9E37-0881-55BD6F8EE8EE}"/>
              </a:ext>
            </a:extLst>
          </p:cNvPr>
          <p:cNvSpPr>
            <a:spLocks noGrp="1"/>
          </p:cNvSpPr>
          <p:nvPr>
            <p:ph idx="1"/>
          </p:nvPr>
        </p:nvSpPr>
        <p:spPr/>
        <p:txBody>
          <a:bodyPr/>
          <a:lstStyle/>
          <a:p>
            <a:pPr algn="just"/>
            <a:r>
              <a:rPr lang="en-US" altLang="en-US" sz="2800"/>
              <a:t>Tree traversal is the process of visiting (displaying) each node in a tree in some particular order. There are three different types of traversals of a binary tree, as shown below:</a:t>
            </a:r>
          </a:p>
          <a:p>
            <a:pPr algn="just">
              <a:buFont typeface="Wingdings" panose="05000000000000000000" pitchFamily="2" charset="2"/>
              <a:buNone/>
            </a:pPr>
            <a:endParaRPr lang="en-US" altLang="en-US" sz="500"/>
          </a:p>
          <a:p>
            <a:pPr marL="914400" lvl="1" indent="-514350" algn="just">
              <a:buFont typeface="Tahoma" panose="020B0604030504040204" pitchFamily="34" charset="0"/>
              <a:buAutoNum type="arabicPeriod"/>
            </a:pPr>
            <a:r>
              <a:rPr lang="en-US" altLang="en-US"/>
              <a:t>Pre-order Traversal</a:t>
            </a:r>
          </a:p>
          <a:p>
            <a:pPr marL="914400" lvl="1" indent="-514350" algn="just">
              <a:buFont typeface="Tahoma" panose="020B0604030504040204" pitchFamily="34" charset="0"/>
              <a:buAutoNum type="arabicPeriod"/>
            </a:pPr>
            <a:r>
              <a:rPr lang="en-US" altLang="en-US"/>
              <a:t>In-order Traversal</a:t>
            </a:r>
          </a:p>
          <a:p>
            <a:pPr marL="914400" lvl="1" indent="-514350" algn="just">
              <a:buFont typeface="Tahoma" panose="020B0604030504040204" pitchFamily="34" charset="0"/>
              <a:buAutoNum type="arabicPeriod"/>
            </a:pPr>
            <a:r>
              <a:rPr lang="en-US" altLang="en-US"/>
              <a:t>Post-order Traversal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FD7F19B-7C63-2F62-876B-9765B03456B1}"/>
              </a:ext>
            </a:extLst>
          </p:cNvPr>
          <p:cNvSpPr>
            <a:spLocks noGrp="1"/>
          </p:cNvSpPr>
          <p:nvPr>
            <p:ph type="title"/>
          </p:nvPr>
        </p:nvSpPr>
        <p:spPr/>
        <p:txBody>
          <a:bodyPr/>
          <a:lstStyle/>
          <a:p>
            <a:r>
              <a:rPr lang="en-US" altLang="en-US"/>
              <a:t>Traversals of Binary Tree</a:t>
            </a:r>
            <a:br>
              <a:rPr lang="en-US" altLang="en-US"/>
            </a:br>
            <a:r>
              <a:rPr lang="en-US" altLang="en-US"/>
              <a:t>Traversing Binary Tree</a:t>
            </a:r>
          </a:p>
        </p:txBody>
      </p:sp>
      <p:sp>
        <p:nvSpPr>
          <p:cNvPr id="10243" name="Content Placeholder 2">
            <a:extLst>
              <a:ext uri="{FF2B5EF4-FFF2-40B4-BE49-F238E27FC236}">
                <a16:creationId xmlns:a16="http://schemas.microsoft.com/office/drawing/2014/main" id="{1B4D9A54-056F-3260-8D35-9D471877B454}"/>
              </a:ext>
            </a:extLst>
          </p:cNvPr>
          <p:cNvSpPr>
            <a:spLocks noGrp="1"/>
          </p:cNvSpPr>
          <p:nvPr>
            <p:ph idx="1"/>
          </p:nvPr>
        </p:nvSpPr>
        <p:spPr/>
        <p:txBody>
          <a:bodyPr/>
          <a:lstStyle/>
          <a:p>
            <a:pPr algn="just"/>
            <a:r>
              <a:rPr lang="en-US" altLang="en-US" sz="2600" u="sng"/>
              <a:t>Pre-order Traversal</a:t>
            </a:r>
          </a:p>
          <a:p>
            <a:pPr marL="914400" lvl="1" indent="-514350" algn="just">
              <a:buFont typeface="Tahoma" panose="020B0604030504040204" pitchFamily="34" charset="0"/>
              <a:buAutoNum type="arabicPeriod"/>
            </a:pPr>
            <a:r>
              <a:rPr lang="en-US" altLang="en-US" sz="2500"/>
              <a:t>Visit the root node (it means perform some process on the root node, generally print a value of this node).</a:t>
            </a:r>
          </a:p>
          <a:p>
            <a:pPr marL="914400" lvl="1" indent="-514350" algn="just">
              <a:buFont typeface="Tahoma" panose="020B0604030504040204" pitchFamily="34" charset="0"/>
              <a:buAutoNum type="arabicPeriod"/>
            </a:pPr>
            <a:r>
              <a:rPr lang="en-US" altLang="en-US" sz="2500"/>
              <a:t>Traverse the left subtree of the root in pre-order (means parent node, left child node, right child node).</a:t>
            </a:r>
          </a:p>
          <a:p>
            <a:pPr marL="914400" lvl="1" indent="-514350" algn="just">
              <a:buFont typeface="Tahoma" panose="020B0604030504040204" pitchFamily="34" charset="0"/>
              <a:buAutoNum type="arabicPeriod"/>
            </a:pPr>
            <a:r>
              <a:rPr lang="en-US" altLang="en-US" sz="2500"/>
              <a:t>Traverse the right subree of the root in pre-order (means parent node, left child node, right child node).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94F0A2E-E035-B933-4D31-D5071C303CB4}"/>
              </a:ext>
            </a:extLst>
          </p:cNvPr>
          <p:cNvSpPr>
            <a:spLocks noGrp="1"/>
          </p:cNvSpPr>
          <p:nvPr>
            <p:ph type="title"/>
          </p:nvPr>
        </p:nvSpPr>
        <p:spPr/>
        <p:txBody>
          <a:bodyPr/>
          <a:lstStyle/>
          <a:p>
            <a:r>
              <a:rPr lang="en-US" altLang="en-US"/>
              <a:t>Traversals of Binary Tree</a:t>
            </a:r>
            <a:br>
              <a:rPr lang="en-US" altLang="en-US"/>
            </a:br>
            <a:r>
              <a:rPr lang="en-US" altLang="en-US"/>
              <a:t>Traversing Binary Tree</a:t>
            </a:r>
          </a:p>
        </p:txBody>
      </p:sp>
      <p:sp>
        <p:nvSpPr>
          <p:cNvPr id="11267" name="Content Placeholder 2">
            <a:extLst>
              <a:ext uri="{FF2B5EF4-FFF2-40B4-BE49-F238E27FC236}">
                <a16:creationId xmlns:a16="http://schemas.microsoft.com/office/drawing/2014/main" id="{827BE4FA-277A-FCBD-839A-A596100D4893}"/>
              </a:ext>
            </a:extLst>
          </p:cNvPr>
          <p:cNvSpPr>
            <a:spLocks noGrp="1"/>
          </p:cNvSpPr>
          <p:nvPr>
            <p:ph idx="1"/>
          </p:nvPr>
        </p:nvSpPr>
        <p:spPr/>
        <p:txBody>
          <a:bodyPr/>
          <a:lstStyle/>
          <a:p>
            <a:pPr algn="just"/>
            <a:r>
              <a:rPr lang="en-US" altLang="en-US" sz="2600" u="sng"/>
              <a:t>In-order Traversal</a:t>
            </a:r>
          </a:p>
          <a:p>
            <a:pPr marL="914400" lvl="1" indent="-514350" algn="just">
              <a:buFont typeface="Tahoma" panose="020B0604030504040204" pitchFamily="34" charset="0"/>
              <a:buAutoNum type="arabicPeriod"/>
            </a:pPr>
            <a:r>
              <a:rPr lang="en-US" altLang="en-US" sz="2500"/>
              <a:t>Traverse the left subtree of the root in in-order (means left child node, parent node, right child node).</a:t>
            </a:r>
          </a:p>
          <a:p>
            <a:pPr marL="914400" lvl="1" indent="-514350" algn="just">
              <a:buFont typeface="Tahoma" panose="020B0604030504040204" pitchFamily="34" charset="0"/>
              <a:buAutoNum type="arabicPeriod"/>
            </a:pPr>
            <a:r>
              <a:rPr lang="en-US" altLang="en-US" sz="2500"/>
              <a:t>Visit the root node (it means perform some process on the root node, generally print a value of this node).</a:t>
            </a:r>
          </a:p>
          <a:p>
            <a:pPr marL="914400" lvl="1" indent="-514350" algn="just">
              <a:buFont typeface="Tahoma" panose="020B0604030504040204" pitchFamily="34" charset="0"/>
              <a:buAutoNum type="arabicPeriod"/>
            </a:pPr>
            <a:r>
              <a:rPr lang="en-US" altLang="en-US" sz="2500"/>
              <a:t>Traverse the right subree of the root in in-order (means left child node, parent node, right child node).</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9775028</TotalTime>
  <Words>2002</Words>
  <Application>Microsoft Office PowerPoint</Application>
  <PresentationFormat>On-screen Show (4:3)</PresentationFormat>
  <Paragraphs>181</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Blends</vt:lpstr>
      <vt:lpstr>UNIT 7</vt:lpstr>
      <vt:lpstr>Binary Tree</vt:lpstr>
      <vt:lpstr>Binary Tree</vt:lpstr>
      <vt:lpstr>Types of Binary Tree</vt:lpstr>
      <vt:lpstr>Types of Binary Tree</vt:lpstr>
      <vt:lpstr>Implementation or Representation of Binary Tree</vt:lpstr>
      <vt:lpstr>Traversals of Binary Tree Traversing Binary Tree</vt:lpstr>
      <vt:lpstr>Traversals of Binary Tree Traversing Binary Tree</vt:lpstr>
      <vt:lpstr>Traversals of Binary Tree Traversing Binary Tree</vt:lpstr>
      <vt:lpstr>Traversals of Binary Tree Traversing Binary Tree</vt:lpstr>
      <vt:lpstr>Traversals of Binary Tree Traversing Binary Tree</vt:lpstr>
      <vt:lpstr>Binary Search Tree</vt:lpstr>
      <vt:lpstr>Binary Search Tree</vt:lpstr>
      <vt:lpstr>Binary Search Tree</vt:lpstr>
      <vt:lpstr>Binary Search Tree</vt:lpstr>
      <vt:lpstr>Binary Search Tree</vt:lpstr>
      <vt:lpstr>Binary Search Tree</vt:lpstr>
      <vt:lpstr>Implementation or Representation of Binary Search Tree</vt:lpstr>
      <vt:lpstr>Traversals of Binary Search Tree Traversing Binary Search Tree</vt:lpstr>
      <vt:lpstr>Traversals of Binary Search Tree Traversing Binary Search Tree</vt:lpstr>
      <vt:lpstr>Traversals of Binary Search Tree Traversing Binary Search Tree</vt:lpstr>
      <vt:lpstr>Terminologies of Tree (Different Terms or Words used in Tree)</vt:lpstr>
      <vt:lpstr>Terminologies of Tree (Different Terms or Words used in Tree)</vt:lpstr>
      <vt:lpstr>Terminologies of Tree (Different Terms or Words used in Tree)</vt:lpstr>
      <vt:lpstr>Terminologies of Tree (Different Terms or Words used in Tree)</vt:lpstr>
      <vt:lpstr>Terminologies of Tree (Different Terms or Words used in Tree)</vt:lpstr>
      <vt:lpstr> Terminologies of Tree (Different Terms or Words used in Tree)</vt:lpstr>
      <vt:lpstr> Terminologies of Tree (Different Terms or Words used in Tree)</vt:lpstr>
      <vt:lpstr>Terminologies of Tree (Different Terms or Words used in Tree)</vt:lpstr>
      <vt:lpstr>Terminologies of Tree (Different Terms or Words used in Tree)</vt:lpstr>
      <vt:lpstr>Terminologies of Tree (Different Terms or Words used in Tree)</vt:lpstr>
      <vt:lpstr> Terminologies of Tree (Different Terms or Words used in Tree)</vt:lpstr>
      <vt:lpstr>Terminologies of Tree (Different Terms or Words used in Tree)</vt:lpstr>
      <vt:lpstr>Terminologies of Tree (Different Terms or Words used in Tree)</vt:lpstr>
      <vt:lpstr>B-Tree</vt:lpstr>
      <vt:lpstr>B-Tree</vt:lpstr>
      <vt:lpstr>B-Tree</vt:lpstr>
      <vt:lpstr>B-Tree</vt:lpstr>
      <vt:lpstr>B-Tree</vt:lpstr>
      <vt:lpstr>B-Tree</vt:lpstr>
      <vt:lpstr>B-Tree</vt:lpstr>
      <vt:lpstr>B-Tree</vt:lpstr>
      <vt:lpstr>B-Tree</vt:lpstr>
      <vt:lpstr>B-Tree</vt:lpstr>
      <vt:lpstr>B-Tree</vt:lpstr>
      <vt:lpstr>B-Tree</vt:lpstr>
      <vt:lpstr>B-Tree - Example</vt:lpstr>
      <vt:lpstr>B-Tree</vt:lpstr>
      <vt:lpstr>Implementation or Representation of B-Tree</vt:lpstr>
      <vt:lpstr>Different Operations Performed on Tree</vt:lpstr>
      <vt:lpstr>Hierarchical Data Structure - Tree</vt:lpstr>
      <vt:lpstr>Hierarchical Data Structure - Tree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Gof</dc:creator>
  <cp:lastModifiedBy>buch.hirak.prof@gmail.com</cp:lastModifiedBy>
  <cp:revision>634</cp:revision>
  <dcterms:created xsi:type="dcterms:W3CDTF">2003-12-31T18:34:02Z</dcterms:created>
  <dcterms:modified xsi:type="dcterms:W3CDTF">2022-06-03T18:13:20Z</dcterms:modified>
</cp:coreProperties>
</file>