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257" r:id="rId3"/>
    <p:sldId id="261" r:id="rId4"/>
    <p:sldId id="258" r:id="rId5"/>
    <p:sldId id="263" r:id="rId6"/>
    <p:sldId id="321" r:id="rId7"/>
    <p:sldId id="322" r:id="rId8"/>
    <p:sldId id="323" r:id="rId9"/>
    <p:sldId id="260" r:id="rId10"/>
    <p:sldId id="259" r:id="rId11"/>
    <p:sldId id="325" r:id="rId12"/>
    <p:sldId id="342" r:id="rId13"/>
    <p:sldId id="343" r:id="rId14"/>
    <p:sldId id="344" r:id="rId15"/>
    <p:sldId id="264" r:id="rId16"/>
    <p:sldId id="265" r:id="rId17"/>
    <p:sldId id="266" r:id="rId18"/>
    <p:sldId id="267" r:id="rId19"/>
    <p:sldId id="278" r:id="rId20"/>
    <p:sldId id="279" r:id="rId21"/>
    <p:sldId id="268" r:id="rId22"/>
    <p:sldId id="272" r:id="rId23"/>
    <p:sldId id="275" r:id="rId24"/>
    <p:sldId id="276" r:id="rId25"/>
    <p:sldId id="277" r:id="rId26"/>
    <p:sldId id="327" r:id="rId27"/>
    <p:sldId id="320" r:id="rId28"/>
    <p:sldId id="326" r:id="rId29"/>
    <p:sldId id="331" r:id="rId30"/>
    <p:sldId id="332" r:id="rId31"/>
    <p:sldId id="333" r:id="rId32"/>
    <p:sldId id="334" r:id="rId33"/>
    <p:sldId id="338" r:id="rId34"/>
    <p:sldId id="337" r:id="rId35"/>
    <p:sldId id="336" r:id="rId36"/>
    <p:sldId id="335" r:id="rId37"/>
    <p:sldId id="339" r:id="rId38"/>
    <p:sldId id="281" r:id="rId39"/>
    <p:sldId id="288" r:id="rId40"/>
    <p:sldId id="289" r:id="rId41"/>
    <p:sldId id="290" r:id="rId42"/>
    <p:sldId id="291" r:id="rId43"/>
    <p:sldId id="328" r:id="rId44"/>
    <p:sldId id="285" r:id="rId45"/>
    <p:sldId id="292" r:id="rId46"/>
    <p:sldId id="293" r:id="rId47"/>
    <p:sldId id="295" r:id="rId48"/>
    <p:sldId id="294" r:id="rId49"/>
    <p:sldId id="287" r:id="rId50"/>
    <p:sldId id="296" r:id="rId51"/>
    <p:sldId id="297" r:id="rId52"/>
    <p:sldId id="298" r:id="rId53"/>
    <p:sldId id="300" r:id="rId54"/>
    <p:sldId id="299" r:id="rId55"/>
    <p:sldId id="301" r:id="rId56"/>
    <p:sldId id="302" r:id="rId57"/>
    <p:sldId id="329" r:id="rId58"/>
    <p:sldId id="308" r:id="rId59"/>
    <p:sldId id="303" r:id="rId60"/>
    <p:sldId id="305" r:id="rId61"/>
    <p:sldId id="306" r:id="rId62"/>
    <p:sldId id="318" r:id="rId63"/>
    <p:sldId id="309" r:id="rId64"/>
    <p:sldId id="310" r:id="rId65"/>
    <p:sldId id="311" r:id="rId66"/>
    <p:sldId id="330" r:id="rId67"/>
    <p:sldId id="312" r:id="rId68"/>
    <p:sldId id="313" r:id="rId69"/>
    <p:sldId id="314" r:id="rId70"/>
    <p:sldId id="315" r:id="rId71"/>
    <p:sldId id="319" r:id="rId72"/>
    <p:sldId id="316" r:id="rId73"/>
    <p:sldId id="340" r:id="rId74"/>
    <p:sldId id="341" r:id="rId75"/>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6" d="100"/>
          <a:sy n="46" d="100"/>
        </p:scale>
        <p:origin x="-64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slide" Target="slides/slide62.xml" /><Relationship Id="rId68" Type="http://schemas.openxmlformats.org/officeDocument/2006/relationships/slide" Target="slides/slide67.xml" /><Relationship Id="rId76" Type="http://schemas.openxmlformats.org/officeDocument/2006/relationships/presProps" Target="presProps.xml" /><Relationship Id="rId7" Type="http://schemas.openxmlformats.org/officeDocument/2006/relationships/slide" Target="slides/slide6.xml" /><Relationship Id="rId71" Type="http://schemas.openxmlformats.org/officeDocument/2006/relationships/slide" Target="slides/slide70.xml"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slide" Target="slides/slide65.xml" /><Relationship Id="rId74" Type="http://schemas.openxmlformats.org/officeDocument/2006/relationships/slide" Target="slides/slide73.xml" /><Relationship Id="rId79" Type="http://schemas.openxmlformats.org/officeDocument/2006/relationships/tableStyles" Target="tableStyles.xml" /><Relationship Id="rId5" Type="http://schemas.openxmlformats.org/officeDocument/2006/relationships/slide" Target="slides/slide4.xml" /><Relationship Id="rId61" Type="http://schemas.openxmlformats.org/officeDocument/2006/relationships/slide" Target="slides/slide60.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slide" Target="slides/slide68.xml" /><Relationship Id="rId77" Type="http://schemas.openxmlformats.org/officeDocument/2006/relationships/viewProps" Target="viewProps.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slide" Target="slides/slide74.xml"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741B61BB-4212-683D-6462-71E7C7965D38}"/>
              </a:ext>
            </a:extLst>
          </p:cNvPr>
          <p:cNvGrpSpPr>
            <a:grpSpLocks/>
          </p:cNvGrpSpPr>
          <p:nvPr/>
        </p:nvGrpSpPr>
        <p:grpSpPr bwMode="auto">
          <a:xfrm>
            <a:off x="0" y="2438400"/>
            <a:ext cx="9009063" cy="1052513"/>
            <a:chOff x="0" y="1536"/>
            <a:chExt cx="5675" cy="663"/>
          </a:xfrm>
        </p:grpSpPr>
        <p:grpSp>
          <p:nvGrpSpPr>
            <p:cNvPr id="3" name="Group 3">
              <a:extLst>
                <a:ext uri="{FF2B5EF4-FFF2-40B4-BE49-F238E27FC236}">
                  <a16:creationId xmlns:a16="http://schemas.microsoft.com/office/drawing/2014/main" id="{5226E68F-9B0B-8917-F18A-C3A59830E9D1}"/>
                </a:ext>
              </a:extLst>
            </p:cNvPr>
            <p:cNvGrpSpPr>
              <a:grpSpLocks/>
            </p:cNvGrpSpPr>
            <p:nvPr/>
          </p:nvGrpSpPr>
          <p:grpSpPr bwMode="auto">
            <a:xfrm>
              <a:off x="185" y="1604"/>
              <a:ext cx="449" cy="299"/>
              <a:chOff x="720" y="336"/>
              <a:chExt cx="624" cy="432"/>
            </a:xfrm>
          </p:grpSpPr>
          <p:sp>
            <p:nvSpPr>
              <p:cNvPr id="10" name="Rectangle 4">
                <a:extLst>
                  <a:ext uri="{FF2B5EF4-FFF2-40B4-BE49-F238E27FC236}">
                    <a16:creationId xmlns:a16="http://schemas.microsoft.com/office/drawing/2014/main" id="{489B1DD6-1EBB-AA98-B458-6A64F3ADA497}"/>
                  </a:ext>
                </a:extLst>
              </p:cNvPr>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a:p>
            </p:txBody>
          </p:sp>
          <p:sp>
            <p:nvSpPr>
              <p:cNvPr id="11" name="Rectangle 5">
                <a:extLst>
                  <a:ext uri="{FF2B5EF4-FFF2-40B4-BE49-F238E27FC236}">
                    <a16:creationId xmlns:a16="http://schemas.microsoft.com/office/drawing/2014/main" id="{F619303D-01B1-ACBF-AD92-67B3DE6FBC98}"/>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p>
            </p:txBody>
          </p:sp>
        </p:grpSp>
        <p:grpSp>
          <p:nvGrpSpPr>
            <p:cNvPr id="4" name="Group 6">
              <a:extLst>
                <a:ext uri="{FF2B5EF4-FFF2-40B4-BE49-F238E27FC236}">
                  <a16:creationId xmlns:a16="http://schemas.microsoft.com/office/drawing/2014/main" id="{3E18EB7B-7AF4-82DE-559F-7D339BD499D5}"/>
                </a:ext>
              </a:extLst>
            </p:cNvPr>
            <p:cNvGrpSpPr>
              <a:grpSpLocks/>
            </p:cNvGrpSpPr>
            <p:nvPr/>
          </p:nvGrpSpPr>
          <p:grpSpPr bwMode="auto">
            <a:xfrm>
              <a:off x="263" y="1870"/>
              <a:ext cx="466" cy="299"/>
              <a:chOff x="912" y="2640"/>
              <a:chExt cx="672" cy="432"/>
            </a:xfrm>
          </p:grpSpPr>
          <p:sp>
            <p:nvSpPr>
              <p:cNvPr id="8" name="Rectangle 7">
                <a:extLst>
                  <a:ext uri="{FF2B5EF4-FFF2-40B4-BE49-F238E27FC236}">
                    <a16:creationId xmlns:a16="http://schemas.microsoft.com/office/drawing/2014/main" id="{7375B5B0-DA7C-9700-80C8-496B347D79EC}"/>
                  </a:ext>
                </a:extLst>
              </p:cNvPr>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9" name="Rectangle 8">
                <a:extLst>
                  <a:ext uri="{FF2B5EF4-FFF2-40B4-BE49-F238E27FC236}">
                    <a16:creationId xmlns:a16="http://schemas.microsoft.com/office/drawing/2014/main" id="{8BB74F77-DE7B-2B4F-B706-B7C65700F3A3}"/>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5" name="Rectangle 9">
              <a:extLst>
                <a:ext uri="{FF2B5EF4-FFF2-40B4-BE49-F238E27FC236}">
                  <a16:creationId xmlns:a16="http://schemas.microsoft.com/office/drawing/2014/main" id="{A5C237FA-FEF6-1BA8-14C3-F7EDC6820A97}"/>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p>
          </p:txBody>
        </p:sp>
        <p:sp>
          <p:nvSpPr>
            <p:cNvPr id="6" name="Rectangle 10">
              <a:extLst>
                <a:ext uri="{FF2B5EF4-FFF2-40B4-BE49-F238E27FC236}">
                  <a16:creationId xmlns:a16="http://schemas.microsoft.com/office/drawing/2014/main" id="{7FFDFA14-4474-521F-7837-D5D21D1A1718}"/>
                </a:ext>
              </a:extLst>
            </p:cNvPr>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7" name="Rectangle 11">
              <a:extLst>
                <a:ext uri="{FF2B5EF4-FFF2-40B4-BE49-F238E27FC236}">
                  <a16:creationId xmlns:a16="http://schemas.microsoft.com/office/drawing/2014/main" id="{1021122D-7DA9-ADBC-1131-39B1EF1C57C8}"/>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5132" name="Rectangle 12"/>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513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2" name="Rectangle 14">
            <a:extLst>
              <a:ext uri="{FF2B5EF4-FFF2-40B4-BE49-F238E27FC236}">
                <a16:creationId xmlns:a16="http://schemas.microsoft.com/office/drawing/2014/main" id="{33909D51-FFB3-69AD-33FD-E93F4FA3E2FC}"/>
              </a:ext>
            </a:extLst>
          </p:cNvPr>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p>
        </p:txBody>
      </p:sp>
      <p:sp>
        <p:nvSpPr>
          <p:cNvPr id="13" name="Rectangle 15">
            <a:extLst>
              <a:ext uri="{FF2B5EF4-FFF2-40B4-BE49-F238E27FC236}">
                <a16:creationId xmlns:a16="http://schemas.microsoft.com/office/drawing/2014/main" id="{A965BA54-1EBB-7D3F-BDC7-9BD9CA13C766}"/>
              </a:ext>
            </a:extLst>
          </p:cNvPr>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p>
        </p:txBody>
      </p:sp>
      <p:sp>
        <p:nvSpPr>
          <p:cNvPr id="14" name="Rectangle 16">
            <a:extLst>
              <a:ext uri="{FF2B5EF4-FFF2-40B4-BE49-F238E27FC236}">
                <a16:creationId xmlns:a16="http://schemas.microsoft.com/office/drawing/2014/main" id="{A5FEF210-96B6-ADF1-A792-489496EB9F1F}"/>
              </a:ext>
            </a:extLst>
          </p:cNvPr>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fld id="{8B9894FB-CFB3-4A0A-9178-AAA91F5D0405}" type="slidenum">
              <a:rPr lang="en-US" altLang="en-US"/>
              <a:pPr/>
              <a:t>‹#›</a:t>
            </a:fld>
            <a:endParaRPr lang="en-US" altLang="en-US"/>
          </a:p>
        </p:txBody>
      </p:sp>
    </p:spTree>
    <p:extLst>
      <p:ext uri="{BB962C8B-B14F-4D97-AF65-F5344CB8AC3E}">
        <p14:creationId xmlns:p14="http://schemas.microsoft.com/office/powerpoint/2010/main" val="315745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AB21C03B-7B3A-9349-602E-E7BEF815ED0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12">
            <a:extLst>
              <a:ext uri="{FF2B5EF4-FFF2-40B4-BE49-F238E27FC236}">
                <a16:creationId xmlns:a16="http://schemas.microsoft.com/office/drawing/2014/main" id="{54ABF61C-137B-3D92-F89F-D5D525F6BD1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3">
            <a:extLst>
              <a:ext uri="{FF2B5EF4-FFF2-40B4-BE49-F238E27FC236}">
                <a16:creationId xmlns:a16="http://schemas.microsoft.com/office/drawing/2014/main" id="{1E76E1B6-D756-11D2-C605-BCDAD84166AE}"/>
              </a:ext>
            </a:extLst>
          </p:cNvPr>
          <p:cNvSpPr>
            <a:spLocks noGrp="1" noChangeArrowheads="1"/>
          </p:cNvSpPr>
          <p:nvPr>
            <p:ph type="sldNum" sz="quarter" idx="12"/>
          </p:nvPr>
        </p:nvSpPr>
        <p:spPr>
          <a:ln/>
        </p:spPr>
        <p:txBody>
          <a:bodyPr/>
          <a:lstStyle>
            <a:lvl1pPr>
              <a:defRPr/>
            </a:lvl1pPr>
          </a:lstStyle>
          <a:p>
            <a:fld id="{0BFE677C-25F8-47EF-AD9C-2C00BB90163C}" type="slidenum">
              <a:rPr lang="en-US" altLang="en-US"/>
              <a:pPr/>
              <a:t>‹#›</a:t>
            </a:fld>
            <a:endParaRPr lang="en-US" altLang="en-US"/>
          </a:p>
        </p:txBody>
      </p:sp>
    </p:spTree>
    <p:extLst>
      <p:ext uri="{BB962C8B-B14F-4D97-AF65-F5344CB8AC3E}">
        <p14:creationId xmlns:p14="http://schemas.microsoft.com/office/powerpoint/2010/main" val="3760356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617538"/>
            <a:ext cx="1951038" cy="55149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50938" y="617538"/>
            <a:ext cx="5700712" cy="5514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533CFC2B-D3AE-A0EE-B2C7-A31C46DCFC4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12">
            <a:extLst>
              <a:ext uri="{FF2B5EF4-FFF2-40B4-BE49-F238E27FC236}">
                <a16:creationId xmlns:a16="http://schemas.microsoft.com/office/drawing/2014/main" id="{7311585C-0A04-9DFB-8FE1-EE23B4C519A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3">
            <a:extLst>
              <a:ext uri="{FF2B5EF4-FFF2-40B4-BE49-F238E27FC236}">
                <a16:creationId xmlns:a16="http://schemas.microsoft.com/office/drawing/2014/main" id="{7DA864E8-7D01-3C83-028E-D56FB0564B27}"/>
              </a:ext>
            </a:extLst>
          </p:cNvPr>
          <p:cNvSpPr>
            <a:spLocks noGrp="1" noChangeArrowheads="1"/>
          </p:cNvSpPr>
          <p:nvPr>
            <p:ph type="sldNum" sz="quarter" idx="12"/>
          </p:nvPr>
        </p:nvSpPr>
        <p:spPr>
          <a:ln/>
        </p:spPr>
        <p:txBody>
          <a:bodyPr/>
          <a:lstStyle>
            <a:lvl1pPr>
              <a:defRPr/>
            </a:lvl1pPr>
          </a:lstStyle>
          <a:p>
            <a:fld id="{F16A38FD-849B-4DE9-A3DD-FC1CC2BD5F47}" type="slidenum">
              <a:rPr lang="en-US" altLang="en-US"/>
              <a:pPr/>
              <a:t>‹#›</a:t>
            </a:fld>
            <a:endParaRPr lang="en-US" altLang="en-US"/>
          </a:p>
        </p:txBody>
      </p:sp>
    </p:spTree>
    <p:extLst>
      <p:ext uri="{BB962C8B-B14F-4D97-AF65-F5344CB8AC3E}">
        <p14:creationId xmlns:p14="http://schemas.microsoft.com/office/powerpoint/2010/main" val="129945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F5663E43-388C-7743-949D-1E5B05E7313B}"/>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12">
            <a:extLst>
              <a:ext uri="{FF2B5EF4-FFF2-40B4-BE49-F238E27FC236}">
                <a16:creationId xmlns:a16="http://schemas.microsoft.com/office/drawing/2014/main" id="{AA26B2A1-2A46-B84B-DD4C-C8BEFE58191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3">
            <a:extLst>
              <a:ext uri="{FF2B5EF4-FFF2-40B4-BE49-F238E27FC236}">
                <a16:creationId xmlns:a16="http://schemas.microsoft.com/office/drawing/2014/main" id="{111A2F82-D4F8-03E1-16D8-8D9DC08E7322}"/>
              </a:ext>
            </a:extLst>
          </p:cNvPr>
          <p:cNvSpPr>
            <a:spLocks noGrp="1" noChangeArrowheads="1"/>
          </p:cNvSpPr>
          <p:nvPr>
            <p:ph type="sldNum" sz="quarter" idx="12"/>
          </p:nvPr>
        </p:nvSpPr>
        <p:spPr>
          <a:ln/>
        </p:spPr>
        <p:txBody>
          <a:bodyPr/>
          <a:lstStyle>
            <a:lvl1pPr>
              <a:defRPr/>
            </a:lvl1pPr>
          </a:lstStyle>
          <a:p>
            <a:fld id="{1D9C4EBD-0588-4054-9487-7A1C2409C868}" type="slidenum">
              <a:rPr lang="en-US" altLang="en-US"/>
              <a:pPr/>
              <a:t>‹#›</a:t>
            </a:fld>
            <a:endParaRPr lang="en-US" altLang="en-US"/>
          </a:p>
        </p:txBody>
      </p:sp>
    </p:spTree>
    <p:extLst>
      <p:ext uri="{BB962C8B-B14F-4D97-AF65-F5344CB8AC3E}">
        <p14:creationId xmlns:p14="http://schemas.microsoft.com/office/powerpoint/2010/main" val="2159655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a:extLst>
              <a:ext uri="{FF2B5EF4-FFF2-40B4-BE49-F238E27FC236}">
                <a16:creationId xmlns:a16="http://schemas.microsoft.com/office/drawing/2014/main" id="{7604541A-72A3-BD21-2F3D-836444C159B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12">
            <a:extLst>
              <a:ext uri="{FF2B5EF4-FFF2-40B4-BE49-F238E27FC236}">
                <a16:creationId xmlns:a16="http://schemas.microsoft.com/office/drawing/2014/main" id="{F2056F05-073D-16ED-53EF-3C347899E96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3">
            <a:extLst>
              <a:ext uri="{FF2B5EF4-FFF2-40B4-BE49-F238E27FC236}">
                <a16:creationId xmlns:a16="http://schemas.microsoft.com/office/drawing/2014/main" id="{B54E5EFF-7D66-9326-0C74-F549380D196F}"/>
              </a:ext>
            </a:extLst>
          </p:cNvPr>
          <p:cNvSpPr>
            <a:spLocks noGrp="1" noChangeArrowheads="1"/>
          </p:cNvSpPr>
          <p:nvPr>
            <p:ph type="sldNum" sz="quarter" idx="12"/>
          </p:nvPr>
        </p:nvSpPr>
        <p:spPr>
          <a:ln/>
        </p:spPr>
        <p:txBody>
          <a:bodyPr/>
          <a:lstStyle>
            <a:lvl1pPr>
              <a:defRPr/>
            </a:lvl1pPr>
          </a:lstStyle>
          <a:p>
            <a:fld id="{ADA8311E-729B-42CA-B352-D12910BC8EED}" type="slidenum">
              <a:rPr lang="en-US" altLang="en-US"/>
              <a:pPr/>
              <a:t>‹#›</a:t>
            </a:fld>
            <a:endParaRPr lang="en-US" altLang="en-US"/>
          </a:p>
        </p:txBody>
      </p:sp>
    </p:spTree>
    <p:extLst>
      <p:ext uri="{BB962C8B-B14F-4D97-AF65-F5344CB8AC3E}">
        <p14:creationId xmlns:p14="http://schemas.microsoft.com/office/powerpoint/2010/main" val="3530137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a:extLst>
              <a:ext uri="{FF2B5EF4-FFF2-40B4-BE49-F238E27FC236}">
                <a16:creationId xmlns:a16="http://schemas.microsoft.com/office/drawing/2014/main" id="{F39ED7C5-6818-A90B-F58C-DE383C9DF9D2}"/>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12">
            <a:extLst>
              <a:ext uri="{FF2B5EF4-FFF2-40B4-BE49-F238E27FC236}">
                <a16:creationId xmlns:a16="http://schemas.microsoft.com/office/drawing/2014/main" id="{115A284A-5E97-C422-06D1-6E74BE868AF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3">
            <a:extLst>
              <a:ext uri="{FF2B5EF4-FFF2-40B4-BE49-F238E27FC236}">
                <a16:creationId xmlns:a16="http://schemas.microsoft.com/office/drawing/2014/main" id="{EACB7B7E-42F7-64DC-9A63-6FCBD14E7869}"/>
              </a:ext>
            </a:extLst>
          </p:cNvPr>
          <p:cNvSpPr>
            <a:spLocks noGrp="1" noChangeArrowheads="1"/>
          </p:cNvSpPr>
          <p:nvPr>
            <p:ph type="sldNum" sz="quarter" idx="12"/>
          </p:nvPr>
        </p:nvSpPr>
        <p:spPr>
          <a:ln/>
        </p:spPr>
        <p:txBody>
          <a:bodyPr/>
          <a:lstStyle>
            <a:lvl1pPr>
              <a:defRPr/>
            </a:lvl1pPr>
          </a:lstStyle>
          <a:p>
            <a:fld id="{AF93C595-6468-4922-AC49-30630638ABD9}" type="slidenum">
              <a:rPr lang="en-US" altLang="en-US"/>
              <a:pPr/>
              <a:t>‹#›</a:t>
            </a:fld>
            <a:endParaRPr lang="en-US" altLang="en-US"/>
          </a:p>
        </p:txBody>
      </p:sp>
    </p:spTree>
    <p:extLst>
      <p:ext uri="{BB962C8B-B14F-4D97-AF65-F5344CB8AC3E}">
        <p14:creationId xmlns:p14="http://schemas.microsoft.com/office/powerpoint/2010/main" val="2085539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a:extLst>
              <a:ext uri="{FF2B5EF4-FFF2-40B4-BE49-F238E27FC236}">
                <a16:creationId xmlns:a16="http://schemas.microsoft.com/office/drawing/2014/main" id="{5FD465C7-3FDD-9009-DD80-51DA3E7CA0E0}"/>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12">
            <a:extLst>
              <a:ext uri="{FF2B5EF4-FFF2-40B4-BE49-F238E27FC236}">
                <a16:creationId xmlns:a16="http://schemas.microsoft.com/office/drawing/2014/main" id="{AF129DA1-E400-30D9-953B-1C00F7FEB60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13">
            <a:extLst>
              <a:ext uri="{FF2B5EF4-FFF2-40B4-BE49-F238E27FC236}">
                <a16:creationId xmlns:a16="http://schemas.microsoft.com/office/drawing/2014/main" id="{F670BBFA-57CD-9703-EE87-B1436E24550D}"/>
              </a:ext>
            </a:extLst>
          </p:cNvPr>
          <p:cNvSpPr>
            <a:spLocks noGrp="1" noChangeArrowheads="1"/>
          </p:cNvSpPr>
          <p:nvPr>
            <p:ph type="sldNum" sz="quarter" idx="12"/>
          </p:nvPr>
        </p:nvSpPr>
        <p:spPr>
          <a:ln/>
        </p:spPr>
        <p:txBody>
          <a:bodyPr/>
          <a:lstStyle>
            <a:lvl1pPr>
              <a:defRPr/>
            </a:lvl1pPr>
          </a:lstStyle>
          <a:p>
            <a:fld id="{8DAD1A62-60B6-42A5-8744-7D7CAA413971}" type="slidenum">
              <a:rPr lang="en-US" altLang="en-US"/>
              <a:pPr/>
              <a:t>‹#›</a:t>
            </a:fld>
            <a:endParaRPr lang="en-US" altLang="en-US"/>
          </a:p>
        </p:txBody>
      </p:sp>
    </p:spTree>
    <p:extLst>
      <p:ext uri="{BB962C8B-B14F-4D97-AF65-F5344CB8AC3E}">
        <p14:creationId xmlns:p14="http://schemas.microsoft.com/office/powerpoint/2010/main" val="128226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a:extLst>
              <a:ext uri="{FF2B5EF4-FFF2-40B4-BE49-F238E27FC236}">
                <a16:creationId xmlns:a16="http://schemas.microsoft.com/office/drawing/2014/main" id="{F916A582-4D8F-6D7F-4F50-F898AE09FC8A}"/>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12">
            <a:extLst>
              <a:ext uri="{FF2B5EF4-FFF2-40B4-BE49-F238E27FC236}">
                <a16:creationId xmlns:a16="http://schemas.microsoft.com/office/drawing/2014/main" id="{3F42F012-BB31-74E2-129B-4E5A6338D26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13">
            <a:extLst>
              <a:ext uri="{FF2B5EF4-FFF2-40B4-BE49-F238E27FC236}">
                <a16:creationId xmlns:a16="http://schemas.microsoft.com/office/drawing/2014/main" id="{2150C1E8-7637-F061-7269-3B104EF059E7}"/>
              </a:ext>
            </a:extLst>
          </p:cNvPr>
          <p:cNvSpPr>
            <a:spLocks noGrp="1" noChangeArrowheads="1"/>
          </p:cNvSpPr>
          <p:nvPr>
            <p:ph type="sldNum" sz="quarter" idx="12"/>
          </p:nvPr>
        </p:nvSpPr>
        <p:spPr>
          <a:ln/>
        </p:spPr>
        <p:txBody>
          <a:bodyPr/>
          <a:lstStyle>
            <a:lvl1pPr>
              <a:defRPr/>
            </a:lvl1pPr>
          </a:lstStyle>
          <a:p>
            <a:fld id="{6B98AB25-1C67-401B-821A-58D5448670F3}" type="slidenum">
              <a:rPr lang="en-US" altLang="en-US"/>
              <a:pPr/>
              <a:t>‹#›</a:t>
            </a:fld>
            <a:endParaRPr lang="en-US" altLang="en-US"/>
          </a:p>
        </p:txBody>
      </p:sp>
    </p:spTree>
    <p:extLst>
      <p:ext uri="{BB962C8B-B14F-4D97-AF65-F5344CB8AC3E}">
        <p14:creationId xmlns:p14="http://schemas.microsoft.com/office/powerpoint/2010/main" val="43641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4F74DF24-DF50-9009-5CBA-318826325B76}"/>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12">
            <a:extLst>
              <a:ext uri="{FF2B5EF4-FFF2-40B4-BE49-F238E27FC236}">
                <a16:creationId xmlns:a16="http://schemas.microsoft.com/office/drawing/2014/main" id="{C346B3FB-92B4-9DF8-C02F-7D3306BDC86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13">
            <a:extLst>
              <a:ext uri="{FF2B5EF4-FFF2-40B4-BE49-F238E27FC236}">
                <a16:creationId xmlns:a16="http://schemas.microsoft.com/office/drawing/2014/main" id="{D82FBED6-E031-3F5C-5453-AAF6AD987A93}"/>
              </a:ext>
            </a:extLst>
          </p:cNvPr>
          <p:cNvSpPr>
            <a:spLocks noGrp="1" noChangeArrowheads="1"/>
          </p:cNvSpPr>
          <p:nvPr>
            <p:ph type="sldNum" sz="quarter" idx="12"/>
          </p:nvPr>
        </p:nvSpPr>
        <p:spPr>
          <a:ln/>
        </p:spPr>
        <p:txBody>
          <a:bodyPr/>
          <a:lstStyle>
            <a:lvl1pPr>
              <a:defRPr/>
            </a:lvl1pPr>
          </a:lstStyle>
          <a:p>
            <a:fld id="{7D699568-FCC6-4EB2-904F-46831432606D}" type="slidenum">
              <a:rPr lang="en-US" altLang="en-US"/>
              <a:pPr/>
              <a:t>‹#›</a:t>
            </a:fld>
            <a:endParaRPr lang="en-US" altLang="en-US"/>
          </a:p>
        </p:txBody>
      </p:sp>
    </p:spTree>
    <p:extLst>
      <p:ext uri="{BB962C8B-B14F-4D97-AF65-F5344CB8AC3E}">
        <p14:creationId xmlns:p14="http://schemas.microsoft.com/office/powerpoint/2010/main" val="2463645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a:extLst>
              <a:ext uri="{FF2B5EF4-FFF2-40B4-BE49-F238E27FC236}">
                <a16:creationId xmlns:a16="http://schemas.microsoft.com/office/drawing/2014/main" id="{87DFBF12-350F-6765-6FA1-E2124B95D680}"/>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12">
            <a:extLst>
              <a:ext uri="{FF2B5EF4-FFF2-40B4-BE49-F238E27FC236}">
                <a16:creationId xmlns:a16="http://schemas.microsoft.com/office/drawing/2014/main" id="{7C39B562-0400-9C8B-F226-A8C9ECBB08C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3">
            <a:extLst>
              <a:ext uri="{FF2B5EF4-FFF2-40B4-BE49-F238E27FC236}">
                <a16:creationId xmlns:a16="http://schemas.microsoft.com/office/drawing/2014/main" id="{DA90AF1C-2E18-C058-9127-9C0FD7208EB6}"/>
              </a:ext>
            </a:extLst>
          </p:cNvPr>
          <p:cNvSpPr>
            <a:spLocks noGrp="1" noChangeArrowheads="1"/>
          </p:cNvSpPr>
          <p:nvPr>
            <p:ph type="sldNum" sz="quarter" idx="12"/>
          </p:nvPr>
        </p:nvSpPr>
        <p:spPr>
          <a:ln/>
        </p:spPr>
        <p:txBody>
          <a:bodyPr/>
          <a:lstStyle>
            <a:lvl1pPr>
              <a:defRPr/>
            </a:lvl1pPr>
          </a:lstStyle>
          <a:p>
            <a:fld id="{2B1620D5-A4F1-40AD-8B9D-AE8A5003DAA5}" type="slidenum">
              <a:rPr lang="en-US" altLang="en-US"/>
              <a:pPr/>
              <a:t>‹#›</a:t>
            </a:fld>
            <a:endParaRPr lang="en-US" altLang="en-US"/>
          </a:p>
        </p:txBody>
      </p:sp>
    </p:spTree>
    <p:extLst>
      <p:ext uri="{BB962C8B-B14F-4D97-AF65-F5344CB8AC3E}">
        <p14:creationId xmlns:p14="http://schemas.microsoft.com/office/powerpoint/2010/main" val="2893330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a:extLst>
              <a:ext uri="{FF2B5EF4-FFF2-40B4-BE49-F238E27FC236}">
                <a16:creationId xmlns:a16="http://schemas.microsoft.com/office/drawing/2014/main" id="{710701F3-5675-43A9-66C1-0516060FB39D}"/>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12">
            <a:extLst>
              <a:ext uri="{FF2B5EF4-FFF2-40B4-BE49-F238E27FC236}">
                <a16:creationId xmlns:a16="http://schemas.microsoft.com/office/drawing/2014/main" id="{B863CFFC-B786-3DDA-49A8-46326239AAD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3">
            <a:extLst>
              <a:ext uri="{FF2B5EF4-FFF2-40B4-BE49-F238E27FC236}">
                <a16:creationId xmlns:a16="http://schemas.microsoft.com/office/drawing/2014/main" id="{8B88CCDF-3732-8CDC-6C67-C385F0586EF4}"/>
              </a:ext>
            </a:extLst>
          </p:cNvPr>
          <p:cNvSpPr>
            <a:spLocks noGrp="1" noChangeArrowheads="1"/>
          </p:cNvSpPr>
          <p:nvPr>
            <p:ph type="sldNum" sz="quarter" idx="12"/>
          </p:nvPr>
        </p:nvSpPr>
        <p:spPr>
          <a:ln/>
        </p:spPr>
        <p:txBody>
          <a:bodyPr/>
          <a:lstStyle>
            <a:lvl1pPr>
              <a:defRPr/>
            </a:lvl1pPr>
          </a:lstStyle>
          <a:p>
            <a:fld id="{C6B955A0-9291-4EA9-97C0-720236726030}" type="slidenum">
              <a:rPr lang="en-US" altLang="en-US"/>
              <a:pPr/>
              <a:t>‹#›</a:t>
            </a:fld>
            <a:endParaRPr lang="en-US" altLang="en-US"/>
          </a:p>
        </p:txBody>
      </p:sp>
    </p:spTree>
    <p:extLst>
      <p:ext uri="{BB962C8B-B14F-4D97-AF65-F5344CB8AC3E}">
        <p14:creationId xmlns:p14="http://schemas.microsoft.com/office/powerpoint/2010/main" val="404591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1A12EC1C-381E-317E-A575-35CF3825934E}"/>
              </a:ext>
            </a:extLst>
          </p:cNvPr>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a:defRPr/>
            </a:pPr>
            <a:endParaRPr kumimoji="1" lang="en-US"/>
          </a:p>
        </p:txBody>
      </p:sp>
      <p:sp>
        <p:nvSpPr>
          <p:cNvPr id="4099" name="Rectangle 3">
            <a:extLst>
              <a:ext uri="{FF2B5EF4-FFF2-40B4-BE49-F238E27FC236}">
                <a16:creationId xmlns:a16="http://schemas.microsoft.com/office/drawing/2014/main" id="{43FE0CED-0CFF-1C2F-E10A-6A5C6B4E2BEE}"/>
              </a:ext>
            </a:extLst>
          </p:cNvPr>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kumimoji="1" lang="en-US"/>
          </a:p>
        </p:txBody>
      </p:sp>
      <p:sp>
        <p:nvSpPr>
          <p:cNvPr id="4100" name="Rectangle 4">
            <a:extLst>
              <a:ext uri="{FF2B5EF4-FFF2-40B4-BE49-F238E27FC236}">
                <a16:creationId xmlns:a16="http://schemas.microsoft.com/office/drawing/2014/main" id="{A89A1443-2F02-7A1C-3880-F64689E0D143}"/>
              </a:ext>
            </a:extLst>
          </p:cNvPr>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a:defRPr/>
            </a:pPr>
            <a:endParaRPr kumimoji="1" lang="en-US"/>
          </a:p>
        </p:txBody>
      </p:sp>
      <p:sp>
        <p:nvSpPr>
          <p:cNvPr id="4101" name="Rectangle 5">
            <a:extLst>
              <a:ext uri="{FF2B5EF4-FFF2-40B4-BE49-F238E27FC236}">
                <a16:creationId xmlns:a16="http://schemas.microsoft.com/office/drawing/2014/main" id="{BEFD374C-809B-DDA4-4D8A-006CB8591FF4}"/>
              </a:ext>
            </a:extLst>
          </p:cNvPr>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kumimoji="1" lang="en-US"/>
          </a:p>
        </p:txBody>
      </p:sp>
      <p:sp>
        <p:nvSpPr>
          <p:cNvPr id="4102" name="Rectangle 6">
            <a:extLst>
              <a:ext uri="{FF2B5EF4-FFF2-40B4-BE49-F238E27FC236}">
                <a16:creationId xmlns:a16="http://schemas.microsoft.com/office/drawing/2014/main" id="{C7E37937-8EA5-9E25-2E36-7A27AA757684}"/>
              </a:ext>
            </a:extLst>
          </p:cNvPr>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kumimoji="1" lang="en-US"/>
          </a:p>
        </p:txBody>
      </p:sp>
      <p:sp>
        <p:nvSpPr>
          <p:cNvPr id="4103" name="Rectangle 7">
            <a:extLst>
              <a:ext uri="{FF2B5EF4-FFF2-40B4-BE49-F238E27FC236}">
                <a16:creationId xmlns:a16="http://schemas.microsoft.com/office/drawing/2014/main" id="{B4C16F1B-0BB3-EF1F-1481-AE7382D38BC8}"/>
              </a:ext>
            </a:extLst>
          </p:cNvPr>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a:defRPr/>
            </a:pPr>
            <a:endParaRPr kumimoji="1" lang="en-US"/>
          </a:p>
        </p:txBody>
      </p:sp>
      <p:sp>
        <p:nvSpPr>
          <p:cNvPr id="4104" name="Rectangle 8">
            <a:extLst>
              <a:ext uri="{FF2B5EF4-FFF2-40B4-BE49-F238E27FC236}">
                <a16:creationId xmlns:a16="http://schemas.microsoft.com/office/drawing/2014/main" id="{811FD254-32ED-D69C-7805-AC23CA66CA20}"/>
              </a:ext>
            </a:extLst>
          </p:cNvPr>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en-US"/>
          </a:p>
        </p:txBody>
      </p:sp>
      <p:sp>
        <p:nvSpPr>
          <p:cNvPr id="1033" name="Rectangle 9">
            <a:extLst>
              <a:ext uri="{FF2B5EF4-FFF2-40B4-BE49-F238E27FC236}">
                <a16:creationId xmlns:a16="http://schemas.microsoft.com/office/drawing/2014/main" id="{DB55AF95-9CB7-DF04-3BDA-571E86F04FF4}"/>
              </a:ext>
            </a:extLst>
          </p:cNvPr>
          <p:cNvSpPr>
            <a:spLocks noGrp="1" noChangeArrowheads="1"/>
          </p:cNvSpPr>
          <p:nvPr>
            <p:ph type="title"/>
          </p:nvPr>
        </p:nvSpPr>
        <p:spPr bwMode="auto">
          <a:xfrm>
            <a:off x="1150938" y="617538"/>
            <a:ext cx="77930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34" name="Rectangle 10">
            <a:extLst>
              <a:ext uri="{FF2B5EF4-FFF2-40B4-BE49-F238E27FC236}">
                <a16:creationId xmlns:a16="http://schemas.microsoft.com/office/drawing/2014/main" id="{4DBB81C6-056F-CAFF-4B16-648874D9CC36}"/>
              </a:ext>
            </a:extLst>
          </p:cNvPr>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107" name="Rectangle 11">
            <a:extLst>
              <a:ext uri="{FF2B5EF4-FFF2-40B4-BE49-F238E27FC236}">
                <a16:creationId xmlns:a16="http://schemas.microsoft.com/office/drawing/2014/main" id="{40725871-7C87-A72F-3184-2442C7621C3D}"/>
              </a:ext>
            </a:extLst>
          </p:cNvPr>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atin typeface="Tahoma" pitchFamily="34" charset="0"/>
              </a:defRPr>
            </a:lvl1pPr>
          </a:lstStyle>
          <a:p>
            <a:pPr>
              <a:defRPr/>
            </a:pPr>
            <a:endParaRPr lang="en-US"/>
          </a:p>
        </p:txBody>
      </p:sp>
      <p:sp>
        <p:nvSpPr>
          <p:cNvPr id="4108" name="Rectangle 12">
            <a:extLst>
              <a:ext uri="{FF2B5EF4-FFF2-40B4-BE49-F238E27FC236}">
                <a16:creationId xmlns:a16="http://schemas.microsoft.com/office/drawing/2014/main" id="{B6DCF6E9-4C0A-0C7B-BE40-12ABF7FE5CA8}"/>
              </a:ext>
            </a:extLst>
          </p:cNvPr>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atin typeface="Tahoma" pitchFamily="34" charset="0"/>
              </a:defRPr>
            </a:lvl1pPr>
          </a:lstStyle>
          <a:p>
            <a:pPr>
              <a:defRPr/>
            </a:pPr>
            <a:endParaRPr lang="en-US"/>
          </a:p>
        </p:txBody>
      </p:sp>
      <p:sp>
        <p:nvSpPr>
          <p:cNvPr id="4109" name="Rectangle 13">
            <a:extLst>
              <a:ext uri="{FF2B5EF4-FFF2-40B4-BE49-F238E27FC236}">
                <a16:creationId xmlns:a16="http://schemas.microsoft.com/office/drawing/2014/main" id="{E426E2C4-CC7F-C87F-14F2-E64D15250A40}"/>
              </a:ext>
            </a:extLst>
          </p:cNvPr>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fld id="{E0E44F1C-F70C-4960-A30A-A95095FA5BCB}"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924"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75E475A0-AD9D-40DB-834A-ADD8B09C4EF0}"/>
              </a:ext>
            </a:extLst>
          </p:cNvPr>
          <p:cNvSpPr>
            <a:spLocks noGrp="1" noChangeArrowheads="1"/>
          </p:cNvSpPr>
          <p:nvPr>
            <p:ph type="ctrTitle"/>
          </p:nvPr>
        </p:nvSpPr>
        <p:spPr/>
        <p:txBody>
          <a:bodyPr/>
          <a:lstStyle/>
          <a:p>
            <a:pPr eaLnBrk="1" hangingPunct="1"/>
            <a:r>
              <a:rPr lang="en-US" altLang="en-US"/>
              <a:t>UNIT 8</a:t>
            </a:r>
          </a:p>
        </p:txBody>
      </p:sp>
      <p:sp>
        <p:nvSpPr>
          <p:cNvPr id="3075" name="Rectangle 3">
            <a:extLst>
              <a:ext uri="{FF2B5EF4-FFF2-40B4-BE49-F238E27FC236}">
                <a16:creationId xmlns:a16="http://schemas.microsoft.com/office/drawing/2014/main" id="{D6536E03-D851-F102-ED8F-DB71DAE77C1B}"/>
              </a:ext>
            </a:extLst>
          </p:cNvPr>
          <p:cNvSpPr>
            <a:spLocks noGrp="1" noChangeArrowheads="1"/>
          </p:cNvSpPr>
          <p:nvPr>
            <p:ph type="subTitle" idx="1"/>
          </p:nvPr>
        </p:nvSpPr>
        <p:spPr/>
        <p:txBody>
          <a:bodyPr/>
          <a:lstStyle/>
          <a:p>
            <a:pPr eaLnBrk="1" hangingPunct="1"/>
            <a:r>
              <a:rPr lang="en-US" altLang="en-US"/>
              <a:t>GRAPH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4B1E9486-B929-A4C4-732D-9228598501E7}"/>
              </a:ext>
            </a:extLst>
          </p:cNvPr>
          <p:cNvSpPr>
            <a:spLocks noGrp="1" noChangeArrowheads="1"/>
          </p:cNvSpPr>
          <p:nvPr>
            <p:ph type="title"/>
          </p:nvPr>
        </p:nvSpPr>
        <p:spPr/>
        <p:txBody>
          <a:bodyPr/>
          <a:lstStyle/>
          <a:p>
            <a:pPr eaLnBrk="1" hangingPunct="1"/>
            <a:r>
              <a:rPr lang="en-US" altLang="en-US"/>
              <a:t>GRAPH - INTRODUCTION</a:t>
            </a:r>
          </a:p>
        </p:txBody>
      </p:sp>
      <p:sp>
        <p:nvSpPr>
          <p:cNvPr id="12291" name="Rectangle 3">
            <a:extLst>
              <a:ext uri="{FF2B5EF4-FFF2-40B4-BE49-F238E27FC236}">
                <a16:creationId xmlns:a16="http://schemas.microsoft.com/office/drawing/2014/main" id="{41F5EE9D-F651-FA81-D038-0F8EDA6F2D2A}"/>
              </a:ext>
            </a:extLst>
          </p:cNvPr>
          <p:cNvSpPr>
            <a:spLocks noGrp="1" noChangeArrowheads="1"/>
          </p:cNvSpPr>
          <p:nvPr>
            <p:ph type="body" idx="1"/>
          </p:nvPr>
        </p:nvSpPr>
        <p:spPr/>
        <p:txBody>
          <a:bodyPr/>
          <a:lstStyle/>
          <a:p>
            <a:pPr algn="just" eaLnBrk="1" hangingPunct="1"/>
            <a:r>
              <a:rPr lang="en-US" altLang="en-US" sz="2800"/>
              <a:t>The vertices (also called nodes) connected by an edge (also called arc) are called the ends, endpoints, or end vertices of the edge. Here, these end vertices are also called adjacent vertices or adjacent nodes or neighbours. For example, in the graph shown above, the vertices 2 and 3 are called the endpoints of the edge that connects them. Here, the vertices 2 and 3 are called adjacent vertices or adjacent nodes or neighbours.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01959423-A2FC-8C3F-87C2-09FDF7825F3C}"/>
              </a:ext>
            </a:extLst>
          </p:cNvPr>
          <p:cNvSpPr>
            <a:spLocks noGrp="1"/>
          </p:cNvSpPr>
          <p:nvPr>
            <p:ph type="title"/>
          </p:nvPr>
        </p:nvSpPr>
        <p:spPr/>
        <p:txBody>
          <a:bodyPr/>
          <a:lstStyle/>
          <a:p>
            <a:r>
              <a:rPr lang="en-US" altLang="en-US"/>
              <a:t>GRAPH - INTRODUCTION</a:t>
            </a:r>
          </a:p>
        </p:txBody>
      </p:sp>
      <p:sp>
        <p:nvSpPr>
          <p:cNvPr id="13315" name="Content Placeholder 2">
            <a:extLst>
              <a:ext uri="{FF2B5EF4-FFF2-40B4-BE49-F238E27FC236}">
                <a16:creationId xmlns:a16="http://schemas.microsoft.com/office/drawing/2014/main" id="{C5B64EE4-5E20-212D-E7FF-109F029169DF}"/>
              </a:ext>
            </a:extLst>
          </p:cNvPr>
          <p:cNvSpPr>
            <a:spLocks noGrp="1"/>
          </p:cNvSpPr>
          <p:nvPr>
            <p:ph idx="1"/>
          </p:nvPr>
        </p:nvSpPr>
        <p:spPr/>
        <p:txBody>
          <a:bodyPr/>
          <a:lstStyle/>
          <a:p>
            <a:pPr algn="just"/>
            <a:r>
              <a:rPr lang="en-US" altLang="en-US" sz="2700"/>
              <a:t>If there is an edge from vertex 2 to vertex 3 or there is an edge between vertices 2 and 3, then we can say vertex 3 is a neighbor of vertex 2, or vertex 2 is adjacent to vertex 3, or vertices 2 and 3 are adjacent.</a:t>
            </a:r>
          </a:p>
          <a:p>
            <a:pPr algn="just">
              <a:buFont typeface="Wingdings" panose="05000000000000000000" pitchFamily="2" charset="2"/>
              <a:buNone/>
            </a:pPr>
            <a:endParaRPr lang="en-US" altLang="en-US" sz="300"/>
          </a:p>
          <a:p>
            <a:pPr algn="just"/>
            <a:r>
              <a:rPr lang="en-US" altLang="en-US" sz="2700"/>
              <a:t>In a directed graph, one of the two endpoints (or end vertices) of an edge is called a source node (or vertex) of the edge and the other is called a destination node (or vertex) of the edge.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464FF51E-450D-F336-8D5B-E5C06E13E26E}"/>
              </a:ext>
            </a:extLst>
          </p:cNvPr>
          <p:cNvSpPr>
            <a:spLocks noGrp="1"/>
          </p:cNvSpPr>
          <p:nvPr>
            <p:ph type="title"/>
          </p:nvPr>
        </p:nvSpPr>
        <p:spPr/>
        <p:txBody>
          <a:bodyPr/>
          <a:lstStyle/>
          <a:p>
            <a:r>
              <a:rPr lang="en-US" altLang="en-US"/>
              <a:t>GRAPH – INTRODUCTION</a:t>
            </a:r>
            <a:br>
              <a:rPr lang="en-US" altLang="en-US"/>
            </a:br>
            <a:r>
              <a:rPr lang="en-US" altLang="en-US"/>
              <a:t>Weighted Graph</a:t>
            </a:r>
          </a:p>
        </p:txBody>
      </p:sp>
      <p:sp>
        <p:nvSpPr>
          <p:cNvPr id="14339" name="Content Placeholder 2">
            <a:extLst>
              <a:ext uri="{FF2B5EF4-FFF2-40B4-BE49-F238E27FC236}">
                <a16:creationId xmlns:a16="http://schemas.microsoft.com/office/drawing/2014/main" id="{BFA22B84-E95D-98BB-DA7E-0919252B0710}"/>
              </a:ext>
            </a:extLst>
          </p:cNvPr>
          <p:cNvSpPr>
            <a:spLocks noGrp="1"/>
          </p:cNvSpPr>
          <p:nvPr>
            <p:ph idx="1"/>
          </p:nvPr>
        </p:nvSpPr>
        <p:spPr/>
        <p:txBody>
          <a:bodyPr/>
          <a:lstStyle/>
          <a:p>
            <a:pPr algn="just"/>
            <a:r>
              <a:rPr lang="en-US" altLang="en-US"/>
              <a:t>A weighted graph is a graph in which a number (called its weight) is assigned to each edge of the graph.</a:t>
            </a:r>
          </a:p>
          <a:p>
            <a:pPr algn="just"/>
            <a:endParaRPr lang="en-US" altLang="en-US"/>
          </a:p>
          <a:p>
            <a:pPr algn="just"/>
            <a:r>
              <a:rPr lang="en-US" altLang="en-US"/>
              <a:t>In other words, a weighted graph is a graph with weights assigned to its edges (also called arcs).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A2D0CBE3-325C-55BB-CC47-DBC78C873AFD}"/>
              </a:ext>
            </a:extLst>
          </p:cNvPr>
          <p:cNvSpPr>
            <a:spLocks noGrp="1"/>
          </p:cNvSpPr>
          <p:nvPr>
            <p:ph type="title"/>
          </p:nvPr>
        </p:nvSpPr>
        <p:spPr/>
        <p:txBody>
          <a:bodyPr/>
          <a:lstStyle/>
          <a:p>
            <a:r>
              <a:rPr lang="en-US" altLang="en-US"/>
              <a:t>GRAPH – INTRODUCTION</a:t>
            </a:r>
            <a:br>
              <a:rPr lang="en-US" altLang="en-US"/>
            </a:br>
            <a:r>
              <a:rPr lang="en-US" altLang="en-US"/>
              <a:t>Weighted Graph</a:t>
            </a:r>
          </a:p>
        </p:txBody>
      </p:sp>
      <p:sp>
        <p:nvSpPr>
          <p:cNvPr id="15363" name="Content Placeholder 2">
            <a:extLst>
              <a:ext uri="{FF2B5EF4-FFF2-40B4-BE49-F238E27FC236}">
                <a16:creationId xmlns:a16="http://schemas.microsoft.com/office/drawing/2014/main" id="{37F4A7FC-4393-EE22-A23B-53F691B72589}"/>
              </a:ext>
            </a:extLst>
          </p:cNvPr>
          <p:cNvSpPr>
            <a:spLocks noGrp="1"/>
          </p:cNvSpPr>
          <p:nvPr>
            <p:ph idx="1"/>
          </p:nvPr>
        </p:nvSpPr>
        <p:spPr/>
        <p:txBody>
          <a:bodyPr/>
          <a:lstStyle/>
          <a:p>
            <a:pPr algn="just"/>
            <a:r>
              <a:rPr lang="en-US" altLang="en-US"/>
              <a:t>Such weights are also called costs, lengths, etc of each edge of the graph.</a:t>
            </a:r>
          </a:p>
          <a:p>
            <a:pPr algn="just"/>
            <a:endParaRPr lang="en-US" altLang="en-US"/>
          </a:p>
          <a:p>
            <a:pPr algn="just"/>
            <a:r>
              <a:rPr lang="en-US" altLang="en-US"/>
              <a:t>In a graph, the edges with weights are called weighted edges. And the weight assigned to each edge of the graph is called the edge weight or weight.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7A7BF267-FBD5-E3C6-C096-4AAE3EE0FF50}"/>
              </a:ext>
            </a:extLst>
          </p:cNvPr>
          <p:cNvSpPr>
            <a:spLocks noGrp="1"/>
          </p:cNvSpPr>
          <p:nvPr>
            <p:ph type="title"/>
          </p:nvPr>
        </p:nvSpPr>
        <p:spPr/>
        <p:txBody>
          <a:bodyPr/>
          <a:lstStyle/>
          <a:p>
            <a:r>
              <a:rPr lang="en-US" altLang="en-US"/>
              <a:t>GRAPH – INTRODUCTION</a:t>
            </a:r>
            <a:br>
              <a:rPr lang="en-US" altLang="en-US"/>
            </a:br>
            <a:r>
              <a:rPr lang="en-US" altLang="en-US"/>
              <a:t>Weighted Graph</a:t>
            </a:r>
          </a:p>
        </p:txBody>
      </p:sp>
      <p:sp>
        <p:nvSpPr>
          <p:cNvPr id="16387" name="Content Placeholder 2">
            <a:extLst>
              <a:ext uri="{FF2B5EF4-FFF2-40B4-BE49-F238E27FC236}">
                <a16:creationId xmlns:a16="http://schemas.microsoft.com/office/drawing/2014/main" id="{4F4B21DD-42CC-F307-7093-2682F52A132E}"/>
              </a:ext>
            </a:extLst>
          </p:cNvPr>
          <p:cNvSpPr>
            <a:spLocks noGrp="1"/>
          </p:cNvSpPr>
          <p:nvPr>
            <p:ph idx="1"/>
          </p:nvPr>
        </p:nvSpPr>
        <p:spPr/>
        <p:txBody>
          <a:bodyPr/>
          <a:lstStyle/>
          <a:p>
            <a:pPr algn="just"/>
            <a:r>
              <a:rPr lang="en-US" altLang="en-US"/>
              <a:t>There are two types of weighted graph, as given below:</a:t>
            </a:r>
          </a:p>
          <a:p>
            <a:pPr algn="just"/>
            <a:endParaRPr lang="en-US" altLang="en-US" sz="500"/>
          </a:p>
          <a:p>
            <a:pPr marL="971550" lvl="1" indent="-514350" algn="just">
              <a:buFont typeface="Tahoma" panose="020B0604030504040204" pitchFamily="34" charset="0"/>
              <a:buAutoNum type="arabicPeriod"/>
            </a:pPr>
            <a:r>
              <a:rPr lang="en-US" altLang="en-US" sz="3200"/>
              <a:t>Weighted Undirected Graph</a:t>
            </a:r>
          </a:p>
          <a:p>
            <a:pPr marL="971550" lvl="1" indent="-514350" algn="just">
              <a:buFont typeface="Tahoma" panose="020B0604030504040204" pitchFamily="34" charset="0"/>
              <a:buAutoNum type="arabicPeriod"/>
            </a:pPr>
            <a:r>
              <a:rPr lang="en-US" altLang="en-US" sz="3200"/>
              <a:t>Weighted Directed Graph (also called Weighted Digraph)</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D1E22706-01D2-A585-D1C6-F90BD7D5FB75}"/>
              </a:ext>
            </a:extLst>
          </p:cNvPr>
          <p:cNvSpPr>
            <a:spLocks noGrp="1"/>
          </p:cNvSpPr>
          <p:nvPr>
            <p:ph type="title"/>
          </p:nvPr>
        </p:nvSpPr>
        <p:spPr/>
        <p:txBody>
          <a:bodyPr/>
          <a:lstStyle/>
          <a:p>
            <a:r>
              <a:rPr lang="en-US" altLang="en-US"/>
              <a:t>Adjacency List</a:t>
            </a:r>
            <a:br>
              <a:rPr lang="en-US" altLang="en-US"/>
            </a:br>
            <a:r>
              <a:rPr lang="en-US" altLang="en-US"/>
              <a:t>Representation of Graph</a:t>
            </a:r>
          </a:p>
        </p:txBody>
      </p:sp>
      <p:sp>
        <p:nvSpPr>
          <p:cNvPr id="17411" name="Content Placeholder 2">
            <a:extLst>
              <a:ext uri="{FF2B5EF4-FFF2-40B4-BE49-F238E27FC236}">
                <a16:creationId xmlns:a16="http://schemas.microsoft.com/office/drawing/2014/main" id="{CE1AFAA7-7C5D-EBCF-F5F3-D00572168DB5}"/>
              </a:ext>
            </a:extLst>
          </p:cNvPr>
          <p:cNvSpPr>
            <a:spLocks noGrp="1"/>
          </p:cNvSpPr>
          <p:nvPr>
            <p:ph idx="1"/>
          </p:nvPr>
        </p:nvSpPr>
        <p:spPr/>
        <p:txBody>
          <a:bodyPr/>
          <a:lstStyle/>
          <a:p>
            <a:pPr algn="just"/>
            <a:r>
              <a:rPr lang="en-US" altLang="en-US"/>
              <a:t>An adjacency list representation of a graph is a collection of unordered lists, one list for each vertex or node in the graph. Each list describes a vertex and the set (</a:t>
            </a:r>
            <a:r>
              <a:rPr lang="en-US" altLang="en-US" i="1"/>
              <a:t>collection or group</a:t>
            </a:r>
            <a:r>
              <a:rPr lang="en-US" altLang="en-US"/>
              <a:t>) of its neighbors (also called adjacent nodes or adjacent vertices). Each vertex (in a graph) has a list of adjacent vertices.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C28864FD-71A6-7CD8-D266-3E67523153D5}"/>
              </a:ext>
            </a:extLst>
          </p:cNvPr>
          <p:cNvSpPr>
            <a:spLocks noGrp="1"/>
          </p:cNvSpPr>
          <p:nvPr>
            <p:ph type="title"/>
          </p:nvPr>
        </p:nvSpPr>
        <p:spPr/>
        <p:txBody>
          <a:bodyPr/>
          <a:lstStyle/>
          <a:p>
            <a:r>
              <a:rPr lang="en-US" altLang="en-US"/>
              <a:t>Adjacency List</a:t>
            </a:r>
            <a:br>
              <a:rPr lang="en-US" altLang="en-US"/>
            </a:br>
            <a:r>
              <a:rPr lang="en-US" altLang="en-US"/>
              <a:t>Representation of Graph</a:t>
            </a:r>
          </a:p>
        </p:txBody>
      </p:sp>
      <p:sp>
        <p:nvSpPr>
          <p:cNvPr id="18435" name="Content Placeholder 2">
            <a:extLst>
              <a:ext uri="{FF2B5EF4-FFF2-40B4-BE49-F238E27FC236}">
                <a16:creationId xmlns:a16="http://schemas.microsoft.com/office/drawing/2014/main" id="{EC096C41-097B-6BA9-F105-342E7605A51B}"/>
              </a:ext>
            </a:extLst>
          </p:cNvPr>
          <p:cNvSpPr>
            <a:spLocks noGrp="1"/>
          </p:cNvSpPr>
          <p:nvPr>
            <p:ph idx="1"/>
          </p:nvPr>
        </p:nvSpPr>
        <p:spPr/>
        <p:txBody>
          <a:bodyPr/>
          <a:lstStyle/>
          <a:p>
            <a:pPr algn="just"/>
            <a:r>
              <a:rPr lang="en-US" altLang="en-US"/>
              <a:t>For example, adjacency list representation of the undirected graph (first graph) shown above, is as follows:</a:t>
            </a:r>
          </a:p>
          <a:p>
            <a:pPr algn="just"/>
            <a:endParaRPr lang="en-US" altLang="en-US" sz="500"/>
          </a:p>
          <a:p>
            <a:pPr lvl="1" algn="just">
              <a:buFont typeface="Arial" panose="020B0604020202020204" pitchFamily="34" charset="0"/>
              <a:buChar char="•"/>
            </a:pPr>
            <a:r>
              <a:rPr lang="en-US" altLang="en-US"/>
              <a:t>Vertex 1 is adjacent to vertices 2, 3 (first adjacency list is (1, 2), (1, 3))</a:t>
            </a:r>
          </a:p>
          <a:p>
            <a:pPr lvl="1" algn="just">
              <a:buFont typeface="Arial" panose="020B0604020202020204" pitchFamily="34" charset="0"/>
              <a:buChar char="•"/>
            </a:pPr>
            <a:r>
              <a:rPr lang="en-US" altLang="en-US"/>
              <a:t>Vertex 2 is adjacent to vertices 1, 3 (second adjacency list is (2, 1), (2, 3))</a:t>
            </a:r>
          </a:p>
          <a:p>
            <a:pPr lvl="1" algn="just">
              <a:buFont typeface="Arial" panose="020B0604020202020204" pitchFamily="34" charset="0"/>
              <a:buChar char="•"/>
            </a:pPr>
            <a:r>
              <a:rPr lang="en-US" altLang="en-US"/>
              <a:t>Vertex 3 is adjacent to vertices 1, 2 (third adjacency list is (3, 1), (3, 2))</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E9EFF9B8-EE00-C7E7-8171-6441BD0DF726}"/>
              </a:ext>
            </a:extLst>
          </p:cNvPr>
          <p:cNvSpPr>
            <a:spLocks noGrp="1"/>
          </p:cNvSpPr>
          <p:nvPr>
            <p:ph type="title"/>
          </p:nvPr>
        </p:nvSpPr>
        <p:spPr/>
        <p:txBody>
          <a:bodyPr/>
          <a:lstStyle/>
          <a:p>
            <a:r>
              <a:rPr lang="en-US" altLang="en-US"/>
              <a:t>Adjacency List</a:t>
            </a:r>
            <a:br>
              <a:rPr lang="en-US" altLang="en-US"/>
            </a:br>
            <a:r>
              <a:rPr lang="en-US" altLang="en-US"/>
              <a:t>Representation of Graph</a:t>
            </a:r>
          </a:p>
        </p:txBody>
      </p:sp>
      <p:sp>
        <p:nvSpPr>
          <p:cNvPr id="19459" name="Content Placeholder 2">
            <a:extLst>
              <a:ext uri="{FF2B5EF4-FFF2-40B4-BE49-F238E27FC236}">
                <a16:creationId xmlns:a16="http://schemas.microsoft.com/office/drawing/2014/main" id="{9F4B41AE-1476-4C7B-4DA9-443C7415DF89}"/>
              </a:ext>
            </a:extLst>
          </p:cNvPr>
          <p:cNvSpPr>
            <a:spLocks noGrp="1"/>
          </p:cNvSpPr>
          <p:nvPr>
            <p:ph idx="1"/>
          </p:nvPr>
        </p:nvSpPr>
        <p:spPr/>
        <p:txBody>
          <a:bodyPr/>
          <a:lstStyle/>
          <a:p>
            <a:pPr algn="just"/>
            <a:r>
              <a:rPr lang="en-US" altLang="en-US" sz="3000"/>
              <a:t>For example, adjacency list representation of the directed graph (second graph) shown above, is as follows:</a:t>
            </a:r>
          </a:p>
          <a:p>
            <a:pPr algn="just"/>
            <a:endParaRPr lang="en-US" altLang="en-US" sz="500"/>
          </a:p>
          <a:p>
            <a:pPr lvl="1" algn="just">
              <a:buFont typeface="Arial" panose="020B0604020202020204" pitchFamily="34" charset="0"/>
              <a:buChar char="•"/>
            </a:pPr>
            <a:r>
              <a:rPr lang="en-US" altLang="en-US"/>
              <a:t>Vertex 1 is adjacent to vertex 2 (first adjacency list is (1, 2))</a:t>
            </a:r>
          </a:p>
          <a:p>
            <a:pPr lvl="1" algn="just">
              <a:buFont typeface="Arial" panose="020B0604020202020204" pitchFamily="34" charset="0"/>
              <a:buChar char="•"/>
            </a:pPr>
            <a:r>
              <a:rPr lang="en-US" altLang="en-US"/>
              <a:t>Vertex 2 is adjacent to vertex 3 (second adjacency list is (2, 3))</a:t>
            </a:r>
          </a:p>
          <a:p>
            <a:pPr lvl="1" algn="just">
              <a:buFont typeface="Arial" panose="020B0604020202020204" pitchFamily="34" charset="0"/>
              <a:buChar char="•"/>
            </a:pPr>
            <a:r>
              <a:rPr lang="en-US" altLang="en-US"/>
              <a:t>Vertex 3 is adjacent to vertices 1, 2 (third adjacency list is (3, 1), (3, 2))</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D46B4358-E458-C0F4-87CC-9500C250EE23}"/>
              </a:ext>
            </a:extLst>
          </p:cNvPr>
          <p:cNvSpPr>
            <a:spLocks noGrp="1"/>
          </p:cNvSpPr>
          <p:nvPr>
            <p:ph type="title"/>
          </p:nvPr>
        </p:nvSpPr>
        <p:spPr/>
        <p:txBody>
          <a:bodyPr/>
          <a:lstStyle/>
          <a:p>
            <a:r>
              <a:rPr lang="en-US" altLang="en-US"/>
              <a:t>Adjacency List</a:t>
            </a:r>
            <a:br>
              <a:rPr lang="en-US" altLang="en-US"/>
            </a:br>
            <a:r>
              <a:rPr lang="en-US" altLang="en-US"/>
              <a:t>Representation of Graph</a:t>
            </a:r>
          </a:p>
        </p:txBody>
      </p:sp>
      <p:sp>
        <p:nvSpPr>
          <p:cNvPr id="20483" name="Content Placeholder 2">
            <a:extLst>
              <a:ext uri="{FF2B5EF4-FFF2-40B4-BE49-F238E27FC236}">
                <a16:creationId xmlns:a16="http://schemas.microsoft.com/office/drawing/2014/main" id="{7850DE95-BF22-C5E7-AC65-1BD1BBB440B8}"/>
              </a:ext>
            </a:extLst>
          </p:cNvPr>
          <p:cNvSpPr>
            <a:spLocks noGrp="1"/>
          </p:cNvSpPr>
          <p:nvPr>
            <p:ph idx="1"/>
          </p:nvPr>
        </p:nvSpPr>
        <p:spPr/>
        <p:txBody>
          <a:bodyPr/>
          <a:lstStyle/>
          <a:p>
            <a:pPr algn="just"/>
            <a:r>
              <a:rPr lang="en-US" altLang="en-US" sz="2800"/>
              <a:t>When a graph is undirected, adjacency list representation of a graph requires extra storage space in memory. For example, if vertices 1 and 2 are adjacent to each other, then vertex 1’s adjacency list contains vertex 2, and vertex 2’s adjacency list contains vertex 1. It generates duplication of vertices. Duplicate vertices requires extra storage space in memory.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220E9F4A-050B-9511-138F-22668B6A9F79}"/>
              </a:ext>
            </a:extLst>
          </p:cNvPr>
          <p:cNvSpPr>
            <a:spLocks noGrp="1"/>
          </p:cNvSpPr>
          <p:nvPr>
            <p:ph type="title"/>
          </p:nvPr>
        </p:nvSpPr>
        <p:spPr/>
        <p:txBody>
          <a:bodyPr/>
          <a:lstStyle/>
          <a:p>
            <a:r>
              <a:rPr lang="en-US" altLang="en-US"/>
              <a:t>Adjacency Matrix</a:t>
            </a:r>
            <a:br>
              <a:rPr lang="en-US" altLang="en-US"/>
            </a:br>
            <a:r>
              <a:rPr lang="en-US" altLang="en-US"/>
              <a:t>Representation of Graph</a:t>
            </a:r>
          </a:p>
        </p:txBody>
      </p:sp>
      <p:sp>
        <p:nvSpPr>
          <p:cNvPr id="21507" name="Content Placeholder 2">
            <a:extLst>
              <a:ext uri="{FF2B5EF4-FFF2-40B4-BE49-F238E27FC236}">
                <a16:creationId xmlns:a16="http://schemas.microsoft.com/office/drawing/2014/main" id="{8236133C-7E0F-3B52-DEB4-5EBE4E3B2556}"/>
              </a:ext>
            </a:extLst>
          </p:cNvPr>
          <p:cNvSpPr>
            <a:spLocks noGrp="1"/>
          </p:cNvSpPr>
          <p:nvPr>
            <p:ph idx="1"/>
          </p:nvPr>
        </p:nvSpPr>
        <p:spPr/>
        <p:txBody>
          <a:bodyPr/>
          <a:lstStyle/>
          <a:p>
            <a:pPr algn="just"/>
            <a:r>
              <a:rPr lang="en-US" altLang="en-US" sz="3000"/>
              <a:t>A graph G is a set (group) of n vertices (also called nodes), then an adjacency matrix A of the graph G is the n x n matrix (n rows and n columns). For example, the undirected graph (first graph) shown above is a set of 3 vertices (also called nodes), then an adjacency matrix of this graph (shown below) is the 3 x 3 matrix (3 rows and 3 columns).</a:t>
            </a:r>
            <a:endParaRPr lang="en-US" altLang="en-US" sz="3000" i="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13402A4-4268-1756-11B7-A7CC8CA8E07C}"/>
              </a:ext>
            </a:extLst>
          </p:cNvPr>
          <p:cNvSpPr>
            <a:spLocks noGrp="1" noChangeArrowheads="1"/>
          </p:cNvSpPr>
          <p:nvPr>
            <p:ph type="title"/>
          </p:nvPr>
        </p:nvSpPr>
        <p:spPr/>
        <p:txBody>
          <a:bodyPr/>
          <a:lstStyle/>
          <a:p>
            <a:pPr eaLnBrk="1" hangingPunct="1"/>
            <a:r>
              <a:rPr lang="en-US" altLang="en-US"/>
              <a:t>GRAPH - INTRODUCTION</a:t>
            </a:r>
          </a:p>
        </p:txBody>
      </p:sp>
      <p:sp>
        <p:nvSpPr>
          <p:cNvPr id="4099" name="Rectangle 3">
            <a:extLst>
              <a:ext uri="{FF2B5EF4-FFF2-40B4-BE49-F238E27FC236}">
                <a16:creationId xmlns:a16="http://schemas.microsoft.com/office/drawing/2014/main" id="{D2B4E724-101E-FA5D-72A8-E35E01247E06}"/>
              </a:ext>
            </a:extLst>
          </p:cNvPr>
          <p:cNvSpPr>
            <a:spLocks noGrp="1" noChangeArrowheads="1"/>
          </p:cNvSpPr>
          <p:nvPr>
            <p:ph type="body" idx="1"/>
          </p:nvPr>
        </p:nvSpPr>
        <p:spPr/>
        <p:txBody>
          <a:bodyPr/>
          <a:lstStyle/>
          <a:p>
            <a:pPr algn="just" eaLnBrk="1" hangingPunct="1"/>
            <a:r>
              <a:rPr lang="en-US" altLang="en-US"/>
              <a:t>A graph in a nonlinear data structure that consists of “vertices” (also called “nodes” or “points”) and “edges” (also called “lines” or “arcs”) that connect vertices.</a:t>
            </a:r>
          </a:p>
          <a:p>
            <a:pPr algn="just" eaLnBrk="1" hangingPunct="1"/>
            <a:endParaRPr lang="en-US" altLang="en-US" sz="1600"/>
          </a:p>
          <a:p>
            <a:pPr algn="just" eaLnBrk="1" hangingPunct="1"/>
            <a:r>
              <a:rPr lang="en-US" altLang="en-US"/>
              <a:t>A graph is a finite (</a:t>
            </a:r>
            <a:r>
              <a:rPr lang="en-US" altLang="en-US" i="1"/>
              <a:t>fixed</a:t>
            </a:r>
            <a:r>
              <a:rPr lang="en-US" altLang="en-US"/>
              <a:t>) set (</a:t>
            </a:r>
            <a:r>
              <a:rPr lang="en-US" altLang="en-US" i="1"/>
              <a:t>collection or group</a:t>
            </a:r>
            <a:r>
              <a:rPr lang="en-US" altLang="en-US"/>
              <a:t>) of vertices or nodes connected by edges.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94FDFFFD-6629-2A21-6B5E-1DF0B561AE22}"/>
              </a:ext>
            </a:extLst>
          </p:cNvPr>
          <p:cNvSpPr>
            <a:spLocks noGrp="1"/>
          </p:cNvSpPr>
          <p:nvPr>
            <p:ph type="title"/>
          </p:nvPr>
        </p:nvSpPr>
        <p:spPr/>
        <p:txBody>
          <a:bodyPr/>
          <a:lstStyle/>
          <a:p>
            <a:r>
              <a:rPr lang="en-US" altLang="en-US"/>
              <a:t>Adjacency Matrix</a:t>
            </a:r>
            <a:br>
              <a:rPr lang="en-US" altLang="en-US"/>
            </a:br>
            <a:r>
              <a:rPr lang="en-US" altLang="en-US"/>
              <a:t>Representation of Graph</a:t>
            </a:r>
          </a:p>
        </p:txBody>
      </p:sp>
      <p:sp>
        <p:nvSpPr>
          <p:cNvPr id="19459" name="Content Placeholder 2">
            <a:extLst>
              <a:ext uri="{FF2B5EF4-FFF2-40B4-BE49-F238E27FC236}">
                <a16:creationId xmlns:a16="http://schemas.microsoft.com/office/drawing/2014/main" id="{ED7080E6-7070-1BFD-386E-41CF78C2DD9E}"/>
              </a:ext>
            </a:extLst>
          </p:cNvPr>
          <p:cNvSpPr>
            <a:spLocks noGrp="1"/>
          </p:cNvSpPr>
          <p:nvPr>
            <p:ph idx="1"/>
          </p:nvPr>
        </p:nvSpPr>
        <p:spPr/>
        <p:txBody>
          <a:bodyPr/>
          <a:lstStyle/>
          <a:p>
            <a:pPr algn="just">
              <a:defRPr/>
            </a:pPr>
            <a:r>
              <a:rPr lang="en-US" sz="2800" dirty="0"/>
              <a:t>For any two vertices </a:t>
            </a:r>
            <a:r>
              <a:rPr lang="en-US" sz="3600" i="1" dirty="0"/>
              <a:t>v</a:t>
            </a:r>
            <a:r>
              <a:rPr lang="en-US" sz="1600" i="1" dirty="0"/>
              <a:t>i</a:t>
            </a:r>
            <a:r>
              <a:rPr lang="en-US" sz="2800" i="1" dirty="0"/>
              <a:t>  </a:t>
            </a:r>
            <a:r>
              <a:rPr lang="en-US" sz="2800" dirty="0"/>
              <a:t>and </a:t>
            </a:r>
            <a:r>
              <a:rPr lang="en-US" sz="3600" i="1" dirty="0" err="1"/>
              <a:t>v</a:t>
            </a:r>
            <a:r>
              <a:rPr lang="en-US" sz="1600" i="1" dirty="0" err="1"/>
              <a:t>j</a:t>
            </a:r>
            <a:r>
              <a:rPr lang="en-US" sz="2800" i="1" dirty="0"/>
              <a:t> </a:t>
            </a:r>
            <a:r>
              <a:rPr lang="en-US" sz="2800" dirty="0"/>
              <a:t>of the graph G, the adjacency matrix A of the graph G contains one of the following two values (value of the adjacency matrix is indicated by </a:t>
            </a:r>
            <a:r>
              <a:rPr lang="en-US" sz="3600" dirty="0"/>
              <a:t>A</a:t>
            </a:r>
            <a:r>
              <a:rPr lang="en-US" sz="1600" i="1" dirty="0"/>
              <a:t>i j</a:t>
            </a:r>
            <a:r>
              <a:rPr lang="en-US" sz="2800" dirty="0"/>
              <a:t>):</a:t>
            </a:r>
            <a:endParaRPr lang="en-US" sz="100" dirty="0"/>
          </a:p>
          <a:p>
            <a:pPr lvl="1" algn="just">
              <a:buFont typeface="Arial" charset="0"/>
              <a:buChar char="•"/>
              <a:defRPr/>
            </a:pPr>
            <a:r>
              <a:rPr lang="en-US" sz="2400" dirty="0"/>
              <a:t>1 – if vertex </a:t>
            </a:r>
            <a:r>
              <a:rPr lang="en-US" sz="3200" i="1" dirty="0"/>
              <a:t>v</a:t>
            </a:r>
            <a:r>
              <a:rPr lang="en-US" sz="1400" i="1" dirty="0"/>
              <a:t>i</a:t>
            </a:r>
            <a:r>
              <a:rPr lang="en-US" sz="2400" i="1" dirty="0"/>
              <a:t>  </a:t>
            </a:r>
            <a:r>
              <a:rPr lang="en-US" sz="2400" dirty="0"/>
              <a:t>is adjacent to vertex </a:t>
            </a:r>
            <a:r>
              <a:rPr lang="en-US" sz="3200" i="1" dirty="0" err="1"/>
              <a:t>v</a:t>
            </a:r>
            <a:r>
              <a:rPr lang="en-US" sz="1400" i="1" dirty="0" err="1"/>
              <a:t>j</a:t>
            </a:r>
            <a:r>
              <a:rPr lang="en-US" sz="2400" dirty="0"/>
              <a:t>, it means if there is an edge from vertex </a:t>
            </a:r>
            <a:r>
              <a:rPr lang="en-US" sz="3200" i="1" dirty="0"/>
              <a:t>v</a:t>
            </a:r>
            <a:r>
              <a:rPr lang="en-US" sz="1400" i="1" dirty="0"/>
              <a:t>i</a:t>
            </a:r>
            <a:r>
              <a:rPr lang="en-US" sz="2400" i="1" dirty="0"/>
              <a:t> </a:t>
            </a:r>
            <a:r>
              <a:rPr lang="en-US" sz="2400" dirty="0"/>
              <a:t>to vertex </a:t>
            </a:r>
            <a:r>
              <a:rPr lang="en-US" sz="3200" i="1" dirty="0" err="1"/>
              <a:t>v</a:t>
            </a:r>
            <a:r>
              <a:rPr lang="en-US" sz="1400" i="1" dirty="0" err="1"/>
              <a:t>j</a:t>
            </a:r>
            <a:r>
              <a:rPr lang="en-US" sz="2400" i="1" dirty="0"/>
              <a:t> </a:t>
            </a:r>
            <a:r>
              <a:rPr lang="en-US" sz="2400" dirty="0"/>
              <a:t>or there is an edge between two vertices </a:t>
            </a:r>
            <a:r>
              <a:rPr lang="en-US" sz="3200" i="1" dirty="0"/>
              <a:t>v</a:t>
            </a:r>
            <a:r>
              <a:rPr lang="en-US" sz="1400" i="1" dirty="0"/>
              <a:t>i</a:t>
            </a:r>
            <a:r>
              <a:rPr lang="en-US" sz="2400" i="1" dirty="0"/>
              <a:t>  </a:t>
            </a:r>
            <a:r>
              <a:rPr lang="en-US" sz="2400" dirty="0">
                <a:ea typeface="+mn-ea"/>
                <a:cs typeface="+mn-cs"/>
              </a:rPr>
              <a:t>and</a:t>
            </a:r>
            <a:r>
              <a:rPr lang="en-US" sz="2400" dirty="0"/>
              <a:t> </a:t>
            </a:r>
            <a:r>
              <a:rPr lang="en-US" sz="3200" i="1" dirty="0" err="1"/>
              <a:t>v</a:t>
            </a:r>
            <a:r>
              <a:rPr lang="en-US" sz="1400" i="1" dirty="0" err="1"/>
              <a:t>j</a:t>
            </a:r>
            <a:r>
              <a:rPr lang="en-US" sz="2400" dirty="0"/>
              <a:t>.</a:t>
            </a:r>
          </a:p>
          <a:p>
            <a:pPr lvl="1" algn="just">
              <a:buFont typeface="Arial" charset="0"/>
              <a:buChar char="•"/>
              <a:defRPr/>
            </a:pPr>
            <a:r>
              <a:rPr lang="en-US" sz="2400" dirty="0"/>
              <a:t>0 – otherwise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A11E957B-D76F-5D85-EC7A-188924D2E3B3}"/>
              </a:ext>
            </a:extLst>
          </p:cNvPr>
          <p:cNvSpPr>
            <a:spLocks noGrp="1"/>
          </p:cNvSpPr>
          <p:nvPr>
            <p:ph type="title"/>
          </p:nvPr>
        </p:nvSpPr>
        <p:spPr/>
        <p:txBody>
          <a:bodyPr/>
          <a:lstStyle/>
          <a:p>
            <a:r>
              <a:rPr lang="en-US" altLang="en-US"/>
              <a:t>Adjacency Matrix</a:t>
            </a:r>
            <a:br>
              <a:rPr lang="en-US" altLang="en-US"/>
            </a:br>
            <a:r>
              <a:rPr lang="en-US" altLang="en-US"/>
              <a:t>Representation of Graph</a:t>
            </a:r>
          </a:p>
        </p:txBody>
      </p:sp>
      <p:sp>
        <p:nvSpPr>
          <p:cNvPr id="23555" name="Content Placeholder 2">
            <a:extLst>
              <a:ext uri="{FF2B5EF4-FFF2-40B4-BE49-F238E27FC236}">
                <a16:creationId xmlns:a16="http://schemas.microsoft.com/office/drawing/2014/main" id="{528DA107-46BA-8370-A437-6EFD25070DD3}"/>
              </a:ext>
            </a:extLst>
          </p:cNvPr>
          <p:cNvSpPr>
            <a:spLocks noGrp="1"/>
          </p:cNvSpPr>
          <p:nvPr>
            <p:ph idx="1"/>
          </p:nvPr>
        </p:nvSpPr>
        <p:spPr/>
        <p:txBody>
          <a:bodyPr/>
          <a:lstStyle/>
          <a:p>
            <a:pPr algn="just"/>
            <a:r>
              <a:rPr lang="en-US" altLang="en-US" sz="2800"/>
              <a:t>An adjacency matrix representation of a graph is a way of representing which vertices (also called nodes) of the graph are adjacent to which other vertices.</a:t>
            </a:r>
          </a:p>
          <a:p>
            <a:pPr algn="just"/>
            <a:endParaRPr lang="en-US" altLang="en-US" sz="2800"/>
          </a:p>
          <a:p>
            <a:pPr algn="just"/>
            <a:r>
              <a:rPr lang="en-US" altLang="en-US" sz="2800"/>
              <a:t>Adjacency matrix is a two-dimensional matrix, in which the rows represent source vertices (also called nodes) and columns represent destination vertices (also called nodes).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541C3808-A518-863F-FC02-13B3B54F93E6}"/>
              </a:ext>
            </a:extLst>
          </p:cNvPr>
          <p:cNvSpPr>
            <a:spLocks noGrp="1"/>
          </p:cNvSpPr>
          <p:nvPr>
            <p:ph type="title"/>
          </p:nvPr>
        </p:nvSpPr>
        <p:spPr/>
        <p:txBody>
          <a:bodyPr/>
          <a:lstStyle/>
          <a:p>
            <a:r>
              <a:rPr lang="en-US" altLang="en-US"/>
              <a:t>Adjacency Matrix</a:t>
            </a:r>
            <a:br>
              <a:rPr lang="en-US" altLang="en-US"/>
            </a:br>
            <a:r>
              <a:rPr lang="en-US" altLang="en-US"/>
              <a:t>Representation of Graph</a:t>
            </a:r>
          </a:p>
        </p:txBody>
      </p:sp>
      <p:sp>
        <p:nvSpPr>
          <p:cNvPr id="24579" name="Rectangle 5">
            <a:extLst>
              <a:ext uri="{FF2B5EF4-FFF2-40B4-BE49-F238E27FC236}">
                <a16:creationId xmlns:a16="http://schemas.microsoft.com/office/drawing/2014/main" id="{27905804-C61C-307D-B440-7185B12AFB0A}"/>
              </a:ext>
            </a:extLst>
          </p:cNvPr>
          <p:cNvSpPr>
            <a:spLocks noGrp="1" noChangeArrowheads="1"/>
          </p:cNvSpPr>
          <p:nvPr>
            <p:ph type="body" sz="half" idx="4294967295"/>
          </p:nvPr>
        </p:nvSpPr>
        <p:spPr>
          <a:xfrm>
            <a:off x="1182688" y="2017713"/>
            <a:ext cx="7772400" cy="1411287"/>
          </a:xfrm>
        </p:spPr>
        <p:txBody>
          <a:bodyPr/>
          <a:lstStyle/>
          <a:p>
            <a:pPr algn="just"/>
            <a:r>
              <a:rPr lang="en-US" altLang="en-US" sz="2800"/>
              <a:t>For example, the adjacency matrix representation of the undirected graph (first graph) shown above, is as shown below:</a:t>
            </a:r>
          </a:p>
        </p:txBody>
      </p:sp>
      <p:sp>
        <p:nvSpPr>
          <p:cNvPr id="24580" name="Rectangle 6">
            <a:extLst>
              <a:ext uri="{FF2B5EF4-FFF2-40B4-BE49-F238E27FC236}">
                <a16:creationId xmlns:a16="http://schemas.microsoft.com/office/drawing/2014/main" id="{6A3D9CD4-5A2A-60E7-B38B-6C6A03BB5FF2}"/>
              </a:ext>
            </a:extLst>
          </p:cNvPr>
          <p:cNvSpPr>
            <a:spLocks noGrp="1" noChangeArrowheads="1"/>
          </p:cNvSpPr>
          <p:nvPr>
            <p:ph sz="half" idx="4294967295"/>
          </p:nvPr>
        </p:nvSpPr>
        <p:spPr>
          <a:xfrm>
            <a:off x="2743200" y="3429000"/>
            <a:ext cx="3470275" cy="2438400"/>
          </a:xfrm>
        </p:spPr>
        <p:txBody>
          <a:bodyPr/>
          <a:lstStyle/>
          <a:p>
            <a:pPr>
              <a:buFont typeface="Wingdings" panose="05000000000000000000" pitchFamily="2" charset="2"/>
              <a:buNone/>
            </a:pPr>
            <a:r>
              <a:rPr lang="en-US" altLang="en-US" sz="2800"/>
              <a:t>		1	2	3</a:t>
            </a:r>
          </a:p>
          <a:p>
            <a:pPr>
              <a:buFont typeface="Wingdings" panose="05000000000000000000" pitchFamily="2" charset="2"/>
              <a:buNone/>
            </a:pPr>
            <a:r>
              <a:rPr lang="en-US" altLang="en-US" sz="2800"/>
              <a:t>1</a:t>
            </a:r>
          </a:p>
          <a:p>
            <a:pPr>
              <a:buFont typeface="Wingdings" panose="05000000000000000000" pitchFamily="2" charset="2"/>
              <a:buNone/>
            </a:pPr>
            <a:r>
              <a:rPr lang="en-US" altLang="en-US" sz="2800"/>
              <a:t>2</a:t>
            </a:r>
          </a:p>
          <a:p>
            <a:pPr>
              <a:buFont typeface="Wingdings" panose="05000000000000000000" pitchFamily="2" charset="2"/>
              <a:buNone/>
            </a:pPr>
            <a:r>
              <a:rPr lang="en-US" altLang="en-US" sz="2800"/>
              <a:t>3</a:t>
            </a:r>
          </a:p>
        </p:txBody>
      </p:sp>
      <p:grpSp>
        <p:nvGrpSpPr>
          <p:cNvPr id="24581" name="Group 13">
            <a:extLst>
              <a:ext uri="{FF2B5EF4-FFF2-40B4-BE49-F238E27FC236}">
                <a16:creationId xmlns:a16="http://schemas.microsoft.com/office/drawing/2014/main" id="{89EC5568-569B-AA40-4C2F-A6DE88F6FB07}"/>
              </a:ext>
            </a:extLst>
          </p:cNvPr>
          <p:cNvGrpSpPr>
            <a:grpSpLocks/>
          </p:cNvGrpSpPr>
          <p:nvPr/>
        </p:nvGrpSpPr>
        <p:grpSpPr bwMode="auto">
          <a:xfrm>
            <a:off x="3403600" y="3768725"/>
            <a:ext cx="2667000" cy="1873250"/>
            <a:chOff x="1152" y="2208"/>
            <a:chExt cx="1680" cy="1180"/>
          </a:xfrm>
        </p:grpSpPr>
        <p:sp>
          <p:nvSpPr>
            <p:cNvPr id="24582" name="AutoShape 9">
              <a:extLst>
                <a:ext uri="{FF2B5EF4-FFF2-40B4-BE49-F238E27FC236}">
                  <a16:creationId xmlns:a16="http://schemas.microsoft.com/office/drawing/2014/main" id="{5A0D4FCB-C9CF-E4C3-7BD3-5EB49B5F9975}"/>
                </a:ext>
              </a:extLst>
            </p:cNvPr>
            <p:cNvSpPr>
              <a:spLocks/>
            </p:cNvSpPr>
            <p:nvPr/>
          </p:nvSpPr>
          <p:spPr bwMode="auto">
            <a:xfrm>
              <a:off x="1152" y="2208"/>
              <a:ext cx="144" cy="1180"/>
            </a:xfrm>
            <a:prstGeom prst="leftBracket">
              <a:avLst>
                <a:gd name="adj" fmla="val 6828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4583" name="AutoShape 10">
              <a:extLst>
                <a:ext uri="{FF2B5EF4-FFF2-40B4-BE49-F238E27FC236}">
                  <a16:creationId xmlns:a16="http://schemas.microsoft.com/office/drawing/2014/main" id="{E8F25BF0-D243-9A9A-D004-F4043F34A76D}"/>
                </a:ext>
              </a:extLst>
            </p:cNvPr>
            <p:cNvSpPr>
              <a:spLocks/>
            </p:cNvSpPr>
            <p:nvPr/>
          </p:nvSpPr>
          <p:spPr bwMode="auto">
            <a:xfrm>
              <a:off x="2688" y="2208"/>
              <a:ext cx="144" cy="1180"/>
            </a:xfrm>
            <a:prstGeom prst="rightBracket">
              <a:avLst>
                <a:gd name="adj" fmla="val 6828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4584" name="Text Box 11">
              <a:extLst>
                <a:ext uri="{FF2B5EF4-FFF2-40B4-BE49-F238E27FC236}">
                  <a16:creationId xmlns:a16="http://schemas.microsoft.com/office/drawing/2014/main" id="{C4524611-BB39-7005-A1B2-2FE48FD9FC47}"/>
                </a:ext>
              </a:extLst>
            </p:cNvPr>
            <p:cNvSpPr txBox="1">
              <a:spLocks noChangeArrowheads="1"/>
            </p:cNvSpPr>
            <p:nvPr/>
          </p:nvSpPr>
          <p:spPr bwMode="auto">
            <a:xfrm>
              <a:off x="1296" y="2304"/>
              <a:ext cx="1392" cy="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r>
                <a:rPr lang="en-US" altLang="en-US" b="1"/>
                <a:t>0	1	1</a:t>
              </a:r>
            </a:p>
            <a:p>
              <a:pPr eaLnBrk="1" hangingPunct="1">
                <a:spcBef>
                  <a:spcPct val="50000"/>
                </a:spcBef>
              </a:pPr>
              <a:r>
                <a:rPr lang="en-US" altLang="en-US" b="1"/>
                <a:t>1	0	1</a:t>
              </a:r>
            </a:p>
            <a:p>
              <a:pPr eaLnBrk="1" hangingPunct="1">
                <a:spcBef>
                  <a:spcPct val="50000"/>
                </a:spcBef>
              </a:pPr>
              <a:r>
                <a:rPr lang="en-US" altLang="en-US" b="1"/>
                <a:t>1	1	0</a:t>
              </a: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1777D85B-BF87-B9B1-8802-43B92BAFD892}"/>
              </a:ext>
            </a:extLst>
          </p:cNvPr>
          <p:cNvSpPr>
            <a:spLocks noGrp="1" noChangeArrowheads="1"/>
          </p:cNvSpPr>
          <p:nvPr>
            <p:ph type="title"/>
          </p:nvPr>
        </p:nvSpPr>
        <p:spPr/>
        <p:txBody>
          <a:bodyPr/>
          <a:lstStyle/>
          <a:p>
            <a:r>
              <a:rPr lang="en-US" altLang="en-US" sz="4000"/>
              <a:t>Adjacency Matrix</a:t>
            </a:r>
            <a:br>
              <a:rPr lang="en-US" altLang="en-US" sz="4000"/>
            </a:br>
            <a:r>
              <a:rPr lang="en-US" altLang="en-US" sz="4000"/>
              <a:t>Representation of Graph</a:t>
            </a:r>
          </a:p>
        </p:txBody>
      </p:sp>
      <p:sp>
        <p:nvSpPr>
          <p:cNvPr id="25603" name="Rectangle 3">
            <a:extLst>
              <a:ext uri="{FF2B5EF4-FFF2-40B4-BE49-F238E27FC236}">
                <a16:creationId xmlns:a16="http://schemas.microsoft.com/office/drawing/2014/main" id="{6E6C42CA-0B9B-D051-7560-86063147BAE9}"/>
              </a:ext>
            </a:extLst>
          </p:cNvPr>
          <p:cNvSpPr>
            <a:spLocks noGrp="1" noChangeArrowheads="1"/>
          </p:cNvSpPr>
          <p:nvPr>
            <p:ph type="body" idx="1"/>
          </p:nvPr>
        </p:nvSpPr>
        <p:spPr/>
        <p:txBody>
          <a:bodyPr/>
          <a:lstStyle/>
          <a:p>
            <a:pPr algn="just"/>
            <a:r>
              <a:rPr lang="en-US" altLang="en-US" sz="2800"/>
              <a:t>In the adjacency matrix shown above, the first row and column is used for vertex 1, the second row and column is used for vertex 2, and the third row and column is used for vertex 3.</a:t>
            </a:r>
          </a:p>
          <a:p>
            <a:pPr algn="just"/>
            <a:endParaRPr lang="en-US" altLang="en-US" sz="2800"/>
          </a:p>
          <a:p>
            <a:pPr algn="just"/>
            <a:r>
              <a:rPr lang="en-US" altLang="en-US" sz="2800"/>
              <a:t>The value of the adjacency matrix is 1, if the vertex at a row is adjacent to the vertex at a column.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8F5744D1-D0D6-E3E8-9129-C292427A5F7C}"/>
              </a:ext>
            </a:extLst>
          </p:cNvPr>
          <p:cNvSpPr>
            <a:spLocks noGrp="1" noChangeArrowheads="1"/>
          </p:cNvSpPr>
          <p:nvPr>
            <p:ph type="title"/>
          </p:nvPr>
        </p:nvSpPr>
        <p:spPr/>
        <p:txBody>
          <a:bodyPr/>
          <a:lstStyle/>
          <a:p>
            <a:r>
              <a:rPr lang="en-US" altLang="en-US" sz="4000"/>
              <a:t>Adjacency Matrix</a:t>
            </a:r>
            <a:br>
              <a:rPr lang="en-US" altLang="en-US" sz="4000"/>
            </a:br>
            <a:r>
              <a:rPr lang="en-US" altLang="en-US" sz="4000"/>
              <a:t>Representation of Graph</a:t>
            </a:r>
          </a:p>
        </p:txBody>
      </p:sp>
      <p:sp>
        <p:nvSpPr>
          <p:cNvPr id="26627" name="Rectangle 3">
            <a:extLst>
              <a:ext uri="{FF2B5EF4-FFF2-40B4-BE49-F238E27FC236}">
                <a16:creationId xmlns:a16="http://schemas.microsoft.com/office/drawing/2014/main" id="{EFC05E80-0BD4-CDEC-959C-0C93869777B4}"/>
              </a:ext>
            </a:extLst>
          </p:cNvPr>
          <p:cNvSpPr>
            <a:spLocks noGrp="1" noChangeArrowheads="1"/>
          </p:cNvSpPr>
          <p:nvPr>
            <p:ph type="body" idx="1"/>
          </p:nvPr>
        </p:nvSpPr>
        <p:spPr/>
        <p:txBody>
          <a:bodyPr/>
          <a:lstStyle/>
          <a:p>
            <a:pPr algn="just"/>
            <a:r>
              <a:rPr lang="en-US" altLang="en-US" sz="2600"/>
              <a:t>There is no edge from vertex 1 to itself, the value of the matrix in row1, column1 is 0. There is an edge from vertex 1 to vertex 2, the value of the matrix in row1, column2 is 1. Similarly, there is an edge from vertex 1 to vertex 3, the value of the matrix in row1, column3 is 1.</a:t>
            </a:r>
          </a:p>
          <a:p>
            <a:pPr algn="just"/>
            <a:endParaRPr lang="en-US" altLang="en-US" sz="2400"/>
          </a:p>
          <a:p>
            <a:pPr algn="just"/>
            <a:r>
              <a:rPr lang="en-US" altLang="en-US" sz="2600"/>
              <a:t>In the same way, there is an edge from vertex 2 to vertex 1, the value of the matrix in row2, column1 is 1. There is no edge from vertex 2 to</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237D22D6-B0F3-F1C1-C82C-8E2E0015073E}"/>
              </a:ext>
            </a:extLst>
          </p:cNvPr>
          <p:cNvSpPr>
            <a:spLocks noGrp="1" noChangeArrowheads="1"/>
          </p:cNvSpPr>
          <p:nvPr>
            <p:ph type="title"/>
          </p:nvPr>
        </p:nvSpPr>
        <p:spPr/>
        <p:txBody>
          <a:bodyPr/>
          <a:lstStyle/>
          <a:p>
            <a:r>
              <a:rPr lang="en-US" altLang="en-US" sz="4000"/>
              <a:t>Adjacency Matrix</a:t>
            </a:r>
            <a:br>
              <a:rPr lang="en-US" altLang="en-US" sz="4000"/>
            </a:br>
            <a:r>
              <a:rPr lang="en-US" altLang="en-US" sz="4000"/>
              <a:t>Representation of Graph</a:t>
            </a:r>
          </a:p>
        </p:txBody>
      </p:sp>
      <p:sp>
        <p:nvSpPr>
          <p:cNvPr id="27651" name="Rectangle 3">
            <a:extLst>
              <a:ext uri="{FF2B5EF4-FFF2-40B4-BE49-F238E27FC236}">
                <a16:creationId xmlns:a16="http://schemas.microsoft.com/office/drawing/2014/main" id="{9BD3B65B-5D12-21C6-696E-6DE3A5359E7F}"/>
              </a:ext>
            </a:extLst>
          </p:cNvPr>
          <p:cNvSpPr>
            <a:spLocks noGrp="1" noChangeArrowheads="1"/>
          </p:cNvSpPr>
          <p:nvPr>
            <p:ph type="body" idx="1"/>
          </p:nvPr>
        </p:nvSpPr>
        <p:spPr/>
        <p:txBody>
          <a:bodyPr/>
          <a:lstStyle/>
          <a:p>
            <a:pPr algn="just">
              <a:buFont typeface="Wingdings" panose="05000000000000000000" pitchFamily="2" charset="2"/>
              <a:buNone/>
            </a:pPr>
            <a:r>
              <a:rPr lang="en-US" altLang="en-US" sz="2500"/>
              <a:t>	itself, the value of the matrix in row2, column2 is 0. Similarly, there is an edge from vertex 2 to vertex 3, the value of the matrix in row2, column3 is 1.</a:t>
            </a:r>
          </a:p>
          <a:p>
            <a:pPr algn="just">
              <a:buFont typeface="Wingdings" panose="05000000000000000000" pitchFamily="2" charset="2"/>
              <a:buNone/>
            </a:pPr>
            <a:endParaRPr lang="en-US" altLang="en-US" sz="500"/>
          </a:p>
          <a:p>
            <a:pPr algn="just"/>
            <a:r>
              <a:rPr lang="en-US" altLang="en-US" sz="2500"/>
              <a:t>In the same way, there is an edge from vertex 3 to vertex 1, the value of the matrix in row3, column1 is 1. There is an edge from vertex 3 to vertex 2, the value of the matrix in row3, column2 is 1. Similarly, there is no edge from vertex 3 to itself, the value of the matrix in row3, column3 is 0.</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328FE13A-EE4E-7117-5A22-3BA539C9A031}"/>
              </a:ext>
            </a:extLst>
          </p:cNvPr>
          <p:cNvSpPr>
            <a:spLocks noGrp="1"/>
          </p:cNvSpPr>
          <p:nvPr>
            <p:ph type="title"/>
          </p:nvPr>
        </p:nvSpPr>
        <p:spPr/>
        <p:txBody>
          <a:bodyPr/>
          <a:lstStyle/>
          <a:p>
            <a:r>
              <a:rPr lang="en-US" altLang="en-US"/>
              <a:t>Adjacency Matrix</a:t>
            </a:r>
            <a:br>
              <a:rPr lang="en-US" altLang="en-US"/>
            </a:br>
            <a:r>
              <a:rPr lang="en-US" altLang="en-US"/>
              <a:t>Representation of Graph</a:t>
            </a:r>
          </a:p>
        </p:txBody>
      </p:sp>
      <p:sp>
        <p:nvSpPr>
          <p:cNvPr id="28675" name="Rectangle 5">
            <a:extLst>
              <a:ext uri="{FF2B5EF4-FFF2-40B4-BE49-F238E27FC236}">
                <a16:creationId xmlns:a16="http://schemas.microsoft.com/office/drawing/2014/main" id="{EE67549F-C9B1-DC10-88AA-BE1C43014F4E}"/>
              </a:ext>
            </a:extLst>
          </p:cNvPr>
          <p:cNvSpPr>
            <a:spLocks noGrp="1" noChangeArrowheads="1"/>
          </p:cNvSpPr>
          <p:nvPr>
            <p:ph type="body" sz="half" idx="4294967295"/>
          </p:nvPr>
        </p:nvSpPr>
        <p:spPr>
          <a:xfrm>
            <a:off x="1182688" y="2017713"/>
            <a:ext cx="7772400" cy="1411287"/>
          </a:xfrm>
        </p:spPr>
        <p:txBody>
          <a:bodyPr/>
          <a:lstStyle/>
          <a:p>
            <a:pPr algn="just"/>
            <a:r>
              <a:rPr lang="en-US" altLang="en-US" sz="2800"/>
              <a:t>For example, the adjacency matrix representation of the directed graph or digraph (second graph) shown above, is as shown below:</a:t>
            </a:r>
          </a:p>
        </p:txBody>
      </p:sp>
      <p:sp>
        <p:nvSpPr>
          <p:cNvPr id="28676" name="Rectangle 6">
            <a:extLst>
              <a:ext uri="{FF2B5EF4-FFF2-40B4-BE49-F238E27FC236}">
                <a16:creationId xmlns:a16="http://schemas.microsoft.com/office/drawing/2014/main" id="{376AE42A-1B03-300F-A1BA-6E3E7605F50E}"/>
              </a:ext>
            </a:extLst>
          </p:cNvPr>
          <p:cNvSpPr>
            <a:spLocks noGrp="1" noChangeArrowheads="1"/>
          </p:cNvSpPr>
          <p:nvPr>
            <p:ph sz="half" idx="4294967295"/>
          </p:nvPr>
        </p:nvSpPr>
        <p:spPr>
          <a:xfrm>
            <a:off x="2743200" y="3803650"/>
            <a:ext cx="3470275" cy="2438400"/>
          </a:xfrm>
        </p:spPr>
        <p:txBody>
          <a:bodyPr/>
          <a:lstStyle/>
          <a:p>
            <a:pPr>
              <a:buFont typeface="Wingdings" panose="05000000000000000000" pitchFamily="2" charset="2"/>
              <a:buNone/>
            </a:pPr>
            <a:r>
              <a:rPr lang="en-US" altLang="en-US" sz="2800"/>
              <a:t>		1	2	3</a:t>
            </a:r>
          </a:p>
          <a:p>
            <a:pPr>
              <a:buFont typeface="Wingdings" panose="05000000000000000000" pitchFamily="2" charset="2"/>
              <a:buNone/>
            </a:pPr>
            <a:r>
              <a:rPr lang="en-US" altLang="en-US" sz="2800"/>
              <a:t>1</a:t>
            </a:r>
          </a:p>
          <a:p>
            <a:pPr>
              <a:buFont typeface="Wingdings" panose="05000000000000000000" pitchFamily="2" charset="2"/>
              <a:buNone/>
            </a:pPr>
            <a:r>
              <a:rPr lang="en-US" altLang="en-US" sz="2800"/>
              <a:t>2</a:t>
            </a:r>
          </a:p>
          <a:p>
            <a:pPr>
              <a:buFont typeface="Wingdings" panose="05000000000000000000" pitchFamily="2" charset="2"/>
              <a:buNone/>
            </a:pPr>
            <a:r>
              <a:rPr lang="en-US" altLang="en-US" sz="2800"/>
              <a:t>3</a:t>
            </a:r>
          </a:p>
        </p:txBody>
      </p:sp>
      <p:grpSp>
        <p:nvGrpSpPr>
          <p:cNvPr id="28677" name="Group 13">
            <a:extLst>
              <a:ext uri="{FF2B5EF4-FFF2-40B4-BE49-F238E27FC236}">
                <a16:creationId xmlns:a16="http://schemas.microsoft.com/office/drawing/2014/main" id="{E24E84AB-4B37-CA8F-136A-F186DFFF52B5}"/>
              </a:ext>
            </a:extLst>
          </p:cNvPr>
          <p:cNvGrpSpPr>
            <a:grpSpLocks/>
          </p:cNvGrpSpPr>
          <p:nvPr/>
        </p:nvGrpSpPr>
        <p:grpSpPr bwMode="auto">
          <a:xfrm>
            <a:off x="3403600" y="4143375"/>
            <a:ext cx="2667000" cy="1873250"/>
            <a:chOff x="1152" y="2208"/>
            <a:chExt cx="1680" cy="1180"/>
          </a:xfrm>
        </p:grpSpPr>
        <p:sp>
          <p:nvSpPr>
            <p:cNvPr id="28678" name="AutoShape 9">
              <a:extLst>
                <a:ext uri="{FF2B5EF4-FFF2-40B4-BE49-F238E27FC236}">
                  <a16:creationId xmlns:a16="http://schemas.microsoft.com/office/drawing/2014/main" id="{8E4AD697-C8D6-CA2C-B494-5F239A95E1DB}"/>
                </a:ext>
              </a:extLst>
            </p:cNvPr>
            <p:cNvSpPr>
              <a:spLocks/>
            </p:cNvSpPr>
            <p:nvPr/>
          </p:nvSpPr>
          <p:spPr bwMode="auto">
            <a:xfrm>
              <a:off x="1152" y="2208"/>
              <a:ext cx="144" cy="1180"/>
            </a:xfrm>
            <a:prstGeom prst="leftBracket">
              <a:avLst>
                <a:gd name="adj" fmla="val 6828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8679" name="AutoShape 10">
              <a:extLst>
                <a:ext uri="{FF2B5EF4-FFF2-40B4-BE49-F238E27FC236}">
                  <a16:creationId xmlns:a16="http://schemas.microsoft.com/office/drawing/2014/main" id="{47B49994-2085-FEDB-891E-E62611727E92}"/>
                </a:ext>
              </a:extLst>
            </p:cNvPr>
            <p:cNvSpPr>
              <a:spLocks/>
            </p:cNvSpPr>
            <p:nvPr/>
          </p:nvSpPr>
          <p:spPr bwMode="auto">
            <a:xfrm>
              <a:off x="2688" y="2208"/>
              <a:ext cx="144" cy="1180"/>
            </a:xfrm>
            <a:prstGeom prst="rightBracket">
              <a:avLst>
                <a:gd name="adj" fmla="val 6828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8680" name="Text Box 11">
              <a:extLst>
                <a:ext uri="{FF2B5EF4-FFF2-40B4-BE49-F238E27FC236}">
                  <a16:creationId xmlns:a16="http://schemas.microsoft.com/office/drawing/2014/main" id="{248C4AF7-6664-4DD9-615C-35588D9B5FB6}"/>
                </a:ext>
              </a:extLst>
            </p:cNvPr>
            <p:cNvSpPr txBox="1">
              <a:spLocks noChangeArrowheads="1"/>
            </p:cNvSpPr>
            <p:nvPr/>
          </p:nvSpPr>
          <p:spPr bwMode="auto">
            <a:xfrm>
              <a:off x="1296" y="2304"/>
              <a:ext cx="1392" cy="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r>
                <a:rPr lang="en-US" altLang="en-US" b="1"/>
                <a:t>0	1	0</a:t>
              </a:r>
            </a:p>
            <a:p>
              <a:pPr eaLnBrk="1" hangingPunct="1">
                <a:spcBef>
                  <a:spcPct val="50000"/>
                </a:spcBef>
              </a:pPr>
              <a:r>
                <a:rPr lang="en-US" altLang="en-US" b="1"/>
                <a:t>0	0	1</a:t>
              </a:r>
            </a:p>
            <a:p>
              <a:pPr eaLnBrk="1" hangingPunct="1">
                <a:spcBef>
                  <a:spcPct val="50000"/>
                </a:spcBef>
              </a:pPr>
              <a:r>
                <a:rPr lang="en-US" altLang="en-US" b="1"/>
                <a:t>1	1	0</a:t>
              </a: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13E30BCD-E59C-A095-31C7-A514BBB27BDB}"/>
              </a:ext>
            </a:extLst>
          </p:cNvPr>
          <p:cNvSpPr>
            <a:spLocks noGrp="1"/>
          </p:cNvSpPr>
          <p:nvPr>
            <p:ph type="title"/>
          </p:nvPr>
        </p:nvSpPr>
        <p:spPr/>
        <p:txBody>
          <a:bodyPr/>
          <a:lstStyle/>
          <a:p>
            <a:r>
              <a:rPr lang="en-US" altLang="en-US"/>
              <a:t>Adjacency Matrix</a:t>
            </a:r>
            <a:br>
              <a:rPr lang="en-US" altLang="en-US"/>
            </a:br>
            <a:r>
              <a:rPr lang="en-US" altLang="en-US"/>
              <a:t>Representation of Graph</a:t>
            </a:r>
          </a:p>
        </p:txBody>
      </p:sp>
      <p:sp>
        <p:nvSpPr>
          <p:cNvPr id="29699" name="Content Placeholder 2">
            <a:extLst>
              <a:ext uri="{FF2B5EF4-FFF2-40B4-BE49-F238E27FC236}">
                <a16:creationId xmlns:a16="http://schemas.microsoft.com/office/drawing/2014/main" id="{AAF97327-9375-1EFB-940D-4167F67D7B8A}"/>
              </a:ext>
            </a:extLst>
          </p:cNvPr>
          <p:cNvSpPr>
            <a:spLocks noGrp="1"/>
          </p:cNvSpPr>
          <p:nvPr>
            <p:ph idx="1"/>
          </p:nvPr>
        </p:nvSpPr>
        <p:spPr/>
        <p:txBody>
          <a:bodyPr/>
          <a:lstStyle/>
          <a:p>
            <a:pPr algn="just"/>
            <a:r>
              <a:rPr lang="en-US" altLang="en-US" sz="2800"/>
              <a:t>The adjacency matrix representation of a graph is also called a (0, 1) – matrix, because only two values 0 and 1 are used in the adjacency matrix representation of a graph.</a:t>
            </a:r>
          </a:p>
          <a:p>
            <a:pPr algn="just"/>
            <a:endParaRPr lang="en-US" altLang="en-US" sz="2800"/>
          </a:p>
          <a:p>
            <a:pPr algn="just"/>
            <a:r>
              <a:rPr lang="en-US" altLang="en-US" sz="2800"/>
              <a:t>Each diagonal value (value of row1, column1, row2, column2, and row3, column3) of the adjacency matrix is the number of edges from a vertex to itself (as shown in the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0A837EBE-84DD-FBA3-9D16-4EC42B2BC700}"/>
              </a:ext>
            </a:extLst>
          </p:cNvPr>
          <p:cNvSpPr>
            <a:spLocks noGrp="1"/>
          </p:cNvSpPr>
          <p:nvPr>
            <p:ph type="title"/>
          </p:nvPr>
        </p:nvSpPr>
        <p:spPr/>
        <p:txBody>
          <a:bodyPr/>
          <a:lstStyle/>
          <a:p>
            <a:r>
              <a:rPr lang="en-US" altLang="en-US"/>
              <a:t>Adjacency Matrix</a:t>
            </a:r>
            <a:br>
              <a:rPr lang="en-US" altLang="en-US"/>
            </a:br>
            <a:r>
              <a:rPr lang="en-US" altLang="en-US"/>
              <a:t>Representation of Graph</a:t>
            </a:r>
          </a:p>
        </p:txBody>
      </p:sp>
      <p:sp>
        <p:nvSpPr>
          <p:cNvPr id="30723" name="Content Placeholder 2">
            <a:extLst>
              <a:ext uri="{FF2B5EF4-FFF2-40B4-BE49-F238E27FC236}">
                <a16:creationId xmlns:a16="http://schemas.microsoft.com/office/drawing/2014/main" id="{50F2C986-A00C-DDCA-568A-DC35DE63957F}"/>
              </a:ext>
            </a:extLst>
          </p:cNvPr>
          <p:cNvSpPr>
            <a:spLocks noGrp="1"/>
          </p:cNvSpPr>
          <p:nvPr>
            <p:ph idx="1"/>
          </p:nvPr>
        </p:nvSpPr>
        <p:spPr/>
        <p:txBody>
          <a:bodyPr/>
          <a:lstStyle/>
          <a:p>
            <a:pPr algn="just">
              <a:buFont typeface="Wingdings" panose="05000000000000000000" pitchFamily="2" charset="2"/>
              <a:buNone/>
            </a:pPr>
            <a:r>
              <a:rPr lang="en-US" altLang="en-US" sz="2800"/>
              <a:t>	adjacency matrix given above). Each diagonal value of the adjacent matrix is normally 0 (zero), because there is no edge from a vertex to itself.</a:t>
            </a:r>
          </a:p>
          <a:p>
            <a:pPr algn="just"/>
            <a:endParaRPr lang="en-US" altLang="en-US" sz="800"/>
          </a:p>
          <a:p>
            <a:pPr algn="just"/>
            <a:r>
              <a:rPr lang="en-US" altLang="en-US" sz="2800"/>
              <a:t>Each non-diagonal value (other value) of the adjacency matrix is the number of edges from one vertex to another vertex (as shown in the adjacency matrix given above).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D6DFC2DC-77F4-49CE-139E-D18740950C67}"/>
              </a:ext>
            </a:extLst>
          </p:cNvPr>
          <p:cNvSpPr>
            <a:spLocks noGrp="1"/>
          </p:cNvSpPr>
          <p:nvPr>
            <p:ph type="title"/>
          </p:nvPr>
        </p:nvSpPr>
        <p:spPr/>
        <p:txBody>
          <a:bodyPr/>
          <a:lstStyle/>
          <a:p>
            <a:r>
              <a:rPr lang="en-US" altLang="en-US"/>
              <a:t>Graph Traversals</a:t>
            </a:r>
          </a:p>
        </p:txBody>
      </p:sp>
      <p:sp>
        <p:nvSpPr>
          <p:cNvPr id="31747" name="Content Placeholder 2">
            <a:extLst>
              <a:ext uri="{FF2B5EF4-FFF2-40B4-BE49-F238E27FC236}">
                <a16:creationId xmlns:a16="http://schemas.microsoft.com/office/drawing/2014/main" id="{7C316B5F-D24B-424E-2E99-30356F6EAA44}"/>
              </a:ext>
            </a:extLst>
          </p:cNvPr>
          <p:cNvSpPr>
            <a:spLocks noGrp="1"/>
          </p:cNvSpPr>
          <p:nvPr>
            <p:ph idx="1"/>
          </p:nvPr>
        </p:nvSpPr>
        <p:spPr/>
        <p:txBody>
          <a:bodyPr/>
          <a:lstStyle/>
          <a:p>
            <a:pPr algn="just"/>
            <a:r>
              <a:rPr lang="en-US" altLang="en-US"/>
              <a:t>The graph traversal is the process of visiting (displaying) all the nodes or vertices in a graph in a particular manner (way) or order. There are two different types of traversals of a graph, as shown below:</a:t>
            </a:r>
          </a:p>
          <a:p>
            <a:pPr marL="971550" lvl="1" indent="-514350" algn="just">
              <a:buFont typeface="Tahoma" panose="020B0604030504040204" pitchFamily="34" charset="0"/>
              <a:buAutoNum type="arabicPeriod"/>
            </a:pPr>
            <a:r>
              <a:rPr lang="en-US" altLang="en-US" sz="3200"/>
              <a:t>Depth-First Search (DFS)</a:t>
            </a:r>
          </a:p>
          <a:p>
            <a:pPr marL="971550" lvl="1" indent="-514350" algn="just">
              <a:buFont typeface="Tahoma" panose="020B0604030504040204" pitchFamily="34" charset="0"/>
              <a:buAutoNum type="arabicPeriod"/>
            </a:pPr>
            <a:r>
              <a:rPr lang="en-US" altLang="en-US" sz="3200"/>
              <a:t>Breadth-First Search (BFS)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CB462E7E-5614-B5AD-4C2F-B63FF8E8FE27}"/>
              </a:ext>
            </a:extLst>
          </p:cNvPr>
          <p:cNvSpPr>
            <a:spLocks noGrp="1"/>
          </p:cNvSpPr>
          <p:nvPr>
            <p:ph type="title"/>
          </p:nvPr>
        </p:nvSpPr>
        <p:spPr/>
        <p:txBody>
          <a:bodyPr/>
          <a:lstStyle/>
          <a:p>
            <a:pPr eaLnBrk="1" hangingPunct="1"/>
            <a:r>
              <a:rPr lang="en-US" altLang="en-US"/>
              <a:t>GRAPH - INTRODUCTION</a:t>
            </a:r>
          </a:p>
        </p:txBody>
      </p:sp>
      <p:sp>
        <p:nvSpPr>
          <p:cNvPr id="5123" name="Content Placeholder 2">
            <a:extLst>
              <a:ext uri="{FF2B5EF4-FFF2-40B4-BE49-F238E27FC236}">
                <a16:creationId xmlns:a16="http://schemas.microsoft.com/office/drawing/2014/main" id="{29FDDC09-720A-2953-66AC-ACB938FE8B02}"/>
              </a:ext>
            </a:extLst>
          </p:cNvPr>
          <p:cNvSpPr>
            <a:spLocks noGrp="1"/>
          </p:cNvSpPr>
          <p:nvPr>
            <p:ph idx="1"/>
          </p:nvPr>
        </p:nvSpPr>
        <p:spPr/>
        <p:txBody>
          <a:bodyPr/>
          <a:lstStyle/>
          <a:p>
            <a:pPr algn="just" eaLnBrk="1" hangingPunct="1"/>
            <a:r>
              <a:rPr lang="en-US" altLang="en-US" sz="2800"/>
              <a:t>A mathematical definition of a graph is as follows:</a:t>
            </a:r>
          </a:p>
          <a:p>
            <a:pPr algn="just" eaLnBrk="1" hangingPunct="1">
              <a:buFont typeface="Wingdings" panose="05000000000000000000" pitchFamily="2" charset="2"/>
              <a:buNone/>
            </a:pPr>
            <a:endParaRPr lang="en-US" altLang="en-US" sz="500"/>
          </a:p>
          <a:p>
            <a:pPr algn="just" eaLnBrk="1" hangingPunct="1">
              <a:buFont typeface="Wingdings" panose="05000000000000000000" pitchFamily="2" charset="2"/>
              <a:buNone/>
            </a:pPr>
            <a:r>
              <a:rPr lang="en-US" altLang="en-US" sz="2800"/>
              <a:t>	A graph G is a pair (</a:t>
            </a:r>
            <a:r>
              <a:rPr lang="en-US" altLang="en-US" sz="2800" i="1"/>
              <a:t>collection or group</a:t>
            </a:r>
            <a:r>
              <a:rPr lang="en-US" altLang="en-US" sz="2800"/>
              <a:t>) of vertices V and edges E, written as G = (V, E), where V is a set of vertices (also called nodes) and E is a set of edges (also called arcs). For example, in the directed graph (second graph) shown below, V = {1, 2, 3} and E = {(1, 2), (2, 3), (3, 1), (3, 2)}.</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5761A0CE-C4BA-7691-F009-A5AC0A335080}"/>
              </a:ext>
            </a:extLst>
          </p:cNvPr>
          <p:cNvSpPr>
            <a:spLocks noGrp="1"/>
          </p:cNvSpPr>
          <p:nvPr>
            <p:ph type="title"/>
          </p:nvPr>
        </p:nvSpPr>
        <p:spPr/>
        <p:txBody>
          <a:bodyPr/>
          <a:lstStyle/>
          <a:p>
            <a:r>
              <a:rPr lang="en-US" altLang="en-US"/>
              <a:t>Graph Traversals</a:t>
            </a:r>
          </a:p>
        </p:txBody>
      </p:sp>
      <p:sp>
        <p:nvSpPr>
          <p:cNvPr id="32771" name="Content Placeholder 2">
            <a:extLst>
              <a:ext uri="{FF2B5EF4-FFF2-40B4-BE49-F238E27FC236}">
                <a16:creationId xmlns:a16="http://schemas.microsoft.com/office/drawing/2014/main" id="{97DF2A6C-ADD5-B692-93B7-4D4CBC32320D}"/>
              </a:ext>
            </a:extLst>
          </p:cNvPr>
          <p:cNvSpPr>
            <a:spLocks noGrp="1"/>
          </p:cNvSpPr>
          <p:nvPr>
            <p:ph idx="1"/>
          </p:nvPr>
        </p:nvSpPr>
        <p:spPr/>
        <p:txBody>
          <a:bodyPr/>
          <a:lstStyle/>
          <a:p>
            <a:pPr marL="514350" lvl="1" indent="-514350" algn="just">
              <a:buClr>
                <a:schemeClr val="folHlink"/>
              </a:buClr>
              <a:buSzPct val="60000"/>
              <a:buFont typeface="Tahoma" panose="020B0604030504040204" pitchFamily="34" charset="0"/>
              <a:buAutoNum type="arabicPeriod"/>
            </a:pPr>
            <a:r>
              <a:rPr lang="en-US" altLang="en-US" sz="3000" u="sng"/>
              <a:t>Depth-First Search (DFS):</a:t>
            </a:r>
          </a:p>
          <a:p>
            <a:pPr marL="514350" lvl="1" indent="-514350" algn="just">
              <a:buClr>
                <a:schemeClr val="folHlink"/>
              </a:buClr>
              <a:buSzPct val="60000"/>
              <a:buFont typeface="Wingdings" panose="05000000000000000000" pitchFamily="2" charset="2"/>
              <a:buNone/>
            </a:pPr>
            <a:r>
              <a:rPr lang="en-US" altLang="en-US" sz="3000"/>
              <a:t>	Depth-First Search (DFS) graph traversal beginning at starting node (vertex) of a graph. First we visit the starting node (vertex) of the graph. Then we visit all the neighbours (adjacent nodes or adjacent vertices) of the starting node (vertex) of the graph.</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EF6F29BE-A3E8-A82F-7494-493043B3526A}"/>
              </a:ext>
            </a:extLst>
          </p:cNvPr>
          <p:cNvSpPr>
            <a:spLocks noGrp="1"/>
          </p:cNvSpPr>
          <p:nvPr>
            <p:ph type="title"/>
          </p:nvPr>
        </p:nvSpPr>
        <p:spPr/>
        <p:txBody>
          <a:bodyPr/>
          <a:lstStyle/>
          <a:p>
            <a:r>
              <a:rPr lang="en-US" altLang="en-US"/>
              <a:t>Graph Traversals</a:t>
            </a:r>
          </a:p>
        </p:txBody>
      </p:sp>
      <p:sp>
        <p:nvSpPr>
          <p:cNvPr id="33795" name="Content Placeholder 2">
            <a:extLst>
              <a:ext uri="{FF2B5EF4-FFF2-40B4-BE49-F238E27FC236}">
                <a16:creationId xmlns:a16="http://schemas.microsoft.com/office/drawing/2014/main" id="{E8DDAD43-D6A6-4389-87E2-6F9F0F14816D}"/>
              </a:ext>
            </a:extLst>
          </p:cNvPr>
          <p:cNvSpPr>
            <a:spLocks noGrp="1"/>
          </p:cNvSpPr>
          <p:nvPr>
            <p:ph idx="1"/>
          </p:nvPr>
        </p:nvSpPr>
        <p:spPr/>
        <p:txBody>
          <a:bodyPr/>
          <a:lstStyle/>
          <a:p>
            <a:pPr marL="342900" lvl="1" indent="-342900" algn="just">
              <a:buClr>
                <a:schemeClr val="folHlink"/>
              </a:buClr>
              <a:buSzPct val="60000"/>
            </a:pPr>
            <a:r>
              <a:rPr lang="en-US" altLang="en-US" sz="3000"/>
              <a:t>Then we visit all the neighbours of the neighbours of the starting node (vertex) of the graph. And so on.</a:t>
            </a:r>
          </a:p>
          <a:p>
            <a:pPr algn="just">
              <a:buFont typeface="Wingdings" panose="05000000000000000000" pitchFamily="2" charset="2"/>
              <a:buNone/>
            </a:pPr>
            <a:endParaRPr lang="en-US" altLang="en-US" sz="1800"/>
          </a:p>
          <a:p>
            <a:pPr algn="just"/>
            <a:r>
              <a:rPr lang="en-US" altLang="en-US" sz="3000"/>
              <a:t>Repeat these steps until all the nodes or vertices in the graph are visited (covered).</a:t>
            </a:r>
          </a:p>
          <a:p>
            <a:pPr algn="just"/>
            <a:endParaRPr lang="en-US" altLang="en-US" sz="1800"/>
          </a:p>
          <a:p>
            <a:pPr algn="just"/>
            <a:r>
              <a:rPr lang="en-US" altLang="en-US" sz="3000"/>
              <a:t>No node or vertex is visited or displayed (processed) more than once.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06A0FE04-A03B-B7BB-B0A5-C30AA9BE33C7}"/>
              </a:ext>
            </a:extLst>
          </p:cNvPr>
          <p:cNvSpPr>
            <a:spLocks noGrp="1"/>
          </p:cNvSpPr>
          <p:nvPr>
            <p:ph type="title"/>
          </p:nvPr>
        </p:nvSpPr>
        <p:spPr/>
        <p:txBody>
          <a:bodyPr/>
          <a:lstStyle/>
          <a:p>
            <a:r>
              <a:rPr lang="en-US" altLang="en-US"/>
              <a:t>Graph Traversals</a:t>
            </a:r>
          </a:p>
        </p:txBody>
      </p:sp>
      <p:sp>
        <p:nvSpPr>
          <p:cNvPr id="34819" name="Content Placeholder 2">
            <a:extLst>
              <a:ext uri="{FF2B5EF4-FFF2-40B4-BE49-F238E27FC236}">
                <a16:creationId xmlns:a16="http://schemas.microsoft.com/office/drawing/2014/main" id="{AB1EF3D2-642F-52E5-06B6-AFA4442513E5}"/>
              </a:ext>
            </a:extLst>
          </p:cNvPr>
          <p:cNvSpPr>
            <a:spLocks noGrp="1"/>
          </p:cNvSpPr>
          <p:nvPr>
            <p:ph idx="1"/>
          </p:nvPr>
        </p:nvSpPr>
        <p:spPr/>
        <p:txBody>
          <a:bodyPr/>
          <a:lstStyle/>
          <a:p>
            <a:pPr algn="just"/>
            <a:r>
              <a:rPr lang="en-US" altLang="en-US" sz="3000"/>
              <a:t>During depth-first search (DFS) graph traversal, we need to store the neighbours (adjacent nodes or adjacent vertices) of a node or vertex of the graph. This is done by using a stack to store (hold) the values of the nodes or vertices (of the graph) that are waiting to be displayed or processed.</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0E30AA99-5AD0-8261-0791-0699E9970391}"/>
              </a:ext>
            </a:extLst>
          </p:cNvPr>
          <p:cNvSpPr>
            <a:spLocks noGrp="1"/>
          </p:cNvSpPr>
          <p:nvPr>
            <p:ph type="title"/>
          </p:nvPr>
        </p:nvSpPr>
        <p:spPr/>
        <p:txBody>
          <a:bodyPr/>
          <a:lstStyle/>
          <a:p>
            <a:r>
              <a:rPr lang="en-US" altLang="en-US"/>
              <a:t>Graph Traversals</a:t>
            </a:r>
          </a:p>
        </p:txBody>
      </p:sp>
      <p:sp>
        <p:nvSpPr>
          <p:cNvPr id="35843" name="Content Placeholder 2">
            <a:extLst>
              <a:ext uri="{FF2B5EF4-FFF2-40B4-BE49-F238E27FC236}">
                <a16:creationId xmlns:a16="http://schemas.microsoft.com/office/drawing/2014/main" id="{BE454C7F-7FD5-D334-5891-0774C513B26F}"/>
              </a:ext>
            </a:extLst>
          </p:cNvPr>
          <p:cNvSpPr>
            <a:spLocks noGrp="1"/>
          </p:cNvSpPr>
          <p:nvPr>
            <p:ph idx="1"/>
          </p:nvPr>
        </p:nvSpPr>
        <p:spPr/>
        <p:txBody>
          <a:bodyPr/>
          <a:lstStyle/>
          <a:p>
            <a:pPr marL="342900" lvl="1" indent="-342900" algn="just">
              <a:buClr>
                <a:schemeClr val="folHlink"/>
              </a:buClr>
              <a:buSzPct val="60000"/>
            </a:pPr>
            <a:r>
              <a:rPr lang="en-US" altLang="en-US" sz="3200"/>
              <a:t>Write any one example of Depth-First Search (DFS) graph traversal.</a:t>
            </a:r>
          </a:p>
          <a:p>
            <a:pPr marL="742950" lvl="2" indent="-342900" algn="just">
              <a:buSzPct val="60000"/>
            </a:pPr>
            <a:r>
              <a:rPr lang="en-US" altLang="en-US" sz="3200"/>
              <a:t>Draw any one graph, and</a:t>
            </a:r>
          </a:p>
          <a:p>
            <a:pPr marL="742950" lvl="2" indent="-342900" algn="just">
              <a:buSzPct val="60000"/>
            </a:pPr>
            <a:r>
              <a:rPr lang="en-US" altLang="en-US" sz="3200"/>
              <a:t>Write a list of values of the graph in Depth-First Search (DFS) order or manner (way).</a:t>
            </a:r>
          </a:p>
          <a:p>
            <a:pPr marL="742950" lvl="2" indent="-342900" algn="just">
              <a:buSzPct val="60000"/>
            </a:pPr>
            <a:r>
              <a:rPr lang="en-US" altLang="en-US" sz="3200"/>
              <a:t>If possible, also display values in the stack.</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D15BDCF3-F9F7-595B-2DB4-132FD9849150}"/>
              </a:ext>
            </a:extLst>
          </p:cNvPr>
          <p:cNvSpPr>
            <a:spLocks noGrp="1"/>
          </p:cNvSpPr>
          <p:nvPr>
            <p:ph type="title"/>
          </p:nvPr>
        </p:nvSpPr>
        <p:spPr/>
        <p:txBody>
          <a:bodyPr/>
          <a:lstStyle/>
          <a:p>
            <a:r>
              <a:rPr lang="en-US" altLang="en-US"/>
              <a:t>Graph Traversals</a:t>
            </a:r>
          </a:p>
        </p:txBody>
      </p:sp>
      <p:sp>
        <p:nvSpPr>
          <p:cNvPr id="36867" name="Content Placeholder 2">
            <a:extLst>
              <a:ext uri="{FF2B5EF4-FFF2-40B4-BE49-F238E27FC236}">
                <a16:creationId xmlns:a16="http://schemas.microsoft.com/office/drawing/2014/main" id="{53CC0940-7E68-7757-E9CE-9AEF9645F8CB}"/>
              </a:ext>
            </a:extLst>
          </p:cNvPr>
          <p:cNvSpPr>
            <a:spLocks noGrp="1"/>
          </p:cNvSpPr>
          <p:nvPr>
            <p:ph idx="1"/>
          </p:nvPr>
        </p:nvSpPr>
        <p:spPr/>
        <p:txBody>
          <a:bodyPr/>
          <a:lstStyle/>
          <a:p>
            <a:pPr marL="514350" lvl="1" indent="-514350" algn="just">
              <a:buClr>
                <a:schemeClr val="folHlink"/>
              </a:buClr>
              <a:buSzPct val="60000"/>
              <a:buFont typeface="Tahoma" panose="020B0604030504040204" pitchFamily="34" charset="0"/>
              <a:buAutoNum type="arabicPeriod" startAt="2"/>
            </a:pPr>
            <a:r>
              <a:rPr lang="en-US" altLang="en-US" sz="3200" u="sng"/>
              <a:t>Breadth-First Search (BFS)</a:t>
            </a:r>
            <a:r>
              <a:rPr lang="en-US" altLang="en-US" sz="3000" u="sng"/>
              <a:t>:</a:t>
            </a:r>
          </a:p>
          <a:p>
            <a:pPr marL="514350" lvl="1" indent="-514350" algn="just">
              <a:buClr>
                <a:schemeClr val="folHlink"/>
              </a:buClr>
              <a:buSzPct val="60000"/>
              <a:buFont typeface="Wingdings" panose="05000000000000000000" pitchFamily="2" charset="2"/>
              <a:buNone/>
            </a:pPr>
            <a:r>
              <a:rPr lang="en-US" altLang="en-US" sz="3000"/>
              <a:t>	Breadth-First Search (BFS) graph traversal beginning at starting node (vertex) of a graph. First we visit the starting node (vertex) of the graph. Then we visit all the neighbours (adjacent nodes or adjacent vertices) of the starting node (vertex) of the graph.</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D8FF7CFF-19B0-777D-C50D-343C0FB91FFC}"/>
              </a:ext>
            </a:extLst>
          </p:cNvPr>
          <p:cNvSpPr>
            <a:spLocks noGrp="1"/>
          </p:cNvSpPr>
          <p:nvPr>
            <p:ph type="title"/>
          </p:nvPr>
        </p:nvSpPr>
        <p:spPr/>
        <p:txBody>
          <a:bodyPr/>
          <a:lstStyle/>
          <a:p>
            <a:r>
              <a:rPr lang="en-US" altLang="en-US"/>
              <a:t>Graph Traversals</a:t>
            </a:r>
          </a:p>
        </p:txBody>
      </p:sp>
      <p:sp>
        <p:nvSpPr>
          <p:cNvPr id="37891" name="Content Placeholder 2">
            <a:extLst>
              <a:ext uri="{FF2B5EF4-FFF2-40B4-BE49-F238E27FC236}">
                <a16:creationId xmlns:a16="http://schemas.microsoft.com/office/drawing/2014/main" id="{AD3EFF7D-639D-6245-2016-9450EA5993E0}"/>
              </a:ext>
            </a:extLst>
          </p:cNvPr>
          <p:cNvSpPr>
            <a:spLocks noGrp="1"/>
          </p:cNvSpPr>
          <p:nvPr>
            <p:ph idx="1"/>
          </p:nvPr>
        </p:nvSpPr>
        <p:spPr/>
        <p:txBody>
          <a:bodyPr/>
          <a:lstStyle/>
          <a:p>
            <a:pPr marL="342900" lvl="1" indent="-342900" algn="just">
              <a:buClr>
                <a:schemeClr val="folHlink"/>
              </a:buClr>
              <a:buSzPct val="60000"/>
            </a:pPr>
            <a:r>
              <a:rPr lang="en-US" altLang="en-US" sz="3000"/>
              <a:t>Then we visit all the neighbours of the neighbours of the starting node (vertex) of the graph. And so on.</a:t>
            </a:r>
          </a:p>
          <a:p>
            <a:pPr algn="just">
              <a:buFont typeface="Wingdings" panose="05000000000000000000" pitchFamily="2" charset="2"/>
              <a:buNone/>
            </a:pPr>
            <a:endParaRPr lang="en-US" altLang="en-US" sz="1800"/>
          </a:p>
          <a:p>
            <a:pPr algn="just"/>
            <a:r>
              <a:rPr lang="en-US" altLang="en-US" sz="3000"/>
              <a:t>Repeat these steps until all the nodes or vertices in the graph are visited (covered).</a:t>
            </a:r>
          </a:p>
          <a:p>
            <a:pPr algn="just"/>
            <a:endParaRPr lang="en-US" altLang="en-US" sz="1800"/>
          </a:p>
          <a:p>
            <a:pPr algn="just"/>
            <a:r>
              <a:rPr lang="en-US" altLang="en-US" sz="3000"/>
              <a:t>No node or vertex is visited or displayed (processed) more than once.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25CAF544-DC5B-7F3A-F0F1-D13980D0BD8D}"/>
              </a:ext>
            </a:extLst>
          </p:cNvPr>
          <p:cNvSpPr>
            <a:spLocks noGrp="1"/>
          </p:cNvSpPr>
          <p:nvPr>
            <p:ph type="title"/>
          </p:nvPr>
        </p:nvSpPr>
        <p:spPr/>
        <p:txBody>
          <a:bodyPr/>
          <a:lstStyle/>
          <a:p>
            <a:r>
              <a:rPr lang="en-US" altLang="en-US"/>
              <a:t>Graph Traversals</a:t>
            </a:r>
          </a:p>
        </p:txBody>
      </p:sp>
      <p:sp>
        <p:nvSpPr>
          <p:cNvPr id="3" name="Content Placeholder 2">
            <a:extLst>
              <a:ext uri="{FF2B5EF4-FFF2-40B4-BE49-F238E27FC236}">
                <a16:creationId xmlns:a16="http://schemas.microsoft.com/office/drawing/2014/main" id="{3B97C569-7817-B2BD-8B0B-84A40202CF0B}"/>
              </a:ext>
            </a:extLst>
          </p:cNvPr>
          <p:cNvSpPr>
            <a:spLocks noGrp="1"/>
          </p:cNvSpPr>
          <p:nvPr>
            <p:ph idx="1"/>
          </p:nvPr>
        </p:nvSpPr>
        <p:spPr/>
        <p:txBody>
          <a:bodyPr/>
          <a:lstStyle/>
          <a:p>
            <a:pPr marL="342900" lvl="1" indent="-342900" algn="just">
              <a:buClr>
                <a:schemeClr val="folHlink"/>
              </a:buClr>
              <a:buSzPct val="60000"/>
              <a:defRPr/>
            </a:pPr>
            <a:r>
              <a:rPr lang="en-US" sz="3000" dirty="0">
                <a:ea typeface="+mn-ea"/>
                <a:cs typeface="+mn-cs"/>
              </a:rPr>
              <a:t>During breadth-first search (BFS) graph traversal, we need to store the </a:t>
            </a:r>
            <a:r>
              <a:rPr lang="en-US" sz="3000" dirty="0" err="1">
                <a:ea typeface="+mn-ea"/>
                <a:cs typeface="+mn-cs"/>
              </a:rPr>
              <a:t>neighbours</a:t>
            </a:r>
            <a:r>
              <a:rPr lang="en-US" sz="3000" dirty="0">
                <a:ea typeface="+mn-ea"/>
                <a:cs typeface="+mn-cs"/>
              </a:rPr>
              <a:t> (adjacent nodes or adjacent vertices) of a node or vertex of the graph. This is done by using a queue to store (hold) the values of the nodes or vertices (of the graph) that are waiting to be displayed or processed.</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D8DC7B64-8F28-E7D1-DC0F-9EC3D08A9CD3}"/>
              </a:ext>
            </a:extLst>
          </p:cNvPr>
          <p:cNvSpPr>
            <a:spLocks noGrp="1"/>
          </p:cNvSpPr>
          <p:nvPr>
            <p:ph type="title"/>
          </p:nvPr>
        </p:nvSpPr>
        <p:spPr/>
        <p:txBody>
          <a:bodyPr/>
          <a:lstStyle/>
          <a:p>
            <a:r>
              <a:rPr lang="en-US" altLang="en-US"/>
              <a:t>Graph Traversals</a:t>
            </a:r>
          </a:p>
        </p:txBody>
      </p:sp>
      <p:sp>
        <p:nvSpPr>
          <p:cNvPr id="39939" name="Content Placeholder 2">
            <a:extLst>
              <a:ext uri="{FF2B5EF4-FFF2-40B4-BE49-F238E27FC236}">
                <a16:creationId xmlns:a16="http://schemas.microsoft.com/office/drawing/2014/main" id="{9CFC56A8-FF20-D525-FC61-56883A8F1549}"/>
              </a:ext>
            </a:extLst>
          </p:cNvPr>
          <p:cNvSpPr>
            <a:spLocks noGrp="1"/>
          </p:cNvSpPr>
          <p:nvPr>
            <p:ph idx="1"/>
          </p:nvPr>
        </p:nvSpPr>
        <p:spPr/>
        <p:txBody>
          <a:bodyPr/>
          <a:lstStyle/>
          <a:p>
            <a:pPr marL="342900" lvl="1" indent="-342900" algn="just">
              <a:buClr>
                <a:schemeClr val="folHlink"/>
              </a:buClr>
              <a:buSzPct val="60000"/>
            </a:pPr>
            <a:r>
              <a:rPr lang="en-US" altLang="en-US" sz="3200"/>
              <a:t>Write any one example of Breadth-First Search (BFS) graph traversal.</a:t>
            </a:r>
          </a:p>
          <a:p>
            <a:pPr marL="742950" lvl="2" indent="-342900" algn="just">
              <a:buSzPct val="60000"/>
            </a:pPr>
            <a:r>
              <a:rPr lang="en-US" altLang="en-US" sz="3200"/>
              <a:t>Draw any one graph, and</a:t>
            </a:r>
          </a:p>
          <a:p>
            <a:pPr marL="742950" lvl="2" indent="-342900" algn="just">
              <a:buSzPct val="60000"/>
            </a:pPr>
            <a:r>
              <a:rPr lang="en-US" altLang="en-US" sz="3200"/>
              <a:t>Write a list of values of the graph in Breadth-First Search (BFS) order or manner (way).</a:t>
            </a:r>
          </a:p>
          <a:p>
            <a:pPr marL="742950" lvl="2" indent="-342900" algn="just">
              <a:buSzPct val="60000"/>
            </a:pPr>
            <a:r>
              <a:rPr lang="en-US" altLang="en-US" sz="3200"/>
              <a:t>If possible, also display values in the queue.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BCEC0B21-22F5-DFA8-4342-D0BA38DEB528}"/>
              </a:ext>
            </a:extLst>
          </p:cNvPr>
          <p:cNvSpPr>
            <a:spLocks noGrp="1"/>
          </p:cNvSpPr>
          <p:nvPr>
            <p:ph type="title"/>
          </p:nvPr>
        </p:nvSpPr>
        <p:spPr/>
        <p:txBody>
          <a:bodyPr/>
          <a:lstStyle/>
          <a:p>
            <a:r>
              <a:rPr lang="en-US" altLang="en-US"/>
              <a:t>Shortest Path Problem</a:t>
            </a:r>
          </a:p>
        </p:txBody>
      </p:sp>
      <p:sp>
        <p:nvSpPr>
          <p:cNvPr id="40963" name="Content Placeholder 2">
            <a:extLst>
              <a:ext uri="{FF2B5EF4-FFF2-40B4-BE49-F238E27FC236}">
                <a16:creationId xmlns:a16="http://schemas.microsoft.com/office/drawing/2014/main" id="{B31FF1C1-65BE-7530-A134-61DBF37EC8BE}"/>
              </a:ext>
            </a:extLst>
          </p:cNvPr>
          <p:cNvSpPr>
            <a:spLocks noGrp="1"/>
          </p:cNvSpPr>
          <p:nvPr>
            <p:ph idx="1"/>
          </p:nvPr>
        </p:nvSpPr>
        <p:spPr/>
        <p:txBody>
          <a:bodyPr/>
          <a:lstStyle/>
          <a:p>
            <a:pPr algn="just"/>
            <a:r>
              <a:rPr lang="en-US" altLang="en-US"/>
              <a:t>In graph theory, the shortest path problem is the problem of finding a path between any two vertices (or nodes) in a graph such that the sum of the weights of edges between those two vertices is minimized (minimum or lowest). This path is called the shortest path between those two vertices.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37FE8BB9-51F2-26AF-F6A2-759C3EE9AD83}"/>
              </a:ext>
            </a:extLst>
          </p:cNvPr>
          <p:cNvSpPr>
            <a:spLocks noGrp="1" noChangeArrowheads="1"/>
          </p:cNvSpPr>
          <p:nvPr>
            <p:ph type="title"/>
          </p:nvPr>
        </p:nvSpPr>
        <p:spPr/>
        <p:txBody>
          <a:bodyPr/>
          <a:lstStyle/>
          <a:p>
            <a:r>
              <a:rPr lang="en-US" altLang="en-US"/>
              <a:t>Shortest Path Problem</a:t>
            </a:r>
          </a:p>
        </p:txBody>
      </p:sp>
      <p:sp>
        <p:nvSpPr>
          <p:cNvPr id="41987" name="Rectangle 3">
            <a:extLst>
              <a:ext uri="{FF2B5EF4-FFF2-40B4-BE49-F238E27FC236}">
                <a16:creationId xmlns:a16="http://schemas.microsoft.com/office/drawing/2014/main" id="{37D2F13C-A484-3A08-EE44-27F8E0DBF802}"/>
              </a:ext>
            </a:extLst>
          </p:cNvPr>
          <p:cNvSpPr>
            <a:spLocks noGrp="1" noChangeArrowheads="1"/>
          </p:cNvSpPr>
          <p:nvPr>
            <p:ph type="body" idx="1"/>
          </p:nvPr>
        </p:nvSpPr>
        <p:spPr/>
        <p:txBody>
          <a:bodyPr/>
          <a:lstStyle/>
          <a:p>
            <a:pPr algn="just"/>
            <a:r>
              <a:rPr lang="en-US" altLang="en-US"/>
              <a:t>In 1956, Dutch computer scientist Edsger Dijkstra, finds an algorithm to solve the shortest path problem for a graph. This algorithm is known as Dijkstra's algorithm or shortest-path algorithm.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D27D0B00-FF76-296C-0CF5-51C15B65D7D5}"/>
              </a:ext>
            </a:extLst>
          </p:cNvPr>
          <p:cNvSpPr>
            <a:spLocks noGrp="1" noChangeArrowheads="1"/>
          </p:cNvSpPr>
          <p:nvPr>
            <p:ph type="title"/>
          </p:nvPr>
        </p:nvSpPr>
        <p:spPr/>
        <p:txBody>
          <a:bodyPr/>
          <a:lstStyle/>
          <a:p>
            <a:pPr eaLnBrk="1" hangingPunct="1"/>
            <a:r>
              <a:rPr lang="en-US" altLang="en-US"/>
              <a:t>GRAPH - INTRODUCTION</a:t>
            </a:r>
          </a:p>
        </p:txBody>
      </p:sp>
      <p:sp>
        <p:nvSpPr>
          <p:cNvPr id="6147" name="Rectangle 3">
            <a:extLst>
              <a:ext uri="{FF2B5EF4-FFF2-40B4-BE49-F238E27FC236}">
                <a16:creationId xmlns:a16="http://schemas.microsoft.com/office/drawing/2014/main" id="{81453A62-ECF9-96A9-9E58-101CAFC729F3}"/>
              </a:ext>
            </a:extLst>
          </p:cNvPr>
          <p:cNvSpPr>
            <a:spLocks noGrp="1" noChangeArrowheads="1"/>
          </p:cNvSpPr>
          <p:nvPr>
            <p:ph type="body" idx="1"/>
          </p:nvPr>
        </p:nvSpPr>
        <p:spPr/>
        <p:txBody>
          <a:bodyPr/>
          <a:lstStyle/>
          <a:p>
            <a:pPr marL="609600" indent="-609600" algn="just" eaLnBrk="1" hangingPunct="1">
              <a:lnSpc>
                <a:spcPct val="90000"/>
              </a:lnSpc>
            </a:pPr>
            <a:r>
              <a:rPr lang="en-US" altLang="en-US"/>
              <a:t>There are two types of graph:</a:t>
            </a:r>
          </a:p>
          <a:p>
            <a:pPr marL="990600" lvl="1" indent="-533400" algn="just" eaLnBrk="1" hangingPunct="1">
              <a:lnSpc>
                <a:spcPct val="90000"/>
              </a:lnSpc>
              <a:buFont typeface="Wingdings" panose="05000000000000000000" pitchFamily="2" charset="2"/>
              <a:buAutoNum type="arabicPeriod"/>
            </a:pPr>
            <a:r>
              <a:rPr lang="en-US" altLang="en-US" sz="3000"/>
              <a:t>Undirected Graph is the graph where edges have no direction. In undirected graph, there is no direction between two vertices associated with each edge. Undirected graph is unordered pairs of vertices (</a:t>
            </a:r>
            <a:r>
              <a:rPr lang="en-US" altLang="en-US" sz="3000" i="1"/>
              <a:t>it means direction or order between any two vertices is not fixed</a:t>
            </a:r>
            <a:r>
              <a:rPr lang="en-US" altLang="en-US" sz="3000"/>
              <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72E2132A-9C5E-10C7-EB9C-E79F07E418C3}"/>
              </a:ext>
            </a:extLst>
          </p:cNvPr>
          <p:cNvSpPr>
            <a:spLocks noGrp="1" noChangeArrowheads="1"/>
          </p:cNvSpPr>
          <p:nvPr>
            <p:ph type="title"/>
          </p:nvPr>
        </p:nvSpPr>
        <p:spPr/>
        <p:txBody>
          <a:bodyPr/>
          <a:lstStyle/>
          <a:p>
            <a:r>
              <a:rPr lang="en-US" altLang="en-US"/>
              <a:t>Shortest Path Problem</a:t>
            </a:r>
          </a:p>
        </p:txBody>
      </p:sp>
      <p:sp>
        <p:nvSpPr>
          <p:cNvPr id="43011" name="Rectangle 3">
            <a:extLst>
              <a:ext uri="{FF2B5EF4-FFF2-40B4-BE49-F238E27FC236}">
                <a16:creationId xmlns:a16="http://schemas.microsoft.com/office/drawing/2014/main" id="{3C2D61F0-D3FD-71F7-CFA7-EDB47F4C3EF0}"/>
              </a:ext>
            </a:extLst>
          </p:cNvPr>
          <p:cNvSpPr>
            <a:spLocks noGrp="1" noChangeArrowheads="1"/>
          </p:cNvSpPr>
          <p:nvPr>
            <p:ph type="body" idx="1"/>
          </p:nvPr>
        </p:nvSpPr>
        <p:spPr/>
        <p:txBody>
          <a:bodyPr/>
          <a:lstStyle/>
          <a:p>
            <a:pPr algn="just"/>
            <a:r>
              <a:rPr lang="en-US" altLang="en-US"/>
              <a:t>Dijkstra's algorithm is used to solve the problem of finding the shortest path from one vertex in a graph (called the source vertex) to any other vertex in the graph (called the destination vertex).</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51CE4D29-A76C-9257-A6FC-E949711165A9}"/>
              </a:ext>
            </a:extLst>
          </p:cNvPr>
          <p:cNvSpPr>
            <a:spLocks noGrp="1" noChangeArrowheads="1"/>
          </p:cNvSpPr>
          <p:nvPr>
            <p:ph type="title"/>
          </p:nvPr>
        </p:nvSpPr>
        <p:spPr/>
        <p:txBody>
          <a:bodyPr/>
          <a:lstStyle/>
          <a:p>
            <a:r>
              <a:rPr lang="en-US" altLang="en-US"/>
              <a:t>Shortest Path Problem</a:t>
            </a:r>
          </a:p>
        </p:txBody>
      </p:sp>
      <p:sp>
        <p:nvSpPr>
          <p:cNvPr id="44035" name="Rectangle 3">
            <a:extLst>
              <a:ext uri="{FF2B5EF4-FFF2-40B4-BE49-F238E27FC236}">
                <a16:creationId xmlns:a16="http://schemas.microsoft.com/office/drawing/2014/main" id="{31FDEF08-F1BA-7AF2-1E79-0AF03448F8E7}"/>
              </a:ext>
            </a:extLst>
          </p:cNvPr>
          <p:cNvSpPr>
            <a:spLocks noGrp="1" noChangeArrowheads="1"/>
          </p:cNvSpPr>
          <p:nvPr>
            <p:ph type="body" idx="1"/>
          </p:nvPr>
        </p:nvSpPr>
        <p:spPr/>
        <p:txBody>
          <a:bodyPr/>
          <a:lstStyle/>
          <a:p>
            <a:pPr algn="just"/>
            <a:r>
              <a:rPr lang="en-US" altLang="en-US"/>
              <a:t>Dijkstra's algorithm is used to find the shortest path from one vertex in a graph (called the source vertex) to all other vertices in the graph (called the destination vertices).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3FD9F80C-9234-FB3F-0067-964AF65F5344}"/>
              </a:ext>
            </a:extLst>
          </p:cNvPr>
          <p:cNvSpPr>
            <a:spLocks noGrp="1" noChangeArrowheads="1"/>
          </p:cNvSpPr>
          <p:nvPr>
            <p:ph type="title"/>
          </p:nvPr>
        </p:nvSpPr>
        <p:spPr/>
        <p:txBody>
          <a:bodyPr/>
          <a:lstStyle/>
          <a:p>
            <a:r>
              <a:rPr lang="en-US" altLang="en-US"/>
              <a:t>Shortest Path Problem</a:t>
            </a:r>
          </a:p>
        </p:txBody>
      </p:sp>
      <p:sp>
        <p:nvSpPr>
          <p:cNvPr id="45059" name="Rectangle 3">
            <a:extLst>
              <a:ext uri="{FF2B5EF4-FFF2-40B4-BE49-F238E27FC236}">
                <a16:creationId xmlns:a16="http://schemas.microsoft.com/office/drawing/2014/main" id="{F3EC4FFF-C84D-3FA0-329C-CA9BAC76B422}"/>
              </a:ext>
            </a:extLst>
          </p:cNvPr>
          <p:cNvSpPr>
            <a:spLocks noGrp="1" noChangeArrowheads="1"/>
          </p:cNvSpPr>
          <p:nvPr>
            <p:ph type="body" idx="1"/>
          </p:nvPr>
        </p:nvSpPr>
        <p:spPr/>
        <p:txBody>
          <a:bodyPr/>
          <a:lstStyle/>
          <a:p>
            <a:pPr algn="just"/>
            <a:r>
              <a:rPr lang="en-US" altLang="en-US"/>
              <a:t>In the shortest path problem, we have to find the shortest paths from one vertex in a graph (called the source vertex) to all other vertices in the graph (called the destination vertices). This problem is also known as the single-source shortest path problem.</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F1C55093-91A6-4187-B138-F7CE43E11836}"/>
              </a:ext>
            </a:extLst>
          </p:cNvPr>
          <p:cNvSpPr>
            <a:spLocks noGrp="1"/>
          </p:cNvSpPr>
          <p:nvPr>
            <p:ph type="title"/>
          </p:nvPr>
        </p:nvSpPr>
        <p:spPr/>
        <p:txBody>
          <a:bodyPr/>
          <a:lstStyle/>
          <a:p>
            <a:r>
              <a:rPr lang="en-US" altLang="en-US"/>
              <a:t>Shortest Path Problem</a:t>
            </a:r>
          </a:p>
        </p:txBody>
      </p:sp>
      <p:sp>
        <p:nvSpPr>
          <p:cNvPr id="46083" name="Content Placeholder 2">
            <a:extLst>
              <a:ext uri="{FF2B5EF4-FFF2-40B4-BE49-F238E27FC236}">
                <a16:creationId xmlns:a16="http://schemas.microsoft.com/office/drawing/2014/main" id="{A6688A8B-FB4B-694A-5701-CEFACE1A939C}"/>
              </a:ext>
            </a:extLst>
          </p:cNvPr>
          <p:cNvSpPr>
            <a:spLocks noGrp="1"/>
          </p:cNvSpPr>
          <p:nvPr>
            <p:ph idx="1"/>
          </p:nvPr>
        </p:nvSpPr>
        <p:spPr/>
        <p:txBody>
          <a:bodyPr/>
          <a:lstStyle/>
          <a:p>
            <a:pPr algn="just"/>
            <a:r>
              <a:rPr lang="en-US" altLang="en-US"/>
              <a:t>The following diagram shows a graph for which we have to find the shortest path from one vertex in the graph (called the source vertex) to any other vertex in the graph (called the destination vertex) using Dijkstra's algorithm:</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CE8B01EB-9E29-D429-BDE3-9192F1363F54}"/>
              </a:ext>
            </a:extLst>
          </p:cNvPr>
          <p:cNvSpPr>
            <a:spLocks noGrp="1"/>
          </p:cNvSpPr>
          <p:nvPr>
            <p:ph type="title"/>
          </p:nvPr>
        </p:nvSpPr>
        <p:spPr/>
        <p:txBody>
          <a:bodyPr/>
          <a:lstStyle/>
          <a:p>
            <a:r>
              <a:rPr lang="en-US" altLang="en-US"/>
              <a:t>Shortest Path Problem</a:t>
            </a:r>
          </a:p>
        </p:txBody>
      </p:sp>
      <p:sp>
        <p:nvSpPr>
          <p:cNvPr id="47107" name="Rectangle 5">
            <a:extLst>
              <a:ext uri="{FF2B5EF4-FFF2-40B4-BE49-F238E27FC236}">
                <a16:creationId xmlns:a16="http://schemas.microsoft.com/office/drawing/2014/main" id="{8EE1E5FD-A217-B446-0309-A029C08347E8}"/>
              </a:ext>
            </a:extLst>
          </p:cNvPr>
          <p:cNvSpPr>
            <a:spLocks noChangeArrowheads="1"/>
          </p:cNvSpPr>
          <p:nvPr/>
        </p:nvSpPr>
        <p:spPr bwMode="auto">
          <a:xfrm>
            <a:off x="3124200" y="2743200"/>
            <a:ext cx="2895600" cy="2209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7108" name="Line 6">
            <a:extLst>
              <a:ext uri="{FF2B5EF4-FFF2-40B4-BE49-F238E27FC236}">
                <a16:creationId xmlns:a16="http://schemas.microsoft.com/office/drawing/2014/main" id="{F485E4C8-6720-FFA6-8C0B-FBFC4ED765D6}"/>
              </a:ext>
            </a:extLst>
          </p:cNvPr>
          <p:cNvSpPr>
            <a:spLocks noChangeShapeType="1"/>
          </p:cNvSpPr>
          <p:nvPr/>
        </p:nvSpPr>
        <p:spPr bwMode="auto">
          <a:xfrm>
            <a:off x="3124200" y="2743200"/>
            <a:ext cx="2895600" cy="22098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47109" name="Line 7">
            <a:extLst>
              <a:ext uri="{FF2B5EF4-FFF2-40B4-BE49-F238E27FC236}">
                <a16:creationId xmlns:a16="http://schemas.microsoft.com/office/drawing/2014/main" id="{07E4B484-17B1-351A-6E39-67542A4548FB}"/>
              </a:ext>
            </a:extLst>
          </p:cNvPr>
          <p:cNvSpPr>
            <a:spLocks noChangeShapeType="1"/>
          </p:cNvSpPr>
          <p:nvPr/>
        </p:nvSpPr>
        <p:spPr bwMode="auto">
          <a:xfrm rot="6000000">
            <a:off x="3236120" y="2637631"/>
            <a:ext cx="2665412" cy="2435225"/>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47110" name="Line 8">
            <a:extLst>
              <a:ext uri="{FF2B5EF4-FFF2-40B4-BE49-F238E27FC236}">
                <a16:creationId xmlns:a16="http://schemas.microsoft.com/office/drawing/2014/main" id="{8CA76015-CD52-087C-35D2-0A88ADBA1202}"/>
              </a:ext>
            </a:extLst>
          </p:cNvPr>
          <p:cNvSpPr>
            <a:spLocks noChangeShapeType="1"/>
          </p:cNvSpPr>
          <p:nvPr/>
        </p:nvSpPr>
        <p:spPr bwMode="auto">
          <a:xfrm>
            <a:off x="6019800" y="2751138"/>
            <a:ext cx="1981200" cy="1143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47111" name="Line 9">
            <a:extLst>
              <a:ext uri="{FF2B5EF4-FFF2-40B4-BE49-F238E27FC236}">
                <a16:creationId xmlns:a16="http://schemas.microsoft.com/office/drawing/2014/main" id="{434D5E37-A206-42D7-45CD-1EC58382DC81}"/>
              </a:ext>
            </a:extLst>
          </p:cNvPr>
          <p:cNvSpPr>
            <a:spLocks noChangeShapeType="1"/>
          </p:cNvSpPr>
          <p:nvPr/>
        </p:nvSpPr>
        <p:spPr bwMode="auto">
          <a:xfrm flipV="1">
            <a:off x="6019800" y="3892550"/>
            <a:ext cx="1981200" cy="10668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47112" name="Line 10">
            <a:extLst>
              <a:ext uri="{FF2B5EF4-FFF2-40B4-BE49-F238E27FC236}">
                <a16:creationId xmlns:a16="http://schemas.microsoft.com/office/drawing/2014/main" id="{5AFE1B95-846F-2C4F-5350-9833E42277FB}"/>
              </a:ext>
            </a:extLst>
          </p:cNvPr>
          <p:cNvSpPr>
            <a:spLocks noChangeShapeType="1"/>
          </p:cNvSpPr>
          <p:nvPr/>
        </p:nvSpPr>
        <p:spPr bwMode="auto">
          <a:xfrm rot="7380000">
            <a:off x="1148556" y="2748757"/>
            <a:ext cx="1979613" cy="10858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47113" name="Line 11">
            <a:extLst>
              <a:ext uri="{FF2B5EF4-FFF2-40B4-BE49-F238E27FC236}">
                <a16:creationId xmlns:a16="http://schemas.microsoft.com/office/drawing/2014/main" id="{FB38C121-14FB-528D-C3E8-D168457A8429}"/>
              </a:ext>
            </a:extLst>
          </p:cNvPr>
          <p:cNvSpPr>
            <a:spLocks noChangeShapeType="1"/>
          </p:cNvSpPr>
          <p:nvPr/>
        </p:nvSpPr>
        <p:spPr bwMode="auto">
          <a:xfrm rot="3480000" flipV="1">
            <a:off x="1143000" y="3848100"/>
            <a:ext cx="1981200" cy="10668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47114" name="Text Box 12">
            <a:extLst>
              <a:ext uri="{FF2B5EF4-FFF2-40B4-BE49-F238E27FC236}">
                <a16:creationId xmlns:a16="http://schemas.microsoft.com/office/drawing/2014/main" id="{D786307F-DD09-3AFE-C725-34078D66C7D1}"/>
              </a:ext>
            </a:extLst>
          </p:cNvPr>
          <p:cNvSpPr txBox="1">
            <a:spLocks noChangeArrowheads="1"/>
          </p:cNvSpPr>
          <p:nvPr/>
        </p:nvSpPr>
        <p:spPr bwMode="auto">
          <a:xfrm>
            <a:off x="827088" y="356235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b="1">
                <a:latin typeface="Arial" panose="020B0604020202020204" pitchFamily="34" charset="0"/>
              </a:rPr>
              <a:t>a</a:t>
            </a:r>
          </a:p>
        </p:txBody>
      </p:sp>
      <p:sp>
        <p:nvSpPr>
          <p:cNvPr id="47115" name="Text Box 13">
            <a:extLst>
              <a:ext uri="{FF2B5EF4-FFF2-40B4-BE49-F238E27FC236}">
                <a16:creationId xmlns:a16="http://schemas.microsoft.com/office/drawing/2014/main" id="{E3C1E5E9-7A57-D547-7126-74DD311BD697}"/>
              </a:ext>
            </a:extLst>
          </p:cNvPr>
          <p:cNvSpPr txBox="1">
            <a:spLocks noChangeArrowheads="1"/>
          </p:cNvSpPr>
          <p:nvPr/>
        </p:nvSpPr>
        <p:spPr bwMode="auto">
          <a:xfrm>
            <a:off x="2922588" y="2324100"/>
            <a:ext cx="369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b="1">
                <a:latin typeface="Arial" panose="020B0604020202020204" pitchFamily="34" charset="0"/>
              </a:rPr>
              <a:t>b</a:t>
            </a:r>
          </a:p>
        </p:txBody>
      </p:sp>
      <p:sp>
        <p:nvSpPr>
          <p:cNvPr id="47116" name="Text Box 14">
            <a:extLst>
              <a:ext uri="{FF2B5EF4-FFF2-40B4-BE49-F238E27FC236}">
                <a16:creationId xmlns:a16="http://schemas.microsoft.com/office/drawing/2014/main" id="{CCD8D3AD-FE04-D0B7-8030-8FFB0D40DB5A}"/>
              </a:ext>
            </a:extLst>
          </p:cNvPr>
          <p:cNvSpPr txBox="1">
            <a:spLocks noChangeArrowheads="1"/>
          </p:cNvSpPr>
          <p:nvPr/>
        </p:nvSpPr>
        <p:spPr bwMode="auto">
          <a:xfrm>
            <a:off x="5799138" y="232410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b="1">
                <a:latin typeface="Arial" panose="020B0604020202020204" pitchFamily="34" charset="0"/>
              </a:rPr>
              <a:t>e</a:t>
            </a:r>
          </a:p>
        </p:txBody>
      </p:sp>
      <p:sp>
        <p:nvSpPr>
          <p:cNvPr id="47117" name="Text Box 15">
            <a:extLst>
              <a:ext uri="{FF2B5EF4-FFF2-40B4-BE49-F238E27FC236}">
                <a16:creationId xmlns:a16="http://schemas.microsoft.com/office/drawing/2014/main" id="{9F3FB64C-B600-149B-F3C7-6DA1E32D6893}"/>
              </a:ext>
            </a:extLst>
          </p:cNvPr>
          <p:cNvSpPr txBox="1">
            <a:spLocks noChangeArrowheads="1"/>
          </p:cNvSpPr>
          <p:nvPr/>
        </p:nvSpPr>
        <p:spPr bwMode="auto">
          <a:xfrm>
            <a:off x="4419600" y="23241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b="1">
                <a:latin typeface="Arial" panose="020B0604020202020204" pitchFamily="34" charset="0"/>
              </a:rPr>
              <a:t>10</a:t>
            </a:r>
          </a:p>
        </p:txBody>
      </p:sp>
      <p:sp>
        <p:nvSpPr>
          <p:cNvPr id="47118" name="Text Box 16">
            <a:extLst>
              <a:ext uri="{FF2B5EF4-FFF2-40B4-BE49-F238E27FC236}">
                <a16:creationId xmlns:a16="http://schemas.microsoft.com/office/drawing/2014/main" id="{AB15650E-5B47-C0DA-4F04-45F219F71B8B}"/>
              </a:ext>
            </a:extLst>
          </p:cNvPr>
          <p:cNvSpPr txBox="1">
            <a:spLocks noChangeArrowheads="1"/>
          </p:cNvSpPr>
          <p:nvPr/>
        </p:nvSpPr>
        <p:spPr bwMode="auto">
          <a:xfrm>
            <a:off x="2922588" y="485775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b="1">
                <a:latin typeface="Arial" panose="020B0604020202020204" pitchFamily="34" charset="0"/>
              </a:rPr>
              <a:t>c</a:t>
            </a:r>
          </a:p>
        </p:txBody>
      </p:sp>
      <p:sp>
        <p:nvSpPr>
          <p:cNvPr id="47119" name="Text Box 17">
            <a:extLst>
              <a:ext uri="{FF2B5EF4-FFF2-40B4-BE49-F238E27FC236}">
                <a16:creationId xmlns:a16="http://schemas.microsoft.com/office/drawing/2014/main" id="{527054A0-9DC0-4DDD-6CD2-C17CEB894CF8}"/>
              </a:ext>
            </a:extLst>
          </p:cNvPr>
          <p:cNvSpPr txBox="1">
            <a:spLocks noChangeArrowheads="1"/>
          </p:cNvSpPr>
          <p:nvPr/>
        </p:nvSpPr>
        <p:spPr bwMode="auto">
          <a:xfrm>
            <a:off x="5799138" y="4876800"/>
            <a:ext cx="28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b="1">
                <a:latin typeface="Arial" panose="020B0604020202020204" pitchFamily="34" charset="0"/>
              </a:rPr>
              <a:t>f</a:t>
            </a:r>
          </a:p>
        </p:txBody>
      </p:sp>
      <p:sp>
        <p:nvSpPr>
          <p:cNvPr id="47120" name="Text Box 18">
            <a:extLst>
              <a:ext uri="{FF2B5EF4-FFF2-40B4-BE49-F238E27FC236}">
                <a16:creationId xmlns:a16="http://schemas.microsoft.com/office/drawing/2014/main" id="{A38266F8-2868-B77A-CD48-0AB94A747AA2}"/>
              </a:ext>
            </a:extLst>
          </p:cNvPr>
          <p:cNvSpPr txBox="1">
            <a:spLocks noChangeArrowheads="1"/>
          </p:cNvSpPr>
          <p:nvPr/>
        </p:nvSpPr>
        <p:spPr bwMode="auto">
          <a:xfrm>
            <a:off x="4427538" y="493395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b="1">
                <a:latin typeface="Arial" panose="020B0604020202020204" pitchFamily="34" charset="0"/>
              </a:rPr>
              <a:t>1</a:t>
            </a:r>
          </a:p>
        </p:txBody>
      </p:sp>
      <p:sp>
        <p:nvSpPr>
          <p:cNvPr id="47121" name="Text Box 19">
            <a:extLst>
              <a:ext uri="{FF2B5EF4-FFF2-40B4-BE49-F238E27FC236}">
                <a16:creationId xmlns:a16="http://schemas.microsoft.com/office/drawing/2014/main" id="{C69C312C-3417-4C7B-5C86-00ED8BD2398C}"/>
              </a:ext>
            </a:extLst>
          </p:cNvPr>
          <p:cNvSpPr txBox="1">
            <a:spLocks noChangeArrowheads="1"/>
          </p:cNvSpPr>
          <p:nvPr/>
        </p:nvSpPr>
        <p:spPr bwMode="auto">
          <a:xfrm>
            <a:off x="7951788" y="3619500"/>
            <a:ext cx="369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b="1">
                <a:latin typeface="Arial" panose="020B0604020202020204" pitchFamily="34" charset="0"/>
              </a:rPr>
              <a:t>g</a:t>
            </a:r>
          </a:p>
        </p:txBody>
      </p:sp>
      <p:sp>
        <p:nvSpPr>
          <p:cNvPr id="47122" name="Text Box 20">
            <a:extLst>
              <a:ext uri="{FF2B5EF4-FFF2-40B4-BE49-F238E27FC236}">
                <a16:creationId xmlns:a16="http://schemas.microsoft.com/office/drawing/2014/main" id="{A1FC02EE-5A2F-7018-CCA7-D2244045C09F}"/>
              </a:ext>
            </a:extLst>
          </p:cNvPr>
          <p:cNvSpPr txBox="1">
            <a:spLocks noChangeArrowheads="1"/>
          </p:cNvSpPr>
          <p:nvPr/>
        </p:nvSpPr>
        <p:spPr bwMode="auto">
          <a:xfrm>
            <a:off x="4381500" y="3390900"/>
            <a:ext cx="369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b="1">
                <a:latin typeface="Arial" panose="020B0604020202020204" pitchFamily="34" charset="0"/>
              </a:rPr>
              <a:t>d</a:t>
            </a:r>
          </a:p>
        </p:txBody>
      </p:sp>
      <p:sp>
        <p:nvSpPr>
          <p:cNvPr id="47123" name="Text Box 21">
            <a:extLst>
              <a:ext uri="{FF2B5EF4-FFF2-40B4-BE49-F238E27FC236}">
                <a16:creationId xmlns:a16="http://schemas.microsoft.com/office/drawing/2014/main" id="{12BEDAE2-E358-FD54-7C6A-0B349D73D3D2}"/>
              </a:ext>
            </a:extLst>
          </p:cNvPr>
          <p:cNvSpPr txBox="1">
            <a:spLocks noChangeArrowheads="1"/>
          </p:cNvSpPr>
          <p:nvPr/>
        </p:nvSpPr>
        <p:spPr bwMode="auto">
          <a:xfrm>
            <a:off x="2789238" y="361950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b="1">
                <a:latin typeface="Arial" panose="020B0604020202020204" pitchFamily="34" charset="0"/>
              </a:rPr>
              <a:t>9</a:t>
            </a:r>
          </a:p>
        </p:txBody>
      </p:sp>
      <p:sp>
        <p:nvSpPr>
          <p:cNvPr id="47124" name="Text Box 22">
            <a:extLst>
              <a:ext uri="{FF2B5EF4-FFF2-40B4-BE49-F238E27FC236}">
                <a16:creationId xmlns:a16="http://schemas.microsoft.com/office/drawing/2014/main" id="{D9232000-296B-C9D3-5D66-0AE3B57BF091}"/>
              </a:ext>
            </a:extLst>
          </p:cNvPr>
          <p:cNvSpPr txBox="1">
            <a:spLocks noChangeArrowheads="1"/>
          </p:cNvSpPr>
          <p:nvPr/>
        </p:nvSpPr>
        <p:spPr bwMode="auto">
          <a:xfrm>
            <a:off x="5989638" y="361950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b="1">
                <a:latin typeface="Arial" panose="020B0604020202020204" pitchFamily="34" charset="0"/>
              </a:rPr>
              <a:t>7</a:t>
            </a:r>
          </a:p>
        </p:txBody>
      </p:sp>
      <p:sp>
        <p:nvSpPr>
          <p:cNvPr id="47125" name="Text Box 23">
            <a:extLst>
              <a:ext uri="{FF2B5EF4-FFF2-40B4-BE49-F238E27FC236}">
                <a16:creationId xmlns:a16="http://schemas.microsoft.com/office/drawing/2014/main" id="{18E93B99-B383-7B46-2709-8DEC5622CC95}"/>
              </a:ext>
            </a:extLst>
          </p:cNvPr>
          <p:cNvSpPr txBox="1">
            <a:spLocks noChangeArrowheads="1"/>
          </p:cNvSpPr>
          <p:nvPr/>
        </p:nvSpPr>
        <p:spPr bwMode="auto">
          <a:xfrm>
            <a:off x="1828800" y="295275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b="1">
                <a:latin typeface="Arial" panose="020B0604020202020204" pitchFamily="34" charset="0"/>
              </a:rPr>
              <a:t>4</a:t>
            </a:r>
          </a:p>
        </p:txBody>
      </p:sp>
      <p:sp>
        <p:nvSpPr>
          <p:cNvPr id="47126" name="Text Box 24">
            <a:extLst>
              <a:ext uri="{FF2B5EF4-FFF2-40B4-BE49-F238E27FC236}">
                <a16:creationId xmlns:a16="http://schemas.microsoft.com/office/drawing/2014/main" id="{9939168D-8D92-BD90-A688-9CD44CD81F2C}"/>
              </a:ext>
            </a:extLst>
          </p:cNvPr>
          <p:cNvSpPr txBox="1">
            <a:spLocks noChangeArrowheads="1"/>
          </p:cNvSpPr>
          <p:nvPr/>
        </p:nvSpPr>
        <p:spPr bwMode="auto">
          <a:xfrm>
            <a:off x="1836738" y="426720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b="1">
                <a:latin typeface="Arial" panose="020B0604020202020204" pitchFamily="34" charset="0"/>
              </a:rPr>
              <a:t>9</a:t>
            </a:r>
          </a:p>
        </p:txBody>
      </p:sp>
      <p:sp>
        <p:nvSpPr>
          <p:cNvPr id="47127" name="Text Box 25">
            <a:extLst>
              <a:ext uri="{FF2B5EF4-FFF2-40B4-BE49-F238E27FC236}">
                <a16:creationId xmlns:a16="http://schemas.microsoft.com/office/drawing/2014/main" id="{916018F4-BBD2-D649-F3E7-BF1EF2E270FD}"/>
              </a:ext>
            </a:extLst>
          </p:cNvPr>
          <p:cNvSpPr txBox="1">
            <a:spLocks noChangeArrowheads="1"/>
          </p:cNvSpPr>
          <p:nvPr/>
        </p:nvSpPr>
        <p:spPr bwMode="auto">
          <a:xfrm>
            <a:off x="6827838" y="291465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b="1">
                <a:latin typeface="Arial" panose="020B0604020202020204" pitchFamily="34" charset="0"/>
              </a:rPr>
              <a:t>6</a:t>
            </a:r>
          </a:p>
        </p:txBody>
      </p:sp>
      <p:sp>
        <p:nvSpPr>
          <p:cNvPr id="47128" name="Text Box 26">
            <a:extLst>
              <a:ext uri="{FF2B5EF4-FFF2-40B4-BE49-F238E27FC236}">
                <a16:creationId xmlns:a16="http://schemas.microsoft.com/office/drawing/2014/main" id="{CB514C58-DD2C-6ED1-0FC0-76801862C69A}"/>
              </a:ext>
            </a:extLst>
          </p:cNvPr>
          <p:cNvSpPr txBox="1">
            <a:spLocks noChangeArrowheads="1"/>
          </p:cNvSpPr>
          <p:nvPr/>
        </p:nvSpPr>
        <p:spPr bwMode="auto">
          <a:xfrm>
            <a:off x="6846888" y="438150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b="1">
                <a:latin typeface="Arial" panose="020B0604020202020204" pitchFamily="34" charset="0"/>
              </a:rPr>
              <a:t>2</a:t>
            </a:r>
          </a:p>
        </p:txBody>
      </p:sp>
      <p:sp>
        <p:nvSpPr>
          <p:cNvPr id="47129" name="Text Box 27">
            <a:extLst>
              <a:ext uri="{FF2B5EF4-FFF2-40B4-BE49-F238E27FC236}">
                <a16:creationId xmlns:a16="http://schemas.microsoft.com/office/drawing/2014/main" id="{D86F4841-4878-A41E-D3E4-C9D3825878BE}"/>
              </a:ext>
            </a:extLst>
          </p:cNvPr>
          <p:cNvSpPr txBox="1">
            <a:spLocks noChangeArrowheads="1"/>
          </p:cNvSpPr>
          <p:nvPr/>
        </p:nvSpPr>
        <p:spPr bwMode="auto">
          <a:xfrm>
            <a:off x="3817938" y="297180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b="1">
                <a:latin typeface="Arial" panose="020B0604020202020204" pitchFamily="34" charset="0"/>
              </a:rPr>
              <a:t>8</a:t>
            </a:r>
          </a:p>
        </p:txBody>
      </p:sp>
      <p:sp>
        <p:nvSpPr>
          <p:cNvPr id="47130" name="Text Box 28">
            <a:extLst>
              <a:ext uri="{FF2B5EF4-FFF2-40B4-BE49-F238E27FC236}">
                <a16:creationId xmlns:a16="http://schemas.microsoft.com/office/drawing/2014/main" id="{82F8436E-0CEB-4EAF-3A43-44AD74BEDB3B}"/>
              </a:ext>
            </a:extLst>
          </p:cNvPr>
          <p:cNvSpPr txBox="1">
            <a:spLocks noChangeArrowheads="1"/>
          </p:cNvSpPr>
          <p:nvPr/>
        </p:nvSpPr>
        <p:spPr bwMode="auto">
          <a:xfrm>
            <a:off x="3810000" y="42672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b="1">
                <a:latin typeface="Arial" panose="020B0604020202020204" pitchFamily="34" charset="0"/>
              </a:rPr>
              <a:t>2</a:t>
            </a:r>
          </a:p>
        </p:txBody>
      </p:sp>
      <p:sp>
        <p:nvSpPr>
          <p:cNvPr id="47131" name="Text Box 29">
            <a:extLst>
              <a:ext uri="{FF2B5EF4-FFF2-40B4-BE49-F238E27FC236}">
                <a16:creationId xmlns:a16="http://schemas.microsoft.com/office/drawing/2014/main" id="{303AEB45-B5F5-6D2A-8500-C57CD120D062}"/>
              </a:ext>
            </a:extLst>
          </p:cNvPr>
          <p:cNvSpPr txBox="1">
            <a:spLocks noChangeArrowheads="1"/>
          </p:cNvSpPr>
          <p:nvPr/>
        </p:nvSpPr>
        <p:spPr bwMode="auto">
          <a:xfrm>
            <a:off x="5037138" y="295275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b="1">
                <a:latin typeface="Arial" panose="020B0604020202020204" pitchFamily="34" charset="0"/>
              </a:rPr>
              <a:t>9</a:t>
            </a:r>
          </a:p>
        </p:txBody>
      </p:sp>
      <p:sp>
        <p:nvSpPr>
          <p:cNvPr id="47132" name="Text Box 30">
            <a:extLst>
              <a:ext uri="{FF2B5EF4-FFF2-40B4-BE49-F238E27FC236}">
                <a16:creationId xmlns:a16="http://schemas.microsoft.com/office/drawing/2014/main" id="{EDB43332-AC62-BB0A-1668-18BAD9B8B8BD}"/>
              </a:ext>
            </a:extLst>
          </p:cNvPr>
          <p:cNvSpPr txBox="1">
            <a:spLocks noChangeArrowheads="1"/>
          </p:cNvSpPr>
          <p:nvPr/>
        </p:nvSpPr>
        <p:spPr bwMode="auto">
          <a:xfrm>
            <a:off x="5018088" y="426720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b="1">
                <a:latin typeface="Arial" panose="020B0604020202020204" pitchFamily="34" charset="0"/>
              </a:rPr>
              <a:t>9</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8027D229-AFDE-E1DA-025C-446A029F1130}"/>
              </a:ext>
            </a:extLst>
          </p:cNvPr>
          <p:cNvSpPr>
            <a:spLocks noGrp="1"/>
          </p:cNvSpPr>
          <p:nvPr>
            <p:ph type="title"/>
          </p:nvPr>
        </p:nvSpPr>
        <p:spPr/>
        <p:txBody>
          <a:bodyPr/>
          <a:lstStyle/>
          <a:p>
            <a:r>
              <a:rPr lang="en-US" altLang="en-US"/>
              <a:t>Shortest Path Problem</a:t>
            </a:r>
          </a:p>
        </p:txBody>
      </p:sp>
      <p:sp>
        <p:nvSpPr>
          <p:cNvPr id="48131" name="Content Placeholder 2">
            <a:extLst>
              <a:ext uri="{FF2B5EF4-FFF2-40B4-BE49-F238E27FC236}">
                <a16:creationId xmlns:a16="http://schemas.microsoft.com/office/drawing/2014/main" id="{6A841425-FEA0-2EC3-27AF-24D7FECF2741}"/>
              </a:ext>
            </a:extLst>
          </p:cNvPr>
          <p:cNvSpPr>
            <a:spLocks noGrp="1"/>
          </p:cNvSpPr>
          <p:nvPr>
            <p:ph idx="1"/>
          </p:nvPr>
        </p:nvSpPr>
        <p:spPr/>
        <p:txBody>
          <a:bodyPr/>
          <a:lstStyle/>
          <a:p>
            <a:pPr algn="just"/>
            <a:r>
              <a:rPr lang="en-US" altLang="en-US"/>
              <a:t>To find the shortest path from one vertex to all other vertices in the above graph, we are starting from the vertex (node) “a”, and find an edge with the lowest weight from the vertex (node) “a” to its nearest neighbour node (directly connected node or adjacent node), that is vertex (node) “b”.</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075BB27A-78CB-B649-A66B-D9E72041A30F}"/>
              </a:ext>
            </a:extLst>
          </p:cNvPr>
          <p:cNvSpPr>
            <a:spLocks noGrp="1"/>
          </p:cNvSpPr>
          <p:nvPr>
            <p:ph type="title"/>
          </p:nvPr>
        </p:nvSpPr>
        <p:spPr/>
        <p:txBody>
          <a:bodyPr/>
          <a:lstStyle/>
          <a:p>
            <a:r>
              <a:rPr lang="en-US" altLang="en-US"/>
              <a:t>Shortest Path Problem</a:t>
            </a:r>
          </a:p>
        </p:txBody>
      </p:sp>
      <p:sp>
        <p:nvSpPr>
          <p:cNvPr id="49155" name="Content Placeholder 2">
            <a:extLst>
              <a:ext uri="{FF2B5EF4-FFF2-40B4-BE49-F238E27FC236}">
                <a16:creationId xmlns:a16="http://schemas.microsoft.com/office/drawing/2014/main" id="{164A920E-15C5-1741-1578-3ABC9BC0DE63}"/>
              </a:ext>
            </a:extLst>
          </p:cNvPr>
          <p:cNvSpPr>
            <a:spLocks noGrp="1"/>
          </p:cNvSpPr>
          <p:nvPr>
            <p:ph idx="1"/>
          </p:nvPr>
        </p:nvSpPr>
        <p:spPr/>
        <p:txBody>
          <a:bodyPr/>
          <a:lstStyle/>
          <a:p>
            <a:pPr algn="just"/>
            <a:r>
              <a:rPr lang="en-US" altLang="en-US" sz="2800"/>
              <a:t>Next, we will find an edge with the lowest weight from the vertex (node) “b” to its nearest neighbour node (directly connected node or adjacent node), that is vertex (node) “d”.</a:t>
            </a:r>
          </a:p>
          <a:p>
            <a:pPr algn="just"/>
            <a:endParaRPr lang="en-US" altLang="en-US" sz="1000"/>
          </a:p>
          <a:p>
            <a:pPr algn="just"/>
            <a:r>
              <a:rPr lang="en-US" altLang="en-US" sz="2800"/>
              <a:t>Don’t use an edge between the vertex (node) “a” and vertex (node) “b”, because vertex (node) “a” is already visited or solved (covered).</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78FA08F6-0CF7-4C25-E018-FD0BC1453BE0}"/>
              </a:ext>
            </a:extLst>
          </p:cNvPr>
          <p:cNvSpPr>
            <a:spLocks noGrp="1"/>
          </p:cNvSpPr>
          <p:nvPr>
            <p:ph type="title"/>
          </p:nvPr>
        </p:nvSpPr>
        <p:spPr/>
        <p:txBody>
          <a:bodyPr/>
          <a:lstStyle/>
          <a:p>
            <a:r>
              <a:rPr lang="en-US" altLang="en-US"/>
              <a:t>Shortest Path Problem</a:t>
            </a:r>
          </a:p>
        </p:txBody>
      </p:sp>
      <p:sp>
        <p:nvSpPr>
          <p:cNvPr id="50179" name="Content Placeholder 2">
            <a:extLst>
              <a:ext uri="{FF2B5EF4-FFF2-40B4-BE49-F238E27FC236}">
                <a16:creationId xmlns:a16="http://schemas.microsoft.com/office/drawing/2014/main" id="{430CABAD-1250-260C-F070-64F4C85888CC}"/>
              </a:ext>
            </a:extLst>
          </p:cNvPr>
          <p:cNvSpPr>
            <a:spLocks noGrp="1"/>
          </p:cNvSpPr>
          <p:nvPr>
            <p:ph idx="1"/>
          </p:nvPr>
        </p:nvSpPr>
        <p:spPr/>
        <p:txBody>
          <a:bodyPr/>
          <a:lstStyle/>
          <a:p>
            <a:pPr algn="just"/>
            <a:r>
              <a:rPr lang="en-US" altLang="en-US" sz="2800"/>
              <a:t>Next, we will find an edge with the lowest weight from the vertex (node) “d” to its nearest neighbour node (directly connected node or adjacent node), that is vertex (node) “c”.</a:t>
            </a:r>
          </a:p>
          <a:p>
            <a:pPr algn="just"/>
            <a:endParaRPr lang="en-US" altLang="en-US" sz="1000"/>
          </a:p>
          <a:p>
            <a:pPr algn="just"/>
            <a:r>
              <a:rPr lang="en-US" altLang="en-US" sz="2800"/>
              <a:t>Don’t use an edge between the vertex (node) “b” and vertex (node) “d”, because vertex (node) “b” is already visited or solved (covered).</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CD8093F5-C1E2-958A-607E-0E2A7A534798}"/>
              </a:ext>
            </a:extLst>
          </p:cNvPr>
          <p:cNvSpPr>
            <a:spLocks noGrp="1"/>
          </p:cNvSpPr>
          <p:nvPr>
            <p:ph type="title"/>
          </p:nvPr>
        </p:nvSpPr>
        <p:spPr/>
        <p:txBody>
          <a:bodyPr/>
          <a:lstStyle/>
          <a:p>
            <a:r>
              <a:rPr lang="en-US" altLang="en-US"/>
              <a:t>Shortest Path Problem</a:t>
            </a:r>
          </a:p>
        </p:txBody>
      </p:sp>
      <p:sp>
        <p:nvSpPr>
          <p:cNvPr id="51203" name="Content Placeholder 2">
            <a:extLst>
              <a:ext uri="{FF2B5EF4-FFF2-40B4-BE49-F238E27FC236}">
                <a16:creationId xmlns:a16="http://schemas.microsoft.com/office/drawing/2014/main" id="{7BAE3210-E059-3E67-B30A-151BED22E5D2}"/>
              </a:ext>
            </a:extLst>
          </p:cNvPr>
          <p:cNvSpPr>
            <a:spLocks noGrp="1"/>
          </p:cNvSpPr>
          <p:nvPr>
            <p:ph idx="1"/>
          </p:nvPr>
        </p:nvSpPr>
        <p:spPr/>
        <p:txBody>
          <a:bodyPr/>
          <a:lstStyle/>
          <a:p>
            <a:pPr algn="just"/>
            <a:r>
              <a:rPr lang="en-US" altLang="en-US"/>
              <a:t>Repeat these steps until all nodes (or vertices) in the graph shown above are visited (covered or solved).</a:t>
            </a:r>
          </a:p>
          <a:p>
            <a:pPr algn="just"/>
            <a:endParaRPr lang="en-US" altLang="en-US" sz="500"/>
          </a:p>
          <a:p>
            <a:pPr algn="just"/>
            <a:r>
              <a:rPr lang="en-US" altLang="en-US"/>
              <a:t>Finally, we will find the shortest path (as shown below) with the minimum sum of the weights of the edges, that is 4 + 8 + 2 + 1 + 2 + 6 = 23 (also called the length of the shortest path).</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371D9BBC-7022-67F2-C592-84CE4793DB17}"/>
              </a:ext>
            </a:extLst>
          </p:cNvPr>
          <p:cNvSpPr>
            <a:spLocks noGrp="1" noChangeArrowheads="1"/>
          </p:cNvSpPr>
          <p:nvPr>
            <p:ph type="title"/>
          </p:nvPr>
        </p:nvSpPr>
        <p:spPr/>
        <p:txBody>
          <a:bodyPr/>
          <a:lstStyle/>
          <a:p>
            <a:r>
              <a:rPr lang="en-US" altLang="en-US"/>
              <a:t>Shortest Path Problem</a:t>
            </a:r>
          </a:p>
        </p:txBody>
      </p:sp>
      <p:sp>
        <p:nvSpPr>
          <p:cNvPr id="52227" name="Line 5">
            <a:extLst>
              <a:ext uri="{FF2B5EF4-FFF2-40B4-BE49-F238E27FC236}">
                <a16:creationId xmlns:a16="http://schemas.microsoft.com/office/drawing/2014/main" id="{7CD8B6E7-CCA3-9AE5-C264-215E109C7303}"/>
              </a:ext>
            </a:extLst>
          </p:cNvPr>
          <p:cNvSpPr>
            <a:spLocks noChangeShapeType="1"/>
          </p:cNvSpPr>
          <p:nvPr/>
        </p:nvSpPr>
        <p:spPr bwMode="auto">
          <a:xfrm>
            <a:off x="3143250" y="2762250"/>
            <a:ext cx="1447800" cy="10668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2228" name="Line 6">
            <a:extLst>
              <a:ext uri="{FF2B5EF4-FFF2-40B4-BE49-F238E27FC236}">
                <a16:creationId xmlns:a16="http://schemas.microsoft.com/office/drawing/2014/main" id="{5063E15D-0A9B-C27A-F9A6-78E5B24B5F9E}"/>
              </a:ext>
            </a:extLst>
          </p:cNvPr>
          <p:cNvSpPr>
            <a:spLocks noChangeShapeType="1"/>
          </p:cNvSpPr>
          <p:nvPr/>
        </p:nvSpPr>
        <p:spPr bwMode="auto">
          <a:xfrm rot="6000000">
            <a:off x="3192463" y="3754438"/>
            <a:ext cx="1344612" cy="124936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2229" name="Line 7">
            <a:extLst>
              <a:ext uri="{FF2B5EF4-FFF2-40B4-BE49-F238E27FC236}">
                <a16:creationId xmlns:a16="http://schemas.microsoft.com/office/drawing/2014/main" id="{4B5A082B-2BA7-D9EC-2C00-4A0C27120FC2}"/>
              </a:ext>
            </a:extLst>
          </p:cNvPr>
          <p:cNvSpPr>
            <a:spLocks noChangeShapeType="1"/>
          </p:cNvSpPr>
          <p:nvPr/>
        </p:nvSpPr>
        <p:spPr bwMode="auto">
          <a:xfrm>
            <a:off x="6019800" y="2751138"/>
            <a:ext cx="1981200" cy="1143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2230" name="Line 8">
            <a:extLst>
              <a:ext uri="{FF2B5EF4-FFF2-40B4-BE49-F238E27FC236}">
                <a16:creationId xmlns:a16="http://schemas.microsoft.com/office/drawing/2014/main" id="{21B14EE8-19D4-AD32-276C-5CE11C85EB37}"/>
              </a:ext>
            </a:extLst>
          </p:cNvPr>
          <p:cNvSpPr>
            <a:spLocks noChangeShapeType="1"/>
          </p:cNvSpPr>
          <p:nvPr/>
        </p:nvSpPr>
        <p:spPr bwMode="auto">
          <a:xfrm flipV="1">
            <a:off x="6038850" y="3892550"/>
            <a:ext cx="1981200" cy="10668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2231" name="Line 9">
            <a:extLst>
              <a:ext uri="{FF2B5EF4-FFF2-40B4-BE49-F238E27FC236}">
                <a16:creationId xmlns:a16="http://schemas.microsoft.com/office/drawing/2014/main" id="{58124E84-92E6-CFA4-5963-9A4D942CF6BA}"/>
              </a:ext>
            </a:extLst>
          </p:cNvPr>
          <p:cNvSpPr>
            <a:spLocks noChangeShapeType="1"/>
          </p:cNvSpPr>
          <p:nvPr/>
        </p:nvSpPr>
        <p:spPr bwMode="auto">
          <a:xfrm rot="7380000">
            <a:off x="1148556" y="2748757"/>
            <a:ext cx="1979613" cy="10858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2232" name="Text Box 11">
            <a:extLst>
              <a:ext uri="{FF2B5EF4-FFF2-40B4-BE49-F238E27FC236}">
                <a16:creationId xmlns:a16="http://schemas.microsoft.com/office/drawing/2014/main" id="{144480AA-56C8-DE91-42DD-6DB553B123F5}"/>
              </a:ext>
            </a:extLst>
          </p:cNvPr>
          <p:cNvSpPr txBox="1">
            <a:spLocks noChangeArrowheads="1"/>
          </p:cNvSpPr>
          <p:nvPr/>
        </p:nvSpPr>
        <p:spPr bwMode="auto">
          <a:xfrm>
            <a:off x="827088" y="356235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b="1">
                <a:latin typeface="Arial" panose="020B0604020202020204" pitchFamily="34" charset="0"/>
              </a:rPr>
              <a:t>a</a:t>
            </a:r>
          </a:p>
        </p:txBody>
      </p:sp>
      <p:sp>
        <p:nvSpPr>
          <p:cNvPr id="52233" name="Text Box 12">
            <a:extLst>
              <a:ext uri="{FF2B5EF4-FFF2-40B4-BE49-F238E27FC236}">
                <a16:creationId xmlns:a16="http://schemas.microsoft.com/office/drawing/2014/main" id="{F6647BD9-3D16-594D-161B-DDCCA95392FC}"/>
              </a:ext>
            </a:extLst>
          </p:cNvPr>
          <p:cNvSpPr txBox="1">
            <a:spLocks noChangeArrowheads="1"/>
          </p:cNvSpPr>
          <p:nvPr/>
        </p:nvSpPr>
        <p:spPr bwMode="auto">
          <a:xfrm>
            <a:off x="2922588" y="2324100"/>
            <a:ext cx="369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b="1">
                <a:latin typeface="Arial" panose="020B0604020202020204" pitchFamily="34" charset="0"/>
              </a:rPr>
              <a:t>b</a:t>
            </a:r>
          </a:p>
        </p:txBody>
      </p:sp>
      <p:sp>
        <p:nvSpPr>
          <p:cNvPr id="52234" name="Text Box 13">
            <a:extLst>
              <a:ext uri="{FF2B5EF4-FFF2-40B4-BE49-F238E27FC236}">
                <a16:creationId xmlns:a16="http://schemas.microsoft.com/office/drawing/2014/main" id="{1FED3761-EA1B-D891-761B-9697D21E5F8D}"/>
              </a:ext>
            </a:extLst>
          </p:cNvPr>
          <p:cNvSpPr txBox="1">
            <a:spLocks noChangeArrowheads="1"/>
          </p:cNvSpPr>
          <p:nvPr/>
        </p:nvSpPr>
        <p:spPr bwMode="auto">
          <a:xfrm>
            <a:off x="5799138" y="232410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b="1">
                <a:latin typeface="Arial" panose="020B0604020202020204" pitchFamily="34" charset="0"/>
              </a:rPr>
              <a:t>e</a:t>
            </a:r>
          </a:p>
        </p:txBody>
      </p:sp>
      <p:sp>
        <p:nvSpPr>
          <p:cNvPr id="52235" name="Text Box 15">
            <a:extLst>
              <a:ext uri="{FF2B5EF4-FFF2-40B4-BE49-F238E27FC236}">
                <a16:creationId xmlns:a16="http://schemas.microsoft.com/office/drawing/2014/main" id="{B6E8B8DE-7AD8-F295-53C3-7D34DDA30E72}"/>
              </a:ext>
            </a:extLst>
          </p:cNvPr>
          <p:cNvSpPr txBox="1">
            <a:spLocks noChangeArrowheads="1"/>
          </p:cNvSpPr>
          <p:nvPr/>
        </p:nvSpPr>
        <p:spPr bwMode="auto">
          <a:xfrm>
            <a:off x="2922588" y="485775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b="1">
                <a:latin typeface="Arial" panose="020B0604020202020204" pitchFamily="34" charset="0"/>
              </a:rPr>
              <a:t>c</a:t>
            </a:r>
          </a:p>
        </p:txBody>
      </p:sp>
      <p:sp>
        <p:nvSpPr>
          <p:cNvPr id="52236" name="Text Box 16">
            <a:extLst>
              <a:ext uri="{FF2B5EF4-FFF2-40B4-BE49-F238E27FC236}">
                <a16:creationId xmlns:a16="http://schemas.microsoft.com/office/drawing/2014/main" id="{685F631A-6089-AA1E-582F-F903D7FE5D9D}"/>
              </a:ext>
            </a:extLst>
          </p:cNvPr>
          <p:cNvSpPr txBox="1">
            <a:spLocks noChangeArrowheads="1"/>
          </p:cNvSpPr>
          <p:nvPr/>
        </p:nvSpPr>
        <p:spPr bwMode="auto">
          <a:xfrm>
            <a:off x="5799138" y="4876800"/>
            <a:ext cx="28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b="1">
                <a:latin typeface="Arial" panose="020B0604020202020204" pitchFamily="34" charset="0"/>
              </a:rPr>
              <a:t>f</a:t>
            </a:r>
          </a:p>
        </p:txBody>
      </p:sp>
      <p:sp>
        <p:nvSpPr>
          <p:cNvPr id="52237" name="Text Box 17">
            <a:extLst>
              <a:ext uri="{FF2B5EF4-FFF2-40B4-BE49-F238E27FC236}">
                <a16:creationId xmlns:a16="http://schemas.microsoft.com/office/drawing/2014/main" id="{A6E7E08F-DBD1-C7E4-4EB5-38288A072DA9}"/>
              </a:ext>
            </a:extLst>
          </p:cNvPr>
          <p:cNvSpPr txBox="1">
            <a:spLocks noChangeArrowheads="1"/>
          </p:cNvSpPr>
          <p:nvPr/>
        </p:nvSpPr>
        <p:spPr bwMode="auto">
          <a:xfrm>
            <a:off x="4484688" y="493395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b="1">
                <a:latin typeface="Arial" panose="020B0604020202020204" pitchFamily="34" charset="0"/>
              </a:rPr>
              <a:t>1</a:t>
            </a:r>
          </a:p>
        </p:txBody>
      </p:sp>
      <p:sp>
        <p:nvSpPr>
          <p:cNvPr id="52238" name="Text Box 18">
            <a:extLst>
              <a:ext uri="{FF2B5EF4-FFF2-40B4-BE49-F238E27FC236}">
                <a16:creationId xmlns:a16="http://schemas.microsoft.com/office/drawing/2014/main" id="{93D5AA12-48E4-5787-79F9-32987FEB60CB}"/>
              </a:ext>
            </a:extLst>
          </p:cNvPr>
          <p:cNvSpPr txBox="1">
            <a:spLocks noChangeArrowheads="1"/>
          </p:cNvSpPr>
          <p:nvPr/>
        </p:nvSpPr>
        <p:spPr bwMode="auto">
          <a:xfrm>
            <a:off x="7951788" y="3619500"/>
            <a:ext cx="369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b="1">
                <a:latin typeface="Arial" panose="020B0604020202020204" pitchFamily="34" charset="0"/>
              </a:rPr>
              <a:t>g</a:t>
            </a:r>
          </a:p>
        </p:txBody>
      </p:sp>
      <p:sp>
        <p:nvSpPr>
          <p:cNvPr id="52239" name="Text Box 19">
            <a:extLst>
              <a:ext uri="{FF2B5EF4-FFF2-40B4-BE49-F238E27FC236}">
                <a16:creationId xmlns:a16="http://schemas.microsoft.com/office/drawing/2014/main" id="{F8376112-2FA7-FC54-10C6-4074434B4FC5}"/>
              </a:ext>
            </a:extLst>
          </p:cNvPr>
          <p:cNvSpPr txBox="1">
            <a:spLocks noChangeArrowheads="1"/>
          </p:cNvSpPr>
          <p:nvPr/>
        </p:nvSpPr>
        <p:spPr bwMode="auto">
          <a:xfrm>
            <a:off x="4381500" y="3390900"/>
            <a:ext cx="369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b="1">
                <a:latin typeface="Arial" panose="020B0604020202020204" pitchFamily="34" charset="0"/>
              </a:rPr>
              <a:t>d</a:t>
            </a:r>
          </a:p>
        </p:txBody>
      </p:sp>
      <p:sp>
        <p:nvSpPr>
          <p:cNvPr id="52240" name="Text Box 22">
            <a:extLst>
              <a:ext uri="{FF2B5EF4-FFF2-40B4-BE49-F238E27FC236}">
                <a16:creationId xmlns:a16="http://schemas.microsoft.com/office/drawing/2014/main" id="{D15DE439-A073-C898-C93A-93801978F995}"/>
              </a:ext>
            </a:extLst>
          </p:cNvPr>
          <p:cNvSpPr txBox="1">
            <a:spLocks noChangeArrowheads="1"/>
          </p:cNvSpPr>
          <p:nvPr/>
        </p:nvSpPr>
        <p:spPr bwMode="auto">
          <a:xfrm>
            <a:off x="1828800" y="295275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b="1">
                <a:latin typeface="Arial" panose="020B0604020202020204" pitchFamily="34" charset="0"/>
              </a:rPr>
              <a:t>4</a:t>
            </a:r>
          </a:p>
        </p:txBody>
      </p:sp>
      <p:sp>
        <p:nvSpPr>
          <p:cNvPr id="52241" name="Text Box 24">
            <a:extLst>
              <a:ext uri="{FF2B5EF4-FFF2-40B4-BE49-F238E27FC236}">
                <a16:creationId xmlns:a16="http://schemas.microsoft.com/office/drawing/2014/main" id="{274ADE61-A404-3DBD-B369-6BB3AC0D22BC}"/>
              </a:ext>
            </a:extLst>
          </p:cNvPr>
          <p:cNvSpPr txBox="1">
            <a:spLocks noChangeArrowheads="1"/>
          </p:cNvSpPr>
          <p:nvPr/>
        </p:nvSpPr>
        <p:spPr bwMode="auto">
          <a:xfrm>
            <a:off x="6827838" y="291465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b="1">
                <a:latin typeface="Arial" panose="020B0604020202020204" pitchFamily="34" charset="0"/>
              </a:rPr>
              <a:t>6</a:t>
            </a:r>
          </a:p>
        </p:txBody>
      </p:sp>
      <p:sp>
        <p:nvSpPr>
          <p:cNvPr id="52242" name="Text Box 25">
            <a:extLst>
              <a:ext uri="{FF2B5EF4-FFF2-40B4-BE49-F238E27FC236}">
                <a16:creationId xmlns:a16="http://schemas.microsoft.com/office/drawing/2014/main" id="{67B303DF-15FC-59B7-D57A-5E62595A6C35}"/>
              </a:ext>
            </a:extLst>
          </p:cNvPr>
          <p:cNvSpPr txBox="1">
            <a:spLocks noChangeArrowheads="1"/>
          </p:cNvSpPr>
          <p:nvPr/>
        </p:nvSpPr>
        <p:spPr bwMode="auto">
          <a:xfrm>
            <a:off x="6846888" y="438150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b="1">
                <a:latin typeface="Arial" panose="020B0604020202020204" pitchFamily="34" charset="0"/>
              </a:rPr>
              <a:t>2</a:t>
            </a:r>
          </a:p>
        </p:txBody>
      </p:sp>
      <p:sp>
        <p:nvSpPr>
          <p:cNvPr id="52243" name="Text Box 26">
            <a:extLst>
              <a:ext uri="{FF2B5EF4-FFF2-40B4-BE49-F238E27FC236}">
                <a16:creationId xmlns:a16="http://schemas.microsoft.com/office/drawing/2014/main" id="{2CFF57F6-C89A-FA8D-C67A-65ABD7A411E8}"/>
              </a:ext>
            </a:extLst>
          </p:cNvPr>
          <p:cNvSpPr txBox="1">
            <a:spLocks noChangeArrowheads="1"/>
          </p:cNvSpPr>
          <p:nvPr/>
        </p:nvSpPr>
        <p:spPr bwMode="auto">
          <a:xfrm>
            <a:off x="3817938" y="297180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b="1">
                <a:latin typeface="Arial" panose="020B0604020202020204" pitchFamily="34" charset="0"/>
              </a:rPr>
              <a:t>8</a:t>
            </a:r>
          </a:p>
        </p:txBody>
      </p:sp>
      <p:sp>
        <p:nvSpPr>
          <p:cNvPr id="52244" name="Text Box 27">
            <a:extLst>
              <a:ext uri="{FF2B5EF4-FFF2-40B4-BE49-F238E27FC236}">
                <a16:creationId xmlns:a16="http://schemas.microsoft.com/office/drawing/2014/main" id="{8235FEAF-B755-2C22-50CF-046FE4A450C9}"/>
              </a:ext>
            </a:extLst>
          </p:cNvPr>
          <p:cNvSpPr txBox="1">
            <a:spLocks noChangeArrowheads="1"/>
          </p:cNvSpPr>
          <p:nvPr/>
        </p:nvSpPr>
        <p:spPr bwMode="auto">
          <a:xfrm>
            <a:off x="3810000" y="42672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b="1">
                <a:latin typeface="Arial" panose="020B0604020202020204" pitchFamily="34" charset="0"/>
              </a:rPr>
              <a:t>2</a:t>
            </a:r>
          </a:p>
        </p:txBody>
      </p:sp>
      <p:sp>
        <p:nvSpPr>
          <p:cNvPr id="52245" name="Line 30">
            <a:extLst>
              <a:ext uri="{FF2B5EF4-FFF2-40B4-BE49-F238E27FC236}">
                <a16:creationId xmlns:a16="http://schemas.microsoft.com/office/drawing/2014/main" id="{3F405186-0D43-E91F-FC76-A0FF713E09D0}"/>
              </a:ext>
            </a:extLst>
          </p:cNvPr>
          <p:cNvSpPr>
            <a:spLocks noChangeShapeType="1"/>
          </p:cNvSpPr>
          <p:nvPr/>
        </p:nvSpPr>
        <p:spPr bwMode="auto">
          <a:xfrm>
            <a:off x="3124200" y="4953000"/>
            <a:ext cx="2906713"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658051AB-2E3A-BF10-70E3-FCDD21BDE0EC}"/>
              </a:ext>
            </a:extLst>
          </p:cNvPr>
          <p:cNvSpPr>
            <a:spLocks noGrp="1"/>
          </p:cNvSpPr>
          <p:nvPr>
            <p:ph type="title"/>
          </p:nvPr>
        </p:nvSpPr>
        <p:spPr/>
        <p:txBody>
          <a:bodyPr/>
          <a:lstStyle/>
          <a:p>
            <a:r>
              <a:rPr lang="en-US" altLang="en-US"/>
              <a:t>GRAPH - INTRODUCTION</a:t>
            </a:r>
          </a:p>
        </p:txBody>
      </p:sp>
      <p:sp>
        <p:nvSpPr>
          <p:cNvPr id="7171" name="Content Placeholder 2">
            <a:extLst>
              <a:ext uri="{FF2B5EF4-FFF2-40B4-BE49-F238E27FC236}">
                <a16:creationId xmlns:a16="http://schemas.microsoft.com/office/drawing/2014/main" id="{2EF106A2-F172-E83E-AFFF-78D499FE745B}"/>
              </a:ext>
            </a:extLst>
          </p:cNvPr>
          <p:cNvSpPr>
            <a:spLocks noGrp="1"/>
          </p:cNvSpPr>
          <p:nvPr>
            <p:ph idx="1"/>
          </p:nvPr>
        </p:nvSpPr>
        <p:spPr/>
        <p:txBody>
          <a:bodyPr/>
          <a:lstStyle/>
          <a:p>
            <a:pPr marL="990600" lvl="1" indent="-533400" algn="just" eaLnBrk="1" hangingPunct="1">
              <a:lnSpc>
                <a:spcPct val="90000"/>
              </a:lnSpc>
              <a:buFont typeface="Tahoma" panose="020B0604030504040204" pitchFamily="34" charset="0"/>
              <a:buAutoNum type="arabicPeriod" startAt="2"/>
            </a:pPr>
            <a:r>
              <a:rPr lang="en-US" altLang="en-US" sz="2600"/>
              <a:t>Directed Graph (also called Digraph) is a graph where edges have a direction. Directed graph contains a directed edge (arc) from one vertex to another (between two vertices). In directed graph, each edge is directed (with arrows) from one vertex to another. Edges in directed graph are called directed edges or arrows. Directed graph is ordered pairs of vertices (</a:t>
            </a:r>
            <a:r>
              <a:rPr lang="en-US" altLang="en-US" sz="2600" i="1"/>
              <a:t>it means direction or order between any two vertices is fixed</a:t>
            </a:r>
            <a:r>
              <a:rPr lang="en-US" altLang="en-US" sz="2600"/>
              <a: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1B766C1E-DE93-C116-4EB0-DED89AA92866}"/>
              </a:ext>
            </a:extLst>
          </p:cNvPr>
          <p:cNvSpPr>
            <a:spLocks noGrp="1"/>
          </p:cNvSpPr>
          <p:nvPr>
            <p:ph type="title"/>
          </p:nvPr>
        </p:nvSpPr>
        <p:spPr/>
        <p:txBody>
          <a:bodyPr/>
          <a:lstStyle/>
          <a:p>
            <a:r>
              <a:rPr lang="en-US" altLang="en-US"/>
              <a:t>Minimal Spanning Tree</a:t>
            </a:r>
          </a:p>
        </p:txBody>
      </p:sp>
      <p:sp>
        <p:nvSpPr>
          <p:cNvPr id="53251" name="Content Placeholder 2">
            <a:extLst>
              <a:ext uri="{FF2B5EF4-FFF2-40B4-BE49-F238E27FC236}">
                <a16:creationId xmlns:a16="http://schemas.microsoft.com/office/drawing/2014/main" id="{CFCFB485-395F-DEB7-7A45-3E5E764C4808}"/>
              </a:ext>
            </a:extLst>
          </p:cNvPr>
          <p:cNvSpPr>
            <a:spLocks noGrp="1"/>
          </p:cNvSpPr>
          <p:nvPr>
            <p:ph idx="1"/>
          </p:nvPr>
        </p:nvSpPr>
        <p:spPr/>
        <p:txBody>
          <a:bodyPr/>
          <a:lstStyle/>
          <a:p>
            <a:pPr algn="just"/>
            <a:r>
              <a:rPr lang="en-US" altLang="en-US"/>
              <a:t>A spanning tree of a graph is a subgraph (part of a main graph) that is called a tree and connects all the vertices together.</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6F8632E4-F298-3F6E-5C98-6042678A5EB1}"/>
              </a:ext>
            </a:extLst>
          </p:cNvPr>
          <p:cNvSpPr>
            <a:spLocks noGrp="1"/>
          </p:cNvSpPr>
          <p:nvPr>
            <p:ph type="title"/>
          </p:nvPr>
        </p:nvSpPr>
        <p:spPr/>
        <p:txBody>
          <a:bodyPr/>
          <a:lstStyle/>
          <a:p>
            <a:r>
              <a:rPr lang="en-US" altLang="en-US"/>
              <a:t>Minimal Spanning Tree</a:t>
            </a:r>
          </a:p>
        </p:txBody>
      </p:sp>
      <p:sp>
        <p:nvSpPr>
          <p:cNvPr id="54275" name="Content Placeholder 2">
            <a:extLst>
              <a:ext uri="{FF2B5EF4-FFF2-40B4-BE49-F238E27FC236}">
                <a16:creationId xmlns:a16="http://schemas.microsoft.com/office/drawing/2014/main" id="{C193C08C-FE2E-571C-FA1F-EBB002FDD229}"/>
              </a:ext>
            </a:extLst>
          </p:cNvPr>
          <p:cNvSpPr>
            <a:spLocks noGrp="1"/>
          </p:cNvSpPr>
          <p:nvPr>
            <p:ph idx="1"/>
          </p:nvPr>
        </p:nvSpPr>
        <p:spPr/>
        <p:txBody>
          <a:bodyPr/>
          <a:lstStyle/>
          <a:p>
            <a:pPr algn="just"/>
            <a:r>
              <a:rPr lang="en-US" altLang="en-US"/>
              <a:t>Sometimes, a weight (a number) is assigned to each edge of a graph. This weight is used to compute (calculate) a weight of a spanning tree. The weight of a spanning tree is finding by computing (calculating) the sum of the weights of the edges in that spanning tree.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5B8CC6EB-95B4-12C6-2DC8-79A27CDB62E3}"/>
              </a:ext>
            </a:extLst>
          </p:cNvPr>
          <p:cNvSpPr>
            <a:spLocks noGrp="1"/>
          </p:cNvSpPr>
          <p:nvPr>
            <p:ph type="title"/>
          </p:nvPr>
        </p:nvSpPr>
        <p:spPr/>
        <p:txBody>
          <a:bodyPr/>
          <a:lstStyle/>
          <a:p>
            <a:r>
              <a:rPr lang="en-US" altLang="en-US"/>
              <a:t>Minimal Spanning Tree</a:t>
            </a:r>
          </a:p>
        </p:txBody>
      </p:sp>
      <p:sp>
        <p:nvSpPr>
          <p:cNvPr id="55299" name="Content Placeholder 2">
            <a:extLst>
              <a:ext uri="{FF2B5EF4-FFF2-40B4-BE49-F238E27FC236}">
                <a16:creationId xmlns:a16="http://schemas.microsoft.com/office/drawing/2014/main" id="{6EFC85A2-7F89-DC96-C9AD-BCA72C295073}"/>
              </a:ext>
            </a:extLst>
          </p:cNvPr>
          <p:cNvSpPr>
            <a:spLocks noGrp="1"/>
          </p:cNvSpPr>
          <p:nvPr>
            <p:ph idx="1"/>
          </p:nvPr>
        </p:nvSpPr>
        <p:spPr/>
        <p:txBody>
          <a:bodyPr/>
          <a:lstStyle/>
          <a:p>
            <a:pPr algn="just"/>
            <a:r>
              <a:rPr lang="en-US" altLang="en-US"/>
              <a:t>A graph can have many different spanning trees. A minimal spanning tree (MST) (also called a minimum spanning tree or minimum weight spanning tree) is a spanning tree with weight less than or equal to the weight of every other spanning tree of a graph.</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7F8D2C16-2EB7-1F20-6A64-3710A81E5107}"/>
              </a:ext>
            </a:extLst>
          </p:cNvPr>
          <p:cNvSpPr>
            <a:spLocks noGrp="1"/>
          </p:cNvSpPr>
          <p:nvPr>
            <p:ph type="title"/>
          </p:nvPr>
        </p:nvSpPr>
        <p:spPr/>
        <p:txBody>
          <a:bodyPr/>
          <a:lstStyle/>
          <a:p>
            <a:r>
              <a:rPr lang="en-US" altLang="en-US"/>
              <a:t>Minimal Spanning Tree</a:t>
            </a:r>
          </a:p>
        </p:txBody>
      </p:sp>
      <p:sp>
        <p:nvSpPr>
          <p:cNvPr id="56323" name="Content Placeholder 2">
            <a:extLst>
              <a:ext uri="{FF2B5EF4-FFF2-40B4-BE49-F238E27FC236}">
                <a16:creationId xmlns:a16="http://schemas.microsoft.com/office/drawing/2014/main" id="{E4F1A787-FD59-EA36-FCB2-1BE4BBA3831A}"/>
              </a:ext>
            </a:extLst>
          </p:cNvPr>
          <p:cNvSpPr>
            <a:spLocks noGrp="1"/>
          </p:cNvSpPr>
          <p:nvPr>
            <p:ph idx="1"/>
          </p:nvPr>
        </p:nvSpPr>
        <p:spPr/>
        <p:txBody>
          <a:bodyPr/>
          <a:lstStyle/>
          <a:p>
            <a:pPr algn="just"/>
            <a:r>
              <a:rPr lang="en-US" altLang="en-US"/>
              <a:t>In other words, a minimal spanning tree is a spanning tree that connects all the vertices of a graph by edges with the lowest weights. A spanning tree is called a minimal spanning tree because the sum of the weights (total weights) of the edges in that spanning tree is minimized (minimum) or the lowest.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6DA8FAB8-A4EC-D3E6-40E6-B9AE2F5FB1BC}"/>
              </a:ext>
            </a:extLst>
          </p:cNvPr>
          <p:cNvSpPr>
            <a:spLocks noGrp="1"/>
          </p:cNvSpPr>
          <p:nvPr>
            <p:ph type="title"/>
          </p:nvPr>
        </p:nvSpPr>
        <p:spPr/>
        <p:txBody>
          <a:bodyPr/>
          <a:lstStyle/>
          <a:p>
            <a:r>
              <a:rPr lang="en-US" altLang="en-US"/>
              <a:t>Minimal Spanning Tree</a:t>
            </a:r>
          </a:p>
        </p:txBody>
      </p:sp>
      <p:sp>
        <p:nvSpPr>
          <p:cNvPr id="57347" name="Content Placeholder 2">
            <a:extLst>
              <a:ext uri="{FF2B5EF4-FFF2-40B4-BE49-F238E27FC236}">
                <a16:creationId xmlns:a16="http://schemas.microsoft.com/office/drawing/2014/main" id="{304C4990-3D5F-4745-65BC-2D14B0D156E7}"/>
              </a:ext>
            </a:extLst>
          </p:cNvPr>
          <p:cNvSpPr>
            <a:spLocks noGrp="1"/>
          </p:cNvSpPr>
          <p:nvPr>
            <p:ph idx="1"/>
          </p:nvPr>
        </p:nvSpPr>
        <p:spPr/>
        <p:txBody>
          <a:bodyPr/>
          <a:lstStyle/>
          <a:p>
            <a:pPr algn="just"/>
            <a:r>
              <a:rPr lang="en-US" altLang="en-US" sz="3000"/>
              <a:t>A graph has a minimum spanning forest, which is a union (group) of minimum spanning trees.</a:t>
            </a:r>
          </a:p>
          <a:p>
            <a:pPr algn="just"/>
            <a:endParaRPr lang="en-US" altLang="en-US" sz="500"/>
          </a:p>
          <a:p>
            <a:pPr algn="just"/>
            <a:r>
              <a:rPr lang="en-US" altLang="en-US" sz="3000"/>
              <a:t>The following two algorithms are used to find a minimal (minimum) spanning tree of a graph:</a:t>
            </a:r>
          </a:p>
          <a:p>
            <a:pPr lvl="1" algn="just"/>
            <a:r>
              <a:rPr lang="en-US" altLang="en-US" sz="3000"/>
              <a:t>Prim's Algorithm</a:t>
            </a:r>
          </a:p>
          <a:p>
            <a:pPr lvl="1" algn="just"/>
            <a:r>
              <a:rPr lang="en-US" altLang="en-US" sz="3000"/>
              <a:t>Kruskal's Algorithm</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BBA91E29-5B7D-1C34-95EB-2090BBAD7F00}"/>
              </a:ext>
            </a:extLst>
          </p:cNvPr>
          <p:cNvSpPr>
            <a:spLocks noGrp="1"/>
          </p:cNvSpPr>
          <p:nvPr>
            <p:ph type="title"/>
          </p:nvPr>
        </p:nvSpPr>
        <p:spPr/>
        <p:txBody>
          <a:bodyPr/>
          <a:lstStyle/>
          <a:p>
            <a:r>
              <a:rPr lang="en-US" altLang="en-US"/>
              <a:t>Minimal Spanning Tree</a:t>
            </a:r>
            <a:br>
              <a:rPr lang="en-US" altLang="en-US"/>
            </a:br>
            <a:r>
              <a:rPr lang="en-US" altLang="en-US"/>
              <a:t>Prim's Algorithm</a:t>
            </a:r>
          </a:p>
        </p:txBody>
      </p:sp>
      <p:sp>
        <p:nvSpPr>
          <p:cNvPr id="58371" name="Content Placeholder 2">
            <a:extLst>
              <a:ext uri="{FF2B5EF4-FFF2-40B4-BE49-F238E27FC236}">
                <a16:creationId xmlns:a16="http://schemas.microsoft.com/office/drawing/2014/main" id="{41573846-73E5-C894-B716-15114D61FF10}"/>
              </a:ext>
            </a:extLst>
          </p:cNvPr>
          <p:cNvSpPr>
            <a:spLocks noGrp="1"/>
          </p:cNvSpPr>
          <p:nvPr>
            <p:ph idx="1"/>
          </p:nvPr>
        </p:nvSpPr>
        <p:spPr/>
        <p:txBody>
          <a:bodyPr/>
          <a:lstStyle/>
          <a:p>
            <a:pPr algn="just"/>
            <a:r>
              <a:rPr lang="en-US" altLang="en-US"/>
              <a:t>Prim's algorithm is a greedy algorithm that finds a minimum spanning tree for a connected weighted undirected graph.</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B3E0ED4D-B3F7-F526-7DA2-D68180175341}"/>
              </a:ext>
            </a:extLst>
          </p:cNvPr>
          <p:cNvSpPr>
            <a:spLocks noGrp="1"/>
          </p:cNvSpPr>
          <p:nvPr>
            <p:ph type="title"/>
          </p:nvPr>
        </p:nvSpPr>
        <p:spPr/>
        <p:txBody>
          <a:bodyPr/>
          <a:lstStyle/>
          <a:p>
            <a:r>
              <a:rPr lang="en-US" altLang="en-US"/>
              <a:t>Minimal Spanning Tree</a:t>
            </a:r>
            <a:br>
              <a:rPr lang="en-US" altLang="en-US"/>
            </a:br>
            <a:r>
              <a:rPr lang="en-US" altLang="en-US"/>
              <a:t>Prim's Algorithm</a:t>
            </a:r>
          </a:p>
        </p:txBody>
      </p:sp>
      <p:sp>
        <p:nvSpPr>
          <p:cNvPr id="59395" name="Content Placeholder 2">
            <a:extLst>
              <a:ext uri="{FF2B5EF4-FFF2-40B4-BE49-F238E27FC236}">
                <a16:creationId xmlns:a16="http://schemas.microsoft.com/office/drawing/2014/main" id="{1C2C99CA-24AC-D9A4-A3FF-D34029444A23}"/>
              </a:ext>
            </a:extLst>
          </p:cNvPr>
          <p:cNvSpPr>
            <a:spLocks noGrp="1"/>
          </p:cNvSpPr>
          <p:nvPr>
            <p:ph idx="1"/>
          </p:nvPr>
        </p:nvSpPr>
        <p:spPr/>
        <p:txBody>
          <a:bodyPr/>
          <a:lstStyle/>
          <a:p>
            <a:pPr algn="just"/>
            <a:r>
              <a:rPr lang="en-US" altLang="en-US" sz="2800"/>
              <a:t>Prim's algorithm finds a subset (group) of the edges that creates a tree (part of a main graph also called subgraph) that includes (connects or covers) every vertex of a graph by edges with the lowest (minimum) weights, where the sum of the weights (total weights) of all the edges in the tree is minimized (minimum) or the lowest. This tree is called a minimal (minimum) spanning tree of the graph.</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E4E95E0E-E660-394F-038F-0FC682FF93B6}"/>
              </a:ext>
            </a:extLst>
          </p:cNvPr>
          <p:cNvSpPr>
            <a:spLocks noGrp="1"/>
          </p:cNvSpPr>
          <p:nvPr>
            <p:ph type="title"/>
          </p:nvPr>
        </p:nvSpPr>
        <p:spPr/>
        <p:txBody>
          <a:bodyPr/>
          <a:lstStyle/>
          <a:p>
            <a:r>
              <a:rPr lang="en-US" altLang="en-US"/>
              <a:t>Minimal Spanning Tree</a:t>
            </a:r>
            <a:br>
              <a:rPr lang="en-US" altLang="en-US"/>
            </a:br>
            <a:r>
              <a:rPr lang="en-US" altLang="en-US"/>
              <a:t>Prim's Algorithm</a:t>
            </a:r>
          </a:p>
        </p:txBody>
      </p:sp>
      <p:sp>
        <p:nvSpPr>
          <p:cNvPr id="60419" name="Content Placeholder 2">
            <a:extLst>
              <a:ext uri="{FF2B5EF4-FFF2-40B4-BE49-F238E27FC236}">
                <a16:creationId xmlns:a16="http://schemas.microsoft.com/office/drawing/2014/main" id="{9E994846-C6C9-3971-D9FE-84F1589F5829}"/>
              </a:ext>
            </a:extLst>
          </p:cNvPr>
          <p:cNvSpPr>
            <a:spLocks noGrp="1"/>
          </p:cNvSpPr>
          <p:nvPr>
            <p:ph idx="1"/>
          </p:nvPr>
        </p:nvSpPr>
        <p:spPr/>
        <p:txBody>
          <a:bodyPr/>
          <a:lstStyle/>
          <a:p>
            <a:pPr algn="just"/>
            <a:r>
              <a:rPr lang="en-US" altLang="en-US"/>
              <a:t>The following diagram shows a main graph from which we have to find a minimal (minimum) spanning tree of that graph using Prim's algorithm: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2F2D61C7-0C76-10B9-8286-439017F6E22C}"/>
              </a:ext>
            </a:extLst>
          </p:cNvPr>
          <p:cNvSpPr>
            <a:spLocks noGrp="1"/>
          </p:cNvSpPr>
          <p:nvPr>
            <p:ph type="title"/>
          </p:nvPr>
        </p:nvSpPr>
        <p:spPr/>
        <p:txBody>
          <a:bodyPr/>
          <a:lstStyle/>
          <a:p>
            <a:r>
              <a:rPr lang="en-US" altLang="en-US"/>
              <a:t>Minimal Spanning Tree</a:t>
            </a:r>
            <a:br>
              <a:rPr lang="en-US" altLang="en-US"/>
            </a:br>
            <a:r>
              <a:rPr lang="en-US" altLang="en-US"/>
              <a:t>Prim's Algorithm</a:t>
            </a:r>
          </a:p>
        </p:txBody>
      </p:sp>
      <p:sp>
        <p:nvSpPr>
          <p:cNvPr id="61443" name="Rectangle 5">
            <a:extLst>
              <a:ext uri="{FF2B5EF4-FFF2-40B4-BE49-F238E27FC236}">
                <a16:creationId xmlns:a16="http://schemas.microsoft.com/office/drawing/2014/main" id="{3C0BA4FB-5F77-4861-2086-677C8A55FDF3}"/>
              </a:ext>
            </a:extLst>
          </p:cNvPr>
          <p:cNvSpPr>
            <a:spLocks noChangeArrowheads="1"/>
          </p:cNvSpPr>
          <p:nvPr/>
        </p:nvSpPr>
        <p:spPr bwMode="auto">
          <a:xfrm>
            <a:off x="3124200" y="2743200"/>
            <a:ext cx="2895600" cy="2209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1444" name="Line 6">
            <a:extLst>
              <a:ext uri="{FF2B5EF4-FFF2-40B4-BE49-F238E27FC236}">
                <a16:creationId xmlns:a16="http://schemas.microsoft.com/office/drawing/2014/main" id="{9FB08269-CE73-5150-5395-3AA1FF640EC3}"/>
              </a:ext>
            </a:extLst>
          </p:cNvPr>
          <p:cNvSpPr>
            <a:spLocks noChangeShapeType="1"/>
          </p:cNvSpPr>
          <p:nvPr/>
        </p:nvSpPr>
        <p:spPr bwMode="auto">
          <a:xfrm>
            <a:off x="3124200" y="2743200"/>
            <a:ext cx="2895600" cy="22098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61445" name="Line 7">
            <a:extLst>
              <a:ext uri="{FF2B5EF4-FFF2-40B4-BE49-F238E27FC236}">
                <a16:creationId xmlns:a16="http://schemas.microsoft.com/office/drawing/2014/main" id="{2AFCED0D-8838-FB58-6550-4EE12AD9D83D}"/>
              </a:ext>
            </a:extLst>
          </p:cNvPr>
          <p:cNvSpPr>
            <a:spLocks noChangeShapeType="1"/>
          </p:cNvSpPr>
          <p:nvPr/>
        </p:nvSpPr>
        <p:spPr bwMode="auto">
          <a:xfrm rot="6000000">
            <a:off x="3236120" y="2637631"/>
            <a:ext cx="2665412" cy="2435225"/>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61446" name="Line 8">
            <a:extLst>
              <a:ext uri="{FF2B5EF4-FFF2-40B4-BE49-F238E27FC236}">
                <a16:creationId xmlns:a16="http://schemas.microsoft.com/office/drawing/2014/main" id="{9928ACF1-4125-B339-57DD-8A46E49BADDC}"/>
              </a:ext>
            </a:extLst>
          </p:cNvPr>
          <p:cNvSpPr>
            <a:spLocks noChangeShapeType="1"/>
          </p:cNvSpPr>
          <p:nvPr/>
        </p:nvSpPr>
        <p:spPr bwMode="auto">
          <a:xfrm>
            <a:off x="6019800" y="2751138"/>
            <a:ext cx="1981200" cy="1143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61447" name="Line 9">
            <a:extLst>
              <a:ext uri="{FF2B5EF4-FFF2-40B4-BE49-F238E27FC236}">
                <a16:creationId xmlns:a16="http://schemas.microsoft.com/office/drawing/2014/main" id="{CD7BE299-21E4-985D-D9EA-F8DF96529C7C}"/>
              </a:ext>
            </a:extLst>
          </p:cNvPr>
          <p:cNvSpPr>
            <a:spLocks noChangeShapeType="1"/>
          </p:cNvSpPr>
          <p:nvPr/>
        </p:nvSpPr>
        <p:spPr bwMode="auto">
          <a:xfrm flipV="1">
            <a:off x="6019800" y="3892550"/>
            <a:ext cx="1981200" cy="10668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61448" name="Line 10">
            <a:extLst>
              <a:ext uri="{FF2B5EF4-FFF2-40B4-BE49-F238E27FC236}">
                <a16:creationId xmlns:a16="http://schemas.microsoft.com/office/drawing/2014/main" id="{BDBA512B-34F5-BB09-4BC0-B98EAF49B564}"/>
              </a:ext>
            </a:extLst>
          </p:cNvPr>
          <p:cNvSpPr>
            <a:spLocks noChangeShapeType="1"/>
          </p:cNvSpPr>
          <p:nvPr/>
        </p:nvSpPr>
        <p:spPr bwMode="auto">
          <a:xfrm rot="7380000">
            <a:off x="1148556" y="2748757"/>
            <a:ext cx="1979613" cy="10858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61449" name="Line 11">
            <a:extLst>
              <a:ext uri="{FF2B5EF4-FFF2-40B4-BE49-F238E27FC236}">
                <a16:creationId xmlns:a16="http://schemas.microsoft.com/office/drawing/2014/main" id="{81A841BB-1E23-91F4-8099-1ACBDE5513DC}"/>
              </a:ext>
            </a:extLst>
          </p:cNvPr>
          <p:cNvSpPr>
            <a:spLocks noChangeShapeType="1"/>
          </p:cNvSpPr>
          <p:nvPr/>
        </p:nvSpPr>
        <p:spPr bwMode="auto">
          <a:xfrm rot="3480000" flipV="1">
            <a:off x="1143000" y="3848100"/>
            <a:ext cx="1981200" cy="10668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61450" name="Text Box 12">
            <a:extLst>
              <a:ext uri="{FF2B5EF4-FFF2-40B4-BE49-F238E27FC236}">
                <a16:creationId xmlns:a16="http://schemas.microsoft.com/office/drawing/2014/main" id="{E5FD102B-C2EF-63AC-E8FB-2B29EDE1B850}"/>
              </a:ext>
            </a:extLst>
          </p:cNvPr>
          <p:cNvSpPr txBox="1">
            <a:spLocks noChangeArrowheads="1"/>
          </p:cNvSpPr>
          <p:nvPr/>
        </p:nvSpPr>
        <p:spPr bwMode="auto">
          <a:xfrm>
            <a:off x="827088" y="356235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b="1">
                <a:latin typeface="Arial" panose="020B0604020202020204" pitchFamily="34" charset="0"/>
              </a:rPr>
              <a:t>a</a:t>
            </a:r>
          </a:p>
        </p:txBody>
      </p:sp>
      <p:sp>
        <p:nvSpPr>
          <p:cNvPr id="61451" name="Text Box 13">
            <a:extLst>
              <a:ext uri="{FF2B5EF4-FFF2-40B4-BE49-F238E27FC236}">
                <a16:creationId xmlns:a16="http://schemas.microsoft.com/office/drawing/2014/main" id="{CC27E69C-B6E3-6149-8BA5-05FF78BE6C84}"/>
              </a:ext>
            </a:extLst>
          </p:cNvPr>
          <p:cNvSpPr txBox="1">
            <a:spLocks noChangeArrowheads="1"/>
          </p:cNvSpPr>
          <p:nvPr/>
        </p:nvSpPr>
        <p:spPr bwMode="auto">
          <a:xfrm>
            <a:off x="2922588" y="2324100"/>
            <a:ext cx="369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b="1">
                <a:latin typeface="Arial" panose="020B0604020202020204" pitchFamily="34" charset="0"/>
              </a:rPr>
              <a:t>b</a:t>
            </a:r>
          </a:p>
        </p:txBody>
      </p:sp>
      <p:sp>
        <p:nvSpPr>
          <p:cNvPr id="61452" name="Text Box 14">
            <a:extLst>
              <a:ext uri="{FF2B5EF4-FFF2-40B4-BE49-F238E27FC236}">
                <a16:creationId xmlns:a16="http://schemas.microsoft.com/office/drawing/2014/main" id="{47718297-7652-B28A-5B05-846881AB2A9B}"/>
              </a:ext>
            </a:extLst>
          </p:cNvPr>
          <p:cNvSpPr txBox="1">
            <a:spLocks noChangeArrowheads="1"/>
          </p:cNvSpPr>
          <p:nvPr/>
        </p:nvSpPr>
        <p:spPr bwMode="auto">
          <a:xfrm>
            <a:off x="5799138" y="232410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b="1">
                <a:latin typeface="Arial" panose="020B0604020202020204" pitchFamily="34" charset="0"/>
              </a:rPr>
              <a:t>e</a:t>
            </a:r>
          </a:p>
        </p:txBody>
      </p:sp>
      <p:sp>
        <p:nvSpPr>
          <p:cNvPr id="61453" name="Text Box 15">
            <a:extLst>
              <a:ext uri="{FF2B5EF4-FFF2-40B4-BE49-F238E27FC236}">
                <a16:creationId xmlns:a16="http://schemas.microsoft.com/office/drawing/2014/main" id="{7B659CD7-4445-4E94-F5BD-A4FCE3A5ED8D}"/>
              </a:ext>
            </a:extLst>
          </p:cNvPr>
          <p:cNvSpPr txBox="1">
            <a:spLocks noChangeArrowheads="1"/>
          </p:cNvSpPr>
          <p:nvPr/>
        </p:nvSpPr>
        <p:spPr bwMode="auto">
          <a:xfrm>
            <a:off x="4419600" y="23241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b="1">
                <a:latin typeface="Arial" panose="020B0604020202020204" pitchFamily="34" charset="0"/>
              </a:rPr>
              <a:t>10</a:t>
            </a:r>
          </a:p>
        </p:txBody>
      </p:sp>
      <p:sp>
        <p:nvSpPr>
          <p:cNvPr id="61454" name="Text Box 16">
            <a:extLst>
              <a:ext uri="{FF2B5EF4-FFF2-40B4-BE49-F238E27FC236}">
                <a16:creationId xmlns:a16="http://schemas.microsoft.com/office/drawing/2014/main" id="{C114A47D-C020-CCF3-22B3-8E0D27805BAC}"/>
              </a:ext>
            </a:extLst>
          </p:cNvPr>
          <p:cNvSpPr txBox="1">
            <a:spLocks noChangeArrowheads="1"/>
          </p:cNvSpPr>
          <p:nvPr/>
        </p:nvSpPr>
        <p:spPr bwMode="auto">
          <a:xfrm>
            <a:off x="2922588" y="485775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b="1">
                <a:latin typeface="Arial" panose="020B0604020202020204" pitchFamily="34" charset="0"/>
              </a:rPr>
              <a:t>c</a:t>
            </a:r>
          </a:p>
        </p:txBody>
      </p:sp>
      <p:sp>
        <p:nvSpPr>
          <p:cNvPr id="61455" name="Text Box 17">
            <a:extLst>
              <a:ext uri="{FF2B5EF4-FFF2-40B4-BE49-F238E27FC236}">
                <a16:creationId xmlns:a16="http://schemas.microsoft.com/office/drawing/2014/main" id="{195DAABB-36F6-D6F8-12E7-6C24C972AA8B}"/>
              </a:ext>
            </a:extLst>
          </p:cNvPr>
          <p:cNvSpPr txBox="1">
            <a:spLocks noChangeArrowheads="1"/>
          </p:cNvSpPr>
          <p:nvPr/>
        </p:nvSpPr>
        <p:spPr bwMode="auto">
          <a:xfrm>
            <a:off x="5799138" y="4876800"/>
            <a:ext cx="28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b="1">
                <a:latin typeface="Arial" panose="020B0604020202020204" pitchFamily="34" charset="0"/>
              </a:rPr>
              <a:t>f</a:t>
            </a:r>
          </a:p>
        </p:txBody>
      </p:sp>
      <p:sp>
        <p:nvSpPr>
          <p:cNvPr id="61456" name="Text Box 18">
            <a:extLst>
              <a:ext uri="{FF2B5EF4-FFF2-40B4-BE49-F238E27FC236}">
                <a16:creationId xmlns:a16="http://schemas.microsoft.com/office/drawing/2014/main" id="{FCFFEFE6-04AF-6476-A63B-49225311FC05}"/>
              </a:ext>
            </a:extLst>
          </p:cNvPr>
          <p:cNvSpPr txBox="1">
            <a:spLocks noChangeArrowheads="1"/>
          </p:cNvSpPr>
          <p:nvPr/>
        </p:nvSpPr>
        <p:spPr bwMode="auto">
          <a:xfrm>
            <a:off x="4427538" y="493395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b="1">
                <a:latin typeface="Arial" panose="020B0604020202020204" pitchFamily="34" charset="0"/>
              </a:rPr>
              <a:t>1</a:t>
            </a:r>
          </a:p>
        </p:txBody>
      </p:sp>
      <p:sp>
        <p:nvSpPr>
          <p:cNvPr id="61457" name="Text Box 19">
            <a:extLst>
              <a:ext uri="{FF2B5EF4-FFF2-40B4-BE49-F238E27FC236}">
                <a16:creationId xmlns:a16="http://schemas.microsoft.com/office/drawing/2014/main" id="{ECF49956-8A29-9548-3BBE-5AF4F0EACF08}"/>
              </a:ext>
            </a:extLst>
          </p:cNvPr>
          <p:cNvSpPr txBox="1">
            <a:spLocks noChangeArrowheads="1"/>
          </p:cNvSpPr>
          <p:nvPr/>
        </p:nvSpPr>
        <p:spPr bwMode="auto">
          <a:xfrm>
            <a:off x="7951788" y="3619500"/>
            <a:ext cx="369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b="1">
                <a:latin typeface="Arial" panose="020B0604020202020204" pitchFamily="34" charset="0"/>
              </a:rPr>
              <a:t>g</a:t>
            </a:r>
          </a:p>
        </p:txBody>
      </p:sp>
      <p:sp>
        <p:nvSpPr>
          <p:cNvPr id="61458" name="Text Box 20">
            <a:extLst>
              <a:ext uri="{FF2B5EF4-FFF2-40B4-BE49-F238E27FC236}">
                <a16:creationId xmlns:a16="http://schemas.microsoft.com/office/drawing/2014/main" id="{A5BF69B3-A7A0-AD98-31F2-30BB5CB2F5DE}"/>
              </a:ext>
            </a:extLst>
          </p:cNvPr>
          <p:cNvSpPr txBox="1">
            <a:spLocks noChangeArrowheads="1"/>
          </p:cNvSpPr>
          <p:nvPr/>
        </p:nvSpPr>
        <p:spPr bwMode="auto">
          <a:xfrm>
            <a:off x="4381500" y="3390900"/>
            <a:ext cx="369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b="1">
                <a:latin typeface="Arial" panose="020B0604020202020204" pitchFamily="34" charset="0"/>
              </a:rPr>
              <a:t>d</a:t>
            </a:r>
          </a:p>
        </p:txBody>
      </p:sp>
      <p:sp>
        <p:nvSpPr>
          <p:cNvPr id="61459" name="Text Box 21">
            <a:extLst>
              <a:ext uri="{FF2B5EF4-FFF2-40B4-BE49-F238E27FC236}">
                <a16:creationId xmlns:a16="http://schemas.microsoft.com/office/drawing/2014/main" id="{1D0EF95F-766E-7876-C616-87A71883A5F1}"/>
              </a:ext>
            </a:extLst>
          </p:cNvPr>
          <p:cNvSpPr txBox="1">
            <a:spLocks noChangeArrowheads="1"/>
          </p:cNvSpPr>
          <p:nvPr/>
        </p:nvSpPr>
        <p:spPr bwMode="auto">
          <a:xfrm>
            <a:off x="2789238" y="361950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b="1">
                <a:latin typeface="Arial" panose="020B0604020202020204" pitchFamily="34" charset="0"/>
              </a:rPr>
              <a:t>9</a:t>
            </a:r>
          </a:p>
        </p:txBody>
      </p:sp>
      <p:sp>
        <p:nvSpPr>
          <p:cNvPr id="61460" name="Text Box 22">
            <a:extLst>
              <a:ext uri="{FF2B5EF4-FFF2-40B4-BE49-F238E27FC236}">
                <a16:creationId xmlns:a16="http://schemas.microsoft.com/office/drawing/2014/main" id="{2FD004A0-980A-1ADA-6311-C36A3F603007}"/>
              </a:ext>
            </a:extLst>
          </p:cNvPr>
          <p:cNvSpPr txBox="1">
            <a:spLocks noChangeArrowheads="1"/>
          </p:cNvSpPr>
          <p:nvPr/>
        </p:nvSpPr>
        <p:spPr bwMode="auto">
          <a:xfrm>
            <a:off x="5989638" y="361950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b="1">
                <a:latin typeface="Arial" panose="020B0604020202020204" pitchFamily="34" charset="0"/>
              </a:rPr>
              <a:t>7</a:t>
            </a:r>
          </a:p>
        </p:txBody>
      </p:sp>
      <p:sp>
        <p:nvSpPr>
          <p:cNvPr id="61461" name="Text Box 23">
            <a:extLst>
              <a:ext uri="{FF2B5EF4-FFF2-40B4-BE49-F238E27FC236}">
                <a16:creationId xmlns:a16="http://schemas.microsoft.com/office/drawing/2014/main" id="{B6590E23-C1C5-64ED-290F-82F38F1626E2}"/>
              </a:ext>
            </a:extLst>
          </p:cNvPr>
          <p:cNvSpPr txBox="1">
            <a:spLocks noChangeArrowheads="1"/>
          </p:cNvSpPr>
          <p:nvPr/>
        </p:nvSpPr>
        <p:spPr bwMode="auto">
          <a:xfrm>
            <a:off x="1828800" y="295275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b="1">
                <a:latin typeface="Arial" panose="020B0604020202020204" pitchFamily="34" charset="0"/>
              </a:rPr>
              <a:t>4</a:t>
            </a:r>
          </a:p>
        </p:txBody>
      </p:sp>
      <p:sp>
        <p:nvSpPr>
          <p:cNvPr id="61462" name="Text Box 24">
            <a:extLst>
              <a:ext uri="{FF2B5EF4-FFF2-40B4-BE49-F238E27FC236}">
                <a16:creationId xmlns:a16="http://schemas.microsoft.com/office/drawing/2014/main" id="{AE289F57-14AB-3EB2-3F45-20C964F52E85}"/>
              </a:ext>
            </a:extLst>
          </p:cNvPr>
          <p:cNvSpPr txBox="1">
            <a:spLocks noChangeArrowheads="1"/>
          </p:cNvSpPr>
          <p:nvPr/>
        </p:nvSpPr>
        <p:spPr bwMode="auto">
          <a:xfrm>
            <a:off x="1836738" y="426720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b="1">
                <a:latin typeface="Arial" panose="020B0604020202020204" pitchFamily="34" charset="0"/>
              </a:rPr>
              <a:t>9</a:t>
            </a:r>
          </a:p>
        </p:txBody>
      </p:sp>
      <p:sp>
        <p:nvSpPr>
          <p:cNvPr id="61463" name="Text Box 25">
            <a:extLst>
              <a:ext uri="{FF2B5EF4-FFF2-40B4-BE49-F238E27FC236}">
                <a16:creationId xmlns:a16="http://schemas.microsoft.com/office/drawing/2014/main" id="{8B4147F4-D28D-B57B-E164-762EAF1708A9}"/>
              </a:ext>
            </a:extLst>
          </p:cNvPr>
          <p:cNvSpPr txBox="1">
            <a:spLocks noChangeArrowheads="1"/>
          </p:cNvSpPr>
          <p:nvPr/>
        </p:nvSpPr>
        <p:spPr bwMode="auto">
          <a:xfrm>
            <a:off x="6827838" y="291465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b="1">
                <a:latin typeface="Arial" panose="020B0604020202020204" pitchFamily="34" charset="0"/>
              </a:rPr>
              <a:t>6</a:t>
            </a:r>
          </a:p>
        </p:txBody>
      </p:sp>
      <p:sp>
        <p:nvSpPr>
          <p:cNvPr id="61464" name="Text Box 26">
            <a:extLst>
              <a:ext uri="{FF2B5EF4-FFF2-40B4-BE49-F238E27FC236}">
                <a16:creationId xmlns:a16="http://schemas.microsoft.com/office/drawing/2014/main" id="{760B04EA-A761-E973-861D-52A4ADF34118}"/>
              </a:ext>
            </a:extLst>
          </p:cNvPr>
          <p:cNvSpPr txBox="1">
            <a:spLocks noChangeArrowheads="1"/>
          </p:cNvSpPr>
          <p:nvPr/>
        </p:nvSpPr>
        <p:spPr bwMode="auto">
          <a:xfrm>
            <a:off x="6846888" y="438150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b="1">
                <a:latin typeface="Arial" panose="020B0604020202020204" pitchFamily="34" charset="0"/>
              </a:rPr>
              <a:t>2</a:t>
            </a:r>
          </a:p>
        </p:txBody>
      </p:sp>
      <p:sp>
        <p:nvSpPr>
          <p:cNvPr id="61465" name="Text Box 27">
            <a:extLst>
              <a:ext uri="{FF2B5EF4-FFF2-40B4-BE49-F238E27FC236}">
                <a16:creationId xmlns:a16="http://schemas.microsoft.com/office/drawing/2014/main" id="{44123C9A-BD68-120F-046B-6FE15348DFFF}"/>
              </a:ext>
            </a:extLst>
          </p:cNvPr>
          <p:cNvSpPr txBox="1">
            <a:spLocks noChangeArrowheads="1"/>
          </p:cNvSpPr>
          <p:nvPr/>
        </p:nvSpPr>
        <p:spPr bwMode="auto">
          <a:xfrm>
            <a:off x="3817938" y="297180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b="1">
                <a:latin typeface="Arial" panose="020B0604020202020204" pitchFamily="34" charset="0"/>
              </a:rPr>
              <a:t>8</a:t>
            </a:r>
          </a:p>
        </p:txBody>
      </p:sp>
      <p:sp>
        <p:nvSpPr>
          <p:cNvPr id="61466" name="Text Box 28">
            <a:extLst>
              <a:ext uri="{FF2B5EF4-FFF2-40B4-BE49-F238E27FC236}">
                <a16:creationId xmlns:a16="http://schemas.microsoft.com/office/drawing/2014/main" id="{AFBF425F-E7C0-55EB-5FB3-08E1A5B01FAD}"/>
              </a:ext>
            </a:extLst>
          </p:cNvPr>
          <p:cNvSpPr txBox="1">
            <a:spLocks noChangeArrowheads="1"/>
          </p:cNvSpPr>
          <p:nvPr/>
        </p:nvSpPr>
        <p:spPr bwMode="auto">
          <a:xfrm>
            <a:off x="3810000" y="42672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b="1">
                <a:latin typeface="Arial" panose="020B0604020202020204" pitchFamily="34" charset="0"/>
              </a:rPr>
              <a:t>2</a:t>
            </a:r>
          </a:p>
        </p:txBody>
      </p:sp>
      <p:sp>
        <p:nvSpPr>
          <p:cNvPr id="61467" name="Text Box 29">
            <a:extLst>
              <a:ext uri="{FF2B5EF4-FFF2-40B4-BE49-F238E27FC236}">
                <a16:creationId xmlns:a16="http://schemas.microsoft.com/office/drawing/2014/main" id="{286508BE-8F92-FC86-E060-4C30EEED3D77}"/>
              </a:ext>
            </a:extLst>
          </p:cNvPr>
          <p:cNvSpPr txBox="1">
            <a:spLocks noChangeArrowheads="1"/>
          </p:cNvSpPr>
          <p:nvPr/>
        </p:nvSpPr>
        <p:spPr bwMode="auto">
          <a:xfrm>
            <a:off x="5037138" y="295275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b="1">
                <a:latin typeface="Arial" panose="020B0604020202020204" pitchFamily="34" charset="0"/>
              </a:rPr>
              <a:t>9</a:t>
            </a:r>
          </a:p>
        </p:txBody>
      </p:sp>
      <p:sp>
        <p:nvSpPr>
          <p:cNvPr id="61468" name="Text Box 30">
            <a:extLst>
              <a:ext uri="{FF2B5EF4-FFF2-40B4-BE49-F238E27FC236}">
                <a16:creationId xmlns:a16="http://schemas.microsoft.com/office/drawing/2014/main" id="{BF1BE22B-DDAA-A337-B92A-FADAEEB8549E}"/>
              </a:ext>
            </a:extLst>
          </p:cNvPr>
          <p:cNvSpPr txBox="1">
            <a:spLocks noChangeArrowheads="1"/>
          </p:cNvSpPr>
          <p:nvPr/>
        </p:nvSpPr>
        <p:spPr bwMode="auto">
          <a:xfrm>
            <a:off x="5018088" y="426720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b="1">
                <a:latin typeface="Arial" panose="020B0604020202020204" pitchFamily="34" charset="0"/>
              </a:rPr>
              <a:t>9</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725D5D50-174C-11AA-EA68-4B5DF9E9DF99}"/>
              </a:ext>
            </a:extLst>
          </p:cNvPr>
          <p:cNvSpPr>
            <a:spLocks noGrp="1"/>
          </p:cNvSpPr>
          <p:nvPr>
            <p:ph type="title"/>
          </p:nvPr>
        </p:nvSpPr>
        <p:spPr/>
        <p:txBody>
          <a:bodyPr/>
          <a:lstStyle/>
          <a:p>
            <a:r>
              <a:rPr lang="en-US" altLang="en-US"/>
              <a:t>Minimal Spanning Tree</a:t>
            </a:r>
            <a:br>
              <a:rPr lang="en-US" altLang="en-US"/>
            </a:br>
            <a:r>
              <a:rPr lang="en-US" altLang="en-US"/>
              <a:t>Prim's Algorithm</a:t>
            </a:r>
          </a:p>
        </p:txBody>
      </p:sp>
      <p:sp>
        <p:nvSpPr>
          <p:cNvPr id="62467" name="Content Placeholder 2">
            <a:extLst>
              <a:ext uri="{FF2B5EF4-FFF2-40B4-BE49-F238E27FC236}">
                <a16:creationId xmlns:a16="http://schemas.microsoft.com/office/drawing/2014/main" id="{F9B55B95-7B06-6052-6FFF-1C3EB6A0E91A}"/>
              </a:ext>
            </a:extLst>
          </p:cNvPr>
          <p:cNvSpPr>
            <a:spLocks noGrp="1"/>
          </p:cNvSpPr>
          <p:nvPr>
            <p:ph idx="1"/>
          </p:nvPr>
        </p:nvSpPr>
        <p:spPr/>
        <p:txBody>
          <a:bodyPr/>
          <a:lstStyle/>
          <a:p>
            <a:pPr algn="just"/>
            <a:r>
              <a:rPr lang="en-US" altLang="en-US" sz="2600"/>
              <a:t>If a graph is empty then we cannot find a minimal spanning tree of that graph.</a:t>
            </a:r>
          </a:p>
          <a:p>
            <a:pPr algn="just"/>
            <a:endParaRPr lang="en-US" altLang="en-US" sz="500"/>
          </a:p>
          <a:p>
            <a:pPr algn="just"/>
            <a:r>
              <a:rPr lang="en-US" altLang="en-US" sz="2600"/>
              <a:t>Therefore, here we should assume that a graph is non-empty.</a:t>
            </a:r>
          </a:p>
          <a:p>
            <a:pPr algn="just"/>
            <a:endParaRPr lang="en-US" altLang="en-US" sz="500"/>
          </a:p>
          <a:p>
            <a:pPr algn="just"/>
            <a:r>
              <a:rPr lang="en-US" altLang="en-US" sz="2600"/>
              <a:t>The algorithm starts with a tree containing a single vertex, and continuously increases its size one edge at a time, until it includes (visits or connects or covers) all vertices of the graph shown above in the spanning tree shown below.</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EEAB5F0E-FF6A-A2C9-D9C6-76591976D756}"/>
              </a:ext>
            </a:extLst>
          </p:cNvPr>
          <p:cNvSpPr>
            <a:spLocks noGrp="1"/>
          </p:cNvSpPr>
          <p:nvPr>
            <p:ph type="title"/>
          </p:nvPr>
        </p:nvSpPr>
        <p:spPr/>
        <p:txBody>
          <a:bodyPr/>
          <a:lstStyle/>
          <a:p>
            <a:r>
              <a:rPr lang="en-US" altLang="en-US"/>
              <a:t>GRAPH - INTRODUCTION</a:t>
            </a:r>
          </a:p>
        </p:txBody>
      </p:sp>
      <p:sp>
        <p:nvSpPr>
          <p:cNvPr id="8195" name="Content Placeholder 2">
            <a:extLst>
              <a:ext uri="{FF2B5EF4-FFF2-40B4-BE49-F238E27FC236}">
                <a16:creationId xmlns:a16="http://schemas.microsoft.com/office/drawing/2014/main" id="{65F759E5-EA69-EB55-8B64-272A2F5ADBA3}"/>
              </a:ext>
            </a:extLst>
          </p:cNvPr>
          <p:cNvSpPr>
            <a:spLocks noGrp="1"/>
          </p:cNvSpPr>
          <p:nvPr>
            <p:ph idx="1"/>
          </p:nvPr>
        </p:nvSpPr>
        <p:spPr/>
        <p:txBody>
          <a:bodyPr/>
          <a:lstStyle/>
          <a:p>
            <a:pPr algn="just"/>
            <a:r>
              <a:rPr lang="en-US" altLang="en-US" sz="2800"/>
              <a:t>A directed graph can contain two types of directed edges: a directed edge that has arrow in any one side (single side) of a line is called a unidirectional edge, a directed edge that has arrow in both sides (double sides) of a line is called a bidirectional edge. A unidirectional edge has a direction in any one side (single side) of an edge, a bidirectional edge has directions in both sides of an edge.</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71415DAB-F551-5E9A-A5CA-651DD6C05CCD}"/>
              </a:ext>
            </a:extLst>
          </p:cNvPr>
          <p:cNvSpPr>
            <a:spLocks noGrp="1"/>
          </p:cNvSpPr>
          <p:nvPr>
            <p:ph type="title"/>
          </p:nvPr>
        </p:nvSpPr>
        <p:spPr/>
        <p:txBody>
          <a:bodyPr/>
          <a:lstStyle/>
          <a:p>
            <a:r>
              <a:rPr lang="en-US" altLang="en-US"/>
              <a:t>Minimal Spanning Tree</a:t>
            </a:r>
            <a:br>
              <a:rPr lang="en-US" altLang="en-US"/>
            </a:br>
            <a:r>
              <a:rPr lang="en-US" altLang="en-US"/>
              <a:t>Prim's Algorithm</a:t>
            </a:r>
          </a:p>
        </p:txBody>
      </p:sp>
      <p:sp>
        <p:nvSpPr>
          <p:cNvPr id="63491" name="Content Placeholder 2">
            <a:extLst>
              <a:ext uri="{FF2B5EF4-FFF2-40B4-BE49-F238E27FC236}">
                <a16:creationId xmlns:a16="http://schemas.microsoft.com/office/drawing/2014/main" id="{75E76413-1CDF-F134-FFC1-D6467F4BEB94}"/>
              </a:ext>
            </a:extLst>
          </p:cNvPr>
          <p:cNvSpPr>
            <a:spLocks noGrp="1"/>
          </p:cNvSpPr>
          <p:nvPr>
            <p:ph idx="1"/>
          </p:nvPr>
        </p:nvSpPr>
        <p:spPr/>
        <p:txBody>
          <a:bodyPr/>
          <a:lstStyle/>
          <a:p>
            <a:pPr marL="514350" indent="-514350" algn="just">
              <a:buFont typeface="Tahoma" panose="020B0604030504040204" pitchFamily="34" charset="0"/>
              <a:buAutoNum type="arabicPeriod"/>
            </a:pPr>
            <a:r>
              <a:rPr lang="en-US" altLang="en-US" sz="2700"/>
              <a:t>Choose any one vertex or node arbitrarily (randomly) from the graph shown above, for example vertex “a” (called starting vertex or starting node or starting point).</a:t>
            </a:r>
          </a:p>
          <a:p>
            <a:pPr marL="514350" indent="-514350" algn="just">
              <a:buFont typeface="Tahoma" panose="020B0604030504040204" pitchFamily="34" charset="0"/>
              <a:buAutoNum type="arabicPeriod"/>
            </a:pPr>
            <a:r>
              <a:rPr lang="en-US" altLang="en-US" sz="2700"/>
              <a:t>Choose an edge with minimal weight (minimum weight) that connects starting vertex “a” to another vertex “b” of the graph shown above which is still not visited (included or covered in the spanning tree shown below).</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738DCA8B-C07A-F150-43EA-98671A28BC62}"/>
              </a:ext>
            </a:extLst>
          </p:cNvPr>
          <p:cNvSpPr>
            <a:spLocks noGrp="1"/>
          </p:cNvSpPr>
          <p:nvPr>
            <p:ph type="title"/>
          </p:nvPr>
        </p:nvSpPr>
        <p:spPr/>
        <p:txBody>
          <a:bodyPr/>
          <a:lstStyle/>
          <a:p>
            <a:r>
              <a:rPr lang="en-US" altLang="en-US"/>
              <a:t>Minimal Spanning Tree</a:t>
            </a:r>
            <a:br>
              <a:rPr lang="en-US" altLang="en-US"/>
            </a:br>
            <a:r>
              <a:rPr lang="en-US" altLang="en-US"/>
              <a:t>Prim's Algorithm</a:t>
            </a:r>
          </a:p>
        </p:txBody>
      </p:sp>
      <p:sp>
        <p:nvSpPr>
          <p:cNvPr id="64515" name="Content Placeholder 2">
            <a:extLst>
              <a:ext uri="{FF2B5EF4-FFF2-40B4-BE49-F238E27FC236}">
                <a16:creationId xmlns:a16="http://schemas.microsoft.com/office/drawing/2014/main" id="{5D8DC102-CB14-5810-53DA-5BED1A09AB4A}"/>
              </a:ext>
            </a:extLst>
          </p:cNvPr>
          <p:cNvSpPr>
            <a:spLocks noGrp="1"/>
          </p:cNvSpPr>
          <p:nvPr>
            <p:ph idx="1"/>
          </p:nvPr>
        </p:nvSpPr>
        <p:spPr/>
        <p:txBody>
          <a:bodyPr/>
          <a:lstStyle/>
          <a:p>
            <a:pPr marL="514350" indent="-514350" algn="just">
              <a:buFont typeface="Tahoma" panose="020B0604030504040204" pitchFamily="34" charset="0"/>
              <a:buAutoNum type="arabicPeriod" startAt="3"/>
            </a:pPr>
            <a:r>
              <a:rPr lang="en-US" altLang="en-US" sz="2800"/>
              <a:t>Choose an edge with minimal weight (minimum weight) that connects vertex “b” to another vertex “d” of the graph shown above which is still not visited (included or covered in the spanning tree shown below).</a:t>
            </a:r>
          </a:p>
          <a:p>
            <a:pPr marL="514350" indent="-514350" algn="just">
              <a:buFont typeface="Tahoma" panose="020B0604030504040204" pitchFamily="34" charset="0"/>
              <a:buAutoNum type="arabicPeriod" startAt="3"/>
            </a:pPr>
            <a:r>
              <a:rPr lang="en-US" altLang="en-US" sz="2800"/>
              <a:t>Repeat these steps until all vertices or nodes of the graph shown above are visited (included or covered or connected in the spanning tree shown below).</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BFE30586-2467-5801-5FC7-D9CB57FB626C}"/>
              </a:ext>
            </a:extLst>
          </p:cNvPr>
          <p:cNvSpPr>
            <a:spLocks noGrp="1"/>
          </p:cNvSpPr>
          <p:nvPr>
            <p:ph type="title"/>
          </p:nvPr>
        </p:nvSpPr>
        <p:spPr/>
        <p:txBody>
          <a:bodyPr/>
          <a:lstStyle/>
          <a:p>
            <a:r>
              <a:rPr lang="en-US" altLang="en-US"/>
              <a:t>Minimal Spanning Tree</a:t>
            </a:r>
            <a:br>
              <a:rPr lang="en-US" altLang="en-US"/>
            </a:br>
            <a:r>
              <a:rPr lang="en-US" altLang="en-US"/>
              <a:t>Prim's Algorithm</a:t>
            </a:r>
          </a:p>
        </p:txBody>
      </p:sp>
      <p:sp>
        <p:nvSpPr>
          <p:cNvPr id="65539" name="Content Placeholder 2">
            <a:extLst>
              <a:ext uri="{FF2B5EF4-FFF2-40B4-BE49-F238E27FC236}">
                <a16:creationId xmlns:a16="http://schemas.microsoft.com/office/drawing/2014/main" id="{9EB7468C-2350-F41C-C10F-980960B9D43F}"/>
              </a:ext>
            </a:extLst>
          </p:cNvPr>
          <p:cNvSpPr>
            <a:spLocks noGrp="1"/>
          </p:cNvSpPr>
          <p:nvPr>
            <p:ph idx="1"/>
          </p:nvPr>
        </p:nvSpPr>
        <p:spPr/>
        <p:txBody>
          <a:bodyPr/>
          <a:lstStyle/>
          <a:p>
            <a:pPr marL="514350" indent="-514350" algn="just">
              <a:buFont typeface="Tahoma" panose="020B0604030504040204" pitchFamily="34" charset="0"/>
              <a:buAutoNum type="arabicPeriod" startAt="4"/>
            </a:pPr>
            <a:r>
              <a:rPr lang="en-US" altLang="en-US" sz="2800"/>
              <a:t>Finally, a minimal (minimum) spanning (as shown below) is found with the minimum or lowest sum of the weights (total weights) of the edges, that is 4 + 8 + 2 + 1 + 2 + 6 = 23.</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7A328988-F1DF-42F4-93BB-A6EBAD784461}"/>
              </a:ext>
            </a:extLst>
          </p:cNvPr>
          <p:cNvSpPr>
            <a:spLocks noGrp="1" noChangeArrowheads="1"/>
          </p:cNvSpPr>
          <p:nvPr>
            <p:ph type="title"/>
          </p:nvPr>
        </p:nvSpPr>
        <p:spPr/>
        <p:txBody>
          <a:bodyPr/>
          <a:lstStyle/>
          <a:p>
            <a:r>
              <a:rPr lang="en-US" altLang="en-US"/>
              <a:t>Minimal Spanning Tree</a:t>
            </a:r>
            <a:br>
              <a:rPr lang="en-US" altLang="en-US"/>
            </a:br>
            <a:r>
              <a:rPr lang="en-US" altLang="en-US"/>
              <a:t>Prim's Algorithm</a:t>
            </a:r>
          </a:p>
        </p:txBody>
      </p:sp>
      <p:sp>
        <p:nvSpPr>
          <p:cNvPr id="66563" name="Line 5">
            <a:extLst>
              <a:ext uri="{FF2B5EF4-FFF2-40B4-BE49-F238E27FC236}">
                <a16:creationId xmlns:a16="http://schemas.microsoft.com/office/drawing/2014/main" id="{64084429-94BE-BDAC-2641-ACB9E4596A48}"/>
              </a:ext>
            </a:extLst>
          </p:cNvPr>
          <p:cNvSpPr>
            <a:spLocks noChangeShapeType="1"/>
          </p:cNvSpPr>
          <p:nvPr/>
        </p:nvSpPr>
        <p:spPr bwMode="auto">
          <a:xfrm>
            <a:off x="3143250" y="2762250"/>
            <a:ext cx="1447800" cy="10668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66564" name="Line 6">
            <a:extLst>
              <a:ext uri="{FF2B5EF4-FFF2-40B4-BE49-F238E27FC236}">
                <a16:creationId xmlns:a16="http://schemas.microsoft.com/office/drawing/2014/main" id="{DB20C302-5E56-48E2-7197-29C9C3A4367D}"/>
              </a:ext>
            </a:extLst>
          </p:cNvPr>
          <p:cNvSpPr>
            <a:spLocks noChangeShapeType="1"/>
          </p:cNvSpPr>
          <p:nvPr/>
        </p:nvSpPr>
        <p:spPr bwMode="auto">
          <a:xfrm rot="6000000">
            <a:off x="3192463" y="3754438"/>
            <a:ext cx="1344612" cy="124936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66565" name="Line 7">
            <a:extLst>
              <a:ext uri="{FF2B5EF4-FFF2-40B4-BE49-F238E27FC236}">
                <a16:creationId xmlns:a16="http://schemas.microsoft.com/office/drawing/2014/main" id="{33D91B03-64D0-6AAE-E7AB-1761E7424254}"/>
              </a:ext>
            </a:extLst>
          </p:cNvPr>
          <p:cNvSpPr>
            <a:spLocks noChangeShapeType="1"/>
          </p:cNvSpPr>
          <p:nvPr/>
        </p:nvSpPr>
        <p:spPr bwMode="auto">
          <a:xfrm>
            <a:off x="6019800" y="2751138"/>
            <a:ext cx="1981200" cy="1143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66566" name="Line 8">
            <a:extLst>
              <a:ext uri="{FF2B5EF4-FFF2-40B4-BE49-F238E27FC236}">
                <a16:creationId xmlns:a16="http://schemas.microsoft.com/office/drawing/2014/main" id="{CB75A7C0-7CED-C91F-BDEE-03BFB8356936}"/>
              </a:ext>
            </a:extLst>
          </p:cNvPr>
          <p:cNvSpPr>
            <a:spLocks noChangeShapeType="1"/>
          </p:cNvSpPr>
          <p:nvPr/>
        </p:nvSpPr>
        <p:spPr bwMode="auto">
          <a:xfrm flipV="1">
            <a:off x="6038850" y="3892550"/>
            <a:ext cx="1981200" cy="10668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66567" name="Line 9">
            <a:extLst>
              <a:ext uri="{FF2B5EF4-FFF2-40B4-BE49-F238E27FC236}">
                <a16:creationId xmlns:a16="http://schemas.microsoft.com/office/drawing/2014/main" id="{ED100732-FD10-430C-47F9-843E9DE1E036}"/>
              </a:ext>
            </a:extLst>
          </p:cNvPr>
          <p:cNvSpPr>
            <a:spLocks noChangeShapeType="1"/>
          </p:cNvSpPr>
          <p:nvPr/>
        </p:nvSpPr>
        <p:spPr bwMode="auto">
          <a:xfrm rot="7380000">
            <a:off x="1148556" y="2748757"/>
            <a:ext cx="1979613" cy="10858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66568" name="Text Box 11">
            <a:extLst>
              <a:ext uri="{FF2B5EF4-FFF2-40B4-BE49-F238E27FC236}">
                <a16:creationId xmlns:a16="http://schemas.microsoft.com/office/drawing/2014/main" id="{FC0CC57B-C956-5BD8-6166-8247E36CE45A}"/>
              </a:ext>
            </a:extLst>
          </p:cNvPr>
          <p:cNvSpPr txBox="1">
            <a:spLocks noChangeArrowheads="1"/>
          </p:cNvSpPr>
          <p:nvPr/>
        </p:nvSpPr>
        <p:spPr bwMode="auto">
          <a:xfrm>
            <a:off x="827088" y="356235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b="1">
                <a:latin typeface="Arial" panose="020B0604020202020204" pitchFamily="34" charset="0"/>
              </a:rPr>
              <a:t>a</a:t>
            </a:r>
          </a:p>
        </p:txBody>
      </p:sp>
      <p:sp>
        <p:nvSpPr>
          <p:cNvPr id="66569" name="Text Box 12">
            <a:extLst>
              <a:ext uri="{FF2B5EF4-FFF2-40B4-BE49-F238E27FC236}">
                <a16:creationId xmlns:a16="http://schemas.microsoft.com/office/drawing/2014/main" id="{7C06AF65-251D-E3CA-BA16-8D026C7C4061}"/>
              </a:ext>
            </a:extLst>
          </p:cNvPr>
          <p:cNvSpPr txBox="1">
            <a:spLocks noChangeArrowheads="1"/>
          </p:cNvSpPr>
          <p:nvPr/>
        </p:nvSpPr>
        <p:spPr bwMode="auto">
          <a:xfrm>
            <a:off x="2922588" y="2324100"/>
            <a:ext cx="369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b="1">
                <a:latin typeface="Arial" panose="020B0604020202020204" pitchFamily="34" charset="0"/>
              </a:rPr>
              <a:t>b</a:t>
            </a:r>
          </a:p>
        </p:txBody>
      </p:sp>
      <p:sp>
        <p:nvSpPr>
          <p:cNvPr id="66570" name="Text Box 13">
            <a:extLst>
              <a:ext uri="{FF2B5EF4-FFF2-40B4-BE49-F238E27FC236}">
                <a16:creationId xmlns:a16="http://schemas.microsoft.com/office/drawing/2014/main" id="{EBB2BA0B-47E4-E1E6-C15A-F3F97AE548A7}"/>
              </a:ext>
            </a:extLst>
          </p:cNvPr>
          <p:cNvSpPr txBox="1">
            <a:spLocks noChangeArrowheads="1"/>
          </p:cNvSpPr>
          <p:nvPr/>
        </p:nvSpPr>
        <p:spPr bwMode="auto">
          <a:xfrm>
            <a:off x="5799138" y="232410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b="1">
                <a:latin typeface="Arial" panose="020B0604020202020204" pitchFamily="34" charset="0"/>
              </a:rPr>
              <a:t>e</a:t>
            </a:r>
          </a:p>
        </p:txBody>
      </p:sp>
      <p:sp>
        <p:nvSpPr>
          <p:cNvPr id="66571" name="Text Box 15">
            <a:extLst>
              <a:ext uri="{FF2B5EF4-FFF2-40B4-BE49-F238E27FC236}">
                <a16:creationId xmlns:a16="http://schemas.microsoft.com/office/drawing/2014/main" id="{2BD9DF2D-694B-39A3-71D2-781F3FDC60FB}"/>
              </a:ext>
            </a:extLst>
          </p:cNvPr>
          <p:cNvSpPr txBox="1">
            <a:spLocks noChangeArrowheads="1"/>
          </p:cNvSpPr>
          <p:nvPr/>
        </p:nvSpPr>
        <p:spPr bwMode="auto">
          <a:xfrm>
            <a:off x="2922588" y="485775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b="1">
                <a:latin typeface="Arial" panose="020B0604020202020204" pitchFamily="34" charset="0"/>
              </a:rPr>
              <a:t>c</a:t>
            </a:r>
          </a:p>
        </p:txBody>
      </p:sp>
      <p:sp>
        <p:nvSpPr>
          <p:cNvPr id="66572" name="Text Box 16">
            <a:extLst>
              <a:ext uri="{FF2B5EF4-FFF2-40B4-BE49-F238E27FC236}">
                <a16:creationId xmlns:a16="http://schemas.microsoft.com/office/drawing/2014/main" id="{A6289D99-C9FF-071F-8DA3-A734F0B04705}"/>
              </a:ext>
            </a:extLst>
          </p:cNvPr>
          <p:cNvSpPr txBox="1">
            <a:spLocks noChangeArrowheads="1"/>
          </p:cNvSpPr>
          <p:nvPr/>
        </p:nvSpPr>
        <p:spPr bwMode="auto">
          <a:xfrm>
            <a:off x="5799138" y="4876800"/>
            <a:ext cx="28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b="1">
                <a:latin typeface="Arial" panose="020B0604020202020204" pitchFamily="34" charset="0"/>
              </a:rPr>
              <a:t>f</a:t>
            </a:r>
          </a:p>
        </p:txBody>
      </p:sp>
      <p:sp>
        <p:nvSpPr>
          <p:cNvPr id="66573" name="Text Box 17">
            <a:extLst>
              <a:ext uri="{FF2B5EF4-FFF2-40B4-BE49-F238E27FC236}">
                <a16:creationId xmlns:a16="http://schemas.microsoft.com/office/drawing/2014/main" id="{C73AC0C8-97B3-C02E-177C-7D131415FB7C}"/>
              </a:ext>
            </a:extLst>
          </p:cNvPr>
          <p:cNvSpPr txBox="1">
            <a:spLocks noChangeArrowheads="1"/>
          </p:cNvSpPr>
          <p:nvPr/>
        </p:nvSpPr>
        <p:spPr bwMode="auto">
          <a:xfrm>
            <a:off x="4484688" y="493395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b="1">
                <a:latin typeface="Arial" panose="020B0604020202020204" pitchFamily="34" charset="0"/>
              </a:rPr>
              <a:t>1</a:t>
            </a:r>
          </a:p>
        </p:txBody>
      </p:sp>
      <p:sp>
        <p:nvSpPr>
          <p:cNvPr id="66574" name="Text Box 18">
            <a:extLst>
              <a:ext uri="{FF2B5EF4-FFF2-40B4-BE49-F238E27FC236}">
                <a16:creationId xmlns:a16="http://schemas.microsoft.com/office/drawing/2014/main" id="{78AC2D62-CFC4-26B4-E47E-3289D2DDCEE0}"/>
              </a:ext>
            </a:extLst>
          </p:cNvPr>
          <p:cNvSpPr txBox="1">
            <a:spLocks noChangeArrowheads="1"/>
          </p:cNvSpPr>
          <p:nvPr/>
        </p:nvSpPr>
        <p:spPr bwMode="auto">
          <a:xfrm>
            <a:off x="7951788" y="3619500"/>
            <a:ext cx="369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b="1">
                <a:latin typeface="Arial" panose="020B0604020202020204" pitchFamily="34" charset="0"/>
              </a:rPr>
              <a:t>g</a:t>
            </a:r>
          </a:p>
        </p:txBody>
      </p:sp>
      <p:sp>
        <p:nvSpPr>
          <p:cNvPr id="66575" name="Text Box 19">
            <a:extLst>
              <a:ext uri="{FF2B5EF4-FFF2-40B4-BE49-F238E27FC236}">
                <a16:creationId xmlns:a16="http://schemas.microsoft.com/office/drawing/2014/main" id="{BA2267B3-228F-42BE-5DF5-91E794E5A349}"/>
              </a:ext>
            </a:extLst>
          </p:cNvPr>
          <p:cNvSpPr txBox="1">
            <a:spLocks noChangeArrowheads="1"/>
          </p:cNvSpPr>
          <p:nvPr/>
        </p:nvSpPr>
        <p:spPr bwMode="auto">
          <a:xfrm>
            <a:off x="4381500" y="3390900"/>
            <a:ext cx="369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b="1">
                <a:latin typeface="Arial" panose="020B0604020202020204" pitchFamily="34" charset="0"/>
              </a:rPr>
              <a:t>d</a:t>
            </a:r>
          </a:p>
        </p:txBody>
      </p:sp>
      <p:sp>
        <p:nvSpPr>
          <p:cNvPr id="66576" name="Text Box 22">
            <a:extLst>
              <a:ext uri="{FF2B5EF4-FFF2-40B4-BE49-F238E27FC236}">
                <a16:creationId xmlns:a16="http://schemas.microsoft.com/office/drawing/2014/main" id="{A28E8600-0BB9-F945-D53E-B462C3FCAF88}"/>
              </a:ext>
            </a:extLst>
          </p:cNvPr>
          <p:cNvSpPr txBox="1">
            <a:spLocks noChangeArrowheads="1"/>
          </p:cNvSpPr>
          <p:nvPr/>
        </p:nvSpPr>
        <p:spPr bwMode="auto">
          <a:xfrm>
            <a:off x="1828800" y="295275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b="1">
                <a:latin typeface="Arial" panose="020B0604020202020204" pitchFamily="34" charset="0"/>
              </a:rPr>
              <a:t>4</a:t>
            </a:r>
          </a:p>
        </p:txBody>
      </p:sp>
      <p:sp>
        <p:nvSpPr>
          <p:cNvPr id="66577" name="Text Box 24">
            <a:extLst>
              <a:ext uri="{FF2B5EF4-FFF2-40B4-BE49-F238E27FC236}">
                <a16:creationId xmlns:a16="http://schemas.microsoft.com/office/drawing/2014/main" id="{2903EC70-8408-702C-E0EF-90106321E8D6}"/>
              </a:ext>
            </a:extLst>
          </p:cNvPr>
          <p:cNvSpPr txBox="1">
            <a:spLocks noChangeArrowheads="1"/>
          </p:cNvSpPr>
          <p:nvPr/>
        </p:nvSpPr>
        <p:spPr bwMode="auto">
          <a:xfrm>
            <a:off x="6827838" y="291465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b="1">
                <a:latin typeface="Arial" panose="020B0604020202020204" pitchFamily="34" charset="0"/>
              </a:rPr>
              <a:t>6</a:t>
            </a:r>
          </a:p>
        </p:txBody>
      </p:sp>
      <p:sp>
        <p:nvSpPr>
          <p:cNvPr id="66578" name="Text Box 25">
            <a:extLst>
              <a:ext uri="{FF2B5EF4-FFF2-40B4-BE49-F238E27FC236}">
                <a16:creationId xmlns:a16="http://schemas.microsoft.com/office/drawing/2014/main" id="{1447FA68-3381-0299-2C1F-70D57B3A673C}"/>
              </a:ext>
            </a:extLst>
          </p:cNvPr>
          <p:cNvSpPr txBox="1">
            <a:spLocks noChangeArrowheads="1"/>
          </p:cNvSpPr>
          <p:nvPr/>
        </p:nvSpPr>
        <p:spPr bwMode="auto">
          <a:xfrm>
            <a:off x="6846888" y="438150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b="1">
                <a:latin typeface="Arial" panose="020B0604020202020204" pitchFamily="34" charset="0"/>
              </a:rPr>
              <a:t>2</a:t>
            </a:r>
          </a:p>
        </p:txBody>
      </p:sp>
      <p:sp>
        <p:nvSpPr>
          <p:cNvPr id="66579" name="Text Box 26">
            <a:extLst>
              <a:ext uri="{FF2B5EF4-FFF2-40B4-BE49-F238E27FC236}">
                <a16:creationId xmlns:a16="http://schemas.microsoft.com/office/drawing/2014/main" id="{FEFB1F29-7121-913F-9BC9-66F0D9B7987E}"/>
              </a:ext>
            </a:extLst>
          </p:cNvPr>
          <p:cNvSpPr txBox="1">
            <a:spLocks noChangeArrowheads="1"/>
          </p:cNvSpPr>
          <p:nvPr/>
        </p:nvSpPr>
        <p:spPr bwMode="auto">
          <a:xfrm>
            <a:off x="3817938" y="297180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b="1">
                <a:latin typeface="Arial" panose="020B0604020202020204" pitchFamily="34" charset="0"/>
              </a:rPr>
              <a:t>8</a:t>
            </a:r>
          </a:p>
        </p:txBody>
      </p:sp>
      <p:sp>
        <p:nvSpPr>
          <p:cNvPr id="66580" name="Text Box 27">
            <a:extLst>
              <a:ext uri="{FF2B5EF4-FFF2-40B4-BE49-F238E27FC236}">
                <a16:creationId xmlns:a16="http://schemas.microsoft.com/office/drawing/2014/main" id="{FCC2B1BE-EA1A-8415-0D9F-2E2EB1B7B84A}"/>
              </a:ext>
            </a:extLst>
          </p:cNvPr>
          <p:cNvSpPr txBox="1">
            <a:spLocks noChangeArrowheads="1"/>
          </p:cNvSpPr>
          <p:nvPr/>
        </p:nvSpPr>
        <p:spPr bwMode="auto">
          <a:xfrm>
            <a:off x="3810000" y="42672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b="1">
                <a:latin typeface="Arial" panose="020B0604020202020204" pitchFamily="34" charset="0"/>
              </a:rPr>
              <a:t>2</a:t>
            </a:r>
          </a:p>
        </p:txBody>
      </p:sp>
      <p:sp>
        <p:nvSpPr>
          <p:cNvPr id="66581" name="Line 30">
            <a:extLst>
              <a:ext uri="{FF2B5EF4-FFF2-40B4-BE49-F238E27FC236}">
                <a16:creationId xmlns:a16="http://schemas.microsoft.com/office/drawing/2014/main" id="{9C3A4422-6740-22C3-1EDA-A6D24F4421A9}"/>
              </a:ext>
            </a:extLst>
          </p:cNvPr>
          <p:cNvSpPr>
            <a:spLocks noChangeShapeType="1"/>
          </p:cNvSpPr>
          <p:nvPr/>
        </p:nvSpPr>
        <p:spPr bwMode="auto">
          <a:xfrm>
            <a:off x="3124200" y="4953000"/>
            <a:ext cx="2906713"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a:extLst>
              <a:ext uri="{FF2B5EF4-FFF2-40B4-BE49-F238E27FC236}">
                <a16:creationId xmlns:a16="http://schemas.microsoft.com/office/drawing/2014/main" id="{2DD6CE6C-9C50-9BAC-AF98-01EE335F7A15}"/>
              </a:ext>
            </a:extLst>
          </p:cNvPr>
          <p:cNvSpPr>
            <a:spLocks noGrp="1"/>
          </p:cNvSpPr>
          <p:nvPr>
            <p:ph type="title"/>
          </p:nvPr>
        </p:nvSpPr>
        <p:spPr/>
        <p:txBody>
          <a:bodyPr/>
          <a:lstStyle/>
          <a:p>
            <a:r>
              <a:rPr lang="en-US" altLang="en-US"/>
              <a:t>Minimal Spanning Tree</a:t>
            </a:r>
            <a:br>
              <a:rPr lang="en-US" altLang="en-US"/>
            </a:br>
            <a:r>
              <a:rPr lang="en-US" altLang="en-US"/>
              <a:t>Kruskal's Algorithm</a:t>
            </a:r>
          </a:p>
        </p:txBody>
      </p:sp>
      <p:sp>
        <p:nvSpPr>
          <p:cNvPr id="67587" name="Content Placeholder 2">
            <a:extLst>
              <a:ext uri="{FF2B5EF4-FFF2-40B4-BE49-F238E27FC236}">
                <a16:creationId xmlns:a16="http://schemas.microsoft.com/office/drawing/2014/main" id="{04DA26B4-8D1F-65F0-7FDF-DD1BB4B06209}"/>
              </a:ext>
            </a:extLst>
          </p:cNvPr>
          <p:cNvSpPr>
            <a:spLocks noGrp="1"/>
          </p:cNvSpPr>
          <p:nvPr>
            <p:ph idx="1"/>
          </p:nvPr>
        </p:nvSpPr>
        <p:spPr/>
        <p:txBody>
          <a:bodyPr/>
          <a:lstStyle/>
          <a:p>
            <a:pPr algn="just"/>
            <a:r>
              <a:rPr lang="en-US" altLang="en-US"/>
              <a:t>Kruskal's algorithm finds a minimum spanning tree for a connected weighted graph.</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a:extLst>
              <a:ext uri="{FF2B5EF4-FFF2-40B4-BE49-F238E27FC236}">
                <a16:creationId xmlns:a16="http://schemas.microsoft.com/office/drawing/2014/main" id="{9FB26643-5BB4-D22D-B66E-2F4FFF428BE0}"/>
              </a:ext>
            </a:extLst>
          </p:cNvPr>
          <p:cNvSpPr>
            <a:spLocks noGrp="1"/>
          </p:cNvSpPr>
          <p:nvPr>
            <p:ph type="title"/>
          </p:nvPr>
        </p:nvSpPr>
        <p:spPr/>
        <p:txBody>
          <a:bodyPr/>
          <a:lstStyle/>
          <a:p>
            <a:r>
              <a:rPr lang="en-US" altLang="en-US"/>
              <a:t>Minimal Spanning Tree</a:t>
            </a:r>
            <a:br>
              <a:rPr lang="en-US" altLang="en-US"/>
            </a:br>
            <a:r>
              <a:rPr lang="en-US" altLang="en-US"/>
              <a:t>Kruskal's Algorithm</a:t>
            </a:r>
          </a:p>
        </p:txBody>
      </p:sp>
      <p:sp>
        <p:nvSpPr>
          <p:cNvPr id="68611" name="Content Placeholder 2">
            <a:extLst>
              <a:ext uri="{FF2B5EF4-FFF2-40B4-BE49-F238E27FC236}">
                <a16:creationId xmlns:a16="http://schemas.microsoft.com/office/drawing/2014/main" id="{C18AA9DE-6EDA-2882-4B1A-37494DC13938}"/>
              </a:ext>
            </a:extLst>
          </p:cNvPr>
          <p:cNvSpPr>
            <a:spLocks noGrp="1"/>
          </p:cNvSpPr>
          <p:nvPr>
            <p:ph idx="1"/>
          </p:nvPr>
        </p:nvSpPr>
        <p:spPr/>
        <p:txBody>
          <a:bodyPr/>
          <a:lstStyle/>
          <a:p>
            <a:pPr algn="just"/>
            <a:r>
              <a:rPr lang="en-US" altLang="en-US" sz="2800"/>
              <a:t>Kruskal's algorithm finds a subset (group) of the edges that creates a tree (part of a main graph also called subgraph) that includes (connects or covers) every vertex of a graph by edges with the lowest (minimum) weights, where the sum of the weights (total weights) of all the edges in the tree is minimized (minimum) or the lowest. This tree is called a minimal (minimum) spanning tree of the graph.</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id="{F0BE2A20-24A3-D710-87AE-58FEC748CCED}"/>
              </a:ext>
            </a:extLst>
          </p:cNvPr>
          <p:cNvSpPr>
            <a:spLocks noGrp="1"/>
          </p:cNvSpPr>
          <p:nvPr>
            <p:ph type="title"/>
          </p:nvPr>
        </p:nvSpPr>
        <p:spPr/>
        <p:txBody>
          <a:bodyPr/>
          <a:lstStyle/>
          <a:p>
            <a:r>
              <a:rPr lang="en-US" altLang="en-US"/>
              <a:t>Minimal Spanning Tree</a:t>
            </a:r>
            <a:br>
              <a:rPr lang="en-US" altLang="en-US"/>
            </a:br>
            <a:r>
              <a:rPr lang="en-US" altLang="en-US"/>
              <a:t>Kruskal's Algorithm</a:t>
            </a:r>
          </a:p>
        </p:txBody>
      </p:sp>
      <p:sp>
        <p:nvSpPr>
          <p:cNvPr id="69635" name="Content Placeholder 2">
            <a:extLst>
              <a:ext uri="{FF2B5EF4-FFF2-40B4-BE49-F238E27FC236}">
                <a16:creationId xmlns:a16="http://schemas.microsoft.com/office/drawing/2014/main" id="{326E8C0F-98CF-96C0-97B3-E91D4438772F}"/>
              </a:ext>
            </a:extLst>
          </p:cNvPr>
          <p:cNvSpPr>
            <a:spLocks noGrp="1"/>
          </p:cNvSpPr>
          <p:nvPr>
            <p:ph idx="1"/>
          </p:nvPr>
        </p:nvSpPr>
        <p:spPr/>
        <p:txBody>
          <a:bodyPr/>
          <a:lstStyle/>
          <a:p>
            <a:pPr algn="just"/>
            <a:r>
              <a:rPr lang="en-US" altLang="en-US"/>
              <a:t>The following diagram shows a main graph from which we have to find a minimal (minimum) spanning tree of that graph using Kruskal's algorithm: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a:extLst>
              <a:ext uri="{FF2B5EF4-FFF2-40B4-BE49-F238E27FC236}">
                <a16:creationId xmlns:a16="http://schemas.microsoft.com/office/drawing/2014/main" id="{5A995A4D-172C-6F9C-B3DB-B2723B9BC343}"/>
              </a:ext>
            </a:extLst>
          </p:cNvPr>
          <p:cNvSpPr>
            <a:spLocks noGrp="1"/>
          </p:cNvSpPr>
          <p:nvPr>
            <p:ph type="title"/>
          </p:nvPr>
        </p:nvSpPr>
        <p:spPr/>
        <p:txBody>
          <a:bodyPr/>
          <a:lstStyle/>
          <a:p>
            <a:r>
              <a:rPr lang="en-US" altLang="en-US"/>
              <a:t>Minimal Spanning Tree</a:t>
            </a:r>
            <a:br>
              <a:rPr lang="en-US" altLang="en-US"/>
            </a:br>
            <a:r>
              <a:rPr lang="en-US" altLang="en-US"/>
              <a:t>Kruskal's Algorithm</a:t>
            </a:r>
          </a:p>
        </p:txBody>
      </p:sp>
      <p:sp>
        <p:nvSpPr>
          <p:cNvPr id="70659" name="Rectangle 5">
            <a:extLst>
              <a:ext uri="{FF2B5EF4-FFF2-40B4-BE49-F238E27FC236}">
                <a16:creationId xmlns:a16="http://schemas.microsoft.com/office/drawing/2014/main" id="{07A02B8A-8DD5-D8FA-FC1F-501549360BCA}"/>
              </a:ext>
            </a:extLst>
          </p:cNvPr>
          <p:cNvSpPr>
            <a:spLocks noChangeArrowheads="1"/>
          </p:cNvSpPr>
          <p:nvPr/>
        </p:nvSpPr>
        <p:spPr bwMode="auto">
          <a:xfrm>
            <a:off x="3124200" y="2743200"/>
            <a:ext cx="2895600" cy="2209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70660" name="Line 6">
            <a:extLst>
              <a:ext uri="{FF2B5EF4-FFF2-40B4-BE49-F238E27FC236}">
                <a16:creationId xmlns:a16="http://schemas.microsoft.com/office/drawing/2014/main" id="{6D59E16A-8C8F-DFC1-3233-CE316DD97A9B}"/>
              </a:ext>
            </a:extLst>
          </p:cNvPr>
          <p:cNvSpPr>
            <a:spLocks noChangeShapeType="1"/>
          </p:cNvSpPr>
          <p:nvPr/>
        </p:nvSpPr>
        <p:spPr bwMode="auto">
          <a:xfrm>
            <a:off x="3124200" y="2743200"/>
            <a:ext cx="2895600" cy="22098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70661" name="Line 7">
            <a:extLst>
              <a:ext uri="{FF2B5EF4-FFF2-40B4-BE49-F238E27FC236}">
                <a16:creationId xmlns:a16="http://schemas.microsoft.com/office/drawing/2014/main" id="{2918A295-BB2F-4CB0-42C6-4CC1F75B1FC4}"/>
              </a:ext>
            </a:extLst>
          </p:cNvPr>
          <p:cNvSpPr>
            <a:spLocks noChangeShapeType="1"/>
          </p:cNvSpPr>
          <p:nvPr/>
        </p:nvSpPr>
        <p:spPr bwMode="auto">
          <a:xfrm rot="6000000">
            <a:off x="3236120" y="2637631"/>
            <a:ext cx="2665412" cy="2435225"/>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70662" name="Line 8">
            <a:extLst>
              <a:ext uri="{FF2B5EF4-FFF2-40B4-BE49-F238E27FC236}">
                <a16:creationId xmlns:a16="http://schemas.microsoft.com/office/drawing/2014/main" id="{6D1F7175-6C4E-2F40-309C-44BF3DDCEE9F}"/>
              </a:ext>
            </a:extLst>
          </p:cNvPr>
          <p:cNvSpPr>
            <a:spLocks noChangeShapeType="1"/>
          </p:cNvSpPr>
          <p:nvPr/>
        </p:nvSpPr>
        <p:spPr bwMode="auto">
          <a:xfrm>
            <a:off x="6019800" y="2751138"/>
            <a:ext cx="1981200" cy="1143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70663" name="Line 9">
            <a:extLst>
              <a:ext uri="{FF2B5EF4-FFF2-40B4-BE49-F238E27FC236}">
                <a16:creationId xmlns:a16="http://schemas.microsoft.com/office/drawing/2014/main" id="{C70FE81E-6763-69A5-8FCB-35D0AEAA3B01}"/>
              </a:ext>
            </a:extLst>
          </p:cNvPr>
          <p:cNvSpPr>
            <a:spLocks noChangeShapeType="1"/>
          </p:cNvSpPr>
          <p:nvPr/>
        </p:nvSpPr>
        <p:spPr bwMode="auto">
          <a:xfrm flipV="1">
            <a:off x="6019800" y="3892550"/>
            <a:ext cx="1981200" cy="10668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70664" name="Line 10">
            <a:extLst>
              <a:ext uri="{FF2B5EF4-FFF2-40B4-BE49-F238E27FC236}">
                <a16:creationId xmlns:a16="http://schemas.microsoft.com/office/drawing/2014/main" id="{A932EC19-756C-E2F6-5A34-94EE2F6B94A2}"/>
              </a:ext>
            </a:extLst>
          </p:cNvPr>
          <p:cNvSpPr>
            <a:spLocks noChangeShapeType="1"/>
          </p:cNvSpPr>
          <p:nvPr/>
        </p:nvSpPr>
        <p:spPr bwMode="auto">
          <a:xfrm rot="7380000">
            <a:off x="1148556" y="2748757"/>
            <a:ext cx="1979613" cy="10858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70665" name="Line 11">
            <a:extLst>
              <a:ext uri="{FF2B5EF4-FFF2-40B4-BE49-F238E27FC236}">
                <a16:creationId xmlns:a16="http://schemas.microsoft.com/office/drawing/2014/main" id="{1A6A34BD-D1FF-4370-E760-9323DEDE51A0}"/>
              </a:ext>
            </a:extLst>
          </p:cNvPr>
          <p:cNvSpPr>
            <a:spLocks noChangeShapeType="1"/>
          </p:cNvSpPr>
          <p:nvPr/>
        </p:nvSpPr>
        <p:spPr bwMode="auto">
          <a:xfrm rot="3480000" flipV="1">
            <a:off x="1143000" y="3848100"/>
            <a:ext cx="1981200" cy="10668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70666" name="Text Box 12">
            <a:extLst>
              <a:ext uri="{FF2B5EF4-FFF2-40B4-BE49-F238E27FC236}">
                <a16:creationId xmlns:a16="http://schemas.microsoft.com/office/drawing/2014/main" id="{70399DB1-4BED-AE87-F4BD-2384528182C4}"/>
              </a:ext>
            </a:extLst>
          </p:cNvPr>
          <p:cNvSpPr txBox="1">
            <a:spLocks noChangeArrowheads="1"/>
          </p:cNvSpPr>
          <p:nvPr/>
        </p:nvSpPr>
        <p:spPr bwMode="auto">
          <a:xfrm>
            <a:off x="827088" y="356235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b="1">
                <a:latin typeface="Arial" panose="020B0604020202020204" pitchFamily="34" charset="0"/>
              </a:rPr>
              <a:t>a</a:t>
            </a:r>
          </a:p>
        </p:txBody>
      </p:sp>
      <p:sp>
        <p:nvSpPr>
          <p:cNvPr id="70667" name="Text Box 13">
            <a:extLst>
              <a:ext uri="{FF2B5EF4-FFF2-40B4-BE49-F238E27FC236}">
                <a16:creationId xmlns:a16="http://schemas.microsoft.com/office/drawing/2014/main" id="{70AD79DC-DB5E-B26C-6CBD-10EAE51B1789}"/>
              </a:ext>
            </a:extLst>
          </p:cNvPr>
          <p:cNvSpPr txBox="1">
            <a:spLocks noChangeArrowheads="1"/>
          </p:cNvSpPr>
          <p:nvPr/>
        </p:nvSpPr>
        <p:spPr bwMode="auto">
          <a:xfrm>
            <a:off x="2922588" y="2324100"/>
            <a:ext cx="369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b="1">
                <a:latin typeface="Arial" panose="020B0604020202020204" pitchFamily="34" charset="0"/>
              </a:rPr>
              <a:t>b</a:t>
            </a:r>
          </a:p>
        </p:txBody>
      </p:sp>
      <p:sp>
        <p:nvSpPr>
          <p:cNvPr id="70668" name="Text Box 14">
            <a:extLst>
              <a:ext uri="{FF2B5EF4-FFF2-40B4-BE49-F238E27FC236}">
                <a16:creationId xmlns:a16="http://schemas.microsoft.com/office/drawing/2014/main" id="{AE518BFF-4E39-3C88-454A-7E89A6F90A42}"/>
              </a:ext>
            </a:extLst>
          </p:cNvPr>
          <p:cNvSpPr txBox="1">
            <a:spLocks noChangeArrowheads="1"/>
          </p:cNvSpPr>
          <p:nvPr/>
        </p:nvSpPr>
        <p:spPr bwMode="auto">
          <a:xfrm>
            <a:off x="5799138" y="232410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b="1">
                <a:latin typeface="Arial" panose="020B0604020202020204" pitchFamily="34" charset="0"/>
              </a:rPr>
              <a:t>e</a:t>
            </a:r>
          </a:p>
        </p:txBody>
      </p:sp>
      <p:sp>
        <p:nvSpPr>
          <p:cNvPr id="70669" name="Text Box 15">
            <a:extLst>
              <a:ext uri="{FF2B5EF4-FFF2-40B4-BE49-F238E27FC236}">
                <a16:creationId xmlns:a16="http://schemas.microsoft.com/office/drawing/2014/main" id="{09449175-B009-46AB-2A5D-88B6659B3522}"/>
              </a:ext>
            </a:extLst>
          </p:cNvPr>
          <p:cNvSpPr txBox="1">
            <a:spLocks noChangeArrowheads="1"/>
          </p:cNvSpPr>
          <p:nvPr/>
        </p:nvSpPr>
        <p:spPr bwMode="auto">
          <a:xfrm>
            <a:off x="4419600" y="23241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b="1">
                <a:latin typeface="Arial" panose="020B0604020202020204" pitchFamily="34" charset="0"/>
              </a:rPr>
              <a:t>10</a:t>
            </a:r>
          </a:p>
        </p:txBody>
      </p:sp>
      <p:sp>
        <p:nvSpPr>
          <p:cNvPr id="70670" name="Text Box 16">
            <a:extLst>
              <a:ext uri="{FF2B5EF4-FFF2-40B4-BE49-F238E27FC236}">
                <a16:creationId xmlns:a16="http://schemas.microsoft.com/office/drawing/2014/main" id="{A110AA92-AE1C-EAD1-CC41-BFD710AA4D62}"/>
              </a:ext>
            </a:extLst>
          </p:cNvPr>
          <p:cNvSpPr txBox="1">
            <a:spLocks noChangeArrowheads="1"/>
          </p:cNvSpPr>
          <p:nvPr/>
        </p:nvSpPr>
        <p:spPr bwMode="auto">
          <a:xfrm>
            <a:off x="2922588" y="485775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b="1">
                <a:latin typeface="Arial" panose="020B0604020202020204" pitchFamily="34" charset="0"/>
              </a:rPr>
              <a:t>c</a:t>
            </a:r>
          </a:p>
        </p:txBody>
      </p:sp>
      <p:sp>
        <p:nvSpPr>
          <p:cNvPr id="70671" name="Text Box 17">
            <a:extLst>
              <a:ext uri="{FF2B5EF4-FFF2-40B4-BE49-F238E27FC236}">
                <a16:creationId xmlns:a16="http://schemas.microsoft.com/office/drawing/2014/main" id="{F888DE9A-B50B-555A-58C1-191FB4DB53F4}"/>
              </a:ext>
            </a:extLst>
          </p:cNvPr>
          <p:cNvSpPr txBox="1">
            <a:spLocks noChangeArrowheads="1"/>
          </p:cNvSpPr>
          <p:nvPr/>
        </p:nvSpPr>
        <p:spPr bwMode="auto">
          <a:xfrm>
            <a:off x="5799138" y="4876800"/>
            <a:ext cx="28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b="1">
                <a:latin typeface="Arial" panose="020B0604020202020204" pitchFamily="34" charset="0"/>
              </a:rPr>
              <a:t>f</a:t>
            </a:r>
          </a:p>
        </p:txBody>
      </p:sp>
      <p:sp>
        <p:nvSpPr>
          <p:cNvPr id="70672" name="Text Box 18">
            <a:extLst>
              <a:ext uri="{FF2B5EF4-FFF2-40B4-BE49-F238E27FC236}">
                <a16:creationId xmlns:a16="http://schemas.microsoft.com/office/drawing/2014/main" id="{EEB9E9FF-D9D4-39BA-CF5A-01D94F03219C}"/>
              </a:ext>
            </a:extLst>
          </p:cNvPr>
          <p:cNvSpPr txBox="1">
            <a:spLocks noChangeArrowheads="1"/>
          </p:cNvSpPr>
          <p:nvPr/>
        </p:nvSpPr>
        <p:spPr bwMode="auto">
          <a:xfrm>
            <a:off x="4427538" y="493395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b="1">
                <a:latin typeface="Arial" panose="020B0604020202020204" pitchFamily="34" charset="0"/>
              </a:rPr>
              <a:t>1</a:t>
            </a:r>
          </a:p>
        </p:txBody>
      </p:sp>
      <p:sp>
        <p:nvSpPr>
          <p:cNvPr id="70673" name="Text Box 19">
            <a:extLst>
              <a:ext uri="{FF2B5EF4-FFF2-40B4-BE49-F238E27FC236}">
                <a16:creationId xmlns:a16="http://schemas.microsoft.com/office/drawing/2014/main" id="{6F04D46D-7A0B-D0C1-37E6-6F5B43926D1B}"/>
              </a:ext>
            </a:extLst>
          </p:cNvPr>
          <p:cNvSpPr txBox="1">
            <a:spLocks noChangeArrowheads="1"/>
          </p:cNvSpPr>
          <p:nvPr/>
        </p:nvSpPr>
        <p:spPr bwMode="auto">
          <a:xfrm>
            <a:off x="7951788" y="3619500"/>
            <a:ext cx="369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b="1">
                <a:latin typeface="Arial" panose="020B0604020202020204" pitchFamily="34" charset="0"/>
              </a:rPr>
              <a:t>g</a:t>
            </a:r>
          </a:p>
        </p:txBody>
      </p:sp>
      <p:sp>
        <p:nvSpPr>
          <p:cNvPr id="70674" name="Text Box 20">
            <a:extLst>
              <a:ext uri="{FF2B5EF4-FFF2-40B4-BE49-F238E27FC236}">
                <a16:creationId xmlns:a16="http://schemas.microsoft.com/office/drawing/2014/main" id="{8A8E0863-77DA-4DBE-46DD-6E1E7D093E33}"/>
              </a:ext>
            </a:extLst>
          </p:cNvPr>
          <p:cNvSpPr txBox="1">
            <a:spLocks noChangeArrowheads="1"/>
          </p:cNvSpPr>
          <p:nvPr/>
        </p:nvSpPr>
        <p:spPr bwMode="auto">
          <a:xfrm>
            <a:off x="4381500" y="3390900"/>
            <a:ext cx="369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b="1">
                <a:latin typeface="Arial" panose="020B0604020202020204" pitchFamily="34" charset="0"/>
              </a:rPr>
              <a:t>d</a:t>
            </a:r>
          </a:p>
        </p:txBody>
      </p:sp>
      <p:sp>
        <p:nvSpPr>
          <p:cNvPr id="70675" name="Text Box 21">
            <a:extLst>
              <a:ext uri="{FF2B5EF4-FFF2-40B4-BE49-F238E27FC236}">
                <a16:creationId xmlns:a16="http://schemas.microsoft.com/office/drawing/2014/main" id="{2CACB193-208E-021B-D734-5C2480C56C6A}"/>
              </a:ext>
            </a:extLst>
          </p:cNvPr>
          <p:cNvSpPr txBox="1">
            <a:spLocks noChangeArrowheads="1"/>
          </p:cNvSpPr>
          <p:nvPr/>
        </p:nvSpPr>
        <p:spPr bwMode="auto">
          <a:xfrm>
            <a:off x="2789238" y="361950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b="1">
                <a:latin typeface="Arial" panose="020B0604020202020204" pitchFamily="34" charset="0"/>
              </a:rPr>
              <a:t>9</a:t>
            </a:r>
          </a:p>
        </p:txBody>
      </p:sp>
      <p:sp>
        <p:nvSpPr>
          <p:cNvPr id="70676" name="Text Box 22">
            <a:extLst>
              <a:ext uri="{FF2B5EF4-FFF2-40B4-BE49-F238E27FC236}">
                <a16:creationId xmlns:a16="http://schemas.microsoft.com/office/drawing/2014/main" id="{8B9293FC-BD51-8CD3-28B7-74C220B6EEA1}"/>
              </a:ext>
            </a:extLst>
          </p:cNvPr>
          <p:cNvSpPr txBox="1">
            <a:spLocks noChangeArrowheads="1"/>
          </p:cNvSpPr>
          <p:nvPr/>
        </p:nvSpPr>
        <p:spPr bwMode="auto">
          <a:xfrm>
            <a:off x="5989638" y="361950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b="1">
                <a:latin typeface="Arial" panose="020B0604020202020204" pitchFamily="34" charset="0"/>
              </a:rPr>
              <a:t>7</a:t>
            </a:r>
          </a:p>
        </p:txBody>
      </p:sp>
      <p:sp>
        <p:nvSpPr>
          <p:cNvPr id="70677" name="Text Box 23">
            <a:extLst>
              <a:ext uri="{FF2B5EF4-FFF2-40B4-BE49-F238E27FC236}">
                <a16:creationId xmlns:a16="http://schemas.microsoft.com/office/drawing/2014/main" id="{72968C97-59B3-3719-29B3-7414E37DDDC1}"/>
              </a:ext>
            </a:extLst>
          </p:cNvPr>
          <p:cNvSpPr txBox="1">
            <a:spLocks noChangeArrowheads="1"/>
          </p:cNvSpPr>
          <p:nvPr/>
        </p:nvSpPr>
        <p:spPr bwMode="auto">
          <a:xfrm>
            <a:off x="1828800" y="295275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b="1">
                <a:latin typeface="Arial" panose="020B0604020202020204" pitchFamily="34" charset="0"/>
              </a:rPr>
              <a:t>4</a:t>
            </a:r>
          </a:p>
        </p:txBody>
      </p:sp>
      <p:sp>
        <p:nvSpPr>
          <p:cNvPr id="70678" name="Text Box 24">
            <a:extLst>
              <a:ext uri="{FF2B5EF4-FFF2-40B4-BE49-F238E27FC236}">
                <a16:creationId xmlns:a16="http://schemas.microsoft.com/office/drawing/2014/main" id="{76F745AA-44FD-77F2-D3C8-3FC6888E774A}"/>
              </a:ext>
            </a:extLst>
          </p:cNvPr>
          <p:cNvSpPr txBox="1">
            <a:spLocks noChangeArrowheads="1"/>
          </p:cNvSpPr>
          <p:nvPr/>
        </p:nvSpPr>
        <p:spPr bwMode="auto">
          <a:xfrm>
            <a:off x="1836738" y="426720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b="1">
                <a:latin typeface="Arial" panose="020B0604020202020204" pitchFamily="34" charset="0"/>
              </a:rPr>
              <a:t>9</a:t>
            </a:r>
          </a:p>
        </p:txBody>
      </p:sp>
      <p:sp>
        <p:nvSpPr>
          <p:cNvPr id="70679" name="Text Box 25">
            <a:extLst>
              <a:ext uri="{FF2B5EF4-FFF2-40B4-BE49-F238E27FC236}">
                <a16:creationId xmlns:a16="http://schemas.microsoft.com/office/drawing/2014/main" id="{CC7C9484-B667-956D-AE47-BE3E74241F2E}"/>
              </a:ext>
            </a:extLst>
          </p:cNvPr>
          <p:cNvSpPr txBox="1">
            <a:spLocks noChangeArrowheads="1"/>
          </p:cNvSpPr>
          <p:nvPr/>
        </p:nvSpPr>
        <p:spPr bwMode="auto">
          <a:xfrm>
            <a:off x="6827838" y="291465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b="1">
                <a:latin typeface="Arial" panose="020B0604020202020204" pitchFamily="34" charset="0"/>
              </a:rPr>
              <a:t>6</a:t>
            </a:r>
          </a:p>
        </p:txBody>
      </p:sp>
      <p:sp>
        <p:nvSpPr>
          <p:cNvPr id="70680" name="Text Box 26">
            <a:extLst>
              <a:ext uri="{FF2B5EF4-FFF2-40B4-BE49-F238E27FC236}">
                <a16:creationId xmlns:a16="http://schemas.microsoft.com/office/drawing/2014/main" id="{55A2438D-11A2-CEAA-D7E5-B9541E896186}"/>
              </a:ext>
            </a:extLst>
          </p:cNvPr>
          <p:cNvSpPr txBox="1">
            <a:spLocks noChangeArrowheads="1"/>
          </p:cNvSpPr>
          <p:nvPr/>
        </p:nvSpPr>
        <p:spPr bwMode="auto">
          <a:xfrm>
            <a:off x="6846888" y="438150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b="1">
                <a:latin typeface="Arial" panose="020B0604020202020204" pitchFamily="34" charset="0"/>
              </a:rPr>
              <a:t>2</a:t>
            </a:r>
          </a:p>
        </p:txBody>
      </p:sp>
      <p:sp>
        <p:nvSpPr>
          <p:cNvPr id="70681" name="Text Box 27">
            <a:extLst>
              <a:ext uri="{FF2B5EF4-FFF2-40B4-BE49-F238E27FC236}">
                <a16:creationId xmlns:a16="http://schemas.microsoft.com/office/drawing/2014/main" id="{A392E065-DFEF-E537-BBCD-7EB61DB7A85B}"/>
              </a:ext>
            </a:extLst>
          </p:cNvPr>
          <p:cNvSpPr txBox="1">
            <a:spLocks noChangeArrowheads="1"/>
          </p:cNvSpPr>
          <p:nvPr/>
        </p:nvSpPr>
        <p:spPr bwMode="auto">
          <a:xfrm>
            <a:off x="3817938" y="297180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b="1">
                <a:latin typeface="Arial" panose="020B0604020202020204" pitchFamily="34" charset="0"/>
              </a:rPr>
              <a:t>8</a:t>
            </a:r>
          </a:p>
        </p:txBody>
      </p:sp>
      <p:sp>
        <p:nvSpPr>
          <p:cNvPr id="70682" name="Text Box 28">
            <a:extLst>
              <a:ext uri="{FF2B5EF4-FFF2-40B4-BE49-F238E27FC236}">
                <a16:creationId xmlns:a16="http://schemas.microsoft.com/office/drawing/2014/main" id="{62228B85-60A0-CC50-6119-19DD841E7E42}"/>
              </a:ext>
            </a:extLst>
          </p:cNvPr>
          <p:cNvSpPr txBox="1">
            <a:spLocks noChangeArrowheads="1"/>
          </p:cNvSpPr>
          <p:nvPr/>
        </p:nvSpPr>
        <p:spPr bwMode="auto">
          <a:xfrm>
            <a:off x="3810000" y="42672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b="1">
                <a:latin typeface="Arial" panose="020B0604020202020204" pitchFamily="34" charset="0"/>
              </a:rPr>
              <a:t>2</a:t>
            </a:r>
          </a:p>
        </p:txBody>
      </p:sp>
      <p:sp>
        <p:nvSpPr>
          <p:cNvPr id="70683" name="Text Box 29">
            <a:extLst>
              <a:ext uri="{FF2B5EF4-FFF2-40B4-BE49-F238E27FC236}">
                <a16:creationId xmlns:a16="http://schemas.microsoft.com/office/drawing/2014/main" id="{BB4C6468-181E-FABA-95D2-ECDAE950C9D0}"/>
              </a:ext>
            </a:extLst>
          </p:cNvPr>
          <p:cNvSpPr txBox="1">
            <a:spLocks noChangeArrowheads="1"/>
          </p:cNvSpPr>
          <p:nvPr/>
        </p:nvSpPr>
        <p:spPr bwMode="auto">
          <a:xfrm>
            <a:off x="5037138" y="295275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b="1">
                <a:latin typeface="Arial" panose="020B0604020202020204" pitchFamily="34" charset="0"/>
              </a:rPr>
              <a:t>9</a:t>
            </a:r>
          </a:p>
        </p:txBody>
      </p:sp>
      <p:sp>
        <p:nvSpPr>
          <p:cNvPr id="70684" name="Text Box 30">
            <a:extLst>
              <a:ext uri="{FF2B5EF4-FFF2-40B4-BE49-F238E27FC236}">
                <a16:creationId xmlns:a16="http://schemas.microsoft.com/office/drawing/2014/main" id="{0C4C0297-0779-A9A6-8C49-249C4E951208}"/>
              </a:ext>
            </a:extLst>
          </p:cNvPr>
          <p:cNvSpPr txBox="1">
            <a:spLocks noChangeArrowheads="1"/>
          </p:cNvSpPr>
          <p:nvPr/>
        </p:nvSpPr>
        <p:spPr bwMode="auto">
          <a:xfrm>
            <a:off x="5018088" y="426720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b="1">
                <a:latin typeface="Arial" panose="020B0604020202020204" pitchFamily="34" charset="0"/>
              </a:rPr>
              <a:t>9</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a:extLst>
              <a:ext uri="{FF2B5EF4-FFF2-40B4-BE49-F238E27FC236}">
                <a16:creationId xmlns:a16="http://schemas.microsoft.com/office/drawing/2014/main" id="{F7794C71-BC29-34BC-562B-42025EFE1C1B}"/>
              </a:ext>
            </a:extLst>
          </p:cNvPr>
          <p:cNvSpPr>
            <a:spLocks noGrp="1"/>
          </p:cNvSpPr>
          <p:nvPr>
            <p:ph type="title"/>
          </p:nvPr>
        </p:nvSpPr>
        <p:spPr/>
        <p:txBody>
          <a:bodyPr/>
          <a:lstStyle/>
          <a:p>
            <a:r>
              <a:rPr lang="en-US" altLang="en-US"/>
              <a:t>Minimal Spanning Tree</a:t>
            </a:r>
            <a:br>
              <a:rPr lang="en-US" altLang="en-US"/>
            </a:br>
            <a:r>
              <a:rPr lang="en-US" altLang="en-US"/>
              <a:t>Kruskal's Algorithm</a:t>
            </a:r>
          </a:p>
        </p:txBody>
      </p:sp>
      <p:sp>
        <p:nvSpPr>
          <p:cNvPr id="71683" name="Content Placeholder 2">
            <a:extLst>
              <a:ext uri="{FF2B5EF4-FFF2-40B4-BE49-F238E27FC236}">
                <a16:creationId xmlns:a16="http://schemas.microsoft.com/office/drawing/2014/main" id="{5A32EE6D-71D4-87BE-9EB1-9DD39787A890}"/>
              </a:ext>
            </a:extLst>
          </p:cNvPr>
          <p:cNvSpPr>
            <a:spLocks noGrp="1"/>
          </p:cNvSpPr>
          <p:nvPr>
            <p:ph idx="1"/>
          </p:nvPr>
        </p:nvSpPr>
        <p:spPr/>
        <p:txBody>
          <a:bodyPr/>
          <a:lstStyle/>
          <a:p>
            <a:pPr algn="just"/>
            <a:r>
              <a:rPr lang="en-US" altLang="en-US" sz="2600"/>
              <a:t>If a graph is empty then we cannot find a minimal spanning tree of that graph.</a:t>
            </a:r>
          </a:p>
          <a:p>
            <a:pPr algn="just"/>
            <a:endParaRPr lang="en-US" altLang="en-US" sz="500"/>
          </a:p>
          <a:p>
            <a:pPr algn="just"/>
            <a:r>
              <a:rPr lang="en-US" altLang="en-US" sz="2600"/>
              <a:t>Therefore, here we should assume that a graph is non-empty.</a:t>
            </a:r>
          </a:p>
          <a:p>
            <a:pPr algn="just"/>
            <a:endParaRPr lang="en-US" altLang="en-US" sz="500"/>
          </a:p>
          <a:p>
            <a:pPr algn="just"/>
            <a:r>
              <a:rPr lang="en-US" altLang="en-US" sz="2600"/>
              <a:t>The algorithm starts with a tree containing a single vertex, and continuously increases its size one edge at a time, until it includes (visits or connects or covers) all vertices of the graph shown above in the spanning tree shown below.</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a:extLst>
              <a:ext uri="{FF2B5EF4-FFF2-40B4-BE49-F238E27FC236}">
                <a16:creationId xmlns:a16="http://schemas.microsoft.com/office/drawing/2014/main" id="{8D4AF8B0-32D7-6907-3DF5-ADA8931235DC}"/>
              </a:ext>
            </a:extLst>
          </p:cNvPr>
          <p:cNvSpPr>
            <a:spLocks noGrp="1"/>
          </p:cNvSpPr>
          <p:nvPr>
            <p:ph type="title"/>
          </p:nvPr>
        </p:nvSpPr>
        <p:spPr/>
        <p:txBody>
          <a:bodyPr/>
          <a:lstStyle/>
          <a:p>
            <a:r>
              <a:rPr lang="en-US" altLang="en-US"/>
              <a:t>Minimal Spanning Tree</a:t>
            </a:r>
            <a:br>
              <a:rPr lang="en-US" altLang="en-US"/>
            </a:br>
            <a:r>
              <a:rPr lang="en-US" altLang="en-US"/>
              <a:t>Kruskal's Algorithm</a:t>
            </a:r>
          </a:p>
        </p:txBody>
      </p:sp>
      <p:sp>
        <p:nvSpPr>
          <p:cNvPr id="72707" name="Content Placeholder 2">
            <a:extLst>
              <a:ext uri="{FF2B5EF4-FFF2-40B4-BE49-F238E27FC236}">
                <a16:creationId xmlns:a16="http://schemas.microsoft.com/office/drawing/2014/main" id="{5558263A-9657-7A7E-ED8C-C921BA8669DF}"/>
              </a:ext>
            </a:extLst>
          </p:cNvPr>
          <p:cNvSpPr>
            <a:spLocks noGrp="1"/>
          </p:cNvSpPr>
          <p:nvPr>
            <p:ph idx="1"/>
          </p:nvPr>
        </p:nvSpPr>
        <p:spPr/>
        <p:txBody>
          <a:bodyPr/>
          <a:lstStyle/>
          <a:p>
            <a:pPr marL="514350" indent="-514350" algn="just">
              <a:buFont typeface="Tahoma" panose="020B0604030504040204" pitchFamily="34" charset="0"/>
              <a:buAutoNum type="arabicPeriod"/>
            </a:pPr>
            <a:r>
              <a:rPr lang="en-US" altLang="en-US" sz="2600"/>
              <a:t>Choose the shortest edge (edge with the lowest or minimum weight) arbitrarily (randomly) from the graph shown above, for example choose edge “cf” with the lowest weight 1.</a:t>
            </a:r>
          </a:p>
          <a:p>
            <a:pPr marL="514350" indent="-514350" algn="just">
              <a:buFont typeface="Tahoma" panose="020B0604030504040204" pitchFamily="34" charset="0"/>
              <a:buAutoNum type="arabicPeriod"/>
            </a:pPr>
            <a:r>
              <a:rPr lang="en-US" altLang="en-US" sz="2600"/>
              <a:t>Choose the next shortest edges (edges with the lowest or minimum weights) arbitrarily (randomly) from the graph shown above, for example choose edges “cd” and “fg” both with the lowest weights 2 one by one (one edge at a time).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65373326-F1BB-6F44-FDF7-291C238B9B52}"/>
              </a:ext>
            </a:extLst>
          </p:cNvPr>
          <p:cNvSpPr>
            <a:spLocks noGrp="1"/>
          </p:cNvSpPr>
          <p:nvPr>
            <p:ph type="title"/>
          </p:nvPr>
        </p:nvSpPr>
        <p:spPr/>
        <p:txBody>
          <a:bodyPr/>
          <a:lstStyle/>
          <a:p>
            <a:r>
              <a:rPr lang="en-US" altLang="en-US"/>
              <a:t>GRAPH - INTRODUCTION</a:t>
            </a:r>
          </a:p>
        </p:txBody>
      </p:sp>
      <p:sp>
        <p:nvSpPr>
          <p:cNvPr id="9219" name="Content Placeholder 2">
            <a:extLst>
              <a:ext uri="{FF2B5EF4-FFF2-40B4-BE49-F238E27FC236}">
                <a16:creationId xmlns:a16="http://schemas.microsoft.com/office/drawing/2014/main" id="{C86B054C-E5A3-EB25-F33E-D57D179D7D47}"/>
              </a:ext>
            </a:extLst>
          </p:cNvPr>
          <p:cNvSpPr>
            <a:spLocks noGrp="1"/>
          </p:cNvSpPr>
          <p:nvPr>
            <p:ph idx="1"/>
          </p:nvPr>
        </p:nvSpPr>
        <p:spPr/>
        <p:txBody>
          <a:bodyPr/>
          <a:lstStyle/>
          <a:p>
            <a:pPr algn="just"/>
            <a:r>
              <a:rPr lang="en-US" altLang="en-US"/>
              <a:t>The following diagram shows two graphs with three vertices (1, 2, and 3) connected by three edges.</a:t>
            </a:r>
          </a:p>
          <a:p>
            <a:pPr algn="just"/>
            <a:endParaRPr lang="en-US" altLang="en-US"/>
          </a:p>
          <a:p>
            <a:pPr algn="just"/>
            <a:r>
              <a:rPr lang="en-US" altLang="en-US"/>
              <a:t>The first graph is the undirected graph, and the second graph is the directed graph (also called digraph).</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a:extLst>
              <a:ext uri="{FF2B5EF4-FFF2-40B4-BE49-F238E27FC236}">
                <a16:creationId xmlns:a16="http://schemas.microsoft.com/office/drawing/2014/main" id="{06620D8D-3131-522B-366A-DB202C50D97C}"/>
              </a:ext>
            </a:extLst>
          </p:cNvPr>
          <p:cNvSpPr>
            <a:spLocks noGrp="1"/>
          </p:cNvSpPr>
          <p:nvPr>
            <p:ph type="title"/>
          </p:nvPr>
        </p:nvSpPr>
        <p:spPr/>
        <p:txBody>
          <a:bodyPr/>
          <a:lstStyle/>
          <a:p>
            <a:r>
              <a:rPr lang="en-US" altLang="en-US"/>
              <a:t>Minimal Spanning Tree</a:t>
            </a:r>
            <a:br>
              <a:rPr lang="en-US" altLang="en-US"/>
            </a:br>
            <a:r>
              <a:rPr lang="en-US" altLang="en-US"/>
              <a:t>Kruskal's Algorithm</a:t>
            </a:r>
          </a:p>
        </p:txBody>
      </p:sp>
      <p:sp>
        <p:nvSpPr>
          <p:cNvPr id="73731" name="Content Placeholder 2">
            <a:extLst>
              <a:ext uri="{FF2B5EF4-FFF2-40B4-BE49-F238E27FC236}">
                <a16:creationId xmlns:a16="http://schemas.microsoft.com/office/drawing/2014/main" id="{0C72D081-76F5-4382-51D0-EF0B38DC8D2D}"/>
              </a:ext>
            </a:extLst>
          </p:cNvPr>
          <p:cNvSpPr>
            <a:spLocks noGrp="1"/>
          </p:cNvSpPr>
          <p:nvPr>
            <p:ph idx="1"/>
          </p:nvPr>
        </p:nvSpPr>
        <p:spPr/>
        <p:txBody>
          <a:bodyPr/>
          <a:lstStyle/>
          <a:p>
            <a:pPr marL="514350" indent="-514350" algn="just">
              <a:buFont typeface="Tahoma" panose="020B0604030504040204" pitchFamily="34" charset="0"/>
              <a:buAutoNum type="arabicPeriod" startAt="3"/>
            </a:pPr>
            <a:r>
              <a:rPr lang="en-US" altLang="en-US" sz="2800"/>
              <a:t>Choose the next shortest edges (edges with the lowest or minimum weights) one by one (one edge at a time) from the graph shown above.</a:t>
            </a:r>
          </a:p>
          <a:p>
            <a:pPr marL="514350" indent="-514350" algn="just">
              <a:buFont typeface="Tahoma" panose="020B0604030504040204" pitchFamily="34" charset="0"/>
              <a:buAutoNum type="arabicPeriod" startAt="3"/>
            </a:pPr>
            <a:r>
              <a:rPr lang="en-US" altLang="en-US" sz="2800"/>
              <a:t>Repeat these steps until all vertices or nodes of the graph shown above are visited (included or covered or connected in the spanning tree shown below).</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a:extLst>
              <a:ext uri="{FF2B5EF4-FFF2-40B4-BE49-F238E27FC236}">
                <a16:creationId xmlns:a16="http://schemas.microsoft.com/office/drawing/2014/main" id="{884C87FD-E05B-F1EE-BEEC-797383EFBED6}"/>
              </a:ext>
            </a:extLst>
          </p:cNvPr>
          <p:cNvSpPr>
            <a:spLocks noGrp="1"/>
          </p:cNvSpPr>
          <p:nvPr>
            <p:ph type="title"/>
          </p:nvPr>
        </p:nvSpPr>
        <p:spPr/>
        <p:txBody>
          <a:bodyPr/>
          <a:lstStyle/>
          <a:p>
            <a:r>
              <a:rPr lang="en-US" altLang="en-US"/>
              <a:t>Minimal Spanning Tree</a:t>
            </a:r>
            <a:br>
              <a:rPr lang="en-US" altLang="en-US"/>
            </a:br>
            <a:r>
              <a:rPr lang="en-US" altLang="en-US"/>
              <a:t>Kruskal's Algorithm</a:t>
            </a:r>
          </a:p>
        </p:txBody>
      </p:sp>
      <p:sp>
        <p:nvSpPr>
          <p:cNvPr id="74755" name="Content Placeholder 2">
            <a:extLst>
              <a:ext uri="{FF2B5EF4-FFF2-40B4-BE49-F238E27FC236}">
                <a16:creationId xmlns:a16="http://schemas.microsoft.com/office/drawing/2014/main" id="{2C5AC1FA-361B-45EA-20D8-833B42DE4AA8}"/>
              </a:ext>
            </a:extLst>
          </p:cNvPr>
          <p:cNvSpPr>
            <a:spLocks noGrp="1"/>
          </p:cNvSpPr>
          <p:nvPr>
            <p:ph idx="1"/>
          </p:nvPr>
        </p:nvSpPr>
        <p:spPr/>
        <p:txBody>
          <a:bodyPr/>
          <a:lstStyle/>
          <a:p>
            <a:pPr marL="514350" indent="-514350" algn="just">
              <a:buFont typeface="Tahoma" panose="020B0604030504040204" pitchFamily="34" charset="0"/>
              <a:buAutoNum type="arabicPeriod" startAt="5"/>
            </a:pPr>
            <a:r>
              <a:rPr lang="en-US" altLang="en-US" sz="2800"/>
              <a:t>Finally, a minimal (minimum) spanning (as shown below) is found with the minimum or lowest sum of the weights (total weights) of the edges, that is 4 + 8 + 2 + 1 + 2 + 6 = 23.</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B5EFA5BC-D7C3-4E80-FE6C-DAEA826EACEC}"/>
              </a:ext>
            </a:extLst>
          </p:cNvPr>
          <p:cNvSpPr>
            <a:spLocks noGrp="1" noChangeArrowheads="1"/>
          </p:cNvSpPr>
          <p:nvPr>
            <p:ph type="title"/>
          </p:nvPr>
        </p:nvSpPr>
        <p:spPr/>
        <p:txBody>
          <a:bodyPr/>
          <a:lstStyle/>
          <a:p>
            <a:r>
              <a:rPr lang="en-US" altLang="en-US"/>
              <a:t>Minimal Spanning Tree</a:t>
            </a:r>
            <a:br>
              <a:rPr lang="en-US" altLang="en-US"/>
            </a:br>
            <a:r>
              <a:rPr lang="en-US" altLang="en-US"/>
              <a:t>Kruskal's Algorithm</a:t>
            </a:r>
          </a:p>
        </p:txBody>
      </p:sp>
      <p:sp>
        <p:nvSpPr>
          <p:cNvPr id="75779" name="Line 5">
            <a:extLst>
              <a:ext uri="{FF2B5EF4-FFF2-40B4-BE49-F238E27FC236}">
                <a16:creationId xmlns:a16="http://schemas.microsoft.com/office/drawing/2014/main" id="{377386C1-332B-4483-A37F-7B1127CB4335}"/>
              </a:ext>
            </a:extLst>
          </p:cNvPr>
          <p:cNvSpPr>
            <a:spLocks noChangeShapeType="1"/>
          </p:cNvSpPr>
          <p:nvPr/>
        </p:nvSpPr>
        <p:spPr bwMode="auto">
          <a:xfrm>
            <a:off x="3143250" y="2762250"/>
            <a:ext cx="1447800" cy="10668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75780" name="Line 6">
            <a:extLst>
              <a:ext uri="{FF2B5EF4-FFF2-40B4-BE49-F238E27FC236}">
                <a16:creationId xmlns:a16="http://schemas.microsoft.com/office/drawing/2014/main" id="{A4BC8B7B-D523-69D1-E367-5ABCAB14A7C0}"/>
              </a:ext>
            </a:extLst>
          </p:cNvPr>
          <p:cNvSpPr>
            <a:spLocks noChangeShapeType="1"/>
          </p:cNvSpPr>
          <p:nvPr/>
        </p:nvSpPr>
        <p:spPr bwMode="auto">
          <a:xfrm rot="6000000">
            <a:off x="3192463" y="3754438"/>
            <a:ext cx="1344612" cy="124936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75781" name="Line 7">
            <a:extLst>
              <a:ext uri="{FF2B5EF4-FFF2-40B4-BE49-F238E27FC236}">
                <a16:creationId xmlns:a16="http://schemas.microsoft.com/office/drawing/2014/main" id="{6C1B843A-769A-0BF1-28D3-6D671F1BA234}"/>
              </a:ext>
            </a:extLst>
          </p:cNvPr>
          <p:cNvSpPr>
            <a:spLocks noChangeShapeType="1"/>
          </p:cNvSpPr>
          <p:nvPr/>
        </p:nvSpPr>
        <p:spPr bwMode="auto">
          <a:xfrm>
            <a:off x="6019800" y="2751138"/>
            <a:ext cx="1981200" cy="1143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75782" name="Line 8">
            <a:extLst>
              <a:ext uri="{FF2B5EF4-FFF2-40B4-BE49-F238E27FC236}">
                <a16:creationId xmlns:a16="http://schemas.microsoft.com/office/drawing/2014/main" id="{BD0C3104-1119-37AF-EFC7-A194811F875C}"/>
              </a:ext>
            </a:extLst>
          </p:cNvPr>
          <p:cNvSpPr>
            <a:spLocks noChangeShapeType="1"/>
          </p:cNvSpPr>
          <p:nvPr/>
        </p:nvSpPr>
        <p:spPr bwMode="auto">
          <a:xfrm flipV="1">
            <a:off x="6038850" y="3892550"/>
            <a:ext cx="1981200" cy="10668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75783" name="Line 9">
            <a:extLst>
              <a:ext uri="{FF2B5EF4-FFF2-40B4-BE49-F238E27FC236}">
                <a16:creationId xmlns:a16="http://schemas.microsoft.com/office/drawing/2014/main" id="{516AEA4E-F143-294F-67C2-59838400B9C1}"/>
              </a:ext>
            </a:extLst>
          </p:cNvPr>
          <p:cNvSpPr>
            <a:spLocks noChangeShapeType="1"/>
          </p:cNvSpPr>
          <p:nvPr/>
        </p:nvSpPr>
        <p:spPr bwMode="auto">
          <a:xfrm rot="7380000">
            <a:off x="1148556" y="2748757"/>
            <a:ext cx="1979613" cy="10858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75784" name="Text Box 11">
            <a:extLst>
              <a:ext uri="{FF2B5EF4-FFF2-40B4-BE49-F238E27FC236}">
                <a16:creationId xmlns:a16="http://schemas.microsoft.com/office/drawing/2014/main" id="{DD1DE3A1-33FF-D27A-7E9D-7236249DD555}"/>
              </a:ext>
            </a:extLst>
          </p:cNvPr>
          <p:cNvSpPr txBox="1">
            <a:spLocks noChangeArrowheads="1"/>
          </p:cNvSpPr>
          <p:nvPr/>
        </p:nvSpPr>
        <p:spPr bwMode="auto">
          <a:xfrm>
            <a:off x="827088" y="356235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b="1">
                <a:latin typeface="Arial" panose="020B0604020202020204" pitchFamily="34" charset="0"/>
              </a:rPr>
              <a:t>a</a:t>
            </a:r>
          </a:p>
        </p:txBody>
      </p:sp>
      <p:sp>
        <p:nvSpPr>
          <p:cNvPr id="75785" name="Text Box 12">
            <a:extLst>
              <a:ext uri="{FF2B5EF4-FFF2-40B4-BE49-F238E27FC236}">
                <a16:creationId xmlns:a16="http://schemas.microsoft.com/office/drawing/2014/main" id="{D3D165ED-95BB-5FD1-3277-C67E277130EB}"/>
              </a:ext>
            </a:extLst>
          </p:cNvPr>
          <p:cNvSpPr txBox="1">
            <a:spLocks noChangeArrowheads="1"/>
          </p:cNvSpPr>
          <p:nvPr/>
        </p:nvSpPr>
        <p:spPr bwMode="auto">
          <a:xfrm>
            <a:off x="2922588" y="2324100"/>
            <a:ext cx="369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b="1">
                <a:latin typeface="Arial" panose="020B0604020202020204" pitchFamily="34" charset="0"/>
              </a:rPr>
              <a:t>b</a:t>
            </a:r>
          </a:p>
        </p:txBody>
      </p:sp>
      <p:sp>
        <p:nvSpPr>
          <p:cNvPr id="75786" name="Text Box 13">
            <a:extLst>
              <a:ext uri="{FF2B5EF4-FFF2-40B4-BE49-F238E27FC236}">
                <a16:creationId xmlns:a16="http://schemas.microsoft.com/office/drawing/2014/main" id="{FC0F3DAB-D50D-9A66-4FF9-C602D3728D1A}"/>
              </a:ext>
            </a:extLst>
          </p:cNvPr>
          <p:cNvSpPr txBox="1">
            <a:spLocks noChangeArrowheads="1"/>
          </p:cNvSpPr>
          <p:nvPr/>
        </p:nvSpPr>
        <p:spPr bwMode="auto">
          <a:xfrm>
            <a:off x="5799138" y="232410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b="1">
                <a:latin typeface="Arial" panose="020B0604020202020204" pitchFamily="34" charset="0"/>
              </a:rPr>
              <a:t>e</a:t>
            </a:r>
          </a:p>
        </p:txBody>
      </p:sp>
      <p:sp>
        <p:nvSpPr>
          <p:cNvPr id="75787" name="Text Box 15">
            <a:extLst>
              <a:ext uri="{FF2B5EF4-FFF2-40B4-BE49-F238E27FC236}">
                <a16:creationId xmlns:a16="http://schemas.microsoft.com/office/drawing/2014/main" id="{94F2F3EC-98BF-E6C6-AE67-B754FCE6C4B2}"/>
              </a:ext>
            </a:extLst>
          </p:cNvPr>
          <p:cNvSpPr txBox="1">
            <a:spLocks noChangeArrowheads="1"/>
          </p:cNvSpPr>
          <p:nvPr/>
        </p:nvSpPr>
        <p:spPr bwMode="auto">
          <a:xfrm>
            <a:off x="2922588" y="485775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b="1">
                <a:latin typeface="Arial" panose="020B0604020202020204" pitchFamily="34" charset="0"/>
              </a:rPr>
              <a:t>c</a:t>
            </a:r>
          </a:p>
        </p:txBody>
      </p:sp>
      <p:sp>
        <p:nvSpPr>
          <p:cNvPr id="75788" name="Text Box 16">
            <a:extLst>
              <a:ext uri="{FF2B5EF4-FFF2-40B4-BE49-F238E27FC236}">
                <a16:creationId xmlns:a16="http://schemas.microsoft.com/office/drawing/2014/main" id="{65E1023D-ADC5-5FA2-53EE-1FE198629B68}"/>
              </a:ext>
            </a:extLst>
          </p:cNvPr>
          <p:cNvSpPr txBox="1">
            <a:spLocks noChangeArrowheads="1"/>
          </p:cNvSpPr>
          <p:nvPr/>
        </p:nvSpPr>
        <p:spPr bwMode="auto">
          <a:xfrm>
            <a:off x="5799138" y="4876800"/>
            <a:ext cx="28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b="1">
                <a:latin typeface="Arial" panose="020B0604020202020204" pitchFamily="34" charset="0"/>
              </a:rPr>
              <a:t>f</a:t>
            </a:r>
          </a:p>
        </p:txBody>
      </p:sp>
      <p:sp>
        <p:nvSpPr>
          <p:cNvPr id="75789" name="Text Box 17">
            <a:extLst>
              <a:ext uri="{FF2B5EF4-FFF2-40B4-BE49-F238E27FC236}">
                <a16:creationId xmlns:a16="http://schemas.microsoft.com/office/drawing/2014/main" id="{A1177C01-AB5C-61DE-A601-FE5573FF3D60}"/>
              </a:ext>
            </a:extLst>
          </p:cNvPr>
          <p:cNvSpPr txBox="1">
            <a:spLocks noChangeArrowheads="1"/>
          </p:cNvSpPr>
          <p:nvPr/>
        </p:nvSpPr>
        <p:spPr bwMode="auto">
          <a:xfrm>
            <a:off x="4484688" y="493395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b="1">
                <a:latin typeface="Arial" panose="020B0604020202020204" pitchFamily="34" charset="0"/>
              </a:rPr>
              <a:t>1</a:t>
            </a:r>
          </a:p>
        </p:txBody>
      </p:sp>
      <p:sp>
        <p:nvSpPr>
          <p:cNvPr id="75790" name="Text Box 18">
            <a:extLst>
              <a:ext uri="{FF2B5EF4-FFF2-40B4-BE49-F238E27FC236}">
                <a16:creationId xmlns:a16="http://schemas.microsoft.com/office/drawing/2014/main" id="{17B2774E-70FB-5B48-7D9A-05E5CD5D4925}"/>
              </a:ext>
            </a:extLst>
          </p:cNvPr>
          <p:cNvSpPr txBox="1">
            <a:spLocks noChangeArrowheads="1"/>
          </p:cNvSpPr>
          <p:nvPr/>
        </p:nvSpPr>
        <p:spPr bwMode="auto">
          <a:xfrm>
            <a:off x="7951788" y="3619500"/>
            <a:ext cx="369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b="1">
                <a:latin typeface="Arial" panose="020B0604020202020204" pitchFamily="34" charset="0"/>
              </a:rPr>
              <a:t>g</a:t>
            </a:r>
          </a:p>
        </p:txBody>
      </p:sp>
      <p:sp>
        <p:nvSpPr>
          <p:cNvPr id="75791" name="Text Box 19">
            <a:extLst>
              <a:ext uri="{FF2B5EF4-FFF2-40B4-BE49-F238E27FC236}">
                <a16:creationId xmlns:a16="http://schemas.microsoft.com/office/drawing/2014/main" id="{9097023B-BC91-0145-B29B-3AF5D03F3CB9}"/>
              </a:ext>
            </a:extLst>
          </p:cNvPr>
          <p:cNvSpPr txBox="1">
            <a:spLocks noChangeArrowheads="1"/>
          </p:cNvSpPr>
          <p:nvPr/>
        </p:nvSpPr>
        <p:spPr bwMode="auto">
          <a:xfrm>
            <a:off x="4381500" y="3390900"/>
            <a:ext cx="369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b="1">
                <a:latin typeface="Arial" panose="020B0604020202020204" pitchFamily="34" charset="0"/>
              </a:rPr>
              <a:t>d</a:t>
            </a:r>
          </a:p>
        </p:txBody>
      </p:sp>
      <p:sp>
        <p:nvSpPr>
          <p:cNvPr id="75792" name="Text Box 22">
            <a:extLst>
              <a:ext uri="{FF2B5EF4-FFF2-40B4-BE49-F238E27FC236}">
                <a16:creationId xmlns:a16="http://schemas.microsoft.com/office/drawing/2014/main" id="{5DA998C5-A0D9-B767-2E31-99527BC8A23A}"/>
              </a:ext>
            </a:extLst>
          </p:cNvPr>
          <p:cNvSpPr txBox="1">
            <a:spLocks noChangeArrowheads="1"/>
          </p:cNvSpPr>
          <p:nvPr/>
        </p:nvSpPr>
        <p:spPr bwMode="auto">
          <a:xfrm>
            <a:off x="1828800" y="295275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b="1">
                <a:latin typeface="Arial" panose="020B0604020202020204" pitchFamily="34" charset="0"/>
              </a:rPr>
              <a:t>4</a:t>
            </a:r>
          </a:p>
        </p:txBody>
      </p:sp>
      <p:sp>
        <p:nvSpPr>
          <p:cNvPr id="75793" name="Text Box 24">
            <a:extLst>
              <a:ext uri="{FF2B5EF4-FFF2-40B4-BE49-F238E27FC236}">
                <a16:creationId xmlns:a16="http://schemas.microsoft.com/office/drawing/2014/main" id="{EFBE6EE4-46E3-2D17-F4CB-1E74DA60AA19}"/>
              </a:ext>
            </a:extLst>
          </p:cNvPr>
          <p:cNvSpPr txBox="1">
            <a:spLocks noChangeArrowheads="1"/>
          </p:cNvSpPr>
          <p:nvPr/>
        </p:nvSpPr>
        <p:spPr bwMode="auto">
          <a:xfrm>
            <a:off x="6827838" y="291465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b="1">
                <a:latin typeface="Arial" panose="020B0604020202020204" pitchFamily="34" charset="0"/>
              </a:rPr>
              <a:t>6</a:t>
            </a:r>
          </a:p>
        </p:txBody>
      </p:sp>
      <p:sp>
        <p:nvSpPr>
          <p:cNvPr id="75794" name="Text Box 25">
            <a:extLst>
              <a:ext uri="{FF2B5EF4-FFF2-40B4-BE49-F238E27FC236}">
                <a16:creationId xmlns:a16="http://schemas.microsoft.com/office/drawing/2014/main" id="{940D368C-A022-87A8-52E0-94CB2D1528E0}"/>
              </a:ext>
            </a:extLst>
          </p:cNvPr>
          <p:cNvSpPr txBox="1">
            <a:spLocks noChangeArrowheads="1"/>
          </p:cNvSpPr>
          <p:nvPr/>
        </p:nvSpPr>
        <p:spPr bwMode="auto">
          <a:xfrm>
            <a:off x="6846888" y="438150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b="1">
                <a:latin typeface="Arial" panose="020B0604020202020204" pitchFamily="34" charset="0"/>
              </a:rPr>
              <a:t>2</a:t>
            </a:r>
          </a:p>
        </p:txBody>
      </p:sp>
      <p:sp>
        <p:nvSpPr>
          <p:cNvPr id="75795" name="Text Box 26">
            <a:extLst>
              <a:ext uri="{FF2B5EF4-FFF2-40B4-BE49-F238E27FC236}">
                <a16:creationId xmlns:a16="http://schemas.microsoft.com/office/drawing/2014/main" id="{52185E5A-3EF3-A356-0BFB-362A0E963BD7}"/>
              </a:ext>
            </a:extLst>
          </p:cNvPr>
          <p:cNvSpPr txBox="1">
            <a:spLocks noChangeArrowheads="1"/>
          </p:cNvSpPr>
          <p:nvPr/>
        </p:nvSpPr>
        <p:spPr bwMode="auto">
          <a:xfrm>
            <a:off x="3817938" y="297180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b="1">
                <a:latin typeface="Arial" panose="020B0604020202020204" pitchFamily="34" charset="0"/>
              </a:rPr>
              <a:t>8</a:t>
            </a:r>
          </a:p>
        </p:txBody>
      </p:sp>
      <p:sp>
        <p:nvSpPr>
          <p:cNvPr id="75796" name="Text Box 27">
            <a:extLst>
              <a:ext uri="{FF2B5EF4-FFF2-40B4-BE49-F238E27FC236}">
                <a16:creationId xmlns:a16="http://schemas.microsoft.com/office/drawing/2014/main" id="{1063553B-1923-7BBB-C9EB-3BE9A455D2B4}"/>
              </a:ext>
            </a:extLst>
          </p:cNvPr>
          <p:cNvSpPr txBox="1">
            <a:spLocks noChangeArrowheads="1"/>
          </p:cNvSpPr>
          <p:nvPr/>
        </p:nvSpPr>
        <p:spPr bwMode="auto">
          <a:xfrm>
            <a:off x="3810000" y="42672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b="1">
                <a:latin typeface="Arial" panose="020B0604020202020204" pitchFamily="34" charset="0"/>
              </a:rPr>
              <a:t>2</a:t>
            </a:r>
          </a:p>
        </p:txBody>
      </p:sp>
      <p:sp>
        <p:nvSpPr>
          <p:cNvPr id="75797" name="Line 30">
            <a:extLst>
              <a:ext uri="{FF2B5EF4-FFF2-40B4-BE49-F238E27FC236}">
                <a16:creationId xmlns:a16="http://schemas.microsoft.com/office/drawing/2014/main" id="{D5C65DC7-DEC6-8555-F17C-710B87773F26}"/>
              </a:ext>
            </a:extLst>
          </p:cNvPr>
          <p:cNvSpPr>
            <a:spLocks noChangeShapeType="1"/>
          </p:cNvSpPr>
          <p:nvPr/>
        </p:nvSpPr>
        <p:spPr bwMode="auto">
          <a:xfrm>
            <a:off x="3124200" y="4953000"/>
            <a:ext cx="2906713"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2">
            <a:extLst>
              <a:ext uri="{FF2B5EF4-FFF2-40B4-BE49-F238E27FC236}">
                <a16:creationId xmlns:a16="http://schemas.microsoft.com/office/drawing/2014/main" id="{38FEC7C4-A261-1DC3-6C6C-D65469B57095}"/>
              </a:ext>
            </a:extLst>
          </p:cNvPr>
          <p:cNvSpPr>
            <a:spLocks noGrp="1"/>
          </p:cNvSpPr>
          <p:nvPr>
            <p:ph type="title"/>
          </p:nvPr>
        </p:nvSpPr>
        <p:spPr/>
        <p:txBody>
          <a:bodyPr/>
          <a:lstStyle/>
          <a:p>
            <a:r>
              <a:rPr lang="en-US" altLang="en-US"/>
              <a:t>Implementation or</a:t>
            </a:r>
            <a:br>
              <a:rPr lang="en-US" altLang="en-US"/>
            </a:br>
            <a:r>
              <a:rPr lang="en-US" altLang="en-US"/>
              <a:t>Representation of Graph</a:t>
            </a:r>
          </a:p>
        </p:txBody>
      </p:sp>
      <p:sp>
        <p:nvSpPr>
          <p:cNvPr id="76803" name="Content Placeholder 3">
            <a:extLst>
              <a:ext uri="{FF2B5EF4-FFF2-40B4-BE49-F238E27FC236}">
                <a16:creationId xmlns:a16="http://schemas.microsoft.com/office/drawing/2014/main" id="{1755EA1A-9263-335C-63A6-2D3C8896E586}"/>
              </a:ext>
            </a:extLst>
          </p:cNvPr>
          <p:cNvSpPr>
            <a:spLocks noGrp="1"/>
          </p:cNvSpPr>
          <p:nvPr>
            <p:ph idx="1"/>
          </p:nvPr>
        </p:nvSpPr>
        <p:spPr/>
        <p:txBody>
          <a:bodyPr/>
          <a:lstStyle/>
          <a:p>
            <a:pPr algn="just" eaLnBrk="1" hangingPunct="1"/>
            <a:r>
              <a:rPr lang="en-US" altLang="en-US"/>
              <a:t>Any type of graph can be implemented or represented (</a:t>
            </a:r>
            <a:r>
              <a:rPr lang="en-US" altLang="en-US" i="1"/>
              <a:t>performed or created</a:t>
            </a:r>
            <a:r>
              <a:rPr lang="en-US" altLang="en-US"/>
              <a:t>) using one of the following two methods:</a:t>
            </a:r>
          </a:p>
          <a:p>
            <a:pPr lvl="1" algn="just" eaLnBrk="1" hangingPunct="1">
              <a:buFontTx/>
              <a:buChar char="•"/>
            </a:pPr>
            <a:r>
              <a:rPr lang="en-US" altLang="en-US"/>
              <a:t>Using array, called sequential or linear representation of graph.</a:t>
            </a:r>
          </a:p>
          <a:p>
            <a:pPr lvl="1" algn="just" eaLnBrk="1" hangingPunct="1">
              <a:buFontTx/>
              <a:buChar char="•"/>
            </a:pPr>
            <a:r>
              <a:rPr lang="en-US" altLang="en-US"/>
              <a:t>Using linked list, called linked representation of graph.</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2">
            <a:extLst>
              <a:ext uri="{FF2B5EF4-FFF2-40B4-BE49-F238E27FC236}">
                <a16:creationId xmlns:a16="http://schemas.microsoft.com/office/drawing/2014/main" id="{00C4AB4D-52B3-C8CB-D23F-0D8646517C9C}"/>
              </a:ext>
            </a:extLst>
          </p:cNvPr>
          <p:cNvSpPr>
            <a:spLocks noGrp="1"/>
          </p:cNvSpPr>
          <p:nvPr>
            <p:ph type="title"/>
          </p:nvPr>
        </p:nvSpPr>
        <p:spPr/>
        <p:txBody>
          <a:bodyPr/>
          <a:lstStyle/>
          <a:p>
            <a:r>
              <a:rPr lang="en-US" altLang="en-US"/>
              <a:t>Different Operations Performed on Graph</a:t>
            </a:r>
          </a:p>
        </p:txBody>
      </p:sp>
      <p:sp>
        <p:nvSpPr>
          <p:cNvPr id="77827" name="Content Placeholder 3">
            <a:extLst>
              <a:ext uri="{FF2B5EF4-FFF2-40B4-BE49-F238E27FC236}">
                <a16:creationId xmlns:a16="http://schemas.microsoft.com/office/drawing/2014/main" id="{DB099972-5AEA-29CA-205A-101FC5EA29E2}"/>
              </a:ext>
            </a:extLst>
          </p:cNvPr>
          <p:cNvSpPr>
            <a:spLocks noGrp="1"/>
          </p:cNvSpPr>
          <p:nvPr>
            <p:ph idx="1"/>
          </p:nvPr>
        </p:nvSpPr>
        <p:spPr/>
        <p:txBody>
          <a:bodyPr/>
          <a:lstStyle/>
          <a:p>
            <a:pPr algn="just"/>
            <a:r>
              <a:rPr lang="en-US" altLang="en-US" sz="3000"/>
              <a:t>There are different operations that can be performed on any type of graph, as shown below:</a:t>
            </a:r>
          </a:p>
          <a:p>
            <a:pPr marL="971550" lvl="1" indent="-514350" algn="just">
              <a:buFont typeface="Tahoma" panose="020B0604030504040204" pitchFamily="34" charset="0"/>
              <a:buAutoNum type="arabicPeriod"/>
            </a:pPr>
            <a:r>
              <a:rPr lang="en-US" altLang="en-US" sz="3000"/>
              <a:t>Insert (Add or Create)</a:t>
            </a:r>
          </a:p>
          <a:p>
            <a:pPr marL="971550" lvl="1" indent="-514350" algn="just">
              <a:buFont typeface="Tahoma" panose="020B0604030504040204" pitchFamily="34" charset="0"/>
              <a:buAutoNum type="arabicPeriod"/>
            </a:pPr>
            <a:r>
              <a:rPr lang="en-US" altLang="en-US" sz="3000"/>
              <a:t>Delete</a:t>
            </a:r>
          </a:p>
          <a:p>
            <a:pPr marL="971550" lvl="1" indent="-514350" algn="just">
              <a:buFont typeface="Tahoma" panose="020B0604030504040204" pitchFamily="34" charset="0"/>
              <a:buAutoNum type="arabicPeriod"/>
            </a:pPr>
            <a:r>
              <a:rPr lang="en-US" altLang="en-US" sz="3000"/>
              <a:t>Traverse (Display)</a:t>
            </a:r>
          </a:p>
          <a:p>
            <a:pPr marL="971550" lvl="1" indent="-514350" algn="just">
              <a:buFont typeface="Tahoma" panose="020B0604030504040204" pitchFamily="34" charset="0"/>
              <a:buAutoNum type="arabicPeriod"/>
            </a:pPr>
            <a:r>
              <a:rPr lang="en-US" altLang="en-US" sz="3000"/>
              <a:t>Search</a:t>
            </a:r>
          </a:p>
          <a:p>
            <a:pPr marL="971550" lvl="1" indent="-514350" algn="just">
              <a:buFont typeface="Tahoma" panose="020B0604030504040204" pitchFamily="34" charset="0"/>
              <a:buAutoNum type="arabicPeriod"/>
            </a:pPr>
            <a:r>
              <a:rPr lang="en-US" altLang="en-US" sz="3000"/>
              <a:t>Sort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3273C2A1-66C0-DC25-982F-048A7AA8F714}"/>
              </a:ext>
            </a:extLst>
          </p:cNvPr>
          <p:cNvSpPr>
            <a:spLocks noGrp="1"/>
          </p:cNvSpPr>
          <p:nvPr>
            <p:ph type="title"/>
          </p:nvPr>
        </p:nvSpPr>
        <p:spPr/>
        <p:txBody>
          <a:bodyPr/>
          <a:lstStyle/>
          <a:p>
            <a:r>
              <a:rPr lang="en-US" altLang="en-US"/>
              <a:t>GRAPH - INTRODUCTION</a:t>
            </a:r>
          </a:p>
        </p:txBody>
      </p:sp>
      <p:sp>
        <p:nvSpPr>
          <p:cNvPr id="10243" name="Content Placeholder 2">
            <a:extLst>
              <a:ext uri="{FF2B5EF4-FFF2-40B4-BE49-F238E27FC236}">
                <a16:creationId xmlns:a16="http://schemas.microsoft.com/office/drawing/2014/main" id="{EC6D1910-081D-F16E-7638-0F2DE11540BA}"/>
              </a:ext>
            </a:extLst>
          </p:cNvPr>
          <p:cNvSpPr>
            <a:spLocks noGrp="1"/>
          </p:cNvSpPr>
          <p:nvPr>
            <p:ph idx="1"/>
          </p:nvPr>
        </p:nvSpPr>
        <p:spPr/>
        <p:txBody>
          <a:bodyPr/>
          <a:lstStyle/>
          <a:p>
            <a:pPr algn="just"/>
            <a:r>
              <a:rPr lang="en-US" altLang="en-US" sz="3000"/>
              <a:t>In the undirected graph (first graph) shown below, all edges are undirected edges.</a:t>
            </a:r>
          </a:p>
          <a:p>
            <a:pPr algn="just"/>
            <a:endParaRPr lang="en-US" altLang="en-US" sz="500"/>
          </a:p>
          <a:p>
            <a:pPr algn="just"/>
            <a:r>
              <a:rPr lang="en-US" altLang="en-US" sz="3000"/>
              <a:t>In the directed graph or digraph (second graph) shown below, all edges are directed edges. The edges between 1 and 2 and 3 and 1 are unidirectional edges, and the edges between 2 and 3 are bidirectional edges.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91FB5F1E-7391-7758-E9D7-00D6520888AD}"/>
              </a:ext>
            </a:extLst>
          </p:cNvPr>
          <p:cNvSpPr>
            <a:spLocks noGrp="1" noChangeArrowheads="1"/>
          </p:cNvSpPr>
          <p:nvPr>
            <p:ph type="title"/>
          </p:nvPr>
        </p:nvSpPr>
        <p:spPr/>
        <p:txBody>
          <a:bodyPr/>
          <a:lstStyle/>
          <a:p>
            <a:pPr eaLnBrk="1" hangingPunct="1"/>
            <a:r>
              <a:rPr lang="en-US" altLang="en-US"/>
              <a:t>GRAPH - INTRODUCTION</a:t>
            </a:r>
          </a:p>
        </p:txBody>
      </p:sp>
      <p:sp>
        <p:nvSpPr>
          <p:cNvPr id="11267" name="Rectangle 4">
            <a:extLst>
              <a:ext uri="{FF2B5EF4-FFF2-40B4-BE49-F238E27FC236}">
                <a16:creationId xmlns:a16="http://schemas.microsoft.com/office/drawing/2014/main" id="{A69891DB-9482-ABC5-46D1-20D489EF9E57}"/>
              </a:ext>
            </a:extLst>
          </p:cNvPr>
          <p:cNvSpPr>
            <a:spLocks noGrp="1" noChangeArrowheads="1"/>
          </p:cNvSpPr>
          <p:nvPr>
            <p:ph sz="half" idx="1"/>
          </p:nvPr>
        </p:nvSpPr>
        <p:spPr/>
        <p:txBody>
          <a:bodyPr/>
          <a:lstStyle/>
          <a:p>
            <a:pPr eaLnBrk="1" hangingPunct="1"/>
            <a:endParaRPr lang="en-US" altLang="en-US"/>
          </a:p>
        </p:txBody>
      </p:sp>
      <p:sp>
        <p:nvSpPr>
          <p:cNvPr id="11268" name="Rectangle 5">
            <a:extLst>
              <a:ext uri="{FF2B5EF4-FFF2-40B4-BE49-F238E27FC236}">
                <a16:creationId xmlns:a16="http://schemas.microsoft.com/office/drawing/2014/main" id="{E3413900-6365-7B6A-5F49-C3597C3CFA05}"/>
              </a:ext>
            </a:extLst>
          </p:cNvPr>
          <p:cNvSpPr>
            <a:spLocks noGrp="1" noChangeArrowheads="1"/>
          </p:cNvSpPr>
          <p:nvPr>
            <p:ph sz="half" idx="2"/>
          </p:nvPr>
        </p:nvSpPr>
        <p:spPr/>
        <p:txBody>
          <a:bodyPr/>
          <a:lstStyle/>
          <a:p>
            <a:pPr eaLnBrk="1" hangingPunct="1"/>
            <a:endParaRPr lang="en-US" altLang="en-US"/>
          </a:p>
        </p:txBody>
      </p:sp>
      <p:grpSp>
        <p:nvGrpSpPr>
          <p:cNvPr id="11269" name="Group 18">
            <a:extLst>
              <a:ext uri="{FF2B5EF4-FFF2-40B4-BE49-F238E27FC236}">
                <a16:creationId xmlns:a16="http://schemas.microsoft.com/office/drawing/2014/main" id="{176EB55A-EF07-82CB-9BBA-B2CDA294517D}"/>
              </a:ext>
            </a:extLst>
          </p:cNvPr>
          <p:cNvGrpSpPr>
            <a:grpSpLocks/>
          </p:cNvGrpSpPr>
          <p:nvPr/>
        </p:nvGrpSpPr>
        <p:grpSpPr bwMode="auto">
          <a:xfrm>
            <a:off x="5413375" y="2209800"/>
            <a:ext cx="3200400" cy="2667000"/>
            <a:chOff x="912" y="1392"/>
            <a:chExt cx="2016" cy="1680"/>
          </a:xfrm>
        </p:grpSpPr>
        <p:sp>
          <p:nvSpPr>
            <p:cNvPr id="11279" name="Oval 9">
              <a:extLst>
                <a:ext uri="{FF2B5EF4-FFF2-40B4-BE49-F238E27FC236}">
                  <a16:creationId xmlns:a16="http://schemas.microsoft.com/office/drawing/2014/main" id="{E0BD537D-7251-49A9-5E13-1CBD981FF0C6}"/>
                </a:ext>
              </a:extLst>
            </p:cNvPr>
            <p:cNvSpPr>
              <a:spLocks noChangeArrowheads="1"/>
            </p:cNvSpPr>
            <p:nvPr/>
          </p:nvSpPr>
          <p:spPr bwMode="auto">
            <a:xfrm>
              <a:off x="912" y="1392"/>
              <a:ext cx="576" cy="576"/>
            </a:xfrm>
            <a:prstGeom prst="ellipse">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r>
                <a:rPr lang="en-US" altLang="en-US"/>
                <a:t>1</a:t>
              </a:r>
            </a:p>
          </p:txBody>
        </p:sp>
        <p:sp>
          <p:nvSpPr>
            <p:cNvPr id="11280" name="Oval 10">
              <a:extLst>
                <a:ext uri="{FF2B5EF4-FFF2-40B4-BE49-F238E27FC236}">
                  <a16:creationId xmlns:a16="http://schemas.microsoft.com/office/drawing/2014/main" id="{D9D0717B-C3AC-0489-FF66-B6A602E40E68}"/>
                </a:ext>
              </a:extLst>
            </p:cNvPr>
            <p:cNvSpPr>
              <a:spLocks noChangeArrowheads="1"/>
            </p:cNvSpPr>
            <p:nvPr/>
          </p:nvSpPr>
          <p:spPr bwMode="auto">
            <a:xfrm>
              <a:off x="2352" y="1392"/>
              <a:ext cx="576" cy="576"/>
            </a:xfrm>
            <a:prstGeom prst="ellipse">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r>
                <a:rPr lang="en-US" altLang="en-US"/>
                <a:t>2</a:t>
              </a:r>
            </a:p>
          </p:txBody>
        </p:sp>
        <p:sp>
          <p:nvSpPr>
            <p:cNvPr id="11281" name="Oval 11">
              <a:extLst>
                <a:ext uri="{FF2B5EF4-FFF2-40B4-BE49-F238E27FC236}">
                  <a16:creationId xmlns:a16="http://schemas.microsoft.com/office/drawing/2014/main" id="{25C3A213-273B-3FBC-B6B5-38A175628A84}"/>
                </a:ext>
              </a:extLst>
            </p:cNvPr>
            <p:cNvSpPr>
              <a:spLocks noChangeArrowheads="1"/>
            </p:cNvSpPr>
            <p:nvPr/>
          </p:nvSpPr>
          <p:spPr bwMode="auto">
            <a:xfrm>
              <a:off x="1584" y="2496"/>
              <a:ext cx="576" cy="576"/>
            </a:xfrm>
            <a:prstGeom prst="ellipse">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r>
                <a:rPr lang="en-US" altLang="en-US"/>
                <a:t>3</a:t>
              </a:r>
            </a:p>
          </p:txBody>
        </p:sp>
        <p:sp>
          <p:nvSpPr>
            <p:cNvPr id="11282" name="Line 12">
              <a:extLst>
                <a:ext uri="{FF2B5EF4-FFF2-40B4-BE49-F238E27FC236}">
                  <a16:creationId xmlns:a16="http://schemas.microsoft.com/office/drawing/2014/main" id="{FC8A2483-0D99-EBE1-1D87-50D9C1579F3A}"/>
                </a:ext>
              </a:extLst>
            </p:cNvPr>
            <p:cNvSpPr>
              <a:spLocks noChangeShapeType="1"/>
            </p:cNvSpPr>
            <p:nvPr/>
          </p:nvSpPr>
          <p:spPr bwMode="auto">
            <a:xfrm flipV="1">
              <a:off x="2064" y="1920"/>
              <a:ext cx="384" cy="624"/>
            </a:xfrm>
            <a:prstGeom prst="line">
              <a:avLst/>
            </a:prstGeom>
            <a:noFill/>
            <a:ln w="57150">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1283" name="Line 16">
              <a:extLst>
                <a:ext uri="{FF2B5EF4-FFF2-40B4-BE49-F238E27FC236}">
                  <a16:creationId xmlns:a16="http://schemas.microsoft.com/office/drawing/2014/main" id="{70C8A18E-D56E-B345-602F-DFA46EDA204E}"/>
                </a:ext>
              </a:extLst>
            </p:cNvPr>
            <p:cNvSpPr>
              <a:spLocks noChangeShapeType="1"/>
            </p:cNvSpPr>
            <p:nvPr/>
          </p:nvSpPr>
          <p:spPr bwMode="auto">
            <a:xfrm flipH="1" flipV="1">
              <a:off x="1344" y="1920"/>
              <a:ext cx="336" cy="672"/>
            </a:xfrm>
            <a:prstGeom prst="line">
              <a:avLst/>
            </a:prstGeom>
            <a:noFill/>
            <a:ln w="571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1284" name="Line 17">
              <a:extLst>
                <a:ext uri="{FF2B5EF4-FFF2-40B4-BE49-F238E27FC236}">
                  <a16:creationId xmlns:a16="http://schemas.microsoft.com/office/drawing/2014/main" id="{6D5675A8-4B95-3609-7655-320B5F7B1EAB}"/>
                </a:ext>
              </a:extLst>
            </p:cNvPr>
            <p:cNvSpPr>
              <a:spLocks noChangeShapeType="1"/>
            </p:cNvSpPr>
            <p:nvPr/>
          </p:nvSpPr>
          <p:spPr bwMode="auto">
            <a:xfrm flipV="1">
              <a:off x="1488" y="1680"/>
              <a:ext cx="864" cy="0"/>
            </a:xfrm>
            <a:prstGeom prst="line">
              <a:avLst/>
            </a:prstGeom>
            <a:noFill/>
            <a:ln w="571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11270" name="Group 29">
            <a:extLst>
              <a:ext uri="{FF2B5EF4-FFF2-40B4-BE49-F238E27FC236}">
                <a16:creationId xmlns:a16="http://schemas.microsoft.com/office/drawing/2014/main" id="{232B864F-C9B8-0C15-7462-C8860CD1D3A7}"/>
              </a:ext>
            </a:extLst>
          </p:cNvPr>
          <p:cNvGrpSpPr>
            <a:grpSpLocks/>
          </p:cNvGrpSpPr>
          <p:nvPr/>
        </p:nvGrpSpPr>
        <p:grpSpPr bwMode="auto">
          <a:xfrm>
            <a:off x="1444625" y="2209800"/>
            <a:ext cx="3200400" cy="2667000"/>
            <a:chOff x="3408" y="1392"/>
            <a:chExt cx="2016" cy="1680"/>
          </a:xfrm>
        </p:grpSpPr>
        <p:sp>
          <p:nvSpPr>
            <p:cNvPr id="11273" name="Oval 20">
              <a:extLst>
                <a:ext uri="{FF2B5EF4-FFF2-40B4-BE49-F238E27FC236}">
                  <a16:creationId xmlns:a16="http://schemas.microsoft.com/office/drawing/2014/main" id="{22768772-2717-E2D2-C389-679E002623DF}"/>
                </a:ext>
              </a:extLst>
            </p:cNvPr>
            <p:cNvSpPr>
              <a:spLocks noChangeArrowheads="1"/>
            </p:cNvSpPr>
            <p:nvPr/>
          </p:nvSpPr>
          <p:spPr bwMode="auto">
            <a:xfrm>
              <a:off x="3408" y="1392"/>
              <a:ext cx="576" cy="576"/>
            </a:xfrm>
            <a:prstGeom prst="ellipse">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r>
                <a:rPr lang="en-US" altLang="en-US"/>
                <a:t>1</a:t>
              </a:r>
            </a:p>
          </p:txBody>
        </p:sp>
        <p:sp>
          <p:nvSpPr>
            <p:cNvPr id="11274" name="Oval 21">
              <a:extLst>
                <a:ext uri="{FF2B5EF4-FFF2-40B4-BE49-F238E27FC236}">
                  <a16:creationId xmlns:a16="http://schemas.microsoft.com/office/drawing/2014/main" id="{5CCF2FC1-975E-A9F4-386C-283E01E725C1}"/>
                </a:ext>
              </a:extLst>
            </p:cNvPr>
            <p:cNvSpPr>
              <a:spLocks noChangeArrowheads="1"/>
            </p:cNvSpPr>
            <p:nvPr/>
          </p:nvSpPr>
          <p:spPr bwMode="auto">
            <a:xfrm>
              <a:off x="4848" y="1392"/>
              <a:ext cx="576" cy="576"/>
            </a:xfrm>
            <a:prstGeom prst="ellipse">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r>
                <a:rPr lang="en-US" altLang="en-US"/>
                <a:t>2</a:t>
              </a:r>
            </a:p>
          </p:txBody>
        </p:sp>
        <p:sp>
          <p:nvSpPr>
            <p:cNvPr id="11275" name="Oval 22">
              <a:extLst>
                <a:ext uri="{FF2B5EF4-FFF2-40B4-BE49-F238E27FC236}">
                  <a16:creationId xmlns:a16="http://schemas.microsoft.com/office/drawing/2014/main" id="{195D64B5-3153-0E2F-C7ED-01648C74E3D9}"/>
                </a:ext>
              </a:extLst>
            </p:cNvPr>
            <p:cNvSpPr>
              <a:spLocks noChangeArrowheads="1"/>
            </p:cNvSpPr>
            <p:nvPr/>
          </p:nvSpPr>
          <p:spPr bwMode="auto">
            <a:xfrm>
              <a:off x="4080" y="2496"/>
              <a:ext cx="576" cy="576"/>
            </a:xfrm>
            <a:prstGeom prst="ellipse">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r>
                <a:rPr lang="en-US" altLang="en-US"/>
                <a:t>3</a:t>
              </a:r>
            </a:p>
          </p:txBody>
        </p:sp>
        <p:sp>
          <p:nvSpPr>
            <p:cNvPr id="11276" name="Line 23">
              <a:extLst>
                <a:ext uri="{FF2B5EF4-FFF2-40B4-BE49-F238E27FC236}">
                  <a16:creationId xmlns:a16="http://schemas.microsoft.com/office/drawing/2014/main" id="{4B580E88-68EB-BEF0-5180-400696862DC3}"/>
                </a:ext>
              </a:extLst>
            </p:cNvPr>
            <p:cNvSpPr>
              <a:spLocks noChangeShapeType="1"/>
            </p:cNvSpPr>
            <p:nvPr/>
          </p:nvSpPr>
          <p:spPr bwMode="auto">
            <a:xfrm flipV="1">
              <a:off x="4560" y="1920"/>
              <a:ext cx="384" cy="624"/>
            </a:xfrm>
            <a:prstGeom prst="line">
              <a:avLst/>
            </a:prstGeom>
            <a:noFill/>
            <a:ln w="571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1277" name="Line 24">
              <a:extLst>
                <a:ext uri="{FF2B5EF4-FFF2-40B4-BE49-F238E27FC236}">
                  <a16:creationId xmlns:a16="http://schemas.microsoft.com/office/drawing/2014/main" id="{0959DDB0-D6E8-0EA7-1CFE-FA4FE76D6423}"/>
                </a:ext>
              </a:extLst>
            </p:cNvPr>
            <p:cNvSpPr>
              <a:spLocks noChangeShapeType="1"/>
            </p:cNvSpPr>
            <p:nvPr/>
          </p:nvSpPr>
          <p:spPr bwMode="auto">
            <a:xfrm flipH="1" flipV="1">
              <a:off x="3840" y="1920"/>
              <a:ext cx="336" cy="672"/>
            </a:xfrm>
            <a:prstGeom prst="line">
              <a:avLst/>
            </a:prstGeom>
            <a:noFill/>
            <a:ln w="571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1278" name="Line 25">
              <a:extLst>
                <a:ext uri="{FF2B5EF4-FFF2-40B4-BE49-F238E27FC236}">
                  <a16:creationId xmlns:a16="http://schemas.microsoft.com/office/drawing/2014/main" id="{DAC5FF72-1B5C-A300-3F7F-400939AEE7CE}"/>
                </a:ext>
              </a:extLst>
            </p:cNvPr>
            <p:cNvSpPr>
              <a:spLocks noChangeShapeType="1"/>
            </p:cNvSpPr>
            <p:nvPr/>
          </p:nvSpPr>
          <p:spPr bwMode="auto">
            <a:xfrm flipV="1">
              <a:off x="3984" y="1680"/>
              <a:ext cx="864" cy="0"/>
            </a:xfrm>
            <a:prstGeom prst="line">
              <a:avLst/>
            </a:prstGeom>
            <a:noFill/>
            <a:ln w="571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11271" name="Text Box 26">
            <a:extLst>
              <a:ext uri="{FF2B5EF4-FFF2-40B4-BE49-F238E27FC236}">
                <a16:creationId xmlns:a16="http://schemas.microsoft.com/office/drawing/2014/main" id="{1F8DB0E0-F9AC-E599-C276-2BFC87E8903E}"/>
              </a:ext>
            </a:extLst>
          </p:cNvPr>
          <p:cNvSpPr txBox="1">
            <a:spLocks noChangeArrowheads="1"/>
          </p:cNvSpPr>
          <p:nvPr/>
        </p:nvSpPr>
        <p:spPr bwMode="auto">
          <a:xfrm>
            <a:off x="1274763" y="5065713"/>
            <a:ext cx="360838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r>
              <a:rPr lang="en-US" altLang="en-US" sz="1800">
                <a:latin typeface="Arial" panose="020B0604020202020204" pitchFamily="34" charset="0"/>
              </a:rPr>
              <a:t>Undirected graph with three</a:t>
            </a:r>
          </a:p>
          <a:p>
            <a:pPr algn="ctr" eaLnBrk="1" hangingPunct="1"/>
            <a:r>
              <a:rPr lang="en-US" altLang="en-US" sz="1800">
                <a:latin typeface="Arial" panose="020B0604020202020204" pitchFamily="34" charset="0"/>
              </a:rPr>
              <a:t>Vertices (1, 2, and 3) and</a:t>
            </a:r>
          </a:p>
          <a:p>
            <a:pPr algn="ctr" eaLnBrk="1" hangingPunct="1"/>
            <a:r>
              <a:rPr lang="en-US" altLang="en-US" sz="1800">
                <a:latin typeface="Arial" panose="020B0604020202020204" pitchFamily="34" charset="0"/>
              </a:rPr>
              <a:t>three Edges that connect vertices</a:t>
            </a:r>
          </a:p>
        </p:txBody>
      </p:sp>
      <p:sp>
        <p:nvSpPr>
          <p:cNvPr id="11272" name="Text Box 28">
            <a:extLst>
              <a:ext uri="{FF2B5EF4-FFF2-40B4-BE49-F238E27FC236}">
                <a16:creationId xmlns:a16="http://schemas.microsoft.com/office/drawing/2014/main" id="{CCAD0E90-6379-EFD2-48E6-0D01B9921187}"/>
              </a:ext>
            </a:extLst>
          </p:cNvPr>
          <p:cNvSpPr txBox="1">
            <a:spLocks noChangeArrowheads="1"/>
          </p:cNvSpPr>
          <p:nvPr/>
        </p:nvSpPr>
        <p:spPr bwMode="auto">
          <a:xfrm>
            <a:off x="5254625" y="5065713"/>
            <a:ext cx="36083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r>
              <a:rPr lang="en-US" altLang="en-US" sz="1800">
                <a:latin typeface="Arial" panose="020B0604020202020204" pitchFamily="34" charset="0"/>
              </a:rPr>
              <a:t>Directed graph (or digraph) with</a:t>
            </a:r>
          </a:p>
          <a:p>
            <a:pPr algn="ctr" eaLnBrk="1" hangingPunct="1"/>
            <a:r>
              <a:rPr lang="en-US" altLang="en-US" sz="1800">
                <a:latin typeface="Arial" panose="020B0604020202020204" pitchFamily="34" charset="0"/>
              </a:rPr>
              <a:t>three Vertices (1, 2, and 3) and</a:t>
            </a:r>
          </a:p>
          <a:p>
            <a:pPr algn="ctr" eaLnBrk="1" hangingPunct="1"/>
            <a:r>
              <a:rPr lang="en-US" altLang="en-US" sz="1800">
                <a:latin typeface="Arial" panose="020B0604020202020204" pitchFamily="34" charset="0"/>
              </a:rPr>
              <a:t>three Edges that connect vertices</a:t>
            </a:r>
          </a:p>
        </p:txBody>
      </p:sp>
    </p:spTree>
  </p:cSld>
  <p:clrMapOvr>
    <a:masterClrMapping/>
  </p:clrMapOvr>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Blends</Template>
  <TotalTime>1229</TotalTime>
  <Words>3943</Words>
  <Application>Microsoft Office PowerPoint</Application>
  <PresentationFormat>On-screen Show (4:3)</PresentationFormat>
  <Paragraphs>350</Paragraphs>
  <Slides>74</Slides>
  <Notes>0</Notes>
  <HiddenSlides>0</HiddenSlides>
  <MMClips>0</MMClips>
  <ScaleCrop>false</ScaleCrop>
  <HeadingPairs>
    <vt:vector size="4" baseType="variant">
      <vt:variant>
        <vt:lpstr>Theme</vt:lpstr>
      </vt:variant>
      <vt:variant>
        <vt:i4>1</vt:i4>
      </vt:variant>
      <vt:variant>
        <vt:lpstr>Slide Titles</vt:lpstr>
      </vt:variant>
      <vt:variant>
        <vt:i4>74</vt:i4>
      </vt:variant>
    </vt:vector>
  </HeadingPairs>
  <TitlesOfParts>
    <vt:vector size="75" baseType="lpstr">
      <vt:lpstr>Blends</vt:lpstr>
      <vt:lpstr>UNIT 8</vt:lpstr>
      <vt:lpstr>GRAPH - INTRODUCTION</vt:lpstr>
      <vt:lpstr>GRAPH - INTRODUCTION</vt:lpstr>
      <vt:lpstr>GRAPH - INTRODUCTION</vt:lpstr>
      <vt:lpstr>GRAPH - INTRODUCTION</vt:lpstr>
      <vt:lpstr>GRAPH - INTRODUCTION</vt:lpstr>
      <vt:lpstr>GRAPH - INTRODUCTION</vt:lpstr>
      <vt:lpstr>GRAPH - INTRODUCTION</vt:lpstr>
      <vt:lpstr>GRAPH - INTRODUCTION</vt:lpstr>
      <vt:lpstr>GRAPH - INTRODUCTION</vt:lpstr>
      <vt:lpstr>GRAPH - INTRODUCTION</vt:lpstr>
      <vt:lpstr>GRAPH – INTRODUCTION Weighted Graph</vt:lpstr>
      <vt:lpstr>GRAPH – INTRODUCTION Weighted Graph</vt:lpstr>
      <vt:lpstr>GRAPH – INTRODUCTION Weighted Graph</vt:lpstr>
      <vt:lpstr>Adjacency List Representation of Graph</vt:lpstr>
      <vt:lpstr>Adjacency List Representation of Graph</vt:lpstr>
      <vt:lpstr>Adjacency List Representation of Graph</vt:lpstr>
      <vt:lpstr>Adjacency List Representation of Graph</vt:lpstr>
      <vt:lpstr>Adjacency Matrix Representation of Graph</vt:lpstr>
      <vt:lpstr>Adjacency Matrix Representation of Graph</vt:lpstr>
      <vt:lpstr>Adjacency Matrix Representation of Graph</vt:lpstr>
      <vt:lpstr>Adjacency Matrix Representation of Graph</vt:lpstr>
      <vt:lpstr>Adjacency Matrix Representation of Graph</vt:lpstr>
      <vt:lpstr>Adjacency Matrix Representation of Graph</vt:lpstr>
      <vt:lpstr>Adjacency Matrix Representation of Graph</vt:lpstr>
      <vt:lpstr>Adjacency Matrix Representation of Graph</vt:lpstr>
      <vt:lpstr>Adjacency Matrix Representation of Graph</vt:lpstr>
      <vt:lpstr>Adjacency Matrix Representation of Graph</vt:lpstr>
      <vt:lpstr>Graph Traversals</vt:lpstr>
      <vt:lpstr>Graph Traversals</vt:lpstr>
      <vt:lpstr>Graph Traversals</vt:lpstr>
      <vt:lpstr>Graph Traversals</vt:lpstr>
      <vt:lpstr>Graph Traversals</vt:lpstr>
      <vt:lpstr>Graph Traversals</vt:lpstr>
      <vt:lpstr>Graph Traversals</vt:lpstr>
      <vt:lpstr>Graph Traversals</vt:lpstr>
      <vt:lpstr>Graph Traversals</vt:lpstr>
      <vt:lpstr>Shortest Path Problem</vt:lpstr>
      <vt:lpstr>Shortest Path Problem</vt:lpstr>
      <vt:lpstr>Shortest Path Problem</vt:lpstr>
      <vt:lpstr>Shortest Path Problem</vt:lpstr>
      <vt:lpstr>Shortest Path Problem</vt:lpstr>
      <vt:lpstr>Shortest Path Problem</vt:lpstr>
      <vt:lpstr>Shortest Path Problem</vt:lpstr>
      <vt:lpstr>Shortest Path Problem</vt:lpstr>
      <vt:lpstr>Shortest Path Problem</vt:lpstr>
      <vt:lpstr>Shortest Path Problem</vt:lpstr>
      <vt:lpstr>Shortest Path Problem</vt:lpstr>
      <vt:lpstr>Shortest Path Problem</vt:lpstr>
      <vt:lpstr>Minimal Spanning Tree</vt:lpstr>
      <vt:lpstr>Minimal Spanning Tree</vt:lpstr>
      <vt:lpstr>Minimal Spanning Tree</vt:lpstr>
      <vt:lpstr>Minimal Spanning Tree</vt:lpstr>
      <vt:lpstr>Minimal Spanning Tree</vt:lpstr>
      <vt:lpstr>Minimal Spanning Tree Prim's Algorithm</vt:lpstr>
      <vt:lpstr>Minimal Spanning Tree Prim's Algorithm</vt:lpstr>
      <vt:lpstr>Minimal Spanning Tree Prim's Algorithm</vt:lpstr>
      <vt:lpstr>Minimal Spanning Tree Prim's Algorithm</vt:lpstr>
      <vt:lpstr>Minimal Spanning Tree Prim's Algorithm</vt:lpstr>
      <vt:lpstr>Minimal Spanning Tree Prim's Algorithm</vt:lpstr>
      <vt:lpstr>Minimal Spanning Tree Prim's Algorithm</vt:lpstr>
      <vt:lpstr>Minimal Spanning Tree Prim's Algorithm</vt:lpstr>
      <vt:lpstr>Minimal Spanning Tree Prim's Algorithm</vt:lpstr>
      <vt:lpstr>Minimal Spanning Tree Kruskal's Algorithm</vt:lpstr>
      <vt:lpstr>Minimal Spanning Tree Kruskal's Algorithm</vt:lpstr>
      <vt:lpstr>Minimal Spanning Tree Kruskal's Algorithm</vt:lpstr>
      <vt:lpstr>Minimal Spanning Tree Kruskal's Algorithm</vt:lpstr>
      <vt:lpstr>Minimal Spanning Tree Kruskal's Algorithm</vt:lpstr>
      <vt:lpstr>Minimal Spanning Tree Kruskal's Algorithm</vt:lpstr>
      <vt:lpstr>Minimal Spanning Tree Kruskal's Algorithm</vt:lpstr>
      <vt:lpstr>Minimal Spanning Tree Kruskal's Algorithm</vt:lpstr>
      <vt:lpstr>Minimal Spanning Tree Kruskal's Algorithm</vt:lpstr>
      <vt:lpstr>Implementation or Representation of Graph</vt:lpstr>
      <vt:lpstr>Different Operations Performed on Graph</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8</dc:title>
  <dc:creator>Gof</dc:creator>
  <cp:lastModifiedBy>buch.hirak.prof@gmail.com</cp:lastModifiedBy>
  <cp:revision>882</cp:revision>
  <dcterms:created xsi:type="dcterms:W3CDTF">2013-04-11T15:54:36Z</dcterms:created>
  <dcterms:modified xsi:type="dcterms:W3CDTF">2022-06-08T14:46:28Z</dcterms:modified>
</cp:coreProperties>
</file>