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7" r:id="rId1"/>
  </p:sldMasterIdLst>
  <p:notesMasterIdLst>
    <p:notesMasterId r:id="rId19"/>
  </p:notesMasterIdLst>
  <p:sldIdLst>
    <p:sldId id="282" r:id="rId2"/>
    <p:sldId id="453" r:id="rId3"/>
    <p:sldId id="454" r:id="rId4"/>
    <p:sldId id="455" r:id="rId5"/>
    <p:sldId id="456" r:id="rId6"/>
    <p:sldId id="459" r:id="rId7"/>
    <p:sldId id="457" r:id="rId8"/>
    <p:sldId id="458" r:id="rId9"/>
    <p:sldId id="460" r:id="rId10"/>
    <p:sldId id="461" r:id="rId11"/>
    <p:sldId id="462" r:id="rId12"/>
    <p:sldId id="463" r:id="rId13"/>
    <p:sldId id="464" r:id="rId14"/>
    <p:sldId id="465" r:id="rId15"/>
    <p:sldId id="466" r:id="rId16"/>
    <p:sldId id="467" r:id="rId17"/>
    <p:sldId id="469" r:id="rId18"/>
  </p:sldIdLst>
  <p:sldSz cx="9144000" cy="6858000" type="screen4x3"/>
  <p:notesSz cx="6819900" cy="9931400"/>
  <p:defaultTextStyle>
    <a:defPPr>
      <a:defRPr lang="en-US"/>
    </a:defPPr>
    <a:lvl1pPr algn="l" rtl="0" eaLnBrk="0" fontAlgn="base" hangingPunct="0">
      <a:spcBef>
        <a:spcPct val="0"/>
      </a:spcBef>
      <a:spcAft>
        <a:spcPct val="0"/>
      </a:spcAft>
      <a:defRPr sz="2000" kern="1200">
        <a:solidFill>
          <a:schemeClr val="tx1"/>
        </a:solidFill>
        <a:latin typeface="Comic Sans MS" panose="030F0702030302020204" pitchFamily="66" charset="0"/>
        <a:ea typeface="+mn-ea"/>
        <a:cs typeface="Arial" panose="020B0604020202020204" pitchFamily="34" charset="0"/>
      </a:defRPr>
    </a:lvl1pPr>
    <a:lvl2pPr marL="457200" algn="l" rtl="0" eaLnBrk="0" fontAlgn="base" hangingPunct="0">
      <a:spcBef>
        <a:spcPct val="0"/>
      </a:spcBef>
      <a:spcAft>
        <a:spcPct val="0"/>
      </a:spcAft>
      <a:defRPr sz="2000" kern="1200">
        <a:solidFill>
          <a:schemeClr val="tx1"/>
        </a:solidFill>
        <a:latin typeface="Comic Sans MS" panose="030F0702030302020204" pitchFamily="66" charset="0"/>
        <a:ea typeface="+mn-ea"/>
        <a:cs typeface="Arial" panose="020B0604020202020204" pitchFamily="34" charset="0"/>
      </a:defRPr>
    </a:lvl2pPr>
    <a:lvl3pPr marL="914400" algn="l" rtl="0" eaLnBrk="0" fontAlgn="base" hangingPunct="0">
      <a:spcBef>
        <a:spcPct val="0"/>
      </a:spcBef>
      <a:spcAft>
        <a:spcPct val="0"/>
      </a:spcAft>
      <a:defRPr sz="2000" kern="1200">
        <a:solidFill>
          <a:schemeClr val="tx1"/>
        </a:solidFill>
        <a:latin typeface="Comic Sans MS" panose="030F0702030302020204" pitchFamily="66" charset="0"/>
        <a:ea typeface="+mn-ea"/>
        <a:cs typeface="Arial" panose="020B0604020202020204" pitchFamily="34" charset="0"/>
      </a:defRPr>
    </a:lvl3pPr>
    <a:lvl4pPr marL="1371600" algn="l" rtl="0" eaLnBrk="0" fontAlgn="base" hangingPunct="0">
      <a:spcBef>
        <a:spcPct val="0"/>
      </a:spcBef>
      <a:spcAft>
        <a:spcPct val="0"/>
      </a:spcAft>
      <a:defRPr sz="2000" kern="1200">
        <a:solidFill>
          <a:schemeClr val="tx1"/>
        </a:solidFill>
        <a:latin typeface="Comic Sans MS" panose="030F0702030302020204" pitchFamily="66" charset="0"/>
        <a:ea typeface="+mn-ea"/>
        <a:cs typeface="Arial" panose="020B0604020202020204" pitchFamily="34" charset="0"/>
      </a:defRPr>
    </a:lvl4pPr>
    <a:lvl5pPr marL="1828800" algn="l" rtl="0" eaLnBrk="0" fontAlgn="base" hangingPunct="0">
      <a:spcBef>
        <a:spcPct val="0"/>
      </a:spcBef>
      <a:spcAft>
        <a:spcPct val="0"/>
      </a:spcAft>
      <a:defRPr sz="2000"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sz="2000"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sz="2000"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sz="2000"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sz="2000" kern="1200">
        <a:solidFill>
          <a:schemeClr val="tx1"/>
        </a:solidFill>
        <a:latin typeface="Comic Sans MS" panose="030F0702030302020204" pitchFamily="66"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095B"/>
    <a:srgbClr val="FFFFFF"/>
    <a:srgbClr val="065E15"/>
    <a:srgbClr val="000099"/>
    <a:srgbClr val="FF0000"/>
    <a:srgbClr val="F11A09"/>
    <a:srgbClr val="611303"/>
    <a:srgbClr val="913911"/>
    <a:srgbClr val="4234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412" autoAdjust="0"/>
    <p:restoredTop sz="93313" autoAdjust="0"/>
  </p:normalViewPr>
  <p:slideViewPr>
    <p:cSldViewPr>
      <p:cViewPr varScale="1">
        <p:scale>
          <a:sx n="69" d="100"/>
          <a:sy n="69" d="100"/>
        </p:scale>
        <p:origin x="141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3863975" y="0"/>
            <a:ext cx="295592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rtl="1" eaLnBrk="1" hangingPunct="1">
              <a:lnSpc>
                <a:spcPct val="100000"/>
              </a:lnSpc>
              <a:spcBef>
                <a:spcPct val="0"/>
              </a:spcBef>
              <a:spcAft>
                <a:spcPct val="0"/>
              </a:spcAft>
              <a:buClrTx/>
              <a:buSzTx/>
              <a:defRPr sz="1200">
                <a:latin typeface="Arial" charset="0"/>
                <a:cs typeface="Arial" charset="0"/>
              </a:defRPr>
            </a:lvl1pPr>
          </a:lstStyle>
          <a:p>
            <a:pPr>
              <a:defRPr/>
            </a:pPr>
            <a:endParaRPr lang="en-US"/>
          </a:p>
        </p:txBody>
      </p:sp>
      <p:sp>
        <p:nvSpPr>
          <p:cNvPr id="11267" name="Rectangle 3"/>
          <p:cNvSpPr>
            <a:spLocks noGrp="1" noChangeArrowheads="1"/>
          </p:cNvSpPr>
          <p:nvPr>
            <p:ph type="dt" idx="1"/>
          </p:nvPr>
        </p:nvSpPr>
        <p:spPr bwMode="auto">
          <a:xfrm>
            <a:off x="1588" y="0"/>
            <a:ext cx="295592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rtl="1" eaLnBrk="1" hangingPunct="1">
              <a:lnSpc>
                <a:spcPct val="100000"/>
              </a:lnSpc>
              <a:spcBef>
                <a:spcPct val="0"/>
              </a:spcBef>
              <a:spcAft>
                <a:spcPct val="0"/>
              </a:spcAft>
              <a:buClrTx/>
              <a:buSzTx/>
              <a:defRPr sz="1200">
                <a:latin typeface="Arial" charset="0"/>
                <a:cs typeface="Arial"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927100" y="744538"/>
            <a:ext cx="4965700" cy="37242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9" name="Rectangle 5"/>
          <p:cNvSpPr>
            <a:spLocks noGrp="1" noChangeArrowheads="1"/>
          </p:cNvSpPr>
          <p:nvPr>
            <p:ph type="body" sz="quarter" idx="3"/>
          </p:nvPr>
        </p:nvSpPr>
        <p:spPr bwMode="auto">
          <a:xfrm>
            <a:off x="682625" y="4718050"/>
            <a:ext cx="5454650" cy="446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3863975" y="9432925"/>
            <a:ext cx="295592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rtl="1" eaLnBrk="1" hangingPunct="1">
              <a:lnSpc>
                <a:spcPct val="100000"/>
              </a:lnSpc>
              <a:spcBef>
                <a:spcPct val="0"/>
              </a:spcBef>
              <a:spcAft>
                <a:spcPct val="0"/>
              </a:spcAft>
              <a:buClrTx/>
              <a:buSzTx/>
              <a:defRPr sz="1200">
                <a:latin typeface="Arial" charset="0"/>
                <a:cs typeface="Arial" charset="0"/>
              </a:defRPr>
            </a:lvl1pPr>
          </a:lstStyle>
          <a:p>
            <a:pPr>
              <a:defRPr/>
            </a:pPr>
            <a:endParaRPr lang="en-US"/>
          </a:p>
        </p:txBody>
      </p:sp>
      <p:sp>
        <p:nvSpPr>
          <p:cNvPr id="11271" name="Rectangle 7"/>
          <p:cNvSpPr>
            <a:spLocks noGrp="1" noChangeArrowheads="1"/>
          </p:cNvSpPr>
          <p:nvPr>
            <p:ph type="sldNum" sz="quarter" idx="5"/>
          </p:nvPr>
        </p:nvSpPr>
        <p:spPr bwMode="auto">
          <a:xfrm>
            <a:off x="1588" y="9432925"/>
            <a:ext cx="295592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rtl="1" eaLnBrk="1" hangingPunct="1">
              <a:lnSpc>
                <a:spcPct val="100000"/>
              </a:lnSpc>
              <a:spcBef>
                <a:spcPct val="0"/>
              </a:spcBef>
              <a:spcAft>
                <a:spcPct val="0"/>
              </a:spcAft>
              <a:buClrTx/>
              <a:buSzTx/>
              <a:defRPr sz="1200" smtClean="0">
                <a:latin typeface="Arial" panose="020B0604020202020204" pitchFamily="34" charset="0"/>
              </a:defRPr>
            </a:lvl1pPr>
          </a:lstStyle>
          <a:p>
            <a:pPr>
              <a:defRPr/>
            </a:pPr>
            <a:fld id="{B32DB0D6-08C9-4E71-A239-578F49A7EABB}" type="slidenum">
              <a:rPr lang="he-IL"/>
              <a:pPr>
                <a:defRPr/>
              </a:pPr>
              <a:t>‹#›</a:t>
            </a:fld>
            <a:endParaRPr lang="en-US"/>
          </a:p>
        </p:txBody>
      </p:sp>
    </p:spTree>
    <p:extLst>
      <p:ext uri="{BB962C8B-B14F-4D97-AF65-F5344CB8AC3E}">
        <p14:creationId xmlns:p14="http://schemas.microsoft.com/office/powerpoint/2010/main" val="1532721513"/>
      </p:ext>
    </p:extLst>
  </p:cSld>
  <p:clrMap bg1="lt1" tx1="dk1" bg2="lt2" tx2="dk2" accent1="accent1" accent2="accent2" accent3="accent3" accent4="accent4" accent5="accent5" accent6="accent6" hlink="hlink" folHlink="folHlink"/>
  <p:notesStyle>
    <a:lvl1pPr algn="r" rtl="1" eaLnBrk="0" fontAlgn="base" hangingPunct="0">
      <a:spcBef>
        <a:spcPct val="30000"/>
      </a:spcBef>
      <a:spcAft>
        <a:spcPct val="0"/>
      </a:spcAft>
      <a:defRPr sz="1200" kern="1200">
        <a:solidFill>
          <a:schemeClr val="tx1"/>
        </a:solidFill>
        <a:latin typeface="Arial" charset="0"/>
        <a:ea typeface="+mn-ea"/>
        <a:cs typeface="Arial" charset="0"/>
      </a:defRPr>
    </a:lvl1pPr>
    <a:lvl2pPr marL="457200" algn="r" rtl="1" eaLnBrk="0" fontAlgn="base" hangingPunct="0">
      <a:spcBef>
        <a:spcPct val="30000"/>
      </a:spcBef>
      <a:spcAft>
        <a:spcPct val="0"/>
      </a:spcAft>
      <a:defRPr sz="1200" kern="1200">
        <a:solidFill>
          <a:schemeClr val="tx1"/>
        </a:solidFill>
        <a:latin typeface="Arial" charset="0"/>
        <a:ea typeface="+mn-ea"/>
        <a:cs typeface="Arial" charset="0"/>
      </a:defRPr>
    </a:lvl2pPr>
    <a:lvl3pPr marL="914400" algn="r" rtl="1" eaLnBrk="0" fontAlgn="base" hangingPunct="0">
      <a:spcBef>
        <a:spcPct val="30000"/>
      </a:spcBef>
      <a:spcAft>
        <a:spcPct val="0"/>
      </a:spcAft>
      <a:defRPr sz="1200" kern="1200">
        <a:solidFill>
          <a:schemeClr val="tx1"/>
        </a:solidFill>
        <a:latin typeface="Arial" charset="0"/>
        <a:ea typeface="+mn-ea"/>
        <a:cs typeface="Arial" charset="0"/>
      </a:defRPr>
    </a:lvl3pPr>
    <a:lvl4pPr marL="1371600" algn="r" rtl="1" eaLnBrk="0" fontAlgn="base" hangingPunct="0">
      <a:spcBef>
        <a:spcPct val="30000"/>
      </a:spcBef>
      <a:spcAft>
        <a:spcPct val="0"/>
      </a:spcAft>
      <a:defRPr sz="1200" kern="1200">
        <a:solidFill>
          <a:schemeClr val="tx1"/>
        </a:solidFill>
        <a:latin typeface="Arial" charset="0"/>
        <a:ea typeface="+mn-ea"/>
        <a:cs typeface="Arial" charset="0"/>
      </a:defRPr>
    </a:lvl4pPr>
    <a:lvl5pPr marL="1828800" algn="r" rtl="1"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8C467BBF-7B79-4CB6-B5BA-4A41912BDD2F}" type="slidenum">
              <a:rPr lang="he-IL" altLang="en-US"/>
              <a:pPr algn="l">
                <a:spcBef>
                  <a:spcPct val="0"/>
                </a:spcBef>
              </a:pPr>
              <a:t>1</a:t>
            </a:fld>
            <a:endParaRPr lang="en-US" altLang="en-US"/>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endParaRPr lang="en-GB"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3343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8C467BBF-7B79-4CB6-B5BA-4A41912BDD2F}" type="slidenum">
              <a:rPr lang="he-IL" altLang="en-US">
                <a:solidFill>
                  <a:srgbClr val="000000"/>
                </a:solidFill>
              </a:rPr>
              <a:pPr algn="l">
                <a:spcBef>
                  <a:spcPct val="0"/>
                </a:spcBef>
              </a:pPr>
              <a:t>17</a:t>
            </a:fld>
            <a:endParaRPr lang="en-US" altLang="en-US">
              <a:solidFill>
                <a:srgbClr val="000000"/>
              </a:solidFill>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endParaRPr lang="en-GB"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0390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rotWithShape="0">
          <a:gsLst>
            <a:gs pos="0">
              <a:srgbClr val="CEE3AB"/>
            </a:gs>
            <a:gs pos="100000">
              <a:srgbClr val="BCCF9C"/>
            </a:gs>
          </a:gsLst>
          <a:path path="rect">
            <a:fillToRect r="100000" b="100000"/>
          </a:path>
        </a:gra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subTitle" idx="1"/>
          </p:nvPr>
        </p:nvSpPr>
        <p:spPr>
          <a:xfrm>
            <a:off x="3924300" y="5516563"/>
            <a:ext cx="3816350" cy="576262"/>
          </a:xfrm>
          <a:extLst>
            <a:ext uri="{91240B29-F687-4F45-9708-019B960494DF}">
              <a14:hiddenLine xmlns:a14="http://schemas.microsoft.com/office/drawing/2010/main" w="9525" algn="ctr">
                <a:solidFill>
                  <a:schemeClr val="tx1"/>
                </a:solidFill>
                <a:miter lim="800000"/>
                <a:headEnd/>
                <a:tailEnd/>
              </a14:hiddenLine>
            </a:ext>
          </a:extLst>
        </p:spPr>
        <p:txBody>
          <a:bodyPr/>
          <a:lstStyle>
            <a:lvl1pPr marL="0" indent="0">
              <a:spcBef>
                <a:spcPct val="0"/>
              </a:spcBef>
              <a:spcAft>
                <a:spcPct val="0"/>
              </a:spcAft>
              <a:buClrTx/>
              <a:buSzTx/>
              <a:defRPr sz="2000" b="0">
                <a:solidFill>
                  <a:srgbClr val="5A7929"/>
                </a:solidFill>
              </a:defRPr>
            </a:lvl1pPr>
          </a:lstStyle>
          <a:p>
            <a:pPr lvl="0"/>
            <a:r>
              <a:rPr lang="en-US" noProof="0" smtClean="0"/>
              <a:t>Click to edit Master subtitle style</a:t>
            </a:r>
          </a:p>
        </p:txBody>
      </p:sp>
      <p:sp>
        <p:nvSpPr>
          <p:cNvPr id="92163" name="Rectangle 3"/>
          <p:cNvSpPr>
            <a:spLocks noGrp="1" noChangeArrowheads="1"/>
          </p:cNvSpPr>
          <p:nvPr>
            <p:ph type="ctrTitle"/>
          </p:nvPr>
        </p:nvSpPr>
        <p:spPr>
          <a:xfrm>
            <a:off x="3924300" y="4175125"/>
            <a:ext cx="4968875" cy="1190625"/>
          </a:xfrm>
        </p:spPr>
        <p:txBody>
          <a:bodyPr anchor="t">
            <a:spAutoFit/>
          </a:bodyPr>
          <a:lstStyle>
            <a:lvl1pPr>
              <a:lnSpc>
                <a:spcPct val="100000"/>
              </a:lnSpc>
              <a:defRPr sz="3600">
                <a:solidFill>
                  <a:schemeClr val="tx1"/>
                </a:solidFill>
              </a:defRPr>
            </a:lvl1pPr>
          </a:lstStyle>
          <a:p>
            <a:pPr lvl="0"/>
            <a:r>
              <a:rPr lang="en-US" noProof="0" smtClean="0"/>
              <a:t>Click to edit Master title style</a:t>
            </a:r>
          </a:p>
        </p:txBody>
      </p:sp>
    </p:spTree>
    <p:extLst>
      <p:ext uri="{BB962C8B-B14F-4D97-AF65-F5344CB8AC3E}">
        <p14:creationId xmlns:p14="http://schemas.microsoft.com/office/powerpoint/2010/main" val="465835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7E578646-D4D9-4BD1-A414-95518DEF656B}" type="slidenum">
              <a:rPr lang="he-IL"/>
              <a:pPr>
                <a:defRPr/>
              </a:pPr>
              <a:t>‹#›</a:t>
            </a:fld>
            <a:endParaRPr lang="en-US"/>
          </a:p>
        </p:txBody>
      </p:sp>
    </p:spTree>
    <p:extLst>
      <p:ext uri="{BB962C8B-B14F-4D97-AF65-F5344CB8AC3E}">
        <p14:creationId xmlns:p14="http://schemas.microsoft.com/office/powerpoint/2010/main" val="4256634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83338" y="981075"/>
            <a:ext cx="2076450" cy="51847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3988" y="981075"/>
            <a:ext cx="6076950" cy="51847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5F776B6B-219C-4B3A-956A-4B65457C02BD}" type="slidenum">
              <a:rPr lang="he-IL"/>
              <a:pPr>
                <a:defRPr/>
              </a:pPr>
              <a:t>‹#›</a:t>
            </a:fld>
            <a:endParaRPr lang="en-US"/>
          </a:p>
        </p:txBody>
      </p:sp>
    </p:spTree>
    <p:extLst>
      <p:ext uri="{BB962C8B-B14F-4D97-AF65-F5344CB8AC3E}">
        <p14:creationId xmlns:p14="http://schemas.microsoft.com/office/powerpoint/2010/main" val="2893713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E759092F-1788-4DEC-8D0B-9469DA2AD096}" type="slidenum">
              <a:rPr lang="he-IL"/>
              <a:pPr>
                <a:defRPr/>
              </a:pPr>
              <a:t>‹#›</a:t>
            </a:fld>
            <a:endParaRPr lang="en-US"/>
          </a:p>
        </p:txBody>
      </p:sp>
    </p:spTree>
    <p:extLst>
      <p:ext uri="{BB962C8B-B14F-4D97-AF65-F5344CB8AC3E}">
        <p14:creationId xmlns:p14="http://schemas.microsoft.com/office/powerpoint/2010/main" val="3582681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58DE1BA7-6035-4B46-B5F2-E37EC08DD2B0}" type="slidenum">
              <a:rPr lang="he-IL"/>
              <a:pPr>
                <a:defRPr/>
              </a:pPr>
              <a:t>‹#›</a:t>
            </a:fld>
            <a:endParaRPr lang="en-US"/>
          </a:p>
        </p:txBody>
      </p:sp>
    </p:spTree>
    <p:extLst>
      <p:ext uri="{BB962C8B-B14F-4D97-AF65-F5344CB8AC3E}">
        <p14:creationId xmlns:p14="http://schemas.microsoft.com/office/powerpoint/2010/main" val="3936365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4213" y="1844675"/>
            <a:ext cx="3811587" cy="4321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44675"/>
            <a:ext cx="3811588" cy="4321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fld id="{8FC6E837-3C11-408E-9F5C-02A7DDB50A6A}" type="slidenum">
              <a:rPr lang="he-IL"/>
              <a:pPr>
                <a:defRPr/>
              </a:pPr>
              <a:t>‹#›</a:t>
            </a:fld>
            <a:endParaRPr lang="en-US"/>
          </a:p>
        </p:txBody>
      </p:sp>
    </p:spTree>
    <p:extLst>
      <p:ext uri="{BB962C8B-B14F-4D97-AF65-F5344CB8AC3E}">
        <p14:creationId xmlns:p14="http://schemas.microsoft.com/office/powerpoint/2010/main" val="3341648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pPr>
              <a:defRPr/>
            </a:pPr>
            <a:fld id="{2AE2F6E1-13CE-4391-BEA0-6A0046530D60}" type="slidenum">
              <a:rPr lang="he-IL"/>
              <a:pPr>
                <a:defRPr/>
              </a:pPr>
              <a:t>‹#›</a:t>
            </a:fld>
            <a:endParaRPr lang="en-US"/>
          </a:p>
        </p:txBody>
      </p:sp>
    </p:spTree>
    <p:extLst>
      <p:ext uri="{BB962C8B-B14F-4D97-AF65-F5344CB8AC3E}">
        <p14:creationId xmlns:p14="http://schemas.microsoft.com/office/powerpoint/2010/main" val="20389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ln/>
        </p:spPr>
        <p:txBody>
          <a:bodyPr/>
          <a:lstStyle>
            <a:lvl1pPr>
              <a:defRPr/>
            </a:lvl1pPr>
          </a:lstStyle>
          <a:p>
            <a:pPr>
              <a:defRPr/>
            </a:pPr>
            <a:fld id="{326D5610-6B86-4A88-944D-B902E2831771}" type="slidenum">
              <a:rPr lang="he-IL"/>
              <a:pPr>
                <a:defRPr/>
              </a:pPr>
              <a:t>‹#›</a:t>
            </a:fld>
            <a:endParaRPr lang="en-US"/>
          </a:p>
        </p:txBody>
      </p:sp>
    </p:spTree>
    <p:extLst>
      <p:ext uri="{BB962C8B-B14F-4D97-AF65-F5344CB8AC3E}">
        <p14:creationId xmlns:p14="http://schemas.microsoft.com/office/powerpoint/2010/main" val="945146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848D8BC9-9AE0-4EE9-AD28-53F06F5E0B74}" type="slidenum">
              <a:rPr lang="he-IL"/>
              <a:pPr>
                <a:defRPr/>
              </a:pPr>
              <a:t>‹#›</a:t>
            </a:fld>
            <a:endParaRPr lang="en-US"/>
          </a:p>
        </p:txBody>
      </p:sp>
    </p:spTree>
    <p:extLst>
      <p:ext uri="{BB962C8B-B14F-4D97-AF65-F5344CB8AC3E}">
        <p14:creationId xmlns:p14="http://schemas.microsoft.com/office/powerpoint/2010/main" val="3390482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01065A96-AF2C-4B39-8673-9B37D6E10927}" type="slidenum">
              <a:rPr lang="he-IL"/>
              <a:pPr>
                <a:defRPr/>
              </a:pPr>
              <a:t>‹#›</a:t>
            </a:fld>
            <a:endParaRPr lang="en-US"/>
          </a:p>
        </p:txBody>
      </p:sp>
    </p:spTree>
    <p:extLst>
      <p:ext uri="{BB962C8B-B14F-4D97-AF65-F5344CB8AC3E}">
        <p14:creationId xmlns:p14="http://schemas.microsoft.com/office/powerpoint/2010/main" val="2574071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9F5FD336-99DA-4BE3-8908-C45BEBB1215E}" type="slidenum">
              <a:rPr lang="he-IL"/>
              <a:pPr>
                <a:defRPr/>
              </a:pPr>
              <a:t>‹#›</a:t>
            </a:fld>
            <a:endParaRPr lang="en-US"/>
          </a:p>
        </p:txBody>
      </p:sp>
    </p:spTree>
    <p:extLst>
      <p:ext uri="{BB962C8B-B14F-4D97-AF65-F5344CB8AC3E}">
        <p14:creationId xmlns:p14="http://schemas.microsoft.com/office/powerpoint/2010/main" val="3535033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84314"/>
                <a:invGamma/>
              </a:schemeClr>
            </a:gs>
          </a:gsLst>
          <a:path path="rect">
            <a:fillToRect r="100000" b="10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3988" y="981075"/>
            <a:ext cx="8245475"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4213" y="1844675"/>
            <a:ext cx="7775575"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91141" name="Rectangle 5"/>
          <p:cNvSpPr>
            <a:spLocks noGrp="1" noChangeArrowheads="1"/>
          </p:cNvSpPr>
          <p:nvPr>
            <p:ph type="sldNum" sz="quarter" idx="4"/>
          </p:nvPr>
        </p:nvSpPr>
        <p:spPr bwMode="black">
          <a:xfrm>
            <a:off x="153988" y="6500813"/>
            <a:ext cx="1006475"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lnSpc>
                <a:spcPct val="100000"/>
              </a:lnSpc>
              <a:spcBef>
                <a:spcPct val="50000"/>
              </a:spcBef>
              <a:spcAft>
                <a:spcPct val="0"/>
              </a:spcAft>
              <a:buClrTx/>
              <a:buSzTx/>
              <a:defRPr sz="1000" b="1" smtClean="0">
                <a:latin typeface="Arial" panose="020B0604020202020204" pitchFamily="34" charset="0"/>
              </a:defRPr>
            </a:lvl1pPr>
          </a:lstStyle>
          <a:p>
            <a:pPr>
              <a:defRPr/>
            </a:pPr>
            <a:fld id="{E63720F2-CB69-4B0C-8F89-789C6A28E607}" type="slidenum">
              <a:rPr lang="he-IL"/>
              <a:pPr>
                <a:defRPr/>
              </a:pPr>
              <a:t>‹#›</a:t>
            </a:fld>
            <a:endParaRPr lang="en-US"/>
          </a:p>
        </p:txBody>
      </p:sp>
    </p:spTree>
  </p:cSld>
  <p:clrMap bg1="lt1" tx1="dk1" bg2="lt2" tx2="dk2" accent1="accent1" accent2="accent2" accent3="accent3" accent4="accent4" accent5="accent5" accent6="accent6" hlink="hlink" folHlink="folHlink"/>
  <p:sldLayoutIdLst>
    <p:sldLayoutId id="2147483726"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ftr="0" dt="0"/>
  <p:txStyles>
    <p:titleStyle>
      <a:lvl1pPr algn="l" rtl="0" eaLnBrk="0" fontAlgn="base" hangingPunct="0">
        <a:lnSpc>
          <a:spcPct val="90000"/>
        </a:lnSpc>
        <a:spcBef>
          <a:spcPct val="0"/>
        </a:spcBef>
        <a:spcAft>
          <a:spcPct val="0"/>
        </a:spcAft>
        <a:defRPr sz="2800">
          <a:solidFill>
            <a:srgbClr val="000000"/>
          </a:solidFill>
          <a:latin typeface="+mj-lt"/>
          <a:ea typeface="+mj-ea"/>
          <a:cs typeface="+mj-cs"/>
        </a:defRPr>
      </a:lvl1pPr>
      <a:lvl2pPr algn="l" rtl="0" eaLnBrk="0" fontAlgn="base" hangingPunct="0">
        <a:lnSpc>
          <a:spcPct val="90000"/>
        </a:lnSpc>
        <a:spcBef>
          <a:spcPct val="0"/>
        </a:spcBef>
        <a:spcAft>
          <a:spcPct val="0"/>
        </a:spcAft>
        <a:defRPr sz="2800">
          <a:solidFill>
            <a:srgbClr val="000000"/>
          </a:solidFill>
          <a:latin typeface="Arial" charset="0"/>
          <a:cs typeface="Arial" charset="0"/>
        </a:defRPr>
      </a:lvl2pPr>
      <a:lvl3pPr algn="l" rtl="0" eaLnBrk="0" fontAlgn="base" hangingPunct="0">
        <a:lnSpc>
          <a:spcPct val="90000"/>
        </a:lnSpc>
        <a:spcBef>
          <a:spcPct val="0"/>
        </a:spcBef>
        <a:spcAft>
          <a:spcPct val="0"/>
        </a:spcAft>
        <a:defRPr sz="2800">
          <a:solidFill>
            <a:srgbClr val="000000"/>
          </a:solidFill>
          <a:latin typeface="Arial" charset="0"/>
          <a:cs typeface="Arial" charset="0"/>
        </a:defRPr>
      </a:lvl3pPr>
      <a:lvl4pPr algn="l" rtl="0" eaLnBrk="0" fontAlgn="base" hangingPunct="0">
        <a:lnSpc>
          <a:spcPct val="90000"/>
        </a:lnSpc>
        <a:spcBef>
          <a:spcPct val="0"/>
        </a:spcBef>
        <a:spcAft>
          <a:spcPct val="0"/>
        </a:spcAft>
        <a:defRPr sz="2800">
          <a:solidFill>
            <a:srgbClr val="000000"/>
          </a:solidFill>
          <a:latin typeface="Arial" charset="0"/>
          <a:cs typeface="Arial" charset="0"/>
        </a:defRPr>
      </a:lvl4pPr>
      <a:lvl5pPr algn="l" rtl="0" eaLnBrk="0" fontAlgn="base" hangingPunct="0">
        <a:lnSpc>
          <a:spcPct val="90000"/>
        </a:lnSpc>
        <a:spcBef>
          <a:spcPct val="0"/>
        </a:spcBef>
        <a:spcAft>
          <a:spcPct val="0"/>
        </a:spcAft>
        <a:defRPr sz="2800">
          <a:solidFill>
            <a:srgbClr val="000000"/>
          </a:solidFill>
          <a:latin typeface="Arial" charset="0"/>
          <a:cs typeface="Arial" charset="0"/>
        </a:defRPr>
      </a:lvl5pPr>
      <a:lvl6pPr marL="457200" algn="l" rtl="0" fontAlgn="base">
        <a:lnSpc>
          <a:spcPct val="90000"/>
        </a:lnSpc>
        <a:spcBef>
          <a:spcPct val="0"/>
        </a:spcBef>
        <a:spcAft>
          <a:spcPct val="0"/>
        </a:spcAft>
        <a:defRPr sz="2800">
          <a:solidFill>
            <a:srgbClr val="000000"/>
          </a:solidFill>
          <a:latin typeface="Arial" charset="0"/>
          <a:cs typeface="Arial" charset="0"/>
        </a:defRPr>
      </a:lvl6pPr>
      <a:lvl7pPr marL="914400" algn="l" rtl="0" fontAlgn="base">
        <a:lnSpc>
          <a:spcPct val="90000"/>
        </a:lnSpc>
        <a:spcBef>
          <a:spcPct val="0"/>
        </a:spcBef>
        <a:spcAft>
          <a:spcPct val="0"/>
        </a:spcAft>
        <a:defRPr sz="2800">
          <a:solidFill>
            <a:srgbClr val="000000"/>
          </a:solidFill>
          <a:latin typeface="Arial" charset="0"/>
          <a:cs typeface="Arial" charset="0"/>
        </a:defRPr>
      </a:lvl7pPr>
      <a:lvl8pPr marL="1371600" algn="l" rtl="0" fontAlgn="base">
        <a:lnSpc>
          <a:spcPct val="90000"/>
        </a:lnSpc>
        <a:spcBef>
          <a:spcPct val="0"/>
        </a:spcBef>
        <a:spcAft>
          <a:spcPct val="0"/>
        </a:spcAft>
        <a:defRPr sz="2800">
          <a:solidFill>
            <a:srgbClr val="000000"/>
          </a:solidFill>
          <a:latin typeface="Arial" charset="0"/>
          <a:cs typeface="Arial" charset="0"/>
        </a:defRPr>
      </a:lvl8pPr>
      <a:lvl9pPr marL="1828800" algn="l" rtl="0" fontAlgn="base">
        <a:lnSpc>
          <a:spcPct val="90000"/>
        </a:lnSpc>
        <a:spcBef>
          <a:spcPct val="0"/>
        </a:spcBef>
        <a:spcAft>
          <a:spcPct val="0"/>
        </a:spcAft>
        <a:defRPr sz="2800">
          <a:solidFill>
            <a:srgbClr val="000000"/>
          </a:solidFill>
          <a:latin typeface="Arial" charset="0"/>
          <a:cs typeface="Arial" charset="0"/>
        </a:defRPr>
      </a:lvl9pPr>
    </p:titleStyle>
    <p:bodyStyle>
      <a:lvl1pPr marL="228600" indent="-228600" algn="l" rtl="0" eaLnBrk="0" fontAlgn="base" hangingPunct="0">
        <a:spcBef>
          <a:spcPct val="35000"/>
        </a:spcBef>
        <a:spcAft>
          <a:spcPct val="15000"/>
        </a:spcAft>
        <a:buClr>
          <a:schemeClr val="accent2"/>
        </a:buClr>
        <a:buSzPct val="130000"/>
        <a:defRPr sz="2400" b="1">
          <a:solidFill>
            <a:schemeClr val="tx1"/>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200">
          <a:solidFill>
            <a:schemeClr val="tx1"/>
          </a:solidFill>
          <a:latin typeface="+mn-lt"/>
          <a:cs typeface="+mn-cs"/>
        </a:defRPr>
      </a:lvl2pPr>
      <a:lvl3pPr marL="682625" indent="-223838" algn="l" rtl="0" eaLnBrk="0" fontAlgn="base" hangingPunct="0">
        <a:spcBef>
          <a:spcPct val="20000"/>
        </a:spcBef>
        <a:spcAft>
          <a:spcPct val="0"/>
        </a:spcAft>
        <a:buClr>
          <a:schemeClr val="accent2"/>
        </a:buClr>
        <a:buChar char="•"/>
        <a:defRPr sz="2000">
          <a:solidFill>
            <a:schemeClr val="tx1"/>
          </a:solidFill>
          <a:latin typeface="+mn-lt"/>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a:solidFill>
            <a:schemeClr val="tx1"/>
          </a:solidFill>
          <a:latin typeface="+mn-lt"/>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5pPr>
      <a:lvl6pPr marL="1600200" indent="-228600" algn="l" rtl="0" fontAlgn="base">
        <a:spcBef>
          <a:spcPct val="20000"/>
        </a:spcBef>
        <a:spcAft>
          <a:spcPct val="0"/>
        </a:spcAft>
        <a:buClr>
          <a:schemeClr val="accent2"/>
        </a:buClr>
        <a:buFont typeface="Arial" charset="0"/>
        <a:buChar char="&gt;"/>
        <a:defRPr>
          <a:solidFill>
            <a:schemeClr val="tx1"/>
          </a:solidFill>
          <a:latin typeface="+mn-lt"/>
          <a:cs typeface="+mn-cs"/>
        </a:defRPr>
      </a:lvl6pPr>
      <a:lvl7pPr marL="2057400" indent="-228600" algn="l" rtl="0" fontAlgn="base">
        <a:spcBef>
          <a:spcPct val="20000"/>
        </a:spcBef>
        <a:spcAft>
          <a:spcPct val="0"/>
        </a:spcAft>
        <a:buClr>
          <a:schemeClr val="accent2"/>
        </a:buClr>
        <a:buFont typeface="Arial" charset="0"/>
        <a:buChar char="&gt;"/>
        <a:defRPr>
          <a:solidFill>
            <a:schemeClr val="tx1"/>
          </a:solidFill>
          <a:latin typeface="+mn-lt"/>
          <a:cs typeface="+mn-cs"/>
        </a:defRPr>
      </a:lvl7pPr>
      <a:lvl8pPr marL="2514600" indent="-228600" algn="l" rtl="0" fontAlgn="base">
        <a:spcBef>
          <a:spcPct val="20000"/>
        </a:spcBef>
        <a:spcAft>
          <a:spcPct val="0"/>
        </a:spcAft>
        <a:buClr>
          <a:schemeClr val="accent2"/>
        </a:buClr>
        <a:buFont typeface="Arial" charset="0"/>
        <a:buChar char="&gt;"/>
        <a:defRPr>
          <a:solidFill>
            <a:schemeClr val="tx1"/>
          </a:solidFill>
          <a:latin typeface="+mn-lt"/>
          <a:cs typeface="+mn-cs"/>
        </a:defRPr>
      </a:lvl8pPr>
      <a:lvl9pPr marL="2971800" indent="-228600" algn="l" rtl="0" fontAlgn="base">
        <a:spcBef>
          <a:spcPct val="20000"/>
        </a:spcBef>
        <a:spcAft>
          <a:spcPct val="0"/>
        </a:spcAft>
        <a:buClr>
          <a:schemeClr val="accent2"/>
        </a:buClr>
        <a:buFont typeface="Arial" charset="0"/>
        <a:buChar char="&gt;"/>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45676"/>
            <a:ext cx="9122474" cy="6903676"/>
          </a:xfrm>
          <a:prstGeom prst="rect">
            <a:avLst/>
          </a:prstGeom>
        </p:spPr>
      </p:pic>
      <p:sp>
        <p:nvSpPr>
          <p:cNvPr id="4098" name="Rectangle 5"/>
          <p:cNvSpPr>
            <a:spLocks noGrp="1" noChangeArrowheads="1"/>
          </p:cNvSpPr>
          <p:nvPr>
            <p:ph type="ctrTitle"/>
          </p:nvPr>
        </p:nvSpPr>
        <p:spPr>
          <a:xfrm>
            <a:off x="4153599" y="144376"/>
            <a:ext cx="4968875" cy="1200329"/>
          </a:xfrm>
        </p:spPr>
        <p:txBody>
          <a:bodyPr/>
          <a:lstStyle/>
          <a:p>
            <a:pPr eaLnBrk="1" hangingPunct="1"/>
            <a:r>
              <a:rPr lang="he-IL" altLang="en-US" dirty="0" smtClean="0">
                <a:solidFill>
                  <a:srgbClr val="FFFF00"/>
                </a:solidFill>
              </a:rPr>
              <a:t>המכון להעצמה טכנולוגית </a:t>
            </a:r>
            <a:r>
              <a:rPr lang="he-IL" altLang="en-US" dirty="0" smtClean="0">
                <a:solidFill>
                  <a:srgbClr val="FFFFFF"/>
                </a:solidFill>
              </a:rPr>
              <a:t/>
            </a:r>
            <a:br>
              <a:rPr lang="he-IL" altLang="en-US" dirty="0" smtClean="0">
                <a:solidFill>
                  <a:srgbClr val="FFFFFF"/>
                </a:solidFill>
              </a:rPr>
            </a:br>
            <a:endParaRPr lang="en-US" altLang="en-US" dirty="0" smtClean="0">
              <a:solidFill>
                <a:srgbClr val="09095B"/>
              </a:solidFill>
              <a:latin typeface="Narkisim" panose="020E0502050101010101" pitchFamily="34" charset="-79"/>
              <a:cs typeface="Narkisim" panose="020E0502050101010101" pitchFamily="34" charset="-79"/>
            </a:endParaRPr>
          </a:p>
        </p:txBody>
      </p:sp>
      <p:sp>
        <p:nvSpPr>
          <p:cNvPr id="4099" name="AutoShape 11" descr="2Q=="/>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spcAft>
                <a:spcPct val="15000"/>
              </a:spcAft>
              <a:buClr>
                <a:schemeClr val="accent2"/>
              </a:buClr>
              <a:buSzPct val="130000"/>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endParaRPr lang="en-US" altLang="en-US" sz="2000" b="0">
              <a:latin typeface="Comic Sans MS" panose="030F0702030302020204" pitchFamily="66" charset="0"/>
            </a:endParaRPr>
          </a:p>
        </p:txBody>
      </p:sp>
      <p:sp>
        <p:nvSpPr>
          <p:cNvPr id="4100" name="Rectangle 18"/>
          <p:cNvSpPr>
            <a:spLocks noChangeArrowheads="1"/>
          </p:cNvSpPr>
          <p:nvPr/>
        </p:nvSpPr>
        <p:spPr bwMode="auto">
          <a:xfrm>
            <a:off x="0" y="2794000"/>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25400"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35000"/>
              </a:spcBef>
              <a:spcAft>
                <a:spcPct val="15000"/>
              </a:spcAft>
              <a:buClr>
                <a:schemeClr val="accent2"/>
              </a:buClr>
              <a:buSzPct val="130000"/>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endParaRPr lang="en-US" altLang="en-US" sz="2000" b="0">
              <a:latin typeface="Comic Sans MS" panose="030F0702030302020204" pitchFamily="66" charset="0"/>
            </a:endParaRPr>
          </a:p>
        </p:txBody>
      </p:sp>
      <p:pic>
        <p:nvPicPr>
          <p:cNvPr id="410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7" y="0"/>
            <a:ext cx="4029075" cy="13843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25400" algn="ctr">
                <a:solidFill>
                  <a:srgbClr val="0000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02" name="Rectangle 1"/>
          <p:cNvSpPr>
            <a:spLocks noChangeArrowheads="1"/>
          </p:cNvSpPr>
          <p:nvPr/>
        </p:nvSpPr>
        <p:spPr bwMode="auto">
          <a:xfrm>
            <a:off x="4485362" y="1884764"/>
            <a:ext cx="3960812" cy="486287"/>
          </a:xfrm>
          <a:prstGeom prst="rect">
            <a:avLst/>
          </a:prstGeom>
          <a:noFill/>
          <a:ln w="25400" algn="ctr">
            <a:no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lvl1pPr marL="228600" indent="-228600">
              <a:lnSpc>
                <a:spcPct val="80000"/>
              </a:lnSpc>
              <a:spcBef>
                <a:spcPct val="35000"/>
              </a:spcBef>
              <a:spcAft>
                <a:spcPct val="15000"/>
              </a:spcAft>
              <a:buClr>
                <a:schemeClr val="accent2"/>
              </a:buClr>
              <a:buSzPct val="130000"/>
              <a:defRPr sz="2000">
                <a:solidFill>
                  <a:schemeClr val="tx1"/>
                </a:solidFill>
                <a:latin typeface="Comic Sans MS" panose="030F0702030302020204" pitchFamily="66" charset="0"/>
                <a:cs typeface="Arial" panose="020B0604020202020204" pitchFamily="34" charset="0"/>
              </a:defRPr>
            </a:lvl1pPr>
            <a:lvl2pPr marL="742950" indent="-285750">
              <a:lnSpc>
                <a:spcPct val="80000"/>
              </a:lnSpc>
              <a:spcBef>
                <a:spcPct val="35000"/>
              </a:spcBef>
              <a:spcAft>
                <a:spcPct val="15000"/>
              </a:spcAft>
              <a:buClr>
                <a:schemeClr val="accent2"/>
              </a:buClr>
              <a:buSzPct val="130000"/>
              <a:defRPr sz="2000">
                <a:solidFill>
                  <a:schemeClr val="tx1"/>
                </a:solidFill>
                <a:latin typeface="Comic Sans MS" panose="030F0702030302020204" pitchFamily="66" charset="0"/>
                <a:cs typeface="Arial" panose="020B0604020202020204" pitchFamily="34" charset="0"/>
              </a:defRPr>
            </a:lvl2pPr>
            <a:lvl3pPr marL="1143000" indent="-228600">
              <a:lnSpc>
                <a:spcPct val="80000"/>
              </a:lnSpc>
              <a:spcBef>
                <a:spcPct val="35000"/>
              </a:spcBef>
              <a:spcAft>
                <a:spcPct val="15000"/>
              </a:spcAft>
              <a:buClr>
                <a:schemeClr val="accent2"/>
              </a:buClr>
              <a:buSzPct val="130000"/>
              <a:defRPr sz="2000">
                <a:solidFill>
                  <a:schemeClr val="tx1"/>
                </a:solidFill>
                <a:latin typeface="Comic Sans MS" panose="030F0702030302020204" pitchFamily="66" charset="0"/>
                <a:cs typeface="Arial" panose="020B0604020202020204" pitchFamily="34" charset="0"/>
              </a:defRPr>
            </a:lvl3pPr>
            <a:lvl4pPr marL="1600200" indent="-228600">
              <a:lnSpc>
                <a:spcPct val="80000"/>
              </a:lnSpc>
              <a:spcBef>
                <a:spcPct val="35000"/>
              </a:spcBef>
              <a:spcAft>
                <a:spcPct val="15000"/>
              </a:spcAft>
              <a:buClr>
                <a:schemeClr val="accent2"/>
              </a:buClr>
              <a:buSzPct val="130000"/>
              <a:defRPr sz="2000">
                <a:solidFill>
                  <a:schemeClr val="tx1"/>
                </a:solidFill>
                <a:latin typeface="Comic Sans MS" panose="030F0702030302020204" pitchFamily="66" charset="0"/>
                <a:cs typeface="Arial" panose="020B0604020202020204" pitchFamily="34" charset="0"/>
              </a:defRPr>
            </a:lvl4pPr>
            <a:lvl5pPr marL="2057400" indent="-228600">
              <a:lnSpc>
                <a:spcPct val="80000"/>
              </a:lnSpc>
              <a:spcBef>
                <a:spcPct val="35000"/>
              </a:spcBef>
              <a:spcAft>
                <a:spcPct val="15000"/>
              </a:spcAft>
              <a:buClr>
                <a:schemeClr val="accent2"/>
              </a:buClr>
              <a:buSzPct val="130000"/>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lnSpc>
                <a:spcPct val="80000"/>
              </a:lnSpc>
              <a:spcBef>
                <a:spcPct val="35000"/>
              </a:spcBef>
              <a:spcAft>
                <a:spcPct val="15000"/>
              </a:spcAft>
              <a:buClr>
                <a:schemeClr val="accent2"/>
              </a:buClr>
              <a:buSzPct val="130000"/>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lnSpc>
                <a:spcPct val="80000"/>
              </a:lnSpc>
              <a:spcBef>
                <a:spcPct val="35000"/>
              </a:spcBef>
              <a:spcAft>
                <a:spcPct val="15000"/>
              </a:spcAft>
              <a:buClr>
                <a:schemeClr val="accent2"/>
              </a:buClr>
              <a:buSzPct val="130000"/>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lnSpc>
                <a:spcPct val="80000"/>
              </a:lnSpc>
              <a:spcBef>
                <a:spcPct val="35000"/>
              </a:spcBef>
              <a:spcAft>
                <a:spcPct val="15000"/>
              </a:spcAft>
              <a:buClr>
                <a:schemeClr val="accent2"/>
              </a:buClr>
              <a:buSzPct val="130000"/>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lnSpc>
                <a:spcPct val="80000"/>
              </a:lnSpc>
              <a:spcBef>
                <a:spcPct val="35000"/>
              </a:spcBef>
              <a:spcAft>
                <a:spcPct val="15000"/>
              </a:spcAft>
              <a:buClr>
                <a:schemeClr val="accent2"/>
              </a:buClr>
              <a:buSzPct val="130000"/>
              <a:defRPr sz="2000">
                <a:solidFill>
                  <a:schemeClr val="tx1"/>
                </a:solidFill>
                <a:latin typeface="Comic Sans MS" panose="030F0702030302020204" pitchFamily="66" charset="0"/>
                <a:cs typeface="Arial" panose="020B0604020202020204" pitchFamily="34" charset="0"/>
              </a:defRPr>
            </a:lvl9pPr>
          </a:lstStyle>
          <a:p>
            <a:pPr algn="ctr" eaLnBrk="1" hangingPunct="1"/>
            <a:r>
              <a:rPr lang="he-IL" altLang="en-US" sz="3200" dirty="0" smtClean="0">
                <a:solidFill>
                  <a:srgbClr val="FFFFFF"/>
                </a:solidFill>
                <a:latin typeface="Narkisim" panose="020E0502050101010101" pitchFamily="34" charset="-79"/>
                <a:cs typeface="Narkisim" panose="020E0502050101010101" pitchFamily="34" charset="-79"/>
              </a:rPr>
              <a:t>פרופסור עפר עציון</a:t>
            </a:r>
            <a:r>
              <a:rPr lang="he-IL" altLang="en-US" sz="2400" dirty="0" smtClean="0">
                <a:solidFill>
                  <a:srgbClr val="FFFFFF"/>
                </a:solidFill>
                <a:latin typeface="Narkisim" panose="020E0502050101010101" pitchFamily="34" charset="-79"/>
                <a:cs typeface="Narkisim" panose="020E0502050101010101" pitchFamily="34" charset="-79"/>
              </a:rPr>
              <a:t> </a:t>
            </a:r>
            <a:endParaRPr lang="en-US" altLang="en-US" sz="2400" dirty="0">
              <a:solidFill>
                <a:srgbClr val="FFFFFF"/>
              </a:solidFill>
              <a:latin typeface="Narkisim" panose="020E0502050101010101" pitchFamily="34" charset="-79"/>
              <a:cs typeface="Narkisim" panose="020E0502050101010101" pitchFamily="34" charset="-79"/>
            </a:endParaRPr>
          </a:p>
        </p:txBody>
      </p:sp>
      <p:sp>
        <p:nvSpPr>
          <p:cNvPr id="3" name="Rectangle 2"/>
          <p:cNvSpPr/>
          <p:nvPr/>
        </p:nvSpPr>
        <p:spPr>
          <a:xfrm>
            <a:off x="467544" y="4699812"/>
            <a:ext cx="4572000" cy="1938992"/>
          </a:xfrm>
          <a:prstGeom prst="rect">
            <a:avLst/>
          </a:prstGeom>
        </p:spPr>
        <p:txBody>
          <a:bodyPr>
            <a:spAutoFit/>
          </a:bodyPr>
          <a:lstStyle/>
          <a:p>
            <a:r>
              <a:rPr lang="en-US" dirty="0">
                <a:solidFill>
                  <a:srgbClr val="FFFFFF"/>
                </a:solidFill>
              </a:rPr>
              <a:t>“If you're not making someone else's life better, then you're wasting your time. Your life will become better by making other lives better.” </a:t>
            </a:r>
          </a:p>
          <a:p>
            <a:r>
              <a:rPr lang="en-US" dirty="0">
                <a:solidFill>
                  <a:srgbClr val="FFFFFF"/>
                </a:solidFill>
              </a:rPr>
              <a:t>― Will Smith</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99392"/>
            <a:ext cx="9144000" cy="6408712"/>
          </a:xfrm>
          <a:prstGeom prst="rect">
            <a:avLst/>
          </a:prstGeom>
        </p:spPr>
      </p:pic>
      <p:sp>
        <p:nvSpPr>
          <p:cNvPr id="2" name="Slide Number Placeholder 1"/>
          <p:cNvSpPr>
            <a:spLocks noGrp="1"/>
          </p:cNvSpPr>
          <p:nvPr>
            <p:ph type="sldNum" sz="quarter" idx="10"/>
          </p:nvPr>
        </p:nvSpPr>
        <p:spPr/>
        <p:txBody>
          <a:bodyPr/>
          <a:lstStyle/>
          <a:p>
            <a:pPr>
              <a:defRPr/>
            </a:pPr>
            <a:fld id="{848D8BC9-9AE0-4EE9-AD28-53F06F5E0B74}" type="slidenum">
              <a:rPr lang="he-IL" smtClean="0">
                <a:solidFill>
                  <a:srgbClr val="423421"/>
                </a:solidFill>
              </a:rPr>
              <a:pPr>
                <a:defRPr/>
              </a:pPr>
              <a:t>10</a:t>
            </a:fld>
            <a:endParaRPr lang="en-US">
              <a:solidFill>
                <a:srgbClr val="423421"/>
              </a:solidFill>
            </a:endParaRPr>
          </a:p>
        </p:txBody>
      </p:sp>
      <p:sp>
        <p:nvSpPr>
          <p:cNvPr id="4" name="Rectangle 3"/>
          <p:cNvSpPr/>
          <p:nvPr/>
        </p:nvSpPr>
        <p:spPr bwMode="auto">
          <a:xfrm>
            <a:off x="3491880" y="1650728"/>
            <a:ext cx="5184576" cy="1292662"/>
          </a:xfrm>
          <a:prstGeom prst="rect">
            <a:avLst/>
          </a:prstGeom>
          <a:solidFill>
            <a:srgbClr val="0000FF"/>
          </a:solidFill>
          <a:ln w="25400" cap="flat" cmpd="sng" algn="ctr">
            <a:solidFill>
              <a:srgbClr val="000000"/>
            </a:solidFill>
            <a:prstDash val="sysDot"/>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228600" indent="-228600" algn="just" rtl="1" eaLnBrk="1" hangingPunct="1">
              <a:lnSpc>
                <a:spcPct val="80000"/>
              </a:lnSpc>
              <a:spcBef>
                <a:spcPct val="35000"/>
              </a:spcBef>
              <a:spcAft>
                <a:spcPct val="15000"/>
              </a:spcAft>
              <a:buClr>
                <a:srgbClr val="D69200"/>
              </a:buClr>
              <a:buSzPct val="130000"/>
            </a:pPr>
            <a:r>
              <a:rPr lang="he-IL" sz="2400" dirty="0">
                <a:solidFill>
                  <a:srgbClr val="FFFFFF"/>
                </a:solidFill>
                <a:latin typeface="Narkisim" panose="020E0502050101010101" pitchFamily="34" charset="-79"/>
                <a:cs typeface="Narkisim" panose="020E0502050101010101" pitchFamily="34" charset="-79"/>
              </a:rPr>
              <a:t>המערכת תאופיין בסיעור מוחות עם צוות בית האבות.   חלקה יהיה מבוסס על חיישנים אבל יהיו גם רעיונות יצירתיים לטיפול באוכלוסיות ייחודיות</a:t>
            </a:r>
            <a:endParaRPr lang="en-US" sz="2400" dirty="0" smtClean="0">
              <a:solidFill>
                <a:srgbClr val="FFFFFF"/>
              </a:solidFill>
              <a:latin typeface="Narkisim" panose="020E0502050101010101" pitchFamily="34" charset="-79"/>
              <a:cs typeface="Narkisim" panose="020E0502050101010101" pitchFamily="34" charset="-79"/>
            </a:endParaRPr>
          </a:p>
        </p:txBody>
      </p:sp>
      <p:sp>
        <p:nvSpPr>
          <p:cNvPr id="5" name="Rectangle 4"/>
          <p:cNvSpPr/>
          <p:nvPr/>
        </p:nvSpPr>
        <p:spPr bwMode="auto">
          <a:xfrm>
            <a:off x="153988" y="1556792"/>
            <a:ext cx="2232248" cy="1631216"/>
          </a:xfrm>
          <a:prstGeom prst="rect">
            <a:avLst/>
          </a:prstGeom>
          <a:solidFill>
            <a:srgbClr val="065E15"/>
          </a:solidFill>
          <a:ln w="25400" cap="flat" cmpd="sng" algn="ctr">
            <a:solidFill>
              <a:srgbClr val="000000"/>
            </a:solidFill>
            <a:prstDash val="sysDot"/>
            <a:round/>
            <a:headEnd type="none" w="med" len="med"/>
            <a:tailEnd type="triangle" w="med" len="med"/>
          </a:ln>
          <a:effectLst/>
          <a:extLst/>
        </p:spPr>
        <p:txBody>
          <a:bodyPr vert="horz" wrap="square" lIns="91440" tIns="45720" rIns="91440" bIns="45720" numCol="1" rtlCol="0" anchor="t" anchorCtr="0" compatLnSpc="1">
            <a:prstTxWarp prst="textNoShape">
              <a:avLst/>
            </a:prstTxWarp>
            <a:spAutoFit/>
          </a:bodyPr>
          <a:lstStyle/>
          <a:p>
            <a:pPr marL="228600" indent="-228600" algn="r" rtl="1" eaLnBrk="1" hangingPunct="1">
              <a:lnSpc>
                <a:spcPct val="80000"/>
              </a:lnSpc>
              <a:spcBef>
                <a:spcPct val="35000"/>
              </a:spcBef>
              <a:spcAft>
                <a:spcPct val="15000"/>
              </a:spcAft>
              <a:buClr>
                <a:srgbClr val="D69200"/>
              </a:buClr>
              <a:buSzPct val="130000"/>
            </a:pPr>
            <a:r>
              <a:rPr lang="he-IL" dirty="0" smtClean="0">
                <a:solidFill>
                  <a:srgbClr val="FFFFFF"/>
                </a:solidFill>
                <a:cs typeface="Arial" charset="0"/>
              </a:rPr>
              <a:t> מנטור:</a:t>
            </a:r>
          </a:p>
          <a:p>
            <a:pPr marL="228600" indent="-228600" algn="r" rtl="1" eaLnBrk="1" hangingPunct="1">
              <a:lnSpc>
                <a:spcPct val="80000"/>
              </a:lnSpc>
              <a:spcBef>
                <a:spcPct val="35000"/>
              </a:spcBef>
              <a:spcAft>
                <a:spcPct val="15000"/>
              </a:spcAft>
              <a:buClr>
                <a:srgbClr val="D69200"/>
              </a:buClr>
              <a:buSzPct val="130000"/>
            </a:pPr>
            <a:r>
              <a:rPr lang="he-IL" dirty="0" smtClean="0">
                <a:solidFill>
                  <a:srgbClr val="FFFFFF"/>
                </a:solidFill>
                <a:cs typeface="Arial" charset="0"/>
              </a:rPr>
              <a:t> </a:t>
            </a:r>
            <a:r>
              <a:rPr lang="he-IL" dirty="0" smtClean="0">
                <a:solidFill>
                  <a:srgbClr val="FFFFFF"/>
                </a:solidFill>
                <a:cs typeface="Arial" charset="0"/>
              </a:rPr>
              <a:t>חגי פוקס</a:t>
            </a:r>
          </a:p>
          <a:p>
            <a:pPr marL="228600" indent="-228600" algn="r" rtl="1" eaLnBrk="1" hangingPunct="1">
              <a:lnSpc>
                <a:spcPct val="80000"/>
              </a:lnSpc>
              <a:spcBef>
                <a:spcPct val="35000"/>
              </a:spcBef>
              <a:spcAft>
                <a:spcPct val="15000"/>
              </a:spcAft>
              <a:buClr>
                <a:srgbClr val="D69200"/>
              </a:buClr>
              <a:buSzPct val="130000"/>
            </a:pPr>
            <a:r>
              <a:rPr lang="he-IL" dirty="0" smtClean="0">
                <a:solidFill>
                  <a:srgbClr val="FFFFFF"/>
                </a:solidFill>
                <a:cs typeface="Arial" charset="0"/>
              </a:rPr>
              <a:t>מנהל בית האבות "מול כרמל" בשער העמקים </a:t>
            </a:r>
            <a:r>
              <a:rPr lang="en-US" dirty="0" smtClean="0">
                <a:solidFill>
                  <a:srgbClr val="FFFFFF"/>
                </a:solidFill>
                <a:cs typeface="Arial" charset="0"/>
              </a:rPr>
              <a:t> </a:t>
            </a:r>
            <a:endParaRPr lang="en-US" dirty="0" smtClean="0">
              <a:solidFill>
                <a:srgbClr val="FFFFFF"/>
              </a:solidFill>
              <a:cs typeface="Arial" charset="0"/>
            </a:endParaRPr>
          </a:p>
        </p:txBody>
      </p:sp>
      <p:sp>
        <p:nvSpPr>
          <p:cNvPr id="7" name="Rectangle 6"/>
          <p:cNvSpPr/>
          <p:nvPr/>
        </p:nvSpPr>
        <p:spPr bwMode="auto">
          <a:xfrm>
            <a:off x="979626" y="452991"/>
            <a:ext cx="6264696" cy="341376"/>
          </a:xfrm>
          <a:prstGeom prst="rect">
            <a:avLst/>
          </a:prstGeom>
          <a:solidFill>
            <a:srgbClr val="0000FF"/>
          </a:solidFill>
          <a:ln w="25400" cap="flat" cmpd="sng" algn="ctr">
            <a:solidFill>
              <a:srgbClr val="000000"/>
            </a:solidFill>
            <a:prstDash val="sysDot"/>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228600" indent="-228600" algn="ctr" rtl="1" eaLnBrk="1" hangingPunct="1">
              <a:lnSpc>
                <a:spcPct val="80000"/>
              </a:lnSpc>
              <a:spcBef>
                <a:spcPct val="35000"/>
              </a:spcBef>
              <a:spcAft>
                <a:spcPct val="15000"/>
              </a:spcAft>
              <a:buClr>
                <a:srgbClr val="D69200"/>
              </a:buClr>
              <a:buSzPct val="130000"/>
            </a:pPr>
            <a:r>
              <a:rPr lang="he-IL" dirty="0" smtClean="0">
                <a:solidFill>
                  <a:srgbClr val="FFFFFF"/>
                </a:solidFill>
                <a:cs typeface="Arial" charset="0"/>
              </a:rPr>
              <a:t>עזרים למטפלים בבית אבות סיעודי </a:t>
            </a:r>
            <a:endParaRPr lang="en-US" dirty="0">
              <a:solidFill>
                <a:srgbClr val="FFFFFF"/>
              </a:solidFill>
              <a:cs typeface="Arial" charset="0"/>
            </a:endParaRPr>
          </a:p>
        </p:txBody>
      </p:sp>
    </p:spTree>
    <p:extLst>
      <p:ext uri="{BB962C8B-B14F-4D97-AF65-F5344CB8AC3E}">
        <p14:creationId xmlns:p14="http://schemas.microsoft.com/office/powerpoint/2010/main" val="2661332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www.azarim.org.il/SiteCollectionImages/Products/walking_and_standing/walkers/two_front_wheels/Fixed_walker_Similar_Coop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655"/>
            <a:ext cx="9144000" cy="647515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0"/>
          </p:nvPr>
        </p:nvSpPr>
        <p:spPr/>
        <p:txBody>
          <a:bodyPr/>
          <a:lstStyle/>
          <a:p>
            <a:pPr>
              <a:defRPr/>
            </a:pPr>
            <a:fld id="{848D8BC9-9AE0-4EE9-AD28-53F06F5E0B74}" type="slidenum">
              <a:rPr lang="he-IL" smtClean="0">
                <a:solidFill>
                  <a:srgbClr val="423421"/>
                </a:solidFill>
              </a:rPr>
              <a:pPr>
                <a:defRPr/>
              </a:pPr>
              <a:t>11</a:t>
            </a:fld>
            <a:endParaRPr lang="en-US">
              <a:solidFill>
                <a:srgbClr val="423421"/>
              </a:solidFill>
            </a:endParaRPr>
          </a:p>
        </p:txBody>
      </p:sp>
      <p:sp>
        <p:nvSpPr>
          <p:cNvPr id="4" name="Rectangle 3"/>
          <p:cNvSpPr/>
          <p:nvPr/>
        </p:nvSpPr>
        <p:spPr bwMode="auto">
          <a:xfrm>
            <a:off x="3491880" y="1650728"/>
            <a:ext cx="5184576" cy="2474524"/>
          </a:xfrm>
          <a:prstGeom prst="rect">
            <a:avLst/>
          </a:prstGeom>
          <a:solidFill>
            <a:srgbClr val="0000FF"/>
          </a:solidFill>
          <a:ln w="25400" cap="flat" cmpd="sng" algn="ctr">
            <a:solidFill>
              <a:srgbClr val="000000"/>
            </a:solidFill>
            <a:prstDash val="sysDot"/>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228600" indent="-228600" algn="just" rtl="1" eaLnBrk="1" hangingPunct="1">
              <a:lnSpc>
                <a:spcPct val="80000"/>
              </a:lnSpc>
              <a:spcBef>
                <a:spcPct val="35000"/>
              </a:spcBef>
              <a:spcAft>
                <a:spcPct val="15000"/>
              </a:spcAft>
              <a:buClr>
                <a:srgbClr val="D69200"/>
              </a:buClr>
              <a:buSzPct val="130000"/>
            </a:pPr>
            <a:r>
              <a:rPr lang="he-IL" sz="2400" dirty="0">
                <a:solidFill>
                  <a:srgbClr val="FFFFFF"/>
                </a:solidFill>
                <a:latin typeface="Narkisim" panose="020E0502050101010101" pitchFamily="34" charset="-79"/>
                <a:cs typeface="Narkisim" panose="020E0502050101010101" pitchFamily="34" charset="-79"/>
              </a:rPr>
              <a:t>בניית מערכת המבוססת על אוסף חיישנים הצמוד להליכון. מאפשר ניטור והתאמה אישית של צורת השימוש ותרגול המטופל.  כמו כן באמצעות ביו-פידבק יצומצמו סכנות לנפילות ונזקים. הפרויקט יוסיף למערכת שנבנתה על-ידי </a:t>
            </a:r>
            <a:r>
              <a:rPr lang="he-IL" sz="2400" dirty="0" err="1">
                <a:solidFill>
                  <a:srgbClr val="FFFFFF"/>
                </a:solidFill>
                <a:latin typeface="Narkisim" panose="020E0502050101010101" pitchFamily="34" charset="-79"/>
                <a:cs typeface="Narkisim" panose="020E0502050101010101" pitchFamily="34" charset="-79"/>
              </a:rPr>
              <a:t>מילבת</a:t>
            </a:r>
            <a:r>
              <a:rPr lang="he-IL" sz="2400" dirty="0">
                <a:solidFill>
                  <a:srgbClr val="FFFFFF"/>
                </a:solidFill>
                <a:latin typeface="Narkisim" panose="020E0502050101010101" pitchFamily="34" charset="-79"/>
                <a:cs typeface="Narkisim" panose="020E0502050101010101" pitchFamily="34" charset="-79"/>
              </a:rPr>
              <a:t> את האפשרות להתאים באופן אישי לכל מטופל אבחנות והתראות באופן דינאמי. </a:t>
            </a:r>
            <a:endParaRPr lang="en-US" sz="2400" dirty="0" smtClean="0">
              <a:solidFill>
                <a:srgbClr val="FFFFFF"/>
              </a:solidFill>
              <a:latin typeface="Narkisim" panose="020E0502050101010101" pitchFamily="34" charset="-79"/>
              <a:cs typeface="Narkisim" panose="020E0502050101010101" pitchFamily="34" charset="-79"/>
            </a:endParaRPr>
          </a:p>
        </p:txBody>
      </p:sp>
      <p:sp>
        <p:nvSpPr>
          <p:cNvPr id="5" name="Rectangle 4"/>
          <p:cNvSpPr/>
          <p:nvPr/>
        </p:nvSpPr>
        <p:spPr bwMode="auto">
          <a:xfrm>
            <a:off x="153988" y="1556792"/>
            <a:ext cx="2232248" cy="1138773"/>
          </a:xfrm>
          <a:prstGeom prst="rect">
            <a:avLst/>
          </a:prstGeom>
          <a:solidFill>
            <a:srgbClr val="065E15"/>
          </a:solidFill>
          <a:ln w="25400" cap="flat" cmpd="sng" algn="ctr">
            <a:solidFill>
              <a:srgbClr val="000000"/>
            </a:solidFill>
            <a:prstDash val="sysDot"/>
            <a:round/>
            <a:headEnd type="none" w="med" len="med"/>
            <a:tailEnd type="triangle" w="med" len="med"/>
          </a:ln>
          <a:effectLst/>
          <a:extLst/>
        </p:spPr>
        <p:txBody>
          <a:bodyPr vert="horz" wrap="square" lIns="91440" tIns="45720" rIns="91440" bIns="45720" numCol="1" rtlCol="0" anchor="t" anchorCtr="0" compatLnSpc="1">
            <a:prstTxWarp prst="textNoShape">
              <a:avLst/>
            </a:prstTxWarp>
            <a:spAutoFit/>
          </a:bodyPr>
          <a:lstStyle/>
          <a:p>
            <a:pPr marL="228600" indent="-228600" algn="r" rtl="1" eaLnBrk="1" hangingPunct="1">
              <a:lnSpc>
                <a:spcPct val="80000"/>
              </a:lnSpc>
              <a:spcBef>
                <a:spcPct val="35000"/>
              </a:spcBef>
              <a:spcAft>
                <a:spcPct val="15000"/>
              </a:spcAft>
              <a:buClr>
                <a:srgbClr val="D69200"/>
              </a:buClr>
              <a:buSzPct val="130000"/>
            </a:pPr>
            <a:r>
              <a:rPr lang="he-IL" dirty="0" smtClean="0">
                <a:solidFill>
                  <a:srgbClr val="FFFFFF"/>
                </a:solidFill>
                <a:cs typeface="Arial" charset="0"/>
              </a:rPr>
              <a:t> מנטור:</a:t>
            </a:r>
          </a:p>
          <a:p>
            <a:pPr marL="228600" indent="-228600" algn="r" rtl="1" eaLnBrk="1" hangingPunct="1">
              <a:lnSpc>
                <a:spcPct val="80000"/>
              </a:lnSpc>
              <a:spcBef>
                <a:spcPct val="35000"/>
              </a:spcBef>
              <a:spcAft>
                <a:spcPct val="15000"/>
              </a:spcAft>
              <a:buClr>
                <a:srgbClr val="D69200"/>
              </a:buClr>
              <a:buSzPct val="130000"/>
            </a:pPr>
            <a:r>
              <a:rPr lang="he-IL" dirty="0" smtClean="0">
                <a:solidFill>
                  <a:srgbClr val="FFFFFF"/>
                </a:solidFill>
                <a:cs typeface="Arial" charset="0"/>
              </a:rPr>
              <a:t> </a:t>
            </a:r>
            <a:r>
              <a:rPr lang="he-IL" dirty="0" smtClean="0">
                <a:solidFill>
                  <a:srgbClr val="FFFFFF"/>
                </a:solidFill>
                <a:cs typeface="Arial" charset="0"/>
              </a:rPr>
              <a:t>אבי רבינוביץ'</a:t>
            </a:r>
          </a:p>
          <a:p>
            <a:pPr marL="228600" indent="-228600" algn="r" rtl="1" eaLnBrk="1" hangingPunct="1">
              <a:lnSpc>
                <a:spcPct val="80000"/>
              </a:lnSpc>
              <a:spcBef>
                <a:spcPct val="35000"/>
              </a:spcBef>
              <a:spcAft>
                <a:spcPct val="15000"/>
              </a:spcAft>
              <a:buClr>
                <a:srgbClr val="D69200"/>
              </a:buClr>
              <a:buSzPct val="130000"/>
            </a:pPr>
            <a:r>
              <a:rPr lang="he-IL" dirty="0" err="1" smtClean="0">
                <a:solidFill>
                  <a:srgbClr val="FFFFFF"/>
                </a:solidFill>
                <a:cs typeface="Arial" charset="0"/>
              </a:rPr>
              <a:t>מילבת</a:t>
            </a:r>
            <a:endParaRPr lang="he-IL" dirty="0" smtClean="0">
              <a:solidFill>
                <a:srgbClr val="FFFFFF"/>
              </a:solidFill>
              <a:cs typeface="Arial" charset="0"/>
            </a:endParaRPr>
          </a:p>
        </p:txBody>
      </p:sp>
      <p:sp>
        <p:nvSpPr>
          <p:cNvPr id="7" name="Rectangle 6"/>
          <p:cNvSpPr/>
          <p:nvPr/>
        </p:nvSpPr>
        <p:spPr bwMode="auto">
          <a:xfrm>
            <a:off x="979626" y="452991"/>
            <a:ext cx="6264696" cy="341376"/>
          </a:xfrm>
          <a:prstGeom prst="rect">
            <a:avLst/>
          </a:prstGeom>
          <a:solidFill>
            <a:srgbClr val="0000FF"/>
          </a:solidFill>
          <a:ln w="25400" cap="flat" cmpd="sng" algn="ctr">
            <a:solidFill>
              <a:srgbClr val="000000"/>
            </a:solidFill>
            <a:prstDash val="sysDot"/>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228600" indent="-228600" algn="ctr" rtl="1" eaLnBrk="1" hangingPunct="1">
              <a:lnSpc>
                <a:spcPct val="80000"/>
              </a:lnSpc>
              <a:spcBef>
                <a:spcPct val="35000"/>
              </a:spcBef>
              <a:spcAft>
                <a:spcPct val="15000"/>
              </a:spcAft>
              <a:buClr>
                <a:srgbClr val="D69200"/>
              </a:buClr>
              <a:buSzPct val="130000"/>
            </a:pPr>
            <a:r>
              <a:rPr lang="he-IL" dirty="0" smtClean="0">
                <a:solidFill>
                  <a:srgbClr val="FFFFFF"/>
                </a:solidFill>
                <a:cs typeface="Arial" charset="0"/>
              </a:rPr>
              <a:t>הליכון חכם עם ביו-פידבק</a:t>
            </a:r>
            <a:endParaRPr lang="en-US" dirty="0">
              <a:solidFill>
                <a:srgbClr val="FFFFFF"/>
              </a:solidFill>
              <a:cs typeface="Arial" charset="0"/>
            </a:endParaRPr>
          </a:p>
        </p:txBody>
      </p:sp>
    </p:spTree>
    <p:extLst>
      <p:ext uri="{BB962C8B-B14F-4D97-AF65-F5344CB8AC3E}">
        <p14:creationId xmlns:p14="http://schemas.microsoft.com/office/powerpoint/2010/main" val="4225025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8520" y="0"/>
            <a:ext cx="9252520" cy="6237312"/>
          </a:xfrm>
          <a:prstGeom prst="rect">
            <a:avLst/>
          </a:prstGeom>
        </p:spPr>
      </p:pic>
      <p:sp>
        <p:nvSpPr>
          <p:cNvPr id="2" name="Slide Number Placeholder 1"/>
          <p:cNvSpPr>
            <a:spLocks noGrp="1"/>
          </p:cNvSpPr>
          <p:nvPr>
            <p:ph type="sldNum" sz="quarter" idx="10"/>
          </p:nvPr>
        </p:nvSpPr>
        <p:spPr/>
        <p:txBody>
          <a:bodyPr/>
          <a:lstStyle/>
          <a:p>
            <a:pPr>
              <a:defRPr/>
            </a:pPr>
            <a:fld id="{848D8BC9-9AE0-4EE9-AD28-53F06F5E0B74}" type="slidenum">
              <a:rPr lang="he-IL" smtClean="0">
                <a:solidFill>
                  <a:srgbClr val="423421"/>
                </a:solidFill>
              </a:rPr>
              <a:pPr>
                <a:defRPr/>
              </a:pPr>
              <a:t>12</a:t>
            </a:fld>
            <a:endParaRPr lang="en-US">
              <a:solidFill>
                <a:srgbClr val="423421"/>
              </a:solidFill>
            </a:endParaRPr>
          </a:p>
        </p:txBody>
      </p:sp>
      <p:sp>
        <p:nvSpPr>
          <p:cNvPr id="4" name="Rectangle 3"/>
          <p:cNvSpPr/>
          <p:nvPr/>
        </p:nvSpPr>
        <p:spPr bwMode="auto">
          <a:xfrm>
            <a:off x="3419872" y="1586671"/>
            <a:ext cx="5184576" cy="1588127"/>
          </a:xfrm>
          <a:prstGeom prst="rect">
            <a:avLst/>
          </a:prstGeom>
          <a:solidFill>
            <a:srgbClr val="0000FF"/>
          </a:solidFill>
          <a:ln w="25400" cap="flat" cmpd="sng" algn="ctr">
            <a:solidFill>
              <a:srgbClr val="000000"/>
            </a:solidFill>
            <a:prstDash val="sysDot"/>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228600" indent="-228600" algn="just" rtl="1" eaLnBrk="1" hangingPunct="1">
              <a:lnSpc>
                <a:spcPct val="80000"/>
              </a:lnSpc>
              <a:spcBef>
                <a:spcPct val="35000"/>
              </a:spcBef>
              <a:spcAft>
                <a:spcPct val="15000"/>
              </a:spcAft>
              <a:buClr>
                <a:srgbClr val="D69200"/>
              </a:buClr>
              <a:buSzPct val="130000"/>
            </a:pPr>
            <a:r>
              <a:rPr lang="he-IL" sz="2400" dirty="0">
                <a:solidFill>
                  <a:srgbClr val="FFFFFF"/>
                </a:solidFill>
                <a:latin typeface="Narkisim" panose="020E0502050101010101" pitchFamily="34" charset="-79"/>
                <a:cs typeface="Narkisim" panose="020E0502050101010101" pitchFamily="34" charset="-79"/>
              </a:rPr>
              <a:t>מעקב באמצעות חיישנים אחר מצב התפוסה של מכליות אשפה, שליטה בזמן אמת במיקום של מכוניות איסוף אשפה ושל מצב איסוף האשפה. אופטימיזציה של מסלולי האיסוף על פי המצב בזמן אמת . </a:t>
            </a:r>
            <a:endParaRPr lang="en-US" sz="2400" dirty="0" smtClean="0">
              <a:solidFill>
                <a:srgbClr val="FFFFFF"/>
              </a:solidFill>
              <a:latin typeface="Narkisim" panose="020E0502050101010101" pitchFamily="34" charset="-79"/>
              <a:cs typeface="Narkisim" panose="020E0502050101010101" pitchFamily="34" charset="-79"/>
            </a:endParaRPr>
          </a:p>
        </p:txBody>
      </p:sp>
      <p:sp>
        <p:nvSpPr>
          <p:cNvPr id="5" name="Rectangle 4"/>
          <p:cNvSpPr/>
          <p:nvPr/>
        </p:nvSpPr>
        <p:spPr bwMode="auto">
          <a:xfrm>
            <a:off x="153988" y="1556792"/>
            <a:ext cx="2232248" cy="738664"/>
          </a:xfrm>
          <a:prstGeom prst="rect">
            <a:avLst/>
          </a:prstGeom>
          <a:solidFill>
            <a:srgbClr val="065E15"/>
          </a:solidFill>
          <a:ln w="25400" cap="flat" cmpd="sng" algn="ctr">
            <a:solidFill>
              <a:srgbClr val="000000"/>
            </a:solidFill>
            <a:prstDash val="sysDot"/>
            <a:round/>
            <a:headEnd type="none" w="med" len="med"/>
            <a:tailEnd type="triangle" w="med" len="med"/>
          </a:ln>
          <a:effectLst/>
          <a:extLst/>
        </p:spPr>
        <p:txBody>
          <a:bodyPr vert="horz" wrap="square" lIns="91440" tIns="45720" rIns="91440" bIns="45720" numCol="1" rtlCol="0" anchor="t" anchorCtr="0" compatLnSpc="1">
            <a:prstTxWarp prst="textNoShape">
              <a:avLst/>
            </a:prstTxWarp>
            <a:spAutoFit/>
          </a:bodyPr>
          <a:lstStyle/>
          <a:p>
            <a:pPr marL="228600" indent="-228600" algn="r" rtl="1" eaLnBrk="1" hangingPunct="1">
              <a:lnSpc>
                <a:spcPct val="80000"/>
              </a:lnSpc>
              <a:spcBef>
                <a:spcPct val="35000"/>
              </a:spcBef>
              <a:spcAft>
                <a:spcPct val="15000"/>
              </a:spcAft>
              <a:buClr>
                <a:srgbClr val="D69200"/>
              </a:buClr>
              <a:buSzPct val="130000"/>
            </a:pPr>
            <a:r>
              <a:rPr lang="he-IL" dirty="0" smtClean="0">
                <a:solidFill>
                  <a:srgbClr val="FFFFFF"/>
                </a:solidFill>
                <a:cs typeface="Arial" charset="0"/>
              </a:rPr>
              <a:t> מנטור:</a:t>
            </a:r>
          </a:p>
          <a:p>
            <a:pPr marL="228600" indent="-228600" algn="r" rtl="1" eaLnBrk="1" hangingPunct="1">
              <a:lnSpc>
                <a:spcPct val="80000"/>
              </a:lnSpc>
              <a:spcBef>
                <a:spcPct val="35000"/>
              </a:spcBef>
              <a:spcAft>
                <a:spcPct val="15000"/>
              </a:spcAft>
              <a:buClr>
                <a:srgbClr val="D69200"/>
              </a:buClr>
              <a:buSzPct val="130000"/>
            </a:pPr>
            <a:r>
              <a:rPr lang="he-IL" dirty="0" smtClean="0">
                <a:solidFill>
                  <a:srgbClr val="FFFFFF"/>
                </a:solidFill>
                <a:cs typeface="Arial" charset="0"/>
              </a:rPr>
              <a:t> </a:t>
            </a:r>
            <a:r>
              <a:rPr lang="he-IL" dirty="0" smtClean="0">
                <a:solidFill>
                  <a:srgbClr val="FFFFFF"/>
                </a:solidFill>
                <a:cs typeface="Arial" charset="0"/>
              </a:rPr>
              <a:t>אלי קריב</a:t>
            </a:r>
            <a:endParaRPr lang="he-IL" dirty="0" smtClean="0">
              <a:solidFill>
                <a:srgbClr val="FFFFFF"/>
              </a:solidFill>
              <a:cs typeface="Arial" charset="0"/>
            </a:endParaRPr>
          </a:p>
        </p:txBody>
      </p:sp>
      <p:sp>
        <p:nvSpPr>
          <p:cNvPr id="7" name="Rectangle 6"/>
          <p:cNvSpPr/>
          <p:nvPr/>
        </p:nvSpPr>
        <p:spPr bwMode="auto">
          <a:xfrm>
            <a:off x="979626" y="452991"/>
            <a:ext cx="6264696" cy="341376"/>
          </a:xfrm>
          <a:prstGeom prst="rect">
            <a:avLst/>
          </a:prstGeom>
          <a:solidFill>
            <a:srgbClr val="0000FF"/>
          </a:solidFill>
          <a:ln w="25400" cap="flat" cmpd="sng" algn="ctr">
            <a:solidFill>
              <a:srgbClr val="000000"/>
            </a:solidFill>
            <a:prstDash val="sysDot"/>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228600" indent="-228600" algn="ctr" rtl="1" eaLnBrk="1" hangingPunct="1">
              <a:lnSpc>
                <a:spcPct val="80000"/>
              </a:lnSpc>
              <a:spcBef>
                <a:spcPct val="35000"/>
              </a:spcBef>
              <a:spcAft>
                <a:spcPct val="15000"/>
              </a:spcAft>
              <a:buClr>
                <a:srgbClr val="D69200"/>
              </a:buClr>
              <a:buSzPct val="130000"/>
            </a:pPr>
            <a:r>
              <a:rPr lang="he-IL" dirty="0" smtClean="0">
                <a:solidFill>
                  <a:srgbClr val="FFFFFF"/>
                </a:solidFill>
                <a:cs typeface="Arial" charset="0"/>
              </a:rPr>
              <a:t>ניהול מיטבי של פינוי אשפה</a:t>
            </a:r>
            <a:endParaRPr lang="en-US" dirty="0">
              <a:solidFill>
                <a:srgbClr val="FFFFFF"/>
              </a:solidFill>
              <a:cs typeface="Arial" charset="0"/>
            </a:endParaRPr>
          </a:p>
        </p:txBody>
      </p:sp>
    </p:spTree>
    <p:extLst>
      <p:ext uri="{BB962C8B-B14F-4D97-AF65-F5344CB8AC3E}">
        <p14:creationId xmlns:p14="http://schemas.microsoft.com/office/powerpoint/2010/main" val="3480260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9144000" cy="6165303"/>
          </a:xfrm>
          <a:prstGeom prst="rect">
            <a:avLst/>
          </a:prstGeom>
        </p:spPr>
      </p:pic>
      <p:sp>
        <p:nvSpPr>
          <p:cNvPr id="2" name="Slide Number Placeholder 1"/>
          <p:cNvSpPr>
            <a:spLocks noGrp="1"/>
          </p:cNvSpPr>
          <p:nvPr>
            <p:ph type="sldNum" sz="quarter" idx="10"/>
          </p:nvPr>
        </p:nvSpPr>
        <p:spPr/>
        <p:txBody>
          <a:bodyPr/>
          <a:lstStyle/>
          <a:p>
            <a:pPr>
              <a:defRPr/>
            </a:pPr>
            <a:fld id="{848D8BC9-9AE0-4EE9-AD28-53F06F5E0B74}" type="slidenum">
              <a:rPr lang="he-IL" smtClean="0">
                <a:solidFill>
                  <a:srgbClr val="423421"/>
                </a:solidFill>
              </a:rPr>
              <a:pPr>
                <a:defRPr/>
              </a:pPr>
              <a:t>13</a:t>
            </a:fld>
            <a:endParaRPr lang="en-US">
              <a:solidFill>
                <a:srgbClr val="423421"/>
              </a:solidFill>
            </a:endParaRPr>
          </a:p>
        </p:txBody>
      </p:sp>
      <p:sp>
        <p:nvSpPr>
          <p:cNvPr id="4" name="Rectangle 3"/>
          <p:cNvSpPr/>
          <p:nvPr/>
        </p:nvSpPr>
        <p:spPr bwMode="auto">
          <a:xfrm>
            <a:off x="3419872" y="1586671"/>
            <a:ext cx="5184576" cy="1292662"/>
          </a:xfrm>
          <a:prstGeom prst="rect">
            <a:avLst/>
          </a:prstGeom>
          <a:solidFill>
            <a:srgbClr val="0000FF"/>
          </a:solidFill>
          <a:ln w="25400" cap="flat" cmpd="sng" algn="ctr">
            <a:solidFill>
              <a:srgbClr val="000000"/>
            </a:solidFill>
            <a:prstDash val="sysDot"/>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228600" indent="-228600" algn="just" rtl="1" eaLnBrk="1" hangingPunct="1">
              <a:lnSpc>
                <a:spcPct val="80000"/>
              </a:lnSpc>
              <a:spcBef>
                <a:spcPct val="35000"/>
              </a:spcBef>
              <a:spcAft>
                <a:spcPct val="15000"/>
              </a:spcAft>
              <a:buClr>
                <a:srgbClr val="D69200"/>
              </a:buClr>
              <a:buSzPct val="130000"/>
            </a:pPr>
            <a:r>
              <a:rPr lang="he-IL" sz="2400" dirty="0">
                <a:solidFill>
                  <a:srgbClr val="FFFFFF"/>
                </a:solidFill>
                <a:latin typeface="Narkisim" panose="020E0502050101010101" pitchFamily="34" charset="-79"/>
                <a:cs typeface="Narkisim" panose="020E0502050101010101" pitchFamily="34" charset="-79"/>
              </a:rPr>
              <a:t>הרכבת חיישנים מסוגים שונים על קסדה לאיתור מפגעים בטיחותיים ואנושיים. יהיה שימוש בפלטפורמות קוד פתוח בנושא החיישנים. הדרכה תסופק על ידי יבמ. . </a:t>
            </a:r>
            <a:endParaRPr lang="en-US" sz="2400" dirty="0" smtClean="0">
              <a:solidFill>
                <a:srgbClr val="FFFFFF"/>
              </a:solidFill>
              <a:latin typeface="Narkisim" panose="020E0502050101010101" pitchFamily="34" charset="-79"/>
              <a:cs typeface="Narkisim" panose="020E0502050101010101" pitchFamily="34" charset="-79"/>
            </a:endParaRPr>
          </a:p>
        </p:txBody>
      </p:sp>
      <p:sp>
        <p:nvSpPr>
          <p:cNvPr id="5" name="Rectangle 4"/>
          <p:cNvSpPr/>
          <p:nvPr/>
        </p:nvSpPr>
        <p:spPr bwMode="auto">
          <a:xfrm>
            <a:off x="153988" y="1556792"/>
            <a:ext cx="2232248" cy="984885"/>
          </a:xfrm>
          <a:prstGeom prst="rect">
            <a:avLst/>
          </a:prstGeom>
          <a:solidFill>
            <a:srgbClr val="065E15"/>
          </a:solidFill>
          <a:ln w="25400" cap="flat" cmpd="sng" algn="ctr">
            <a:solidFill>
              <a:srgbClr val="000000"/>
            </a:solidFill>
            <a:prstDash val="sysDot"/>
            <a:round/>
            <a:headEnd type="none" w="med" len="med"/>
            <a:tailEnd type="triangle" w="med" len="med"/>
          </a:ln>
          <a:effectLst/>
          <a:extLst/>
        </p:spPr>
        <p:txBody>
          <a:bodyPr vert="horz" wrap="square" lIns="91440" tIns="45720" rIns="91440" bIns="45720" numCol="1" rtlCol="0" anchor="t" anchorCtr="0" compatLnSpc="1">
            <a:prstTxWarp prst="textNoShape">
              <a:avLst/>
            </a:prstTxWarp>
            <a:spAutoFit/>
          </a:bodyPr>
          <a:lstStyle/>
          <a:p>
            <a:pPr marL="228600" indent="-228600" algn="r" rtl="1" eaLnBrk="1" hangingPunct="1">
              <a:lnSpc>
                <a:spcPct val="80000"/>
              </a:lnSpc>
              <a:spcBef>
                <a:spcPct val="35000"/>
              </a:spcBef>
              <a:spcAft>
                <a:spcPct val="15000"/>
              </a:spcAft>
              <a:buClr>
                <a:srgbClr val="D69200"/>
              </a:buClr>
              <a:buSzPct val="130000"/>
            </a:pPr>
            <a:r>
              <a:rPr lang="he-IL" dirty="0" smtClean="0">
                <a:solidFill>
                  <a:srgbClr val="FFFFFF"/>
                </a:solidFill>
                <a:cs typeface="Arial" charset="0"/>
              </a:rPr>
              <a:t> מנטור:</a:t>
            </a:r>
          </a:p>
          <a:p>
            <a:pPr marL="228600" indent="-228600" algn="r" rtl="1" eaLnBrk="1" hangingPunct="1">
              <a:lnSpc>
                <a:spcPct val="80000"/>
              </a:lnSpc>
              <a:spcBef>
                <a:spcPct val="35000"/>
              </a:spcBef>
              <a:spcAft>
                <a:spcPct val="15000"/>
              </a:spcAft>
              <a:buClr>
                <a:srgbClr val="D69200"/>
              </a:buClr>
              <a:buSzPct val="130000"/>
            </a:pPr>
            <a:r>
              <a:rPr lang="he-IL" dirty="0" smtClean="0">
                <a:solidFill>
                  <a:srgbClr val="FFFFFF"/>
                </a:solidFill>
                <a:cs typeface="Arial" charset="0"/>
              </a:rPr>
              <a:t> </a:t>
            </a:r>
            <a:r>
              <a:rPr lang="he-IL" dirty="0" smtClean="0">
                <a:solidFill>
                  <a:srgbClr val="FFFFFF"/>
                </a:solidFill>
                <a:cs typeface="Arial" charset="0"/>
              </a:rPr>
              <a:t>ד"ר ליאור </a:t>
            </a:r>
            <a:r>
              <a:rPr lang="he-IL" dirty="0" err="1" smtClean="0">
                <a:solidFill>
                  <a:srgbClr val="FFFFFF"/>
                </a:solidFill>
                <a:cs typeface="Arial" charset="0"/>
              </a:rPr>
              <a:t>לימונד</a:t>
            </a:r>
            <a:r>
              <a:rPr lang="he-IL" dirty="0" smtClean="0">
                <a:solidFill>
                  <a:srgbClr val="FFFFFF"/>
                </a:solidFill>
                <a:cs typeface="Arial" charset="0"/>
              </a:rPr>
              <a:t> - יבמ</a:t>
            </a:r>
            <a:endParaRPr lang="he-IL" dirty="0" smtClean="0">
              <a:solidFill>
                <a:srgbClr val="FFFFFF"/>
              </a:solidFill>
              <a:cs typeface="Arial" charset="0"/>
            </a:endParaRPr>
          </a:p>
        </p:txBody>
      </p:sp>
      <p:sp>
        <p:nvSpPr>
          <p:cNvPr id="7" name="Rectangle 6"/>
          <p:cNvSpPr/>
          <p:nvPr/>
        </p:nvSpPr>
        <p:spPr bwMode="auto">
          <a:xfrm>
            <a:off x="979626" y="452991"/>
            <a:ext cx="6264696" cy="341376"/>
          </a:xfrm>
          <a:prstGeom prst="rect">
            <a:avLst/>
          </a:prstGeom>
          <a:solidFill>
            <a:srgbClr val="0000FF"/>
          </a:solidFill>
          <a:ln w="25400" cap="flat" cmpd="sng" algn="ctr">
            <a:solidFill>
              <a:srgbClr val="000000"/>
            </a:solidFill>
            <a:prstDash val="sysDot"/>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228600" indent="-228600" algn="ctr" rtl="1" eaLnBrk="1" hangingPunct="1">
              <a:lnSpc>
                <a:spcPct val="80000"/>
              </a:lnSpc>
              <a:spcBef>
                <a:spcPct val="35000"/>
              </a:spcBef>
              <a:spcAft>
                <a:spcPct val="15000"/>
              </a:spcAft>
              <a:buClr>
                <a:srgbClr val="D69200"/>
              </a:buClr>
              <a:buSzPct val="130000"/>
            </a:pPr>
            <a:r>
              <a:rPr lang="he-IL" dirty="0" smtClean="0">
                <a:solidFill>
                  <a:srgbClr val="FFFFFF"/>
                </a:solidFill>
                <a:cs typeface="Arial" charset="0"/>
              </a:rPr>
              <a:t>קסדה חכמה</a:t>
            </a:r>
            <a:endParaRPr lang="en-US" dirty="0">
              <a:solidFill>
                <a:srgbClr val="FFFFFF"/>
              </a:solidFill>
              <a:cs typeface="Arial" charset="0"/>
            </a:endParaRPr>
          </a:p>
        </p:txBody>
      </p:sp>
    </p:spTree>
    <p:extLst>
      <p:ext uri="{BB962C8B-B14F-4D97-AF65-F5344CB8AC3E}">
        <p14:creationId xmlns:p14="http://schemas.microsoft.com/office/powerpoint/2010/main" val="1126356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9144000" cy="6381328"/>
          </a:xfrm>
          <a:prstGeom prst="rect">
            <a:avLst/>
          </a:prstGeom>
        </p:spPr>
      </p:pic>
      <p:sp>
        <p:nvSpPr>
          <p:cNvPr id="2" name="Slide Number Placeholder 1"/>
          <p:cNvSpPr>
            <a:spLocks noGrp="1"/>
          </p:cNvSpPr>
          <p:nvPr>
            <p:ph type="sldNum" sz="quarter" idx="10"/>
          </p:nvPr>
        </p:nvSpPr>
        <p:spPr/>
        <p:txBody>
          <a:bodyPr/>
          <a:lstStyle/>
          <a:p>
            <a:pPr>
              <a:defRPr/>
            </a:pPr>
            <a:fld id="{848D8BC9-9AE0-4EE9-AD28-53F06F5E0B74}" type="slidenum">
              <a:rPr lang="he-IL" smtClean="0">
                <a:solidFill>
                  <a:srgbClr val="423421"/>
                </a:solidFill>
              </a:rPr>
              <a:pPr>
                <a:defRPr/>
              </a:pPr>
              <a:t>14</a:t>
            </a:fld>
            <a:endParaRPr lang="en-US">
              <a:solidFill>
                <a:srgbClr val="423421"/>
              </a:solidFill>
            </a:endParaRPr>
          </a:p>
        </p:txBody>
      </p:sp>
      <p:sp>
        <p:nvSpPr>
          <p:cNvPr id="4" name="Rectangle 3"/>
          <p:cNvSpPr/>
          <p:nvPr/>
        </p:nvSpPr>
        <p:spPr bwMode="auto">
          <a:xfrm>
            <a:off x="3419872" y="1586671"/>
            <a:ext cx="5184576" cy="1883593"/>
          </a:xfrm>
          <a:prstGeom prst="rect">
            <a:avLst/>
          </a:prstGeom>
          <a:solidFill>
            <a:srgbClr val="0000FF"/>
          </a:solidFill>
          <a:ln w="25400" cap="flat" cmpd="sng" algn="ctr">
            <a:solidFill>
              <a:srgbClr val="000000"/>
            </a:solidFill>
            <a:prstDash val="sysDot"/>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228600" indent="-228600" algn="just" rtl="1" eaLnBrk="1" hangingPunct="1">
              <a:lnSpc>
                <a:spcPct val="80000"/>
              </a:lnSpc>
              <a:spcBef>
                <a:spcPct val="35000"/>
              </a:spcBef>
              <a:spcAft>
                <a:spcPct val="15000"/>
              </a:spcAft>
              <a:buClr>
                <a:srgbClr val="D69200"/>
              </a:buClr>
              <a:buSzPct val="130000"/>
            </a:pPr>
            <a:r>
              <a:rPr lang="he-IL" sz="2400" dirty="0">
                <a:solidFill>
                  <a:srgbClr val="FFFFFF"/>
                </a:solidFill>
                <a:latin typeface="Narkisim" panose="020E0502050101010101" pitchFamily="34" charset="-79"/>
                <a:cs typeface="Narkisim" panose="020E0502050101010101" pitchFamily="34" charset="-79"/>
              </a:rPr>
              <a:t>בניית פלטפורמה שמשלבת ממדים שונים של מולטימדיה (טקסט, ציורים, אנימציות, קול, וידאו, תרגום) כאבני בניין ותסריטי פעולה שונים המתחילים משיתוף פעולה סביב יצירה קיימת וממשיכים ליצירת יצירות חדשות </a:t>
            </a:r>
            <a:endParaRPr lang="en-US" sz="2400" dirty="0" smtClean="0">
              <a:solidFill>
                <a:srgbClr val="FFFFFF"/>
              </a:solidFill>
              <a:latin typeface="Narkisim" panose="020E0502050101010101" pitchFamily="34" charset="-79"/>
              <a:cs typeface="Narkisim" panose="020E0502050101010101" pitchFamily="34" charset="-79"/>
            </a:endParaRPr>
          </a:p>
        </p:txBody>
      </p:sp>
      <p:sp>
        <p:nvSpPr>
          <p:cNvPr id="5" name="Rectangle 4"/>
          <p:cNvSpPr/>
          <p:nvPr/>
        </p:nvSpPr>
        <p:spPr bwMode="auto">
          <a:xfrm>
            <a:off x="153988" y="1556792"/>
            <a:ext cx="2232248" cy="738664"/>
          </a:xfrm>
          <a:prstGeom prst="rect">
            <a:avLst/>
          </a:prstGeom>
          <a:solidFill>
            <a:srgbClr val="065E15"/>
          </a:solidFill>
          <a:ln w="25400" cap="flat" cmpd="sng" algn="ctr">
            <a:solidFill>
              <a:srgbClr val="000000"/>
            </a:solidFill>
            <a:prstDash val="sysDot"/>
            <a:round/>
            <a:headEnd type="none" w="med" len="med"/>
            <a:tailEnd type="triangle" w="med" len="med"/>
          </a:ln>
          <a:effectLst/>
          <a:extLst/>
        </p:spPr>
        <p:txBody>
          <a:bodyPr vert="horz" wrap="square" lIns="91440" tIns="45720" rIns="91440" bIns="45720" numCol="1" rtlCol="0" anchor="t" anchorCtr="0" compatLnSpc="1">
            <a:prstTxWarp prst="textNoShape">
              <a:avLst/>
            </a:prstTxWarp>
            <a:spAutoFit/>
          </a:bodyPr>
          <a:lstStyle/>
          <a:p>
            <a:pPr marL="228600" indent="-228600" algn="r" rtl="1" eaLnBrk="1" hangingPunct="1">
              <a:lnSpc>
                <a:spcPct val="80000"/>
              </a:lnSpc>
              <a:spcBef>
                <a:spcPct val="35000"/>
              </a:spcBef>
              <a:spcAft>
                <a:spcPct val="15000"/>
              </a:spcAft>
              <a:buClr>
                <a:srgbClr val="D69200"/>
              </a:buClr>
              <a:buSzPct val="130000"/>
            </a:pPr>
            <a:r>
              <a:rPr lang="he-IL" dirty="0" smtClean="0">
                <a:solidFill>
                  <a:srgbClr val="FFFFFF"/>
                </a:solidFill>
                <a:cs typeface="Arial" charset="0"/>
              </a:rPr>
              <a:t> מנטור:</a:t>
            </a:r>
          </a:p>
          <a:p>
            <a:pPr marL="228600" indent="-228600" algn="r" rtl="1" eaLnBrk="1" hangingPunct="1">
              <a:lnSpc>
                <a:spcPct val="80000"/>
              </a:lnSpc>
              <a:spcBef>
                <a:spcPct val="35000"/>
              </a:spcBef>
              <a:spcAft>
                <a:spcPct val="15000"/>
              </a:spcAft>
              <a:buClr>
                <a:srgbClr val="D69200"/>
              </a:buClr>
              <a:buSzPct val="130000"/>
            </a:pPr>
            <a:r>
              <a:rPr lang="he-IL" dirty="0" smtClean="0">
                <a:solidFill>
                  <a:srgbClr val="FFFFFF"/>
                </a:solidFill>
                <a:cs typeface="Arial" charset="0"/>
              </a:rPr>
              <a:t> </a:t>
            </a:r>
            <a:r>
              <a:rPr lang="he-IL" dirty="0" smtClean="0">
                <a:solidFill>
                  <a:srgbClr val="FFFFFF"/>
                </a:solidFill>
                <a:cs typeface="Arial" charset="0"/>
              </a:rPr>
              <a:t>סיגל מגן </a:t>
            </a:r>
            <a:endParaRPr lang="he-IL" dirty="0" smtClean="0">
              <a:solidFill>
                <a:srgbClr val="FFFFFF"/>
              </a:solidFill>
              <a:cs typeface="Arial" charset="0"/>
            </a:endParaRPr>
          </a:p>
        </p:txBody>
      </p:sp>
      <p:sp>
        <p:nvSpPr>
          <p:cNvPr id="7" name="Rectangle 6"/>
          <p:cNvSpPr/>
          <p:nvPr/>
        </p:nvSpPr>
        <p:spPr bwMode="auto">
          <a:xfrm>
            <a:off x="979626" y="452991"/>
            <a:ext cx="6264696" cy="341376"/>
          </a:xfrm>
          <a:prstGeom prst="rect">
            <a:avLst/>
          </a:prstGeom>
          <a:solidFill>
            <a:srgbClr val="0000FF"/>
          </a:solidFill>
          <a:ln w="25400" cap="flat" cmpd="sng" algn="ctr">
            <a:solidFill>
              <a:srgbClr val="000000"/>
            </a:solidFill>
            <a:prstDash val="sysDot"/>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228600" indent="-228600" algn="ctr" rtl="1" eaLnBrk="1" hangingPunct="1">
              <a:lnSpc>
                <a:spcPct val="80000"/>
              </a:lnSpc>
              <a:spcBef>
                <a:spcPct val="35000"/>
              </a:spcBef>
              <a:spcAft>
                <a:spcPct val="15000"/>
              </a:spcAft>
              <a:buClr>
                <a:srgbClr val="D69200"/>
              </a:buClr>
              <a:buSzPct val="130000"/>
            </a:pPr>
            <a:r>
              <a:rPr lang="he-IL" dirty="0" smtClean="0">
                <a:solidFill>
                  <a:srgbClr val="FFFFFF"/>
                </a:solidFill>
                <a:cs typeface="Arial" charset="0"/>
              </a:rPr>
              <a:t>מערכת לניהול סדנא לחשיבה יצירתית</a:t>
            </a:r>
            <a:endParaRPr lang="en-US" dirty="0">
              <a:solidFill>
                <a:srgbClr val="FFFFFF"/>
              </a:solidFill>
              <a:cs typeface="Arial" charset="0"/>
            </a:endParaRPr>
          </a:p>
        </p:txBody>
      </p:sp>
    </p:spTree>
    <p:extLst>
      <p:ext uri="{BB962C8B-B14F-4D97-AF65-F5344CB8AC3E}">
        <p14:creationId xmlns:p14="http://schemas.microsoft.com/office/powerpoint/2010/main" val="125147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9144000" cy="6309319"/>
          </a:xfrm>
          <a:prstGeom prst="rect">
            <a:avLst/>
          </a:prstGeom>
        </p:spPr>
      </p:pic>
      <p:sp>
        <p:nvSpPr>
          <p:cNvPr id="2" name="Slide Number Placeholder 1"/>
          <p:cNvSpPr>
            <a:spLocks noGrp="1"/>
          </p:cNvSpPr>
          <p:nvPr>
            <p:ph type="sldNum" sz="quarter" idx="10"/>
          </p:nvPr>
        </p:nvSpPr>
        <p:spPr/>
        <p:txBody>
          <a:bodyPr/>
          <a:lstStyle/>
          <a:p>
            <a:pPr>
              <a:defRPr/>
            </a:pPr>
            <a:fld id="{848D8BC9-9AE0-4EE9-AD28-53F06F5E0B74}" type="slidenum">
              <a:rPr lang="he-IL" smtClean="0">
                <a:solidFill>
                  <a:srgbClr val="423421"/>
                </a:solidFill>
              </a:rPr>
              <a:pPr>
                <a:defRPr/>
              </a:pPr>
              <a:t>15</a:t>
            </a:fld>
            <a:endParaRPr lang="en-US">
              <a:solidFill>
                <a:srgbClr val="423421"/>
              </a:solidFill>
            </a:endParaRPr>
          </a:p>
        </p:txBody>
      </p:sp>
      <p:sp>
        <p:nvSpPr>
          <p:cNvPr id="4" name="Rectangle 3"/>
          <p:cNvSpPr/>
          <p:nvPr/>
        </p:nvSpPr>
        <p:spPr bwMode="auto">
          <a:xfrm>
            <a:off x="3419872" y="1148465"/>
            <a:ext cx="5184576" cy="5613845"/>
          </a:xfrm>
          <a:prstGeom prst="rect">
            <a:avLst/>
          </a:prstGeom>
          <a:solidFill>
            <a:srgbClr val="0000FF"/>
          </a:solidFill>
          <a:ln w="25400" cap="flat" cmpd="sng" algn="ctr">
            <a:solidFill>
              <a:srgbClr val="000000"/>
            </a:solidFill>
            <a:prstDash val="sysDot"/>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228600" indent="-228600" algn="just" rtl="1" eaLnBrk="1" hangingPunct="1">
              <a:lnSpc>
                <a:spcPct val="80000"/>
              </a:lnSpc>
              <a:spcBef>
                <a:spcPct val="35000"/>
              </a:spcBef>
              <a:spcAft>
                <a:spcPct val="15000"/>
              </a:spcAft>
              <a:buClr>
                <a:srgbClr val="D69200"/>
              </a:buClr>
              <a:buSzPct val="130000"/>
            </a:pPr>
            <a:r>
              <a:rPr lang="he-IL" sz="2400" dirty="0">
                <a:solidFill>
                  <a:srgbClr val="FFFFFF"/>
                </a:solidFill>
                <a:latin typeface="Narkisim" panose="020E0502050101010101" pitchFamily="34" charset="-79"/>
                <a:cs typeface="Narkisim" panose="020E0502050101010101" pitchFamily="34" charset="-79"/>
              </a:rPr>
              <a:t>מטרת הפרויקט לפתח מערכת תוכנה למעקב אחרי שנאה והסתה באמצעות ניתוח נתונים (טקסטים, תוויות, התפשטות של נתונים וכו') ברשתות חברתיות (</a:t>
            </a:r>
            <a:r>
              <a:rPr lang="he-IL" sz="2400" dirty="0" err="1">
                <a:solidFill>
                  <a:srgbClr val="FFFFFF"/>
                </a:solidFill>
                <a:latin typeface="Narkisim" panose="020E0502050101010101" pitchFamily="34" charset="-79"/>
                <a:cs typeface="Narkisim" panose="020E0502050101010101" pitchFamily="34" charset="-79"/>
              </a:rPr>
              <a:t>טוויטר</a:t>
            </a:r>
            <a:r>
              <a:rPr lang="he-IL" sz="2400" dirty="0">
                <a:solidFill>
                  <a:srgbClr val="FFFFFF"/>
                </a:solidFill>
                <a:latin typeface="Narkisim" panose="020E0502050101010101" pitchFamily="34" charset="-79"/>
                <a:cs typeface="Narkisim" panose="020E0502050101010101" pitchFamily="34" charset="-79"/>
              </a:rPr>
              <a:t>, </a:t>
            </a:r>
            <a:r>
              <a:rPr lang="he-IL" sz="2400" dirty="0" err="1">
                <a:solidFill>
                  <a:srgbClr val="FFFFFF"/>
                </a:solidFill>
                <a:latin typeface="Narkisim" panose="020E0502050101010101" pitchFamily="34" charset="-79"/>
                <a:cs typeface="Narkisim" panose="020E0502050101010101" pitchFamily="34" charset="-79"/>
              </a:rPr>
              <a:t>פייסבוק</a:t>
            </a:r>
            <a:r>
              <a:rPr lang="he-IL" sz="2400" dirty="0">
                <a:solidFill>
                  <a:srgbClr val="FFFFFF"/>
                </a:solidFill>
                <a:latin typeface="Narkisim" panose="020E0502050101010101" pitchFamily="34" charset="-79"/>
                <a:cs typeface="Narkisim" panose="020E0502050101010101" pitchFamily="34" charset="-79"/>
              </a:rPr>
              <a:t>, תגובות באתרי חדשות וכד'). לחקור תופעות שנאה כדי למדוד את רמת השנאה באזור ולאתר משתמשים פעילים בהתבטאות והפצת דעות שנאה, וקהיליות המקדמות דעות אלה.  מדד השנאה יתבטא בדירוג וסימון בצבע של משפטים על פי דרגת החומרה והארס. מדד זה יוצע כקוד התנהגות לאימוץ על-ידי אתרים שונים. </a:t>
            </a:r>
          </a:p>
          <a:p>
            <a:pPr marL="228600" indent="-228600" algn="just" rtl="1" eaLnBrk="1" hangingPunct="1">
              <a:lnSpc>
                <a:spcPct val="80000"/>
              </a:lnSpc>
              <a:spcBef>
                <a:spcPct val="35000"/>
              </a:spcBef>
              <a:spcAft>
                <a:spcPct val="15000"/>
              </a:spcAft>
              <a:buClr>
                <a:srgbClr val="D69200"/>
              </a:buClr>
              <a:buSzPct val="130000"/>
            </a:pPr>
            <a:r>
              <a:rPr lang="he-IL" sz="2400" dirty="0">
                <a:solidFill>
                  <a:srgbClr val="FFFFFF"/>
                </a:solidFill>
                <a:latin typeface="Narkisim" panose="020E0502050101010101" pitchFamily="34" charset="-79"/>
                <a:cs typeface="Narkisim" panose="020E0502050101010101" pitchFamily="34" charset="-79"/>
              </a:rPr>
              <a:t>המערכת תהיה מורכבת משני חלקים: זיהוי תופעות שנאה ע"י טכניקות אלגוריתמיות  של ניתוח תחושות (</a:t>
            </a:r>
            <a:r>
              <a:rPr lang="en-US" sz="2400" dirty="0">
                <a:solidFill>
                  <a:srgbClr val="FFFFFF"/>
                </a:solidFill>
                <a:latin typeface="Narkisim" panose="020E0502050101010101" pitchFamily="34" charset="-79"/>
                <a:cs typeface="Narkisim" panose="020E0502050101010101" pitchFamily="34" charset="-79"/>
              </a:rPr>
              <a:t>sentiment analysis) </a:t>
            </a:r>
            <a:r>
              <a:rPr lang="he-IL" sz="2400" dirty="0">
                <a:solidFill>
                  <a:srgbClr val="FFFFFF"/>
                </a:solidFill>
                <a:latin typeface="Narkisim" panose="020E0502050101010101" pitchFamily="34" charset="-79"/>
                <a:cs typeface="Narkisim" panose="020E0502050101010101" pitchFamily="34" charset="-79"/>
              </a:rPr>
              <a:t>עוד בראשיתן, וניסיון למנוע את התפשטותן באמצעות כלים ממוחשבים של ניהול תפישות .(</a:t>
            </a:r>
            <a:r>
              <a:rPr lang="en-US" sz="2400" dirty="0">
                <a:solidFill>
                  <a:srgbClr val="FFFFFF"/>
                </a:solidFill>
                <a:latin typeface="Narkisim" panose="020E0502050101010101" pitchFamily="34" charset="-79"/>
                <a:cs typeface="Narkisim" panose="020E0502050101010101" pitchFamily="34" charset="-79"/>
              </a:rPr>
              <a:t>Perception management) </a:t>
            </a:r>
            <a:endParaRPr lang="en-US" sz="2400" dirty="0" smtClean="0">
              <a:solidFill>
                <a:srgbClr val="FFFFFF"/>
              </a:solidFill>
              <a:latin typeface="Narkisim" panose="020E0502050101010101" pitchFamily="34" charset="-79"/>
              <a:cs typeface="Narkisim" panose="020E0502050101010101" pitchFamily="34" charset="-79"/>
            </a:endParaRPr>
          </a:p>
        </p:txBody>
      </p:sp>
      <p:sp>
        <p:nvSpPr>
          <p:cNvPr id="5" name="Rectangle 4"/>
          <p:cNvSpPr/>
          <p:nvPr/>
        </p:nvSpPr>
        <p:spPr bwMode="auto">
          <a:xfrm>
            <a:off x="153988" y="1556792"/>
            <a:ext cx="2232248" cy="738664"/>
          </a:xfrm>
          <a:prstGeom prst="rect">
            <a:avLst/>
          </a:prstGeom>
          <a:solidFill>
            <a:srgbClr val="065E15"/>
          </a:solidFill>
          <a:ln w="25400" cap="flat" cmpd="sng" algn="ctr">
            <a:solidFill>
              <a:srgbClr val="000000"/>
            </a:solidFill>
            <a:prstDash val="sysDot"/>
            <a:round/>
            <a:headEnd type="none" w="med" len="med"/>
            <a:tailEnd type="triangle" w="med" len="med"/>
          </a:ln>
          <a:effectLst/>
          <a:extLst/>
        </p:spPr>
        <p:txBody>
          <a:bodyPr vert="horz" wrap="square" lIns="91440" tIns="45720" rIns="91440" bIns="45720" numCol="1" rtlCol="0" anchor="t" anchorCtr="0" compatLnSpc="1">
            <a:prstTxWarp prst="textNoShape">
              <a:avLst/>
            </a:prstTxWarp>
            <a:spAutoFit/>
          </a:bodyPr>
          <a:lstStyle/>
          <a:p>
            <a:pPr marL="228600" indent="-228600" algn="r" rtl="1" eaLnBrk="1" hangingPunct="1">
              <a:lnSpc>
                <a:spcPct val="80000"/>
              </a:lnSpc>
              <a:spcBef>
                <a:spcPct val="35000"/>
              </a:spcBef>
              <a:spcAft>
                <a:spcPct val="15000"/>
              </a:spcAft>
              <a:buClr>
                <a:srgbClr val="D69200"/>
              </a:buClr>
              <a:buSzPct val="130000"/>
            </a:pPr>
            <a:r>
              <a:rPr lang="he-IL" dirty="0" smtClean="0">
                <a:solidFill>
                  <a:srgbClr val="FFFFFF"/>
                </a:solidFill>
                <a:cs typeface="Arial" charset="0"/>
              </a:rPr>
              <a:t> מנטור:</a:t>
            </a:r>
          </a:p>
          <a:p>
            <a:pPr marL="228600" indent="-228600" algn="r" rtl="1" eaLnBrk="1" hangingPunct="1">
              <a:lnSpc>
                <a:spcPct val="80000"/>
              </a:lnSpc>
              <a:spcBef>
                <a:spcPct val="35000"/>
              </a:spcBef>
              <a:spcAft>
                <a:spcPct val="15000"/>
              </a:spcAft>
              <a:buClr>
                <a:srgbClr val="D69200"/>
              </a:buClr>
              <a:buSzPct val="130000"/>
            </a:pPr>
            <a:r>
              <a:rPr lang="he-IL" dirty="0" smtClean="0">
                <a:solidFill>
                  <a:srgbClr val="FFFFFF"/>
                </a:solidFill>
                <a:cs typeface="Arial" charset="0"/>
              </a:rPr>
              <a:t> ד"ר </a:t>
            </a:r>
            <a:r>
              <a:rPr lang="he-IL" dirty="0" smtClean="0">
                <a:solidFill>
                  <a:srgbClr val="FFFFFF"/>
                </a:solidFill>
                <a:cs typeface="Arial" charset="0"/>
              </a:rPr>
              <a:t>יצחק אורן </a:t>
            </a:r>
            <a:endParaRPr lang="he-IL" dirty="0" smtClean="0">
              <a:solidFill>
                <a:srgbClr val="FFFFFF"/>
              </a:solidFill>
              <a:cs typeface="Arial" charset="0"/>
            </a:endParaRPr>
          </a:p>
        </p:txBody>
      </p:sp>
      <p:sp>
        <p:nvSpPr>
          <p:cNvPr id="7" name="Rectangle 6"/>
          <p:cNvSpPr/>
          <p:nvPr/>
        </p:nvSpPr>
        <p:spPr bwMode="auto">
          <a:xfrm>
            <a:off x="979626" y="452991"/>
            <a:ext cx="6264696" cy="341376"/>
          </a:xfrm>
          <a:prstGeom prst="rect">
            <a:avLst/>
          </a:prstGeom>
          <a:solidFill>
            <a:srgbClr val="0000FF"/>
          </a:solidFill>
          <a:ln w="25400" cap="flat" cmpd="sng" algn="ctr">
            <a:solidFill>
              <a:srgbClr val="000000"/>
            </a:solidFill>
            <a:prstDash val="sysDot"/>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228600" indent="-228600" algn="ctr" rtl="1" eaLnBrk="1" hangingPunct="1">
              <a:lnSpc>
                <a:spcPct val="80000"/>
              </a:lnSpc>
              <a:spcBef>
                <a:spcPct val="35000"/>
              </a:spcBef>
              <a:spcAft>
                <a:spcPct val="15000"/>
              </a:spcAft>
              <a:buClr>
                <a:srgbClr val="D69200"/>
              </a:buClr>
              <a:buSzPct val="130000"/>
            </a:pPr>
            <a:r>
              <a:rPr lang="he-IL" dirty="0" smtClean="0">
                <a:solidFill>
                  <a:srgbClr val="FFFFFF"/>
                </a:solidFill>
                <a:cs typeface="Arial" charset="0"/>
              </a:rPr>
              <a:t>שנאה ברשתות חברתיות: ניטור ומניעה </a:t>
            </a:r>
            <a:endParaRPr lang="en-US" dirty="0">
              <a:solidFill>
                <a:srgbClr val="FFFFFF"/>
              </a:solidFill>
              <a:cs typeface="Arial" charset="0"/>
            </a:endParaRPr>
          </a:p>
        </p:txBody>
      </p:sp>
    </p:spTree>
    <p:extLst>
      <p:ext uri="{BB962C8B-B14F-4D97-AF65-F5344CB8AC3E}">
        <p14:creationId xmlns:p14="http://schemas.microsoft.com/office/powerpoint/2010/main" val="232278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9144000" cy="6093296"/>
          </a:xfrm>
          <a:prstGeom prst="rect">
            <a:avLst/>
          </a:prstGeom>
        </p:spPr>
      </p:pic>
      <p:sp>
        <p:nvSpPr>
          <p:cNvPr id="2" name="Slide Number Placeholder 1"/>
          <p:cNvSpPr>
            <a:spLocks noGrp="1"/>
          </p:cNvSpPr>
          <p:nvPr>
            <p:ph type="sldNum" sz="quarter" idx="10"/>
          </p:nvPr>
        </p:nvSpPr>
        <p:spPr/>
        <p:txBody>
          <a:bodyPr/>
          <a:lstStyle/>
          <a:p>
            <a:pPr>
              <a:defRPr/>
            </a:pPr>
            <a:fld id="{848D8BC9-9AE0-4EE9-AD28-53F06F5E0B74}" type="slidenum">
              <a:rPr lang="he-IL" smtClean="0">
                <a:solidFill>
                  <a:srgbClr val="423421"/>
                </a:solidFill>
              </a:rPr>
              <a:pPr>
                <a:defRPr/>
              </a:pPr>
              <a:t>16</a:t>
            </a:fld>
            <a:endParaRPr lang="en-US">
              <a:solidFill>
                <a:srgbClr val="423421"/>
              </a:solidFill>
            </a:endParaRPr>
          </a:p>
        </p:txBody>
      </p:sp>
      <p:sp>
        <p:nvSpPr>
          <p:cNvPr id="4" name="Rectangle 3"/>
          <p:cNvSpPr/>
          <p:nvPr/>
        </p:nvSpPr>
        <p:spPr bwMode="auto">
          <a:xfrm>
            <a:off x="3419872" y="1586671"/>
            <a:ext cx="5184576" cy="1883593"/>
          </a:xfrm>
          <a:prstGeom prst="rect">
            <a:avLst/>
          </a:prstGeom>
          <a:solidFill>
            <a:srgbClr val="0000FF"/>
          </a:solidFill>
          <a:ln w="25400" cap="flat" cmpd="sng" algn="ctr">
            <a:solidFill>
              <a:srgbClr val="000000"/>
            </a:solidFill>
            <a:prstDash val="sysDot"/>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228600" indent="-228600" algn="just" rtl="1" eaLnBrk="1" hangingPunct="1">
              <a:lnSpc>
                <a:spcPct val="80000"/>
              </a:lnSpc>
              <a:spcBef>
                <a:spcPct val="35000"/>
              </a:spcBef>
              <a:spcAft>
                <a:spcPct val="15000"/>
              </a:spcAft>
              <a:buClr>
                <a:srgbClr val="D69200"/>
              </a:buClr>
              <a:buSzPct val="130000"/>
            </a:pPr>
            <a:r>
              <a:rPr lang="he-IL" sz="2400" dirty="0" smtClean="0">
                <a:solidFill>
                  <a:srgbClr val="FFFFFF"/>
                </a:solidFill>
                <a:latin typeface="Narkisim" panose="020E0502050101010101" pitchFamily="34" charset="-79"/>
                <a:cs typeface="Narkisim" panose="020E0502050101010101" pitchFamily="34" charset="-79"/>
              </a:rPr>
              <a:t>ביצוע </a:t>
            </a:r>
            <a:r>
              <a:rPr lang="he-IL" sz="2400" dirty="0">
                <a:solidFill>
                  <a:srgbClr val="FFFFFF"/>
                </a:solidFill>
                <a:latin typeface="Narkisim" panose="020E0502050101010101" pitchFamily="34" charset="-79"/>
                <a:cs typeface="Narkisim" panose="020E0502050101010101" pitchFamily="34" charset="-79"/>
              </a:rPr>
              <a:t>מעקב כמותי ואיכותי של כמות הגרעינים ואיכותם ע"י בחינה מרחוק בעזרת אמצעי(ם) טכנולוגיים שיותקנו בממגורות ושליטה-מרחוק בחדר בקרה שימצא במנהל המחקר החקלאי (או מקום אחר שיוחלט עליו..)</a:t>
            </a:r>
            <a:endParaRPr lang="en-US" sz="2400" dirty="0" smtClean="0">
              <a:solidFill>
                <a:srgbClr val="FFFFFF"/>
              </a:solidFill>
              <a:latin typeface="Narkisim" panose="020E0502050101010101" pitchFamily="34" charset="-79"/>
              <a:cs typeface="Narkisim" panose="020E0502050101010101" pitchFamily="34" charset="-79"/>
            </a:endParaRPr>
          </a:p>
        </p:txBody>
      </p:sp>
      <p:sp>
        <p:nvSpPr>
          <p:cNvPr id="5" name="Rectangle 4"/>
          <p:cNvSpPr/>
          <p:nvPr/>
        </p:nvSpPr>
        <p:spPr bwMode="auto">
          <a:xfrm>
            <a:off x="153988" y="1556792"/>
            <a:ext cx="2232248" cy="984885"/>
          </a:xfrm>
          <a:prstGeom prst="rect">
            <a:avLst/>
          </a:prstGeom>
          <a:solidFill>
            <a:srgbClr val="065E15"/>
          </a:solidFill>
          <a:ln w="25400" cap="flat" cmpd="sng" algn="ctr">
            <a:solidFill>
              <a:srgbClr val="000000"/>
            </a:solidFill>
            <a:prstDash val="sysDot"/>
            <a:round/>
            <a:headEnd type="none" w="med" len="med"/>
            <a:tailEnd type="triangle" w="med" len="med"/>
          </a:ln>
          <a:effectLst/>
          <a:extLst/>
        </p:spPr>
        <p:txBody>
          <a:bodyPr vert="horz" wrap="square" lIns="91440" tIns="45720" rIns="91440" bIns="45720" numCol="1" rtlCol="0" anchor="t" anchorCtr="0" compatLnSpc="1">
            <a:prstTxWarp prst="textNoShape">
              <a:avLst/>
            </a:prstTxWarp>
            <a:spAutoFit/>
          </a:bodyPr>
          <a:lstStyle/>
          <a:p>
            <a:pPr marL="228600" indent="-228600" algn="r" rtl="1" eaLnBrk="1" hangingPunct="1">
              <a:lnSpc>
                <a:spcPct val="80000"/>
              </a:lnSpc>
              <a:spcBef>
                <a:spcPct val="35000"/>
              </a:spcBef>
              <a:spcAft>
                <a:spcPct val="15000"/>
              </a:spcAft>
              <a:buClr>
                <a:srgbClr val="D69200"/>
              </a:buClr>
              <a:buSzPct val="130000"/>
            </a:pPr>
            <a:r>
              <a:rPr lang="he-IL" dirty="0" smtClean="0">
                <a:solidFill>
                  <a:srgbClr val="FFFFFF"/>
                </a:solidFill>
                <a:cs typeface="Arial" charset="0"/>
              </a:rPr>
              <a:t> מנטור:</a:t>
            </a:r>
          </a:p>
          <a:p>
            <a:pPr marL="228600" indent="-228600" algn="r" rtl="1" eaLnBrk="1" hangingPunct="1">
              <a:lnSpc>
                <a:spcPct val="80000"/>
              </a:lnSpc>
              <a:spcBef>
                <a:spcPct val="35000"/>
              </a:spcBef>
              <a:spcAft>
                <a:spcPct val="15000"/>
              </a:spcAft>
              <a:buClr>
                <a:srgbClr val="D69200"/>
              </a:buClr>
              <a:buSzPct val="130000"/>
            </a:pPr>
            <a:r>
              <a:rPr lang="he-IL" dirty="0" smtClean="0">
                <a:solidFill>
                  <a:srgbClr val="FFFFFF"/>
                </a:solidFill>
                <a:cs typeface="Arial" charset="0"/>
              </a:rPr>
              <a:t> </a:t>
            </a:r>
            <a:r>
              <a:rPr lang="he-IL" dirty="0" smtClean="0">
                <a:solidFill>
                  <a:srgbClr val="FFFFFF"/>
                </a:solidFill>
                <a:cs typeface="Arial" charset="0"/>
              </a:rPr>
              <a:t>פרופ' שלמה סלע – מרכז וולקני </a:t>
            </a:r>
            <a:endParaRPr lang="he-IL" dirty="0" smtClean="0">
              <a:solidFill>
                <a:srgbClr val="FFFFFF"/>
              </a:solidFill>
              <a:cs typeface="Arial" charset="0"/>
            </a:endParaRPr>
          </a:p>
        </p:txBody>
      </p:sp>
      <p:sp>
        <p:nvSpPr>
          <p:cNvPr id="7" name="Rectangle 6"/>
          <p:cNvSpPr/>
          <p:nvPr/>
        </p:nvSpPr>
        <p:spPr bwMode="auto">
          <a:xfrm>
            <a:off x="979626" y="452991"/>
            <a:ext cx="6264696" cy="341376"/>
          </a:xfrm>
          <a:prstGeom prst="rect">
            <a:avLst/>
          </a:prstGeom>
          <a:solidFill>
            <a:srgbClr val="0000FF"/>
          </a:solidFill>
          <a:ln w="25400" cap="flat" cmpd="sng" algn="ctr">
            <a:solidFill>
              <a:srgbClr val="000000"/>
            </a:solidFill>
            <a:prstDash val="sysDot"/>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228600" indent="-228600" algn="ctr" rtl="1" eaLnBrk="1" hangingPunct="1">
              <a:lnSpc>
                <a:spcPct val="80000"/>
              </a:lnSpc>
              <a:spcBef>
                <a:spcPct val="35000"/>
              </a:spcBef>
              <a:spcAft>
                <a:spcPct val="15000"/>
              </a:spcAft>
              <a:buClr>
                <a:srgbClr val="D69200"/>
              </a:buClr>
              <a:buSzPct val="130000"/>
            </a:pPr>
            <a:r>
              <a:rPr lang="he-IL" dirty="0">
                <a:solidFill>
                  <a:srgbClr val="FFFFFF"/>
                </a:solidFill>
                <a:cs typeface="Arial" charset="0"/>
              </a:rPr>
              <a:t>בקרת  תוצרת חקלאית מאוחסנת מהפן הכמותי והאיכותי </a:t>
            </a:r>
            <a:endParaRPr lang="en-US" dirty="0">
              <a:solidFill>
                <a:srgbClr val="FFFFFF"/>
              </a:solidFill>
              <a:cs typeface="Arial" charset="0"/>
            </a:endParaRPr>
          </a:p>
        </p:txBody>
      </p:sp>
    </p:spTree>
    <p:extLst>
      <p:ext uri="{BB962C8B-B14F-4D97-AF65-F5344CB8AC3E}">
        <p14:creationId xmlns:p14="http://schemas.microsoft.com/office/powerpoint/2010/main" val="1412535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45676"/>
            <a:ext cx="9122474" cy="6903676"/>
          </a:xfrm>
          <a:prstGeom prst="rect">
            <a:avLst/>
          </a:prstGeom>
        </p:spPr>
      </p:pic>
      <p:sp>
        <p:nvSpPr>
          <p:cNvPr id="4098" name="Rectangle 5"/>
          <p:cNvSpPr>
            <a:spLocks noGrp="1" noChangeArrowheads="1"/>
          </p:cNvSpPr>
          <p:nvPr>
            <p:ph type="ctrTitle"/>
          </p:nvPr>
        </p:nvSpPr>
        <p:spPr>
          <a:xfrm>
            <a:off x="4153599" y="144376"/>
            <a:ext cx="4968875" cy="1200329"/>
          </a:xfrm>
        </p:spPr>
        <p:txBody>
          <a:bodyPr/>
          <a:lstStyle/>
          <a:p>
            <a:pPr eaLnBrk="1" hangingPunct="1"/>
            <a:r>
              <a:rPr lang="he-IL" altLang="en-US" dirty="0" smtClean="0">
                <a:solidFill>
                  <a:srgbClr val="FFFF00"/>
                </a:solidFill>
              </a:rPr>
              <a:t>המכון להעצמה טכנולוגית </a:t>
            </a:r>
            <a:r>
              <a:rPr lang="he-IL" altLang="en-US" dirty="0" smtClean="0">
                <a:solidFill>
                  <a:srgbClr val="FFFFFF"/>
                </a:solidFill>
              </a:rPr>
              <a:t/>
            </a:r>
            <a:br>
              <a:rPr lang="he-IL" altLang="en-US" dirty="0" smtClean="0">
                <a:solidFill>
                  <a:srgbClr val="FFFFFF"/>
                </a:solidFill>
              </a:rPr>
            </a:br>
            <a:endParaRPr lang="en-US" altLang="en-US" dirty="0" smtClean="0">
              <a:solidFill>
                <a:srgbClr val="09095B"/>
              </a:solidFill>
              <a:latin typeface="Narkisim" panose="020E0502050101010101" pitchFamily="34" charset="-79"/>
              <a:cs typeface="Narkisim" panose="020E0502050101010101" pitchFamily="34" charset="-79"/>
            </a:endParaRPr>
          </a:p>
        </p:txBody>
      </p:sp>
      <p:sp>
        <p:nvSpPr>
          <p:cNvPr id="4099" name="AutoShape 11" descr="2Q=="/>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spcAft>
                <a:spcPct val="15000"/>
              </a:spcAft>
              <a:buClr>
                <a:schemeClr val="accent2"/>
              </a:buClr>
              <a:buSzPct val="130000"/>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lnSpc>
                <a:spcPct val="80000"/>
              </a:lnSpc>
              <a:buClr>
                <a:srgbClr val="D69200"/>
              </a:buClr>
            </a:pPr>
            <a:endParaRPr lang="en-US" altLang="en-US" sz="2000" b="0">
              <a:solidFill>
                <a:srgbClr val="423421"/>
              </a:solidFill>
              <a:latin typeface="Comic Sans MS" panose="030F0702030302020204" pitchFamily="66" charset="0"/>
            </a:endParaRPr>
          </a:p>
        </p:txBody>
      </p:sp>
      <p:sp>
        <p:nvSpPr>
          <p:cNvPr id="4100" name="Rectangle 18"/>
          <p:cNvSpPr>
            <a:spLocks noChangeArrowheads="1"/>
          </p:cNvSpPr>
          <p:nvPr/>
        </p:nvSpPr>
        <p:spPr bwMode="auto">
          <a:xfrm>
            <a:off x="0" y="2794000"/>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25400"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35000"/>
              </a:spcBef>
              <a:spcAft>
                <a:spcPct val="15000"/>
              </a:spcAft>
              <a:buClr>
                <a:schemeClr val="accent2"/>
              </a:buClr>
              <a:buSzPct val="130000"/>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lnSpc>
                <a:spcPct val="80000"/>
              </a:lnSpc>
              <a:buClr>
                <a:srgbClr val="D69200"/>
              </a:buClr>
            </a:pPr>
            <a:endParaRPr lang="en-US" altLang="en-US" sz="2000" b="0">
              <a:solidFill>
                <a:srgbClr val="423421"/>
              </a:solidFill>
              <a:latin typeface="Comic Sans MS" panose="030F0702030302020204" pitchFamily="66" charset="0"/>
            </a:endParaRPr>
          </a:p>
        </p:txBody>
      </p:sp>
      <p:pic>
        <p:nvPicPr>
          <p:cNvPr id="410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7" y="0"/>
            <a:ext cx="4029075" cy="13843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25400" algn="ctr">
                <a:solidFill>
                  <a:srgbClr val="0000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bwMode="auto">
          <a:xfrm>
            <a:off x="899592" y="4942089"/>
            <a:ext cx="4546160" cy="584775"/>
          </a:xfrm>
          <a:prstGeom prst="rect">
            <a:avLst/>
          </a:prstGeom>
          <a:solidFill>
            <a:srgbClr val="065E15"/>
          </a:solidFill>
          <a:ln w="25400" cap="flat" cmpd="sng" algn="ctr">
            <a:solidFill>
              <a:srgbClr val="000000"/>
            </a:solidFill>
            <a:prstDash val="sysDot"/>
            <a:round/>
            <a:headEnd type="none" w="med" len="med"/>
            <a:tailEnd type="triangle" w="med" len="med"/>
          </a:ln>
          <a:effectLst/>
          <a:extLst/>
        </p:spPr>
        <p:txBody>
          <a:bodyPr vert="horz" wrap="square" lIns="91440" tIns="45720" rIns="91440" bIns="45720" numCol="1" rtlCol="0" anchor="t" anchorCtr="0" compatLnSpc="1">
            <a:prstTxWarp prst="textNoShape">
              <a:avLst/>
            </a:prstTxWarp>
            <a:spAutoFit/>
          </a:bodyPr>
          <a:lstStyle/>
          <a:p>
            <a:pPr marL="228600" indent="-228600" algn="r" rtl="1" eaLnBrk="1" hangingPunct="1">
              <a:lnSpc>
                <a:spcPct val="80000"/>
              </a:lnSpc>
              <a:spcBef>
                <a:spcPct val="35000"/>
              </a:spcBef>
              <a:spcAft>
                <a:spcPct val="15000"/>
              </a:spcAft>
              <a:buClr>
                <a:srgbClr val="D69200"/>
              </a:buClr>
              <a:buSzPct val="130000"/>
            </a:pPr>
            <a:r>
              <a:rPr lang="he-IL" dirty="0" smtClean="0">
                <a:solidFill>
                  <a:srgbClr val="FFFFFF"/>
                </a:solidFill>
                <a:cs typeface="Arial" charset="0"/>
              </a:rPr>
              <a:t> </a:t>
            </a:r>
            <a:r>
              <a:rPr lang="he-IL" dirty="0" smtClean="0">
                <a:solidFill>
                  <a:srgbClr val="FFFFFF"/>
                </a:solidFill>
                <a:cs typeface="Arial" charset="0"/>
              </a:rPr>
              <a:t>נותרו מספר מצומצם של מקומות. הרישום נעשה באמצעות פנייה לפרופ' עפר עציון </a:t>
            </a:r>
            <a:endParaRPr lang="he-IL" dirty="0" smtClean="0">
              <a:solidFill>
                <a:srgbClr val="FFFFFF"/>
              </a:solidFill>
              <a:cs typeface="Arial" charset="0"/>
            </a:endParaRPr>
          </a:p>
        </p:txBody>
      </p:sp>
    </p:spTree>
    <p:extLst>
      <p:ext uri="{BB962C8B-B14F-4D97-AF65-F5344CB8AC3E}">
        <p14:creationId xmlns:p14="http://schemas.microsoft.com/office/powerpoint/2010/main" val="3783343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848D8BC9-9AE0-4EE9-AD28-53F06F5E0B74}" type="slidenum">
              <a:rPr lang="he-IL" smtClean="0"/>
              <a:pPr>
                <a:defRPr/>
              </a:pPr>
              <a:t>2</a:t>
            </a:fld>
            <a:endParaRPr lang="en-US"/>
          </a:p>
        </p:txBody>
      </p:sp>
      <p:pic>
        <p:nvPicPr>
          <p:cNvPr id="3" name="Picture 2"/>
          <p:cNvPicPr>
            <a:picLocks noChangeAspect="1"/>
          </p:cNvPicPr>
          <p:nvPr/>
        </p:nvPicPr>
        <p:blipFill>
          <a:blip r:embed="rId2"/>
          <a:stretch>
            <a:fillRect/>
          </a:stretch>
        </p:blipFill>
        <p:spPr>
          <a:xfrm>
            <a:off x="0" y="-1"/>
            <a:ext cx="9144000" cy="6500813"/>
          </a:xfrm>
          <a:prstGeom prst="rect">
            <a:avLst/>
          </a:prstGeom>
        </p:spPr>
      </p:pic>
      <p:sp>
        <p:nvSpPr>
          <p:cNvPr id="5" name="TextBox 4"/>
          <p:cNvSpPr txBox="1"/>
          <p:nvPr/>
        </p:nvSpPr>
        <p:spPr>
          <a:xfrm>
            <a:off x="323528" y="1052736"/>
            <a:ext cx="4032448" cy="2554545"/>
          </a:xfrm>
          <a:prstGeom prst="rect">
            <a:avLst/>
          </a:prstGeom>
          <a:noFill/>
        </p:spPr>
        <p:txBody>
          <a:bodyPr wrap="square" rtlCol="0">
            <a:spAutoFit/>
          </a:bodyPr>
          <a:lstStyle/>
          <a:p>
            <a:pPr algn="r"/>
            <a:r>
              <a:rPr lang="he-IL" b="1" dirty="0">
                <a:solidFill>
                  <a:srgbClr val="FFFFFF"/>
                </a:solidFill>
              </a:rPr>
              <a:t>המכון להעצמה טכנולוגית הינו מיזם אקדמי-חברתי אשר נועד להביא שימוש בקדמת הטכנולוגיה לטובת יעדים חברתיים אשר ישפרו את איכות החיים של אוכלוסיות יעד כגון: אוכלוסיות מזדקנות ומוגבלות, אוכלוסיות בפריפריה הישראלית ובמדינות מתפתחות</a:t>
            </a:r>
            <a:endParaRPr lang="he-IL" b="1" dirty="0" smtClean="0">
              <a:solidFill>
                <a:srgbClr val="FFFFFF"/>
              </a:solidFill>
            </a:endParaRPr>
          </a:p>
        </p:txBody>
      </p:sp>
      <p:sp>
        <p:nvSpPr>
          <p:cNvPr id="6" name="TextBox 5"/>
          <p:cNvSpPr txBox="1"/>
          <p:nvPr/>
        </p:nvSpPr>
        <p:spPr>
          <a:xfrm>
            <a:off x="539552" y="4005519"/>
            <a:ext cx="3600400" cy="1015663"/>
          </a:xfrm>
          <a:prstGeom prst="rect">
            <a:avLst/>
          </a:prstGeom>
          <a:noFill/>
        </p:spPr>
        <p:txBody>
          <a:bodyPr wrap="square" rtlCol="0">
            <a:spAutoFit/>
          </a:bodyPr>
          <a:lstStyle/>
          <a:p>
            <a:pPr algn="r" rtl="1"/>
            <a:r>
              <a:rPr lang="he-IL" dirty="0" smtClean="0">
                <a:solidFill>
                  <a:srgbClr val="FFFFFF"/>
                </a:solidFill>
              </a:rPr>
              <a:t>פעילות המכו</a:t>
            </a:r>
            <a:r>
              <a:rPr lang="he-IL" dirty="0" smtClean="0">
                <a:solidFill>
                  <a:srgbClr val="FFFFFF"/>
                </a:solidFill>
              </a:rPr>
              <a:t>ן מבוססת על מחקר רב-תחומי, חינוך לקהילה, ופרויקטים יישומיים</a:t>
            </a:r>
            <a:endParaRPr lang="en-US" dirty="0">
              <a:solidFill>
                <a:srgbClr val="FFFFFF"/>
              </a:solidFill>
            </a:endParaRPr>
          </a:p>
        </p:txBody>
      </p:sp>
    </p:spTree>
    <p:extLst>
      <p:ext uri="{BB962C8B-B14F-4D97-AF65-F5344CB8AC3E}">
        <p14:creationId xmlns:p14="http://schemas.microsoft.com/office/powerpoint/2010/main" val="36121252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848D8BC9-9AE0-4EE9-AD28-53F06F5E0B74}" type="slidenum">
              <a:rPr lang="he-IL" smtClean="0"/>
              <a:pPr>
                <a:defRPr/>
              </a:pPr>
              <a:t>3</a:t>
            </a:fld>
            <a:endParaRPr lang="en-US"/>
          </a:p>
        </p:txBody>
      </p:sp>
      <p:pic>
        <p:nvPicPr>
          <p:cNvPr id="3" name="Picture 2"/>
          <p:cNvPicPr>
            <a:picLocks noChangeAspect="1"/>
          </p:cNvPicPr>
          <p:nvPr/>
        </p:nvPicPr>
        <p:blipFill>
          <a:blip r:embed="rId2"/>
          <a:stretch>
            <a:fillRect/>
          </a:stretch>
        </p:blipFill>
        <p:spPr>
          <a:xfrm>
            <a:off x="0" y="0"/>
            <a:ext cx="9252520" cy="5120640"/>
          </a:xfrm>
          <a:prstGeom prst="rect">
            <a:avLst/>
          </a:prstGeom>
        </p:spPr>
      </p:pic>
      <p:sp>
        <p:nvSpPr>
          <p:cNvPr id="5" name="Rectangle 4"/>
          <p:cNvSpPr/>
          <p:nvPr/>
        </p:nvSpPr>
        <p:spPr bwMode="auto">
          <a:xfrm>
            <a:off x="153988" y="3068960"/>
            <a:ext cx="8819162" cy="2959785"/>
          </a:xfrm>
          <a:prstGeom prst="rect">
            <a:avLst/>
          </a:prstGeom>
          <a:solidFill>
            <a:srgbClr val="FFC000"/>
          </a:solidFill>
          <a:ln w="25400" cap="flat" cmpd="sng" algn="ctr">
            <a:solidFill>
              <a:srgbClr val="000000"/>
            </a:solidFill>
            <a:prstDash val="sysDot"/>
            <a:round/>
            <a:headEnd type="none" w="med" len="med"/>
            <a:tailEnd type="triangle" w="med" len="med"/>
          </a:ln>
          <a:effectLst/>
          <a:extLst/>
        </p:spPr>
        <p:txBody>
          <a:bodyPr vert="horz" wrap="square" lIns="91440" tIns="45720" rIns="91440" bIns="45720" numCol="1" rtlCol="0" anchor="t" anchorCtr="0" compatLnSpc="1">
            <a:prstTxWarp prst="textNoShape">
              <a:avLst/>
            </a:prstTxWarp>
            <a:spAutoFit/>
          </a:bodyPr>
          <a:lstStyle/>
          <a:p>
            <a:pPr marL="342900" marR="0" lvl="0" indent="-342900" algn="just" rtl="1">
              <a:lnSpc>
                <a:spcPct val="115000"/>
              </a:lnSpc>
              <a:spcBef>
                <a:spcPts val="0"/>
              </a:spcBef>
              <a:spcAft>
                <a:spcPts val="0"/>
              </a:spcAft>
              <a:buFont typeface="+mj-lt"/>
              <a:buAutoNum type="arabicPeriod"/>
            </a:pPr>
            <a:r>
              <a:rPr lang="he-IL" dirty="0">
                <a:latin typeface="Times New Roman" panose="02020603050405020304" pitchFamily="18" charset="0"/>
                <a:ea typeface="Arial Unicode MS" panose="020B0604020202020204" pitchFamily="34" charset="-128"/>
                <a:cs typeface="Narkisim" panose="020E0502050101010101" pitchFamily="34" charset="-79"/>
              </a:rPr>
              <a:t>הפרויקט מהווה פרויקט חליפי לפרויקט הגמר הרגיל ומקנה 6 נקודות זכות.</a:t>
            </a:r>
            <a:endParaRPr lang="en-US" sz="1800" dirty="0">
              <a:latin typeface="Times New Roman" panose="02020603050405020304" pitchFamily="18" charset="0"/>
              <a:ea typeface="Times New Roman" panose="02020603050405020304" pitchFamily="18" charset="0"/>
            </a:endParaRPr>
          </a:p>
          <a:p>
            <a:pPr marL="342900" marR="0" lvl="0" indent="-342900" algn="just" rtl="1">
              <a:lnSpc>
                <a:spcPct val="115000"/>
              </a:lnSpc>
              <a:spcBef>
                <a:spcPts val="0"/>
              </a:spcBef>
              <a:spcAft>
                <a:spcPts val="0"/>
              </a:spcAft>
              <a:buFont typeface="+mj-lt"/>
              <a:buAutoNum type="arabicPeriod"/>
            </a:pPr>
            <a:r>
              <a:rPr lang="he-IL" dirty="0">
                <a:latin typeface="Times New Roman" panose="02020603050405020304" pitchFamily="18" charset="0"/>
                <a:ea typeface="Arial Unicode MS" panose="020B0604020202020204" pitchFamily="34" charset="-128"/>
                <a:cs typeface="Narkisim" panose="020E0502050101010101" pitchFamily="34" charset="-79"/>
              </a:rPr>
              <a:t>הפרויקטים יהיו חלק מן הפרויקטים של המכון להעצמה טכנולוגית. פרטים ראשוניים על הפרויקטים שיוצעו בשנת תשע"ה מצורפים להודעה זו. כל פרויקט ייצר אב-טיפוס אשר יהיה לו המשך ע"י שותפים טכנולוגיים, או חברות הזנק שייווצרו במסגרת פעילות המכון.</a:t>
            </a:r>
            <a:endParaRPr lang="en-US" sz="1800" dirty="0">
              <a:latin typeface="Times New Roman" panose="02020603050405020304" pitchFamily="18" charset="0"/>
              <a:ea typeface="Times New Roman" panose="02020603050405020304" pitchFamily="18" charset="0"/>
            </a:endParaRPr>
          </a:p>
          <a:p>
            <a:pPr marL="342900" marR="0" lvl="0" indent="-342900" algn="just" rtl="1">
              <a:lnSpc>
                <a:spcPct val="115000"/>
              </a:lnSpc>
              <a:spcBef>
                <a:spcPts val="0"/>
              </a:spcBef>
              <a:spcAft>
                <a:spcPts val="1000"/>
              </a:spcAft>
              <a:buFont typeface="+mj-lt"/>
              <a:buAutoNum type="arabicPeriod"/>
            </a:pPr>
            <a:r>
              <a:rPr lang="he-IL" dirty="0">
                <a:latin typeface="Times New Roman" panose="02020603050405020304" pitchFamily="18" charset="0"/>
                <a:ea typeface="Arial Unicode MS" panose="020B0604020202020204" pitchFamily="34" charset="-128"/>
                <a:cs typeface="Narkisim" panose="020E0502050101010101" pitchFamily="34" charset="-79"/>
              </a:rPr>
              <a:t>לכל פרויקט יהיה מנחה אקדמי ומנטור שהוא מומחה מוכר בתחום שבו הפרויקט עוסק.  </a:t>
            </a:r>
            <a:r>
              <a:rPr lang="he-IL" dirty="0" err="1">
                <a:latin typeface="Times New Roman" panose="02020603050405020304" pitchFamily="18" charset="0"/>
                <a:ea typeface="Arial Unicode MS" panose="020B0604020202020204" pitchFamily="34" charset="-128"/>
                <a:cs typeface="Narkisim" panose="020E0502050101010101" pitchFamily="34" charset="-79"/>
              </a:rPr>
              <a:t>המנטורים</a:t>
            </a:r>
            <a:r>
              <a:rPr lang="he-IL" dirty="0">
                <a:latin typeface="Times New Roman" panose="02020603050405020304" pitchFamily="18" charset="0"/>
                <a:ea typeface="Arial Unicode MS" panose="020B0604020202020204" pitchFamily="34" charset="-128"/>
                <a:cs typeface="Narkisim" panose="020E0502050101010101" pitchFamily="34" charset="-79"/>
              </a:rPr>
              <a:t> נבחרו בקפידה רבה ויש להם מחויבות גבוהה להצלחת הפעילות</a:t>
            </a:r>
            <a:r>
              <a:rPr lang="he-IL" dirty="0" smtClean="0">
                <a:latin typeface="Times New Roman" panose="02020603050405020304" pitchFamily="18" charset="0"/>
                <a:ea typeface="Arial Unicode MS" panose="020B0604020202020204" pitchFamily="34" charset="-128"/>
                <a:cs typeface="Narkisim" panose="020E0502050101010101" pitchFamily="34" charset="-79"/>
              </a:rPr>
              <a:t>.</a:t>
            </a:r>
          </a:p>
          <a:p>
            <a:pPr marL="457200" indent="-457200" algn="r" rtl="1">
              <a:buFont typeface="+mj-lt"/>
              <a:buAutoNum type="arabicPeriod"/>
            </a:pPr>
            <a:r>
              <a:rPr lang="he-IL" dirty="0" smtClean="0">
                <a:ea typeface="Arial Unicode MS" panose="020B0604020202020204" pitchFamily="34" charset="-128"/>
                <a:cs typeface="Narkisim" panose="020E0502050101010101" pitchFamily="34" charset="-79"/>
              </a:rPr>
              <a:t>במהלך </a:t>
            </a:r>
            <a:r>
              <a:rPr lang="he-IL" dirty="0">
                <a:ea typeface="Arial Unicode MS" panose="020B0604020202020204" pitchFamily="34" charset="-128"/>
                <a:cs typeface="Narkisim" panose="020E0502050101010101" pitchFamily="34" charset="-79"/>
              </a:rPr>
              <a:t>השנה תהיינה פגישות אשר ייתנו לסטודנטים העשרה בנושאים טכנולוגיים והרצאות רקע של </a:t>
            </a:r>
            <a:r>
              <a:rPr lang="he-IL" dirty="0" err="1">
                <a:ea typeface="Arial Unicode MS" panose="020B0604020202020204" pitchFamily="34" charset="-128"/>
                <a:cs typeface="Narkisim" panose="020E0502050101010101" pitchFamily="34" charset="-79"/>
              </a:rPr>
              <a:t>המנטורים</a:t>
            </a:r>
            <a:r>
              <a:rPr lang="he-IL" dirty="0">
                <a:ea typeface="Arial Unicode MS" panose="020B0604020202020204" pitchFamily="34" charset="-128"/>
                <a:cs typeface="Narkisim" panose="020E0502050101010101" pitchFamily="34" charset="-79"/>
              </a:rPr>
              <a:t> השונים</a:t>
            </a:r>
            <a:endParaRPr kumimoji="0" lang="en-US" sz="2000" b="0" i="0" strike="noStrike" cap="none" normalizeH="0" baseline="0" dirty="0" smtClean="0">
              <a:ln>
                <a:noFill/>
              </a:ln>
              <a:solidFill>
                <a:schemeClr val="tx1"/>
              </a:solidFill>
              <a:effectLst/>
              <a:cs typeface="Arial" charset="0"/>
            </a:endParaRPr>
          </a:p>
        </p:txBody>
      </p:sp>
    </p:spTree>
    <p:extLst>
      <p:ext uri="{BB962C8B-B14F-4D97-AF65-F5344CB8AC3E}">
        <p14:creationId xmlns:p14="http://schemas.microsoft.com/office/powerpoint/2010/main" val="29428608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848D8BC9-9AE0-4EE9-AD28-53F06F5E0B74}" type="slidenum">
              <a:rPr lang="he-IL" smtClean="0"/>
              <a:pPr>
                <a:defRPr/>
              </a:pPr>
              <a:t>4</a:t>
            </a:fld>
            <a:endParaRPr lang="en-US"/>
          </a:p>
        </p:txBody>
      </p:sp>
      <p:pic>
        <p:nvPicPr>
          <p:cNvPr id="3" name="Picture 2"/>
          <p:cNvPicPr>
            <a:picLocks noChangeAspect="1"/>
          </p:cNvPicPr>
          <p:nvPr/>
        </p:nvPicPr>
        <p:blipFill>
          <a:blip r:embed="rId2"/>
          <a:stretch>
            <a:fillRect/>
          </a:stretch>
        </p:blipFill>
        <p:spPr>
          <a:xfrm>
            <a:off x="-11116" y="1"/>
            <a:ext cx="9155115" cy="6500812"/>
          </a:xfrm>
          <a:prstGeom prst="rect">
            <a:avLst/>
          </a:prstGeom>
        </p:spPr>
      </p:pic>
      <p:sp>
        <p:nvSpPr>
          <p:cNvPr id="4" name="Rectangle 3"/>
          <p:cNvSpPr/>
          <p:nvPr/>
        </p:nvSpPr>
        <p:spPr bwMode="auto">
          <a:xfrm>
            <a:off x="950731" y="188640"/>
            <a:ext cx="8193268" cy="774892"/>
          </a:xfrm>
          <a:prstGeom prst="rect">
            <a:avLst/>
          </a:prstGeom>
          <a:solidFill>
            <a:srgbClr val="FFC000"/>
          </a:solidFill>
          <a:ln w="25400" cap="flat" cmpd="sng" algn="ctr">
            <a:solidFill>
              <a:srgbClr val="000000"/>
            </a:solidFill>
            <a:prstDash val="sysDot"/>
            <a:round/>
            <a:headEnd type="none" w="med" len="med"/>
            <a:tailEnd type="triangle" w="med" len="med"/>
          </a:ln>
          <a:effectLst/>
          <a:extLst/>
        </p:spPr>
        <p:txBody>
          <a:bodyPr vert="horz" wrap="square" lIns="91440" tIns="45720" rIns="91440" bIns="45720" numCol="1" rtlCol="0" anchor="t" anchorCtr="0" compatLnSpc="1">
            <a:prstTxWarp prst="textNoShape">
              <a:avLst/>
            </a:prstTxWarp>
            <a:spAutoFit/>
          </a:bodyPr>
          <a:lstStyle/>
          <a:p>
            <a:pPr marR="0" lvl="0" algn="r" rtl="1">
              <a:lnSpc>
                <a:spcPct val="115000"/>
              </a:lnSpc>
              <a:spcBef>
                <a:spcPts val="0"/>
              </a:spcBef>
              <a:spcAft>
                <a:spcPts val="0"/>
              </a:spcAft>
            </a:pPr>
            <a:r>
              <a:rPr lang="he-IL" dirty="0" smtClean="0">
                <a:cs typeface="Arial" charset="0"/>
              </a:rPr>
              <a:t>רכישת  </a:t>
            </a:r>
            <a:r>
              <a:rPr lang="he-IL" dirty="0">
                <a:cs typeface="Arial" charset="0"/>
              </a:rPr>
              <a:t>ידע בטכנולוגיות מתקדמות בכיוונים  נפוצים בשוק העבודה ע"פ מתווה הפרויקט הספציפי </a:t>
            </a:r>
            <a:r>
              <a:rPr lang="he-IL" dirty="0" smtClean="0">
                <a:cs typeface="Arial" charset="0"/>
              </a:rPr>
              <a:t>- </a:t>
            </a:r>
            <a:r>
              <a:rPr lang="en-US" dirty="0" smtClean="0">
                <a:cs typeface="Arial" charset="0"/>
              </a:rPr>
              <a:t>Internet </a:t>
            </a:r>
            <a:r>
              <a:rPr lang="en-US" dirty="0">
                <a:cs typeface="Arial" charset="0"/>
              </a:rPr>
              <a:t>of Things, Big Data, Multimedia</a:t>
            </a:r>
            <a:endParaRPr kumimoji="0" lang="en-US" sz="2000" b="0" i="0" strike="noStrike" cap="none" normalizeH="0" baseline="0" dirty="0" smtClean="0">
              <a:ln>
                <a:noFill/>
              </a:ln>
              <a:solidFill>
                <a:schemeClr val="tx1"/>
              </a:solidFill>
              <a:effectLst/>
              <a:cs typeface="Arial" charset="0"/>
            </a:endParaRPr>
          </a:p>
        </p:txBody>
      </p:sp>
      <p:sp>
        <p:nvSpPr>
          <p:cNvPr id="6" name="Rectangle 5"/>
          <p:cNvSpPr/>
          <p:nvPr/>
        </p:nvSpPr>
        <p:spPr bwMode="auto">
          <a:xfrm>
            <a:off x="755576" y="1340768"/>
            <a:ext cx="8193268" cy="420949"/>
          </a:xfrm>
          <a:prstGeom prst="rect">
            <a:avLst/>
          </a:prstGeom>
          <a:solidFill>
            <a:srgbClr val="FFC000"/>
          </a:solidFill>
          <a:ln w="25400" cap="flat" cmpd="sng" algn="ctr">
            <a:solidFill>
              <a:srgbClr val="000000"/>
            </a:solidFill>
            <a:prstDash val="sysDot"/>
            <a:round/>
            <a:headEnd type="none" w="med" len="med"/>
            <a:tailEnd type="triangle" w="med" len="med"/>
          </a:ln>
          <a:effectLst/>
          <a:extLst/>
        </p:spPr>
        <p:txBody>
          <a:bodyPr vert="horz" wrap="square" lIns="91440" tIns="45720" rIns="91440" bIns="45720" numCol="1" rtlCol="0" anchor="t" anchorCtr="0" compatLnSpc="1">
            <a:prstTxWarp prst="textNoShape">
              <a:avLst/>
            </a:prstTxWarp>
            <a:spAutoFit/>
          </a:bodyPr>
          <a:lstStyle/>
          <a:p>
            <a:pPr marR="0" lvl="0" algn="r" rtl="1">
              <a:lnSpc>
                <a:spcPct val="115000"/>
              </a:lnSpc>
              <a:spcBef>
                <a:spcPts val="0"/>
              </a:spcBef>
              <a:spcAft>
                <a:spcPts val="0"/>
              </a:spcAft>
            </a:pPr>
            <a:r>
              <a:rPr lang="he-IL" dirty="0" smtClean="0">
                <a:cs typeface="Arial" charset="0"/>
              </a:rPr>
              <a:t>רכישת </a:t>
            </a:r>
            <a:r>
              <a:rPr lang="he-IL" dirty="0">
                <a:cs typeface="Arial" charset="0"/>
              </a:rPr>
              <a:t>ידע בתחום שבו עוסק הפרויקט בהנחיית מומחה בעל שם בתחום</a:t>
            </a:r>
            <a:endParaRPr kumimoji="0" lang="en-US" sz="2000" b="0" i="0" strike="noStrike" cap="none" normalizeH="0" baseline="0" dirty="0" smtClean="0">
              <a:ln>
                <a:noFill/>
              </a:ln>
              <a:solidFill>
                <a:schemeClr val="tx1"/>
              </a:solidFill>
              <a:effectLst/>
              <a:cs typeface="Arial" charset="0"/>
            </a:endParaRPr>
          </a:p>
        </p:txBody>
      </p:sp>
      <p:sp>
        <p:nvSpPr>
          <p:cNvPr id="7" name="Rectangle 6"/>
          <p:cNvSpPr/>
          <p:nvPr/>
        </p:nvSpPr>
        <p:spPr bwMode="auto">
          <a:xfrm>
            <a:off x="782229" y="2329403"/>
            <a:ext cx="8193268" cy="420949"/>
          </a:xfrm>
          <a:prstGeom prst="rect">
            <a:avLst/>
          </a:prstGeom>
          <a:solidFill>
            <a:srgbClr val="FFC000"/>
          </a:solidFill>
          <a:ln w="25400" cap="flat" cmpd="sng" algn="ctr">
            <a:solidFill>
              <a:srgbClr val="000000"/>
            </a:solidFill>
            <a:prstDash val="sysDot"/>
            <a:round/>
            <a:headEnd type="none" w="med" len="med"/>
            <a:tailEnd type="triangle" w="med" len="med"/>
          </a:ln>
          <a:effectLst/>
          <a:extLst/>
        </p:spPr>
        <p:txBody>
          <a:bodyPr vert="horz" wrap="square" lIns="91440" tIns="45720" rIns="91440" bIns="45720" numCol="1" rtlCol="0" anchor="t" anchorCtr="0" compatLnSpc="1">
            <a:prstTxWarp prst="textNoShape">
              <a:avLst/>
            </a:prstTxWarp>
            <a:spAutoFit/>
          </a:bodyPr>
          <a:lstStyle/>
          <a:p>
            <a:pPr marR="0" lvl="0" algn="r" rtl="1">
              <a:lnSpc>
                <a:spcPct val="115000"/>
              </a:lnSpc>
              <a:spcBef>
                <a:spcPts val="0"/>
              </a:spcBef>
              <a:spcAft>
                <a:spcPts val="0"/>
              </a:spcAft>
            </a:pPr>
            <a:r>
              <a:rPr lang="he-IL" dirty="0"/>
              <a:t>אפשרות לחקר ויצירתיות בגיבוש פתרונות חדשניים </a:t>
            </a:r>
            <a:endParaRPr kumimoji="0" lang="en-US" sz="2000" b="0" i="0" strike="noStrike" cap="none" normalizeH="0" baseline="0" dirty="0" smtClean="0">
              <a:ln>
                <a:noFill/>
              </a:ln>
              <a:solidFill>
                <a:schemeClr val="tx1"/>
              </a:solidFill>
              <a:effectLst/>
              <a:cs typeface="Arial" charset="0"/>
            </a:endParaRPr>
          </a:p>
        </p:txBody>
      </p:sp>
      <p:sp>
        <p:nvSpPr>
          <p:cNvPr id="8" name="Rectangle 7"/>
          <p:cNvSpPr/>
          <p:nvPr/>
        </p:nvSpPr>
        <p:spPr bwMode="auto">
          <a:xfrm>
            <a:off x="755576" y="3433668"/>
            <a:ext cx="8193268" cy="774892"/>
          </a:xfrm>
          <a:prstGeom prst="rect">
            <a:avLst/>
          </a:prstGeom>
          <a:solidFill>
            <a:srgbClr val="FFC000"/>
          </a:solidFill>
          <a:ln w="25400" cap="flat" cmpd="sng" algn="ctr">
            <a:solidFill>
              <a:srgbClr val="000000"/>
            </a:solidFill>
            <a:prstDash val="sysDot"/>
            <a:round/>
            <a:headEnd type="none" w="med" len="med"/>
            <a:tailEnd type="triangle" w="med" len="med"/>
          </a:ln>
          <a:effectLst/>
          <a:extLst/>
        </p:spPr>
        <p:txBody>
          <a:bodyPr vert="horz" wrap="square" lIns="91440" tIns="45720" rIns="91440" bIns="45720" numCol="1" rtlCol="0" anchor="t" anchorCtr="0" compatLnSpc="1">
            <a:prstTxWarp prst="textNoShape">
              <a:avLst/>
            </a:prstTxWarp>
            <a:spAutoFit/>
          </a:bodyPr>
          <a:lstStyle/>
          <a:p>
            <a:pPr marR="0" lvl="0" algn="r" rtl="1">
              <a:lnSpc>
                <a:spcPct val="115000"/>
              </a:lnSpc>
              <a:spcBef>
                <a:spcPts val="0"/>
              </a:spcBef>
              <a:spcAft>
                <a:spcPts val="0"/>
              </a:spcAft>
            </a:pPr>
            <a:r>
              <a:rPr lang="he-IL" dirty="0"/>
              <a:t>יצירת קשרים עם חברות טכנולוגיות שישתתפו בפרויקטים, וסיכוי עתידי להשתלב בהמשך הפעילות של הפרויקט במסגרת מסחרית</a:t>
            </a:r>
            <a:endParaRPr kumimoji="0" lang="en-US" sz="2000" b="0" i="0" strike="noStrike" cap="none" normalizeH="0" baseline="0" dirty="0" smtClean="0">
              <a:ln>
                <a:noFill/>
              </a:ln>
              <a:solidFill>
                <a:schemeClr val="tx1"/>
              </a:solidFill>
              <a:effectLst/>
              <a:cs typeface="Arial" charset="0"/>
            </a:endParaRPr>
          </a:p>
        </p:txBody>
      </p:sp>
      <p:sp>
        <p:nvSpPr>
          <p:cNvPr id="9" name="Rectangle 8"/>
          <p:cNvSpPr/>
          <p:nvPr/>
        </p:nvSpPr>
        <p:spPr bwMode="auto">
          <a:xfrm>
            <a:off x="695535" y="4393380"/>
            <a:ext cx="8193268" cy="400110"/>
          </a:xfrm>
          <a:prstGeom prst="rect">
            <a:avLst/>
          </a:prstGeom>
          <a:solidFill>
            <a:srgbClr val="FFC000"/>
          </a:solidFill>
          <a:ln w="25400" cap="flat" cmpd="sng" algn="ctr">
            <a:solidFill>
              <a:srgbClr val="000000"/>
            </a:solidFill>
            <a:prstDash val="sysDot"/>
            <a:round/>
            <a:headEnd type="none" w="med" len="med"/>
            <a:tailEnd type="triangle" w="med" len="med"/>
          </a:ln>
          <a:effectLst/>
          <a:extLst/>
        </p:spPr>
        <p:txBody>
          <a:bodyPr vert="horz" wrap="square" lIns="91440" tIns="45720" rIns="91440" bIns="45720" numCol="1" rtlCol="0" anchor="t" anchorCtr="0" compatLnSpc="1">
            <a:prstTxWarp prst="textNoShape">
              <a:avLst/>
            </a:prstTxWarp>
            <a:spAutoFit/>
          </a:bodyPr>
          <a:lstStyle/>
          <a:p>
            <a:pPr lvl="0" algn="r" rtl="1"/>
            <a:r>
              <a:rPr lang="he-IL" dirty="0"/>
              <a:t>חשיפה להיבטים עסקיים של יצירת מסגרת המשכיות לפרויקטים</a:t>
            </a:r>
            <a:endParaRPr lang="en-US" dirty="0"/>
          </a:p>
        </p:txBody>
      </p:sp>
      <p:sp>
        <p:nvSpPr>
          <p:cNvPr id="10" name="Rectangle 9"/>
          <p:cNvSpPr/>
          <p:nvPr/>
        </p:nvSpPr>
        <p:spPr bwMode="auto">
          <a:xfrm>
            <a:off x="720160" y="5074290"/>
            <a:ext cx="8193268" cy="707886"/>
          </a:xfrm>
          <a:prstGeom prst="rect">
            <a:avLst/>
          </a:prstGeom>
          <a:solidFill>
            <a:srgbClr val="FFC000"/>
          </a:solidFill>
          <a:ln w="25400" cap="flat" cmpd="sng" algn="ctr">
            <a:solidFill>
              <a:srgbClr val="000000"/>
            </a:solidFill>
            <a:prstDash val="sysDot"/>
            <a:round/>
            <a:headEnd type="none" w="med" len="med"/>
            <a:tailEnd type="triangle" w="med" len="med"/>
          </a:ln>
          <a:effectLst/>
          <a:extLst/>
        </p:spPr>
        <p:txBody>
          <a:bodyPr vert="horz" wrap="square" lIns="91440" tIns="45720" rIns="91440" bIns="45720" numCol="1" rtlCol="0" anchor="t" anchorCtr="0" compatLnSpc="1">
            <a:prstTxWarp prst="textNoShape">
              <a:avLst/>
            </a:prstTxWarp>
            <a:spAutoFit/>
          </a:bodyPr>
          <a:lstStyle/>
          <a:p>
            <a:pPr lvl="0" algn="r" rtl="1"/>
            <a:r>
              <a:rPr lang="he-IL" dirty="0"/>
              <a:t>נראות רבה של הפרויקטים:  הפרויקטים יוצגו בכינוס עם משתתפים חיצוניים וחשיפה תקשורתית.</a:t>
            </a:r>
            <a:endParaRPr lang="en-US" dirty="0"/>
          </a:p>
        </p:txBody>
      </p:sp>
      <p:sp>
        <p:nvSpPr>
          <p:cNvPr id="11" name="Rectangle 10"/>
          <p:cNvSpPr/>
          <p:nvPr/>
        </p:nvSpPr>
        <p:spPr bwMode="auto">
          <a:xfrm>
            <a:off x="635846" y="5943666"/>
            <a:ext cx="8193268" cy="400110"/>
          </a:xfrm>
          <a:prstGeom prst="rect">
            <a:avLst/>
          </a:prstGeom>
          <a:solidFill>
            <a:srgbClr val="FFC000"/>
          </a:solidFill>
          <a:ln w="25400" cap="flat" cmpd="sng" algn="ctr">
            <a:solidFill>
              <a:srgbClr val="000000"/>
            </a:solidFill>
            <a:prstDash val="sysDot"/>
            <a:round/>
            <a:headEnd type="none" w="med" len="med"/>
            <a:tailEnd type="triangle" w="med" len="med"/>
          </a:ln>
          <a:effectLst/>
          <a:extLst/>
        </p:spPr>
        <p:txBody>
          <a:bodyPr vert="horz" wrap="square" lIns="91440" tIns="45720" rIns="91440" bIns="45720" numCol="1" rtlCol="0" anchor="t" anchorCtr="0" compatLnSpc="1">
            <a:prstTxWarp prst="textNoShape">
              <a:avLst/>
            </a:prstTxWarp>
            <a:spAutoFit/>
          </a:bodyPr>
          <a:lstStyle/>
          <a:p>
            <a:pPr lvl="0" algn="r" rtl="1"/>
            <a:r>
              <a:rPr lang="he-IL" dirty="0"/>
              <a:t>וכמובן – כל פרויקט מהווה גם תרומה ליעדים חברתיים.</a:t>
            </a:r>
            <a:endParaRPr lang="en-US" dirty="0"/>
          </a:p>
        </p:txBody>
      </p:sp>
    </p:spTree>
    <p:extLst>
      <p:ext uri="{BB962C8B-B14F-4D97-AF65-F5344CB8AC3E}">
        <p14:creationId xmlns:p14="http://schemas.microsoft.com/office/powerpoint/2010/main" val="269846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1000"/>
                                        <p:tgtEl>
                                          <p:spTgt spid="11"/>
                                        </p:tgtEl>
                                      </p:cBhvr>
                                    </p:animEffect>
                                    <p:anim calcmode="lin" valueType="num">
                                      <p:cBhvr>
                                        <p:cTn id="45" dur="1000" fill="hold"/>
                                        <p:tgtEl>
                                          <p:spTgt spid="11"/>
                                        </p:tgtEl>
                                        <p:attrNameLst>
                                          <p:attrName>ppt_x</p:attrName>
                                        </p:attrNameLst>
                                      </p:cBhvr>
                                      <p:tavLst>
                                        <p:tav tm="0">
                                          <p:val>
                                            <p:strVal val="#ppt_x"/>
                                          </p:val>
                                        </p:tav>
                                        <p:tav tm="100000">
                                          <p:val>
                                            <p:strVal val="#ppt_x"/>
                                          </p:val>
                                        </p:tav>
                                      </p:tavLst>
                                    </p:anim>
                                    <p:anim calcmode="lin" valueType="num">
                                      <p:cBhvr>
                                        <p:cTn id="4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848D8BC9-9AE0-4EE9-AD28-53F06F5E0B74}" type="slidenum">
              <a:rPr lang="he-IL" smtClean="0"/>
              <a:pPr>
                <a:defRPr/>
              </a:pPr>
              <a:t>5</a:t>
            </a:fld>
            <a:endParaRPr lang="en-US"/>
          </a:p>
        </p:txBody>
      </p:sp>
      <p:pic>
        <p:nvPicPr>
          <p:cNvPr id="3" name="Picture 2"/>
          <p:cNvPicPr>
            <a:picLocks noChangeAspect="1"/>
          </p:cNvPicPr>
          <p:nvPr/>
        </p:nvPicPr>
        <p:blipFill>
          <a:blip r:embed="rId2"/>
          <a:stretch>
            <a:fillRect/>
          </a:stretch>
        </p:blipFill>
        <p:spPr>
          <a:xfrm>
            <a:off x="0" y="0"/>
            <a:ext cx="9144000" cy="6381328"/>
          </a:xfrm>
          <a:prstGeom prst="rect">
            <a:avLst/>
          </a:prstGeom>
        </p:spPr>
      </p:pic>
      <p:sp>
        <p:nvSpPr>
          <p:cNvPr id="4" name="Rectangle 3"/>
          <p:cNvSpPr/>
          <p:nvPr/>
        </p:nvSpPr>
        <p:spPr bwMode="auto">
          <a:xfrm>
            <a:off x="611560" y="332656"/>
            <a:ext cx="8193268" cy="5632311"/>
          </a:xfrm>
          <a:prstGeom prst="rect">
            <a:avLst/>
          </a:prstGeom>
          <a:solidFill>
            <a:srgbClr val="FFC000"/>
          </a:solidFill>
          <a:ln w="25400" cap="flat" cmpd="sng" algn="ctr">
            <a:solidFill>
              <a:srgbClr val="000000"/>
            </a:solidFill>
            <a:prstDash val="sysDot"/>
            <a:round/>
            <a:headEnd type="none" w="med" len="med"/>
            <a:tailEnd type="triangle" w="med" len="med"/>
          </a:ln>
          <a:effectLst/>
          <a:extLst/>
        </p:spPr>
        <p:txBody>
          <a:bodyPr vert="horz" wrap="square" lIns="91440" tIns="45720" rIns="91440" bIns="45720" numCol="1" rtlCol="0" anchor="t" anchorCtr="0" compatLnSpc="1">
            <a:prstTxWarp prst="textNoShape">
              <a:avLst/>
            </a:prstTxWarp>
            <a:spAutoFit/>
          </a:bodyPr>
          <a:lstStyle/>
          <a:p>
            <a:pPr marL="457200" lvl="0" indent="-457200" algn="just" rtl="1">
              <a:buFont typeface="+mj-lt"/>
              <a:buAutoNum type="arabicPeriod"/>
            </a:pPr>
            <a:r>
              <a:rPr lang="he-IL" sz="2400" dirty="0"/>
              <a:t>כל צוות יכין עם המנחה </a:t>
            </a:r>
            <a:r>
              <a:rPr lang="he-IL" sz="2400" dirty="0" err="1"/>
              <a:t>והמנטור</a:t>
            </a:r>
            <a:r>
              <a:rPr lang="he-IL" sz="2400" dirty="0"/>
              <a:t> תכנית עבודה ייעודית לפרויקט, כאשר בפרויקטים שונים יהיו דגשים שונים מבחינת חלוקת הזמן. על הסטודנטים לעמוד בתכנית העבודה, </a:t>
            </a:r>
            <a:r>
              <a:rPr lang="he-IL" sz="2400" u="sng" dirty="0"/>
              <a:t>ולעבוד על הפרויקט באופן רציף במהלך השנה</a:t>
            </a:r>
            <a:r>
              <a:rPr lang="he-IL" sz="2400" u="sng" dirty="0" smtClean="0"/>
              <a:t>.</a:t>
            </a:r>
            <a:r>
              <a:rPr lang="he-IL" sz="2400" dirty="0"/>
              <a:t> </a:t>
            </a:r>
            <a:endParaRPr lang="en-US" sz="2400" dirty="0"/>
          </a:p>
          <a:p>
            <a:pPr marL="457200" lvl="0" indent="-457200" algn="just" rtl="1">
              <a:buFont typeface="+mj-lt"/>
              <a:buAutoNum type="arabicPeriod"/>
            </a:pPr>
            <a:r>
              <a:rPr lang="he-IL" sz="2400" dirty="0"/>
              <a:t>כל צוות ייבנה אב-טיפוס למערכת העונה על אחד היעדים החברתיים שיוצבו, כולל המסמכים הנלווים .הצוות יבצע ניסוי שדה של אב הטיפוס, וישתתף ביצירת תכנית עסקית להמשך הפעילות.  בניית המערכת תהיה בסטנדרטים תעשייתיים תוך שימוש בסביבות המקובלות היום בתעשייה. </a:t>
            </a:r>
            <a:endParaRPr lang="he-IL" sz="2400" dirty="0" smtClean="0"/>
          </a:p>
          <a:p>
            <a:pPr marL="457200" lvl="0" indent="-457200" algn="just" rtl="1">
              <a:buFont typeface="+mj-lt"/>
              <a:buAutoNum type="arabicPeriod"/>
            </a:pPr>
            <a:r>
              <a:rPr lang="he-IL" sz="2400" dirty="0" smtClean="0"/>
              <a:t>הסטודנטים </a:t>
            </a:r>
            <a:r>
              <a:rPr lang="he-IL" sz="2400" dirty="0"/>
              <a:t>ישתתפו בשיעורי העשרה במהלך השנה, ויציגו את עבודותיהם בשלבים שונים בפני שאר הקבוצה. שיעורי ההעשרה יתקיימו לאורך כל השנה בימי ג' בין השעות: 16:45-18:15 (לוח מפגשים יפורסם בהמשך, לא יהיה מפגש בכל שבוע).</a:t>
            </a:r>
            <a:endParaRPr lang="en-US" sz="2400" dirty="0"/>
          </a:p>
          <a:p>
            <a:pPr marL="457200" lvl="0" indent="-457200" algn="just" rtl="1">
              <a:buFont typeface="+mj-lt"/>
              <a:buAutoNum type="arabicPeriod"/>
            </a:pPr>
            <a:r>
              <a:rPr lang="he-IL" sz="2400" dirty="0"/>
              <a:t>בשלבים מתקדמים של הפרויקט כל צוות יציג בכינוס השנתי של המכון להעצמה טכנולוגית שיתקיים בפורום רחב. </a:t>
            </a:r>
            <a:endParaRPr lang="en-US" sz="2400" dirty="0"/>
          </a:p>
        </p:txBody>
      </p:sp>
    </p:spTree>
    <p:extLst>
      <p:ext uri="{BB962C8B-B14F-4D97-AF65-F5344CB8AC3E}">
        <p14:creationId xmlns:p14="http://schemas.microsoft.com/office/powerpoint/2010/main" val="313820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848D8BC9-9AE0-4EE9-AD28-53F06F5E0B74}" type="slidenum">
              <a:rPr lang="he-IL" smtClean="0"/>
              <a:pPr>
                <a:defRPr/>
              </a:pPr>
              <a:t>6</a:t>
            </a:fld>
            <a:endParaRPr lang="en-US"/>
          </a:p>
        </p:txBody>
      </p:sp>
      <p:pic>
        <p:nvPicPr>
          <p:cNvPr id="3" name="Picture 2"/>
          <p:cNvPicPr>
            <a:picLocks noChangeAspect="1"/>
          </p:cNvPicPr>
          <p:nvPr/>
        </p:nvPicPr>
        <p:blipFill>
          <a:blip r:embed="rId2"/>
          <a:stretch>
            <a:fillRect/>
          </a:stretch>
        </p:blipFill>
        <p:spPr>
          <a:xfrm>
            <a:off x="-17349" y="-2043608"/>
            <a:ext cx="9140879" cy="8424936"/>
          </a:xfrm>
          <a:prstGeom prst="rect">
            <a:avLst/>
          </a:prstGeom>
        </p:spPr>
      </p:pic>
      <p:sp>
        <p:nvSpPr>
          <p:cNvPr id="4" name="Rectangle 3"/>
          <p:cNvSpPr/>
          <p:nvPr/>
        </p:nvSpPr>
        <p:spPr bwMode="auto">
          <a:xfrm>
            <a:off x="611560" y="332656"/>
            <a:ext cx="8193268" cy="2677656"/>
          </a:xfrm>
          <a:prstGeom prst="rect">
            <a:avLst/>
          </a:prstGeom>
          <a:solidFill>
            <a:srgbClr val="FFC000"/>
          </a:solidFill>
          <a:ln w="25400" cap="flat" cmpd="sng" algn="ctr">
            <a:solidFill>
              <a:srgbClr val="000000"/>
            </a:solidFill>
            <a:prstDash val="sysDot"/>
            <a:round/>
            <a:headEnd type="none" w="med" len="med"/>
            <a:tailEnd type="triangle" w="med" len="med"/>
          </a:ln>
          <a:effectLst/>
          <a:extLst/>
        </p:spPr>
        <p:txBody>
          <a:bodyPr vert="horz" wrap="square" lIns="91440" tIns="45720" rIns="91440" bIns="45720" numCol="1" rtlCol="0" anchor="t" anchorCtr="0" compatLnSpc="1">
            <a:prstTxWarp prst="textNoShape">
              <a:avLst/>
            </a:prstTxWarp>
            <a:spAutoFit/>
          </a:bodyPr>
          <a:lstStyle/>
          <a:p>
            <a:pPr lvl="0" algn="just" rtl="1"/>
            <a:r>
              <a:rPr lang="he-IL" sz="2400" dirty="0" smtClean="0"/>
              <a:t>  צוות מומחים ילוו את כל הפרויקטים:</a:t>
            </a:r>
          </a:p>
          <a:p>
            <a:pPr lvl="0" algn="just" rtl="1"/>
            <a:endParaRPr lang="he-IL" sz="2400" dirty="0"/>
          </a:p>
          <a:p>
            <a:pPr lvl="0" algn="just" rtl="1"/>
            <a:r>
              <a:rPr lang="he-IL" sz="2400" dirty="0" smtClean="0"/>
              <a:t>מומחה בפיתוח מערכות בשיטת </a:t>
            </a:r>
            <a:r>
              <a:rPr lang="en-US" sz="2400" dirty="0" smtClean="0"/>
              <a:t>AGILE</a:t>
            </a:r>
            <a:r>
              <a:rPr lang="he-IL" sz="2400" dirty="0" smtClean="0"/>
              <a:t> יספק ייעוץ מתודולוגי</a:t>
            </a:r>
          </a:p>
          <a:p>
            <a:pPr lvl="0" algn="just" rtl="1"/>
            <a:endParaRPr lang="he-IL" sz="2400" dirty="0"/>
          </a:p>
          <a:p>
            <a:pPr lvl="0" algn="just" rtl="1"/>
            <a:r>
              <a:rPr lang="he-IL" sz="2400" dirty="0" smtClean="0"/>
              <a:t>מומחה בתחום הנדסת אנוש יספק ייעוץ בתחום</a:t>
            </a:r>
          </a:p>
          <a:p>
            <a:pPr lvl="0" algn="just" rtl="1"/>
            <a:endParaRPr lang="he-IL" sz="2400" dirty="0"/>
          </a:p>
          <a:p>
            <a:pPr lvl="0" algn="just" rtl="1"/>
            <a:r>
              <a:rPr lang="he-IL" sz="2400" dirty="0" smtClean="0"/>
              <a:t>מומחה בנושא חשיבה יזמית יספק ייעוץ בתחום </a:t>
            </a:r>
            <a:endParaRPr lang="en-US" sz="2400" dirty="0"/>
          </a:p>
        </p:txBody>
      </p:sp>
    </p:spTree>
    <p:extLst>
      <p:ext uri="{BB962C8B-B14F-4D97-AF65-F5344CB8AC3E}">
        <p14:creationId xmlns:p14="http://schemas.microsoft.com/office/powerpoint/2010/main" val="59667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848D8BC9-9AE0-4EE9-AD28-53F06F5E0B74}" type="slidenum">
              <a:rPr lang="he-IL" smtClean="0"/>
              <a:pPr>
                <a:defRPr/>
              </a:pPr>
              <a:t>7</a:t>
            </a:fld>
            <a:endParaRPr lang="en-US"/>
          </a:p>
        </p:txBody>
      </p:sp>
      <p:pic>
        <p:nvPicPr>
          <p:cNvPr id="18" name="Picture 17"/>
          <p:cNvPicPr>
            <a:picLocks noChangeAspect="1"/>
          </p:cNvPicPr>
          <p:nvPr/>
        </p:nvPicPr>
        <p:blipFill>
          <a:blip r:embed="rId2"/>
          <a:stretch>
            <a:fillRect/>
          </a:stretch>
        </p:blipFill>
        <p:spPr>
          <a:xfrm>
            <a:off x="2051720" y="31340"/>
            <a:ext cx="4917292" cy="6675120"/>
          </a:xfrm>
          <a:prstGeom prst="rect">
            <a:avLst/>
          </a:prstGeom>
        </p:spPr>
      </p:pic>
    </p:spTree>
    <p:extLst>
      <p:ext uri="{BB962C8B-B14F-4D97-AF65-F5344CB8AC3E}">
        <p14:creationId xmlns:p14="http://schemas.microsoft.com/office/powerpoint/2010/main" val="4108725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848D8BC9-9AE0-4EE9-AD28-53F06F5E0B74}" type="slidenum">
              <a:rPr lang="he-IL" smtClean="0"/>
              <a:pPr>
                <a:defRPr/>
              </a:pPr>
              <a:t>8</a:t>
            </a:fld>
            <a:endParaRPr lang="en-US"/>
          </a:p>
        </p:txBody>
      </p:sp>
      <p:pic>
        <p:nvPicPr>
          <p:cNvPr id="3" name="Picture 2"/>
          <p:cNvPicPr>
            <a:picLocks noChangeAspect="1"/>
          </p:cNvPicPr>
          <p:nvPr/>
        </p:nvPicPr>
        <p:blipFill>
          <a:blip r:embed="rId2"/>
          <a:stretch>
            <a:fillRect/>
          </a:stretch>
        </p:blipFill>
        <p:spPr>
          <a:xfrm>
            <a:off x="-183722" y="-171400"/>
            <a:ext cx="9324528" cy="6552728"/>
          </a:xfrm>
          <a:prstGeom prst="rect">
            <a:avLst/>
          </a:prstGeom>
        </p:spPr>
      </p:pic>
      <p:sp>
        <p:nvSpPr>
          <p:cNvPr id="4" name="Rectangle 3"/>
          <p:cNvSpPr/>
          <p:nvPr/>
        </p:nvSpPr>
        <p:spPr bwMode="auto">
          <a:xfrm>
            <a:off x="3563888" y="1196752"/>
            <a:ext cx="5184576" cy="4542782"/>
          </a:xfrm>
          <a:prstGeom prst="rect">
            <a:avLst/>
          </a:prstGeom>
          <a:solidFill>
            <a:srgbClr val="0000FF"/>
          </a:solidFill>
          <a:ln w="25400" cap="flat" cmpd="sng" algn="ctr">
            <a:solidFill>
              <a:srgbClr val="000000"/>
            </a:solidFill>
            <a:prstDash val="sysDot"/>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228600" indent="-228600" algn="just" rtl="1" eaLnBrk="1" hangingPunct="1">
              <a:lnSpc>
                <a:spcPct val="80000"/>
              </a:lnSpc>
              <a:spcBef>
                <a:spcPct val="35000"/>
              </a:spcBef>
              <a:spcAft>
                <a:spcPct val="15000"/>
              </a:spcAft>
              <a:buClr>
                <a:schemeClr val="accent2"/>
              </a:buClr>
              <a:buSzPct val="130000"/>
            </a:pPr>
            <a:r>
              <a:rPr lang="he-IL" sz="2400" dirty="0">
                <a:solidFill>
                  <a:srgbClr val="FFFFFF"/>
                </a:solidFill>
                <a:latin typeface="Narkisim" panose="020E0502050101010101" pitchFamily="34" charset="-79"/>
                <a:cs typeface="Narkisim" panose="020E0502050101010101" pitchFamily="34" charset="-79"/>
              </a:rPr>
              <a:t>שימוש בחיישנים על מנת לכוון את החקלאי הינו אחד התחומים החמים בעולם היום, אך כיום רק בעלי חלקות גדולות יכולים להרשות לעצמם להשתמש בו. מטרתנו היא לבנות מערכת הפועלת על חלקות מדגם שבהם יש חיישנים, מעבירה חיווים למערכת מרכזית שממנה מופעלת מערכת מנויים. העבודה תתבצע עם מומחים ברמה גבוהה מתחום החקלאות, שאיתם נעבוד על הדרישות, עם חברה שתתרום חיישנים, ועם חברה שתספק תשתית שמרכזת את החיישנים באמצעות מכשיר נייד.  כחלק מן העבודה תהיה גם עבודה משותפת עם סטודנטים מאחת המדינות המתפתחות (עדיין בשלבי גיבוש) </a:t>
            </a:r>
            <a:endParaRPr kumimoji="0" lang="en-US" sz="2400" b="0" i="0" u="none" strike="noStrike" cap="none" normalizeH="0" baseline="0" dirty="0" smtClean="0">
              <a:ln>
                <a:noFill/>
              </a:ln>
              <a:solidFill>
                <a:srgbClr val="FFFFFF"/>
              </a:solidFill>
              <a:effectLst/>
              <a:latin typeface="Narkisim" panose="020E0502050101010101" pitchFamily="34" charset="-79"/>
              <a:cs typeface="Narkisim" panose="020E0502050101010101" pitchFamily="34" charset="-79"/>
            </a:endParaRPr>
          </a:p>
        </p:txBody>
      </p:sp>
      <p:sp>
        <p:nvSpPr>
          <p:cNvPr id="5" name="Rectangle 4"/>
          <p:cNvSpPr/>
          <p:nvPr/>
        </p:nvSpPr>
        <p:spPr bwMode="auto">
          <a:xfrm>
            <a:off x="153988" y="1556792"/>
            <a:ext cx="2232248" cy="740267"/>
          </a:xfrm>
          <a:prstGeom prst="rect">
            <a:avLst/>
          </a:prstGeom>
          <a:solidFill>
            <a:srgbClr val="065E15"/>
          </a:solidFill>
          <a:ln w="25400" cap="flat" cmpd="sng" algn="ctr">
            <a:solidFill>
              <a:srgbClr val="000000"/>
            </a:solidFill>
            <a:prstDash val="sysDot"/>
            <a:round/>
            <a:headEnd type="none" w="med" len="med"/>
            <a:tailEnd type="triangle" w="med" len="med"/>
          </a:ln>
          <a:effectLst/>
          <a:extLst/>
        </p:spPr>
        <p:txBody>
          <a:bodyPr vert="horz" wrap="square" lIns="91440" tIns="45720" rIns="91440" bIns="45720" numCol="1" rtlCol="0" anchor="t" anchorCtr="0" compatLnSpc="1">
            <a:prstTxWarp prst="textNoShape">
              <a:avLst/>
            </a:prstTxWarp>
            <a:spAutoFit/>
          </a:bodyPr>
          <a:lstStyle/>
          <a:p>
            <a:pPr marL="228600" indent="-228600" algn="r" rtl="1" eaLnBrk="1" hangingPunct="1">
              <a:lnSpc>
                <a:spcPct val="80000"/>
              </a:lnSpc>
              <a:spcBef>
                <a:spcPct val="35000"/>
              </a:spcBef>
              <a:spcAft>
                <a:spcPct val="15000"/>
              </a:spcAft>
              <a:buClr>
                <a:schemeClr val="accent2"/>
              </a:buClr>
              <a:buSzPct val="130000"/>
            </a:pPr>
            <a:r>
              <a:rPr lang="he-IL" dirty="0" smtClean="0">
                <a:solidFill>
                  <a:srgbClr val="FFFFFF"/>
                </a:solidFill>
                <a:cs typeface="Arial" charset="0"/>
              </a:rPr>
              <a:t> מנטור:</a:t>
            </a:r>
          </a:p>
          <a:p>
            <a:pPr marL="228600" indent="-228600" algn="r" rtl="1" eaLnBrk="1" hangingPunct="1">
              <a:lnSpc>
                <a:spcPct val="80000"/>
              </a:lnSpc>
              <a:spcBef>
                <a:spcPct val="35000"/>
              </a:spcBef>
              <a:spcAft>
                <a:spcPct val="15000"/>
              </a:spcAft>
              <a:buClr>
                <a:schemeClr val="accent2"/>
              </a:buClr>
              <a:buSzPct val="130000"/>
            </a:pPr>
            <a:r>
              <a:rPr lang="he-IL" dirty="0" smtClean="0">
                <a:solidFill>
                  <a:srgbClr val="FFFFFF"/>
                </a:solidFill>
                <a:cs typeface="Arial" charset="0"/>
              </a:rPr>
              <a:t> ד"ר אביחי אילן</a:t>
            </a:r>
            <a:r>
              <a:rPr lang="en-US" dirty="0" smtClean="0">
                <a:solidFill>
                  <a:srgbClr val="FFFFFF"/>
                </a:solidFill>
                <a:cs typeface="Arial" charset="0"/>
              </a:rPr>
              <a:t> </a:t>
            </a:r>
            <a:endParaRPr kumimoji="0" lang="en-US" sz="2000" b="0" i="0" u="none" strike="noStrike" cap="none" normalizeH="0" baseline="0" dirty="0" smtClean="0">
              <a:ln>
                <a:noFill/>
              </a:ln>
              <a:solidFill>
                <a:srgbClr val="FFFFFF"/>
              </a:solidFill>
              <a:effectLst/>
              <a:cs typeface="Arial" charset="0"/>
            </a:endParaRPr>
          </a:p>
        </p:txBody>
      </p:sp>
    </p:spTree>
    <p:extLst>
      <p:ext uri="{BB962C8B-B14F-4D97-AF65-F5344CB8AC3E}">
        <p14:creationId xmlns:p14="http://schemas.microsoft.com/office/powerpoint/2010/main" val="3901043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848D8BC9-9AE0-4EE9-AD28-53F06F5E0B74}" type="slidenum">
              <a:rPr lang="he-IL" smtClean="0">
                <a:solidFill>
                  <a:srgbClr val="423421"/>
                </a:solidFill>
              </a:rPr>
              <a:pPr>
                <a:defRPr/>
              </a:pPr>
              <a:t>9</a:t>
            </a:fld>
            <a:endParaRPr lang="en-US">
              <a:solidFill>
                <a:srgbClr val="423421"/>
              </a:solidFill>
            </a:endParaRPr>
          </a:p>
        </p:txBody>
      </p:sp>
      <p:pic>
        <p:nvPicPr>
          <p:cNvPr id="3" name="Picture 2"/>
          <p:cNvPicPr>
            <a:picLocks noChangeAspect="1"/>
          </p:cNvPicPr>
          <p:nvPr/>
        </p:nvPicPr>
        <p:blipFill>
          <a:blip r:embed="rId2"/>
          <a:stretch>
            <a:fillRect/>
          </a:stretch>
        </p:blipFill>
        <p:spPr>
          <a:xfrm>
            <a:off x="-324544" y="-13997"/>
            <a:ext cx="9468544" cy="6768752"/>
          </a:xfrm>
          <a:prstGeom prst="rect">
            <a:avLst/>
          </a:prstGeom>
        </p:spPr>
      </p:pic>
      <p:sp>
        <p:nvSpPr>
          <p:cNvPr id="4" name="Oval 3"/>
          <p:cNvSpPr/>
          <p:nvPr/>
        </p:nvSpPr>
        <p:spPr bwMode="auto">
          <a:xfrm>
            <a:off x="3131840" y="3573016"/>
            <a:ext cx="360040" cy="432048"/>
          </a:xfrm>
          <a:prstGeom prst="ellipse">
            <a:avLst/>
          </a:prstGeom>
          <a:solidFill>
            <a:schemeClr val="accent2">
              <a:lumMod val="60000"/>
              <a:lumOff val="40000"/>
            </a:schemeClr>
          </a:solidFill>
          <a:ln w="25400" cap="flat" cmpd="sng" algn="ctr">
            <a:solidFill>
              <a:srgbClr val="000000"/>
            </a:solidFill>
            <a:prstDash val="sysDot"/>
            <a:round/>
            <a:headEnd type="none" w="med" len="med"/>
            <a:tailEnd type="triangle" w="med" len="med"/>
          </a:ln>
          <a:effectLst/>
          <a:extLst/>
        </p:spPr>
        <p:txBody>
          <a:bodyPr vert="horz" wrap="square" lIns="91440" tIns="45720" rIns="91440" bIns="45720" numCol="1" rtlCol="0" anchor="t" anchorCtr="0" compatLnSpc="1">
            <a:prstTxWarp prst="textNoShape">
              <a:avLst/>
            </a:prstTxWarp>
            <a:spAutoFit/>
          </a:bodyPr>
          <a:lstStyle/>
          <a:p>
            <a:pPr marL="228600" indent="-228600" eaLnBrk="1" hangingPunct="1">
              <a:lnSpc>
                <a:spcPct val="80000"/>
              </a:lnSpc>
              <a:spcBef>
                <a:spcPct val="35000"/>
              </a:spcBef>
              <a:spcAft>
                <a:spcPct val="15000"/>
              </a:spcAft>
              <a:buClr>
                <a:srgbClr val="D69200"/>
              </a:buClr>
              <a:buSzPct val="130000"/>
            </a:pPr>
            <a:endParaRPr lang="en-US" smtClean="0">
              <a:solidFill>
                <a:srgbClr val="423421"/>
              </a:solidFill>
              <a:cs typeface="Arial" charset="0"/>
            </a:endParaRPr>
          </a:p>
        </p:txBody>
      </p:sp>
      <p:sp>
        <p:nvSpPr>
          <p:cNvPr id="5" name="Oval 4"/>
          <p:cNvSpPr/>
          <p:nvPr/>
        </p:nvSpPr>
        <p:spPr bwMode="auto">
          <a:xfrm>
            <a:off x="799606" y="3789040"/>
            <a:ext cx="360040" cy="432048"/>
          </a:xfrm>
          <a:prstGeom prst="ellipse">
            <a:avLst/>
          </a:prstGeom>
          <a:solidFill>
            <a:schemeClr val="accent2">
              <a:lumMod val="60000"/>
              <a:lumOff val="40000"/>
            </a:schemeClr>
          </a:solidFill>
          <a:ln w="25400" cap="flat" cmpd="sng" algn="ctr">
            <a:solidFill>
              <a:srgbClr val="000000"/>
            </a:solidFill>
            <a:prstDash val="sysDot"/>
            <a:round/>
            <a:headEnd type="none" w="med" len="med"/>
            <a:tailEnd type="triangle" w="med" len="med"/>
          </a:ln>
          <a:effectLst/>
          <a:extLst/>
        </p:spPr>
        <p:txBody>
          <a:bodyPr vert="horz" wrap="square" lIns="91440" tIns="45720" rIns="91440" bIns="45720" numCol="1" rtlCol="0" anchor="t" anchorCtr="0" compatLnSpc="1">
            <a:prstTxWarp prst="textNoShape">
              <a:avLst/>
            </a:prstTxWarp>
            <a:spAutoFit/>
          </a:bodyPr>
          <a:lstStyle/>
          <a:p>
            <a:pPr marL="228600" indent="-228600" eaLnBrk="1" hangingPunct="1">
              <a:lnSpc>
                <a:spcPct val="80000"/>
              </a:lnSpc>
              <a:spcBef>
                <a:spcPct val="35000"/>
              </a:spcBef>
              <a:spcAft>
                <a:spcPct val="15000"/>
              </a:spcAft>
              <a:buClr>
                <a:srgbClr val="D69200"/>
              </a:buClr>
              <a:buSzPct val="130000"/>
            </a:pPr>
            <a:endParaRPr lang="en-US" smtClean="0">
              <a:solidFill>
                <a:srgbClr val="423421"/>
              </a:solidFill>
              <a:cs typeface="Arial" charset="0"/>
            </a:endParaRPr>
          </a:p>
        </p:txBody>
      </p:sp>
      <p:sp>
        <p:nvSpPr>
          <p:cNvPr id="6" name="Oval 5"/>
          <p:cNvSpPr/>
          <p:nvPr/>
        </p:nvSpPr>
        <p:spPr bwMode="auto">
          <a:xfrm>
            <a:off x="1763688" y="5085184"/>
            <a:ext cx="360040" cy="432048"/>
          </a:xfrm>
          <a:prstGeom prst="ellipse">
            <a:avLst/>
          </a:prstGeom>
          <a:solidFill>
            <a:schemeClr val="accent2">
              <a:lumMod val="60000"/>
              <a:lumOff val="40000"/>
            </a:schemeClr>
          </a:solidFill>
          <a:ln w="25400" cap="flat" cmpd="sng" algn="ctr">
            <a:solidFill>
              <a:srgbClr val="000000"/>
            </a:solidFill>
            <a:prstDash val="sysDot"/>
            <a:round/>
            <a:headEnd type="none" w="med" len="med"/>
            <a:tailEnd type="triangle" w="med" len="med"/>
          </a:ln>
          <a:effectLst/>
          <a:extLst/>
        </p:spPr>
        <p:txBody>
          <a:bodyPr vert="horz" wrap="square" lIns="91440" tIns="45720" rIns="91440" bIns="45720" numCol="1" rtlCol="0" anchor="t" anchorCtr="0" compatLnSpc="1">
            <a:prstTxWarp prst="textNoShape">
              <a:avLst/>
            </a:prstTxWarp>
            <a:spAutoFit/>
          </a:bodyPr>
          <a:lstStyle/>
          <a:p>
            <a:pPr marL="228600" indent="-228600" eaLnBrk="1" hangingPunct="1">
              <a:lnSpc>
                <a:spcPct val="80000"/>
              </a:lnSpc>
              <a:spcBef>
                <a:spcPct val="35000"/>
              </a:spcBef>
              <a:spcAft>
                <a:spcPct val="15000"/>
              </a:spcAft>
              <a:buClr>
                <a:srgbClr val="D69200"/>
              </a:buClr>
              <a:buSzPct val="130000"/>
            </a:pPr>
            <a:endParaRPr lang="en-US" smtClean="0">
              <a:solidFill>
                <a:srgbClr val="423421"/>
              </a:solidFill>
              <a:cs typeface="Arial" charset="0"/>
            </a:endParaRPr>
          </a:p>
        </p:txBody>
      </p:sp>
      <p:sp>
        <p:nvSpPr>
          <p:cNvPr id="7" name="Oval 6"/>
          <p:cNvSpPr/>
          <p:nvPr/>
        </p:nvSpPr>
        <p:spPr bwMode="auto">
          <a:xfrm>
            <a:off x="-26032" y="5949280"/>
            <a:ext cx="360040" cy="432048"/>
          </a:xfrm>
          <a:prstGeom prst="ellipse">
            <a:avLst/>
          </a:prstGeom>
          <a:solidFill>
            <a:schemeClr val="accent2">
              <a:lumMod val="60000"/>
              <a:lumOff val="40000"/>
            </a:schemeClr>
          </a:solidFill>
          <a:ln w="25400" cap="flat" cmpd="sng" algn="ctr">
            <a:solidFill>
              <a:srgbClr val="000000"/>
            </a:solidFill>
            <a:prstDash val="sysDot"/>
            <a:round/>
            <a:headEnd type="none" w="med" len="med"/>
            <a:tailEnd type="triangle" w="med" len="med"/>
          </a:ln>
          <a:effectLst/>
          <a:extLst/>
        </p:spPr>
        <p:txBody>
          <a:bodyPr vert="horz" wrap="square" lIns="91440" tIns="45720" rIns="91440" bIns="45720" numCol="1" rtlCol="0" anchor="t" anchorCtr="0" compatLnSpc="1">
            <a:prstTxWarp prst="textNoShape">
              <a:avLst/>
            </a:prstTxWarp>
            <a:spAutoFit/>
          </a:bodyPr>
          <a:lstStyle/>
          <a:p>
            <a:pPr marL="228600" indent="-228600" eaLnBrk="1" hangingPunct="1">
              <a:lnSpc>
                <a:spcPct val="80000"/>
              </a:lnSpc>
              <a:spcBef>
                <a:spcPct val="35000"/>
              </a:spcBef>
              <a:spcAft>
                <a:spcPct val="15000"/>
              </a:spcAft>
              <a:buClr>
                <a:srgbClr val="D69200"/>
              </a:buClr>
              <a:buSzPct val="130000"/>
            </a:pPr>
            <a:endParaRPr lang="en-US" smtClean="0">
              <a:solidFill>
                <a:srgbClr val="423421"/>
              </a:solidFill>
              <a:cs typeface="Arial" charset="0"/>
            </a:endParaRPr>
          </a:p>
        </p:txBody>
      </p:sp>
      <p:sp>
        <p:nvSpPr>
          <p:cNvPr id="8" name="Oval 7"/>
          <p:cNvSpPr/>
          <p:nvPr/>
        </p:nvSpPr>
        <p:spPr bwMode="auto">
          <a:xfrm>
            <a:off x="6012160" y="4869160"/>
            <a:ext cx="360040" cy="432048"/>
          </a:xfrm>
          <a:prstGeom prst="ellipse">
            <a:avLst/>
          </a:prstGeom>
          <a:solidFill>
            <a:schemeClr val="accent2">
              <a:lumMod val="60000"/>
              <a:lumOff val="40000"/>
            </a:schemeClr>
          </a:solidFill>
          <a:ln w="25400" cap="flat" cmpd="sng" algn="ctr">
            <a:solidFill>
              <a:srgbClr val="000000"/>
            </a:solidFill>
            <a:prstDash val="sysDot"/>
            <a:round/>
            <a:headEnd type="none" w="med" len="med"/>
            <a:tailEnd type="triangle" w="med" len="med"/>
          </a:ln>
          <a:effectLst/>
          <a:extLst/>
        </p:spPr>
        <p:txBody>
          <a:bodyPr vert="horz" wrap="square" lIns="91440" tIns="45720" rIns="91440" bIns="45720" numCol="1" rtlCol="0" anchor="t" anchorCtr="0" compatLnSpc="1">
            <a:prstTxWarp prst="textNoShape">
              <a:avLst/>
            </a:prstTxWarp>
            <a:spAutoFit/>
          </a:bodyPr>
          <a:lstStyle/>
          <a:p>
            <a:pPr marL="228600" indent="-228600" eaLnBrk="1" hangingPunct="1">
              <a:lnSpc>
                <a:spcPct val="80000"/>
              </a:lnSpc>
              <a:spcBef>
                <a:spcPct val="35000"/>
              </a:spcBef>
              <a:spcAft>
                <a:spcPct val="15000"/>
              </a:spcAft>
              <a:buClr>
                <a:srgbClr val="D69200"/>
              </a:buClr>
              <a:buSzPct val="130000"/>
            </a:pPr>
            <a:endParaRPr lang="en-US" smtClean="0">
              <a:solidFill>
                <a:srgbClr val="423421"/>
              </a:solidFill>
              <a:cs typeface="Arial" charset="0"/>
            </a:endParaRPr>
          </a:p>
        </p:txBody>
      </p:sp>
      <p:sp>
        <p:nvSpPr>
          <p:cNvPr id="9" name="Rectangle 8"/>
          <p:cNvSpPr/>
          <p:nvPr/>
        </p:nvSpPr>
        <p:spPr bwMode="auto">
          <a:xfrm>
            <a:off x="979626" y="452991"/>
            <a:ext cx="6264696" cy="341376"/>
          </a:xfrm>
          <a:prstGeom prst="rect">
            <a:avLst/>
          </a:prstGeom>
          <a:solidFill>
            <a:srgbClr val="0000FF"/>
          </a:solidFill>
          <a:ln w="25400" cap="flat" cmpd="sng" algn="ctr">
            <a:solidFill>
              <a:srgbClr val="000000"/>
            </a:solidFill>
            <a:prstDash val="sysDot"/>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228600" indent="-228600" algn="ctr" rtl="1" eaLnBrk="1" hangingPunct="1">
              <a:lnSpc>
                <a:spcPct val="80000"/>
              </a:lnSpc>
              <a:spcBef>
                <a:spcPct val="35000"/>
              </a:spcBef>
              <a:spcAft>
                <a:spcPct val="15000"/>
              </a:spcAft>
              <a:buClr>
                <a:srgbClr val="D69200"/>
              </a:buClr>
              <a:buSzPct val="130000"/>
            </a:pPr>
            <a:r>
              <a:rPr lang="he-IL" dirty="0" smtClean="0">
                <a:solidFill>
                  <a:srgbClr val="FFFFFF"/>
                </a:solidFill>
                <a:cs typeface="Arial" charset="0"/>
              </a:rPr>
              <a:t>עזרים לאוכלוסייה  מזדקנת לחיות חיים עצמאיים </a:t>
            </a:r>
            <a:endParaRPr lang="en-US" dirty="0">
              <a:solidFill>
                <a:srgbClr val="FFFFFF"/>
              </a:solidFill>
              <a:cs typeface="Arial" charset="0"/>
            </a:endParaRPr>
          </a:p>
        </p:txBody>
      </p:sp>
      <p:sp>
        <p:nvSpPr>
          <p:cNvPr id="10" name="Rectangle 9"/>
          <p:cNvSpPr/>
          <p:nvPr/>
        </p:nvSpPr>
        <p:spPr>
          <a:xfrm>
            <a:off x="2138599" y="5163289"/>
            <a:ext cx="1022840" cy="707886"/>
          </a:xfrm>
          <a:prstGeom prst="rect">
            <a:avLst/>
          </a:prstGeom>
          <a:solidFill>
            <a:srgbClr val="000099"/>
          </a:solidFill>
        </p:spPr>
        <p:txBody>
          <a:bodyPr wrap="square">
            <a:spAutoFit/>
          </a:bodyPr>
          <a:lstStyle/>
          <a:p>
            <a:r>
              <a:rPr lang="en-US" altLang="en-US" dirty="0" smtClean="0">
                <a:solidFill>
                  <a:srgbClr val="FFFF00"/>
                </a:solidFill>
              </a:rPr>
              <a:t>Motion sensor</a:t>
            </a:r>
            <a:endParaRPr lang="en-US" altLang="en-US" dirty="0">
              <a:solidFill>
                <a:srgbClr val="FFFF00"/>
              </a:solidFill>
            </a:endParaRPr>
          </a:p>
        </p:txBody>
      </p:sp>
      <p:sp>
        <p:nvSpPr>
          <p:cNvPr id="11" name="Rectangle 10"/>
          <p:cNvSpPr/>
          <p:nvPr/>
        </p:nvSpPr>
        <p:spPr>
          <a:xfrm>
            <a:off x="468206" y="5733185"/>
            <a:ext cx="1022840" cy="707886"/>
          </a:xfrm>
          <a:prstGeom prst="rect">
            <a:avLst/>
          </a:prstGeom>
          <a:solidFill>
            <a:srgbClr val="000099"/>
          </a:solidFill>
        </p:spPr>
        <p:txBody>
          <a:bodyPr wrap="square">
            <a:spAutoFit/>
          </a:bodyPr>
          <a:lstStyle/>
          <a:p>
            <a:r>
              <a:rPr lang="en-US" altLang="en-US" dirty="0" smtClean="0">
                <a:solidFill>
                  <a:srgbClr val="FFFF00"/>
                </a:solidFill>
              </a:rPr>
              <a:t>Door sensor</a:t>
            </a:r>
            <a:endParaRPr lang="en-US" altLang="en-US" dirty="0">
              <a:solidFill>
                <a:srgbClr val="FFFF00"/>
              </a:solidFill>
            </a:endParaRPr>
          </a:p>
        </p:txBody>
      </p:sp>
      <p:sp>
        <p:nvSpPr>
          <p:cNvPr id="12" name="Rectangle 11"/>
          <p:cNvSpPr/>
          <p:nvPr/>
        </p:nvSpPr>
        <p:spPr>
          <a:xfrm>
            <a:off x="675451" y="4511235"/>
            <a:ext cx="1022840" cy="707886"/>
          </a:xfrm>
          <a:prstGeom prst="rect">
            <a:avLst/>
          </a:prstGeom>
          <a:solidFill>
            <a:srgbClr val="000099"/>
          </a:solidFill>
        </p:spPr>
        <p:txBody>
          <a:bodyPr wrap="square">
            <a:spAutoFit/>
          </a:bodyPr>
          <a:lstStyle/>
          <a:p>
            <a:r>
              <a:rPr lang="en-US" altLang="en-US" dirty="0" smtClean="0">
                <a:solidFill>
                  <a:srgbClr val="FFFF00"/>
                </a:solidFill>
              </a:rPr>
              <a:t>Chair</a:t>
            </a:r>
          </a:p>
          <a:p>
            <a:r>
              <a:rPr lang="en-US" altLang="en-US" dirty="0" smtClean="0">
                <a:solidFill>
                  <a:srgbClr val="FFFF00"/>
                </a:solidFill>
              </a:rPr>
              <a:t>Sensor </a:t>
            </a:r>
            <a:endParaRPr lang="en-US" altLang="en-US" dirty="0">
              <a:solidFill>
                <a:srgbClr val="FFFF00"/>
              </a:solidFill>
            </a:endParaRPr>
          </a:p>
        </p:txBody>
      </p:sp>
      <p:sp>
        <p:nvSpPr>
          <p:cNvPr id="13" name="Rectangle 12"/>
          <p:cNvSpPr/>
          <p:nvPr/>
        </p:nvSpPr>
        <p:spPr>
          <a:xfrm>
            <a:off x="2554270" y="4122221"/>
            <a:ext cx="1022840" cy="707886"/>
          </a:xfrm>
          <a:prstGeom prst="rect">
            <a:avLst/>
          </a:prstGeom>
          <a:solidFill>
            <a:srgbClr val="000099"/>
          </a:solidFill>
        </p:spPr>
        <p:txBody>
          <a:bodyPr wrap="square">
            <a:spAutoFit/>
          </a:bodyPr>
          <a:lstStyle/>
          <a:p>
            <a:r>
              <a:rPr lang="en-US" altLang="en-US" dirty="0" smtClean="0">
                <a:solidFill>
                  <a:srgbClr val="FFFF00"/>
                </a:solidFill>
              </a:rPr>
              <a:t>Voice Sensor</a:t>
            </a:r>
            <a:endParaRPr lang="en-US" altLang="en-US" dirty="0">
              <a:solidFill>
                <a:srgbClr val="FFFF00"/>
              </a:solidFill>
            </a:endParaRPr>
          </a:p>
        </p:txBody>
      </p:sp>
      <p:sp>
        <p:nvSpPr>
          <p:cNvPr id="14" name="Rectangle 13"/>
          <p:cNvSpPr/>
          <p:nvPr/>
        </p:nvSpPr>
        <p:spPr>
          <a:xfrm>
            <a:off x="5743632" y="3799657"/>
            <a:ext cx="1276640" cy="1015663"/>
          </a:xfrm>
          <a:prstGeom prst="rect">
            <a:avLst/>
          </a:prstGeom>
          <a:solidFill>
            <a:srgbClr val="000099"/>
          </a:solidFill>
        </p:spPr>
        <p:txBody>
          <a:bodyPr wrap="square">
            <a:spAutoFit/>
          </a:bodyPr>
          <a:lstStyle/>
          <a:p>
            <a:r>
              <a:rPr lang="en-US" altLang="en-US" dirty="0" smtClean="0">
                <a:solidFill>
                  <a:srgbClr val="FFFF00"/>
                </a:solidFill>
              </a:rPr>
              <a:t>Alert family member</a:t>
            </a:r>
            <a:endParaRPr lang="en-US" altLang="en-US" dirty="0">
              <a:solidFill>
                <a:srgbClr val="FFFF00"/>
              </a:solidFill>
            </a:endParaRPr>
          </a:p>
        </p:txBody>
      </p:sp>
      <p:sp>
        <p:nvSpPr>
          <p:cNvPr id="18" name="Rectangle 17"/>
          <p:cNvSpPr/>
          <p:nvPr/>
        </p:nvSpPr>
        <p:spPr bwMode="auto">
          <a:xfrm>
            <a:off x="153988" y="1556792"/>
            <a:ext cx="2232248" cy="740267"/>
          </a:xfrm>
          <a:prstGeom prst="rect">
            <a:avLst/>
          </a:prstGeom>
          <a:solidFill>
            <a:srgbClr val="065E15"/>
          </a:solidFill>
          <a:ln w="25400" cap="flat" cmpd="sng" algn="ctr">
            <a:solidFill>
              <a:srgbClr val="000000"/>
            </a:solidFill>
            <a:prstDash val="sysDot"/>
            <a:round/>
            <a:headEnd type="none" w="med" len="med"/>
            <a:tailEnd type="triangle" w="med" len="med"/>
          </a:ln>
          <a:effectLst/>
          <a:extLst/>
        </p:spPr>
        <p:txBody>
          <a:bodyPr vert="horz" wrap="square" lIns="91440" tIns="45720" rIns="91440" bIns="45720" numCol="1" rtlCol="0" anchor="t" anchorCtr="0" compatLnSpc="1">
            <a:prstTxWarp prst="textNoShape">
              <a:avLst/>
            </a:prstTxWarp>
            <a:spAutoFit/>
          </a:bodyPr>
          <a:lstStyle/>
          <a:p>
            <a:pPr marL="228600" indent="-228600" algn="r" rtl="1" eaLnBrk="1" hangingPunct="1">
              <a:lnSpc>
                <a:spcPct val="80000"/>
              </a:lnSpc>
              <a:spcBef>
                <a:spcPct val="35000"/>
              </a:spcBef>
              <a:spcAft>
                <a:spcPct val="15000"/>
              </a:spcAft>
              <a:buClr>
                <a:schemeClr val="accent2"/>
              </a:buClr>
              <a:buSzPct val="130000"/>
            </a:pPr>
            <a:r>
              <a:rPr lang="he-IL" dirty="0" smtClean="0">
                <a:solidFill>
                  <a:srgbClr val="FFFFFF"/>
                </a:solidFill>
                <a:cs typeface="Arial" charset="0"/>
              </a:rPr>
              <a:t> מנטור:</a:t>
            </a:r>
          </a:p>
          <a:p>
            <a:pPr marL="228600" indent="-228600" algn="r" rtl="1" eaLnBrk="1" hangingPunct="1">
              <a:lnSpc>
                <a:spcPct val="80000"/>
              </a:lnSpc>
              <a:spcBef>
                <a:spcPct val="35000"/>
              </a:spcBef>
              <a:spcAft>
                <a:spcPct val="15000"/>
              </a:spcAft>
              <a:buClr>
                <a:schemeClr val="accent2"/>
              </a:buClr>
              <a:buSzPct val="130000"/>
            </a:pPr>
            <a:r>
              <a:rPr lang="he-IL" dirty="0" smtClean="0">
                <a:solidFill>
                  <a:srgbClr val="FFFFFF"/>
                </a:solidFill>
                <a:cs typeface="Arial" charset="0"/>
              </a:rPr>
              <a:t> ייקבע</a:t>
            </a:r>
            <a:endParaRPr kumimoji="0" lang="en-US" sz="2000" b="0" i="0" u="none" strike="noStrike" cap="none" normalizeH="0" baseline="0" dirty="0" smtClean="0">
              <a:ln>
                <a:noFill/>
              </a:ln>
              <a:solidFill>
                <a:srgbClr val="FFFFFF"/>
              </a:solidFill>
              <a:effectLst/>
              <a:cs typeface="Arial" charset="0"/>
            </a:endParaRPr>
          </a:p>
        </p:txBody>
      </p:sp>
      <p:graphicFrame>
        <p:nvGraphicFramePr>
          <p:cNvPr id="22" name="Table 21"/>
          <p:cNvGraphicFramePr>
            <a:graphicFrameLocks noGrp="1"/>
          </p:cNvGraphicFramePr>
          <p:nvPr>
            <p:extLst>
              <p:ext uri="{D42A27DB-BD31-4B8C-83A1-F6EECF244321}">
                <p14:modId xmlns:p14="http://schemas.microsoft.com/office/powerpoint/2010/main" val="2785313421"/>
              </p:ext>
            </p:extLst>
          </p:nvPr>
        </p:nvGraphicFramePr>
        <p:xfrm>
          <a:off x="4572000" y="1242195"/>
          <a:ext cx="3771900" cy="4895850"/>
        </p:xfrm>
        <a:graphic>
          <a:graphicData uri="http://schemas.openxmlformats.org/drawingml/2006/table">
            <a:tbl>
              <a:tblPr rtl="1" firstCol="1" bandRow="1">
                <a:tableStyleId>{5C22544A-7EE6-4342-B048-85BDC9FD1C3A}</a:tableStyleId>
              </a:tblPr>
              <a:tblGrid>
                <a:gridCol w="3771900"/>
              </a:tblGrid>
              <a:tr h="2546845">
                <a:tc>
                  <a:txBody>
                    <a:bodyPr/>
                    <a:lstStyle/>
                    <a:p>
                      <a:pPr marL="0" marR="0" algn="r" rtl="1">
                        <a:lnSpc>
                          <a:spcPct val="115000"/>
                        </a:lnSpc>
                        <a:spcBef>
                          <a:spcPts val="0"/>
                        </a:spcBef>
                        <a:spcAft>
                          <a:spcPts val="1000"/>
                        </a:spcAft>
                      </a:pPr>
                      <a:r>
                        <a:rPr lang="he-IL" sz="2000" dirty="0">
                          <a:effectLst/>
                          <a:latin typeface="Narkisim" panose="020E0502050101010101" pitchFamily="34" charset="-79"/>
                          <a:cs typeface="Narkisim" panose="020E0502050101010101" pitchFamily="34" charset="-79"/>
                        </a:rPr>
                        <a:t>אוכלוסייה מזדקנת יכולה להיעזר בטכנולוגיה על-מנת להמשיך לתפקד באופן עצמאי. חיישנים יכולים להתריע על דברים שונים מ – שכחה לנעול את הבית, נפילות וקולות מצוקה, בקרה על לקיחת תרופות ועוד. הואיל וכל אדם הוא עולם ומלואו לא ניתן לבנות מערכת שתתאים לכולם, ולכן עלינו לאפשר לכל אדם (או בן משפחה / מטפל) להגדיר את ההתראות והפעולות הרצויות.   תפישה זו של "פרסונליזציה" בתחום זה היא חידוש בתחום זה. בעולמנו שבו האוכלוסייה המזדקנת גדלה בהדרגה הצורך בכך גובר.  </a:t>
                      </a:r>
                      <a:endParaRPr lang="en-US" sz="2000" dirty="0">
                        <a:effectLst/>
                        <a:latin typeface="Narkisim" panose="020E0502050101010101" pitchFamily="34" charset="-79"/>
                        <a:ea typeface="Times New Roman" panose="02020603050405020304" pitchFamily="18" charset="0"/>
                        <a:cs typeface="Narkisim" panose="020E0502050101010101" pitchFamily="34" charset="-79"/>
                      </a:endParaRPr>
                    </a:p>
                  </a:txBody>
                  <a:tcPr marL="68580" marR="68580" marT="0" marB="0">
                    <a:solidFill>
                      <a:srgbClr val="09095B"/>
                    </a:solidFill>
                  </a:tcPr>
                </a:tc>
              </a:tr>
            </a:tbl>
          </a:graphicData>
        </a:graphic>
      </p:graphicFrame>
    </p:spTree>
    <p:extLst>
      <p:ext uri="{BB962C8B-B14F-4D97-AF65-F5344CB8AC3E}">
        <p14:creationId xmlns:p14="http://schemas.microsoft.com/office/powerpoint/2010/main" val="3488288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2" presetClass="entr" presetSubtype="4" fill="hold" grpId="0" nodeType="afterEffect">
                                  <p:stCondLst>
                                    <p:cond delay="100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3000"/>
                            </p:stCondLst>
                            <p:childTnLst>
                              <p:par>
                                <p:cTn id="15" presetID="2" presetClass="entr" presetSubtype="4" fill="hold" grpId="0" nodeType="afterEffect">
                                  <p:stCondLst>
                                    <p:cond delay="100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par>
                          <p:cTn id="19" fill="hold">
                            <p:stCondLst>
                              <p:cond delay="4500"/>
                            </p:stCondLst>
                            <p:childTnLst>
                              <p:par>
                                <p:cTn id="20" presetID="2" presetClass="entr" presetSubtype="4" fill="hold" grpId="0" nodeType="afterEffect">
                                  <p:stCondLst>
                                    <p:cond delay="100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childTnLst>
                          </p:cTn>
                        </p:par>
                        <p:par>
                          <p:cTn id="24" fill="hold">
                            <p:stCondLst>
                              <p:cond delay="6000"/>
                            </p:stCondLst>
                            <p:childTnLst>
                              <p:par>
                                <p:cTn id="25" presetID="2" presetClass="entr" presetSubtype="4" fill="hold" grpId="0" nodeType="afterEffect">
                                  <p:stCondLst>
                                    <p:cond delay="100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1000"/>
                                        <p:tgtEl>
                                          <p:spTgt spid="18"/>
                                        </p:tgtEl>
                                      </p:cBhvr>
                                    </p:animEffect>
                                    <p:anim calcmode="lin" valueType="num">
                                      <p:cBhvr>
                                        <p:cTn id="32" dur="1000" fill="hold"/>
                                        <p:tgtEl>
                                          <p:spTgt spid="18"/>
                                        </p:tgtEl>
                                        <p:attrNameLst>
                                          <p:attrName>ppt_x</p:attrName>
                                        </p:attrNameLst>
                                      </p:cBhvr>
                                      <p:tavLst>
                                        <p:tav tm="0">
                                          <p:val>
                                            <p:strVal val="#ppt_x"/>
                                          </p:val>
                                        </p:tav>
                                        <p:tav tm="100000">
                                          <p:val>
                                            <p:strVal val="#ppt_x"/>
                                          </p:val>
                                        </p:tav>
                                      </p:tavLst>
                                    </p:anim>
                                    <p:anim calcmode="lin" valueType="num">
                                      <p:cBhvr>
                                        <p:cTn id="3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8" grpId="0" animBg="1"/>
    </p:bldLst>
  </p:timing>
</p:sld>
</file>

<file path=ppt/theme/theme1.xml><?xml version="1.0" encoding="utf-8"?>
<a:theme xmlns:a="http://schemas.openxmlformats.org/drawingml/2006/main" name="epts_template_light">
  <a:themeElements>
    <a:clrScheme name="epts_template_light 7">
      <a:dk1>
        <a:srgbClr val="423421"/>
      </a:dk1>
      <a:lt1>
        <a:srgbClr val="EFE3C6"/>
      </a:lt1>
      <a:dk2>
        <a:srgbClr val="5A7929"/>
      </a:dk2>
      <a:lt2>
        <a:srgbClr val="DABF7C"/>
      </a:lt2>
      <a:accent1>
        <a:srgbClr val="5A7929"/>
      </a:accent1>
      <a:accent2>
        <a:srgbClr val="D69200"/>
      </a:accent2>
      <a:accent3>
        <a:srgbClr val="F6EFDF"/>
      </a:accent3>
      <a:accent4>
        <a:srgbClr val="372B1B"/>
      </a:accent4>
      <a:accent5>
        <a:srgbClr val="B5BEAC"/>
      </a:accent5>
      <a:accent6>
        <a:srgbClr val="C28400"/>
      </a:accent6>
      <a:hlink>
        <a:srgbClr val="B9D789"/>
      </a:hlink>
      <a:folHlink>
        <a:srgbClr val="969696"/>
      </a:folHlink>
    </a:clrScheme>
    <a:fontScheme name="epts_template_ligh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FF"/>
        </a:solidFill>
        <a:ln w="25400" cap="flat" cmpd="sng" algn="ctr">
          <a:solidFill>
            <a:srgbClr val="000000"/>
          </a:solidFill>
          <a:prstDash val="sysDot"/>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28600" marR="0" indent="-228600" algn="l" defTabSz="914400" rtl="0" eaLnBrk="1" fontAlgn="base" latinLnBrk="0" hangingPunct="1">
          <a:lnSpc>
            <a:spcPct val="80000"/>
          </a:lnSpc>
          <a:spcBef>
            <a:spcPct val="35000"/>
          </a:spcBef>
          <a:spcAft>
            <a:spcPct val="15000"/>
          </a:spcAft>
          <a:buClr>
            <a:schemeClr val="accent2"/>
          </a:buClr>
          <a:buSzPct val="130000"/>
          <a:buFontTx/>
          <a:buNone/>
          <a:tabLst/>
          <a:defRPr kumimoji="0" lang="en-US" sz="2000" b="0" i="0" u="none" strike="noStrike" cap="none" normalizeH="0" baseline="0" smtClean="0">
            <a:ln>
              <a:noFill/>
            </a:ln>
            <a:solidFill>
              <a:schemeClr val="tx1"/>
            </a:solidFill>
            <a:effectLst/>
            <a:latin typeface="Comic Sans MS" pitchFamily="66" charset="0"/>
            <a:cs typeface="Arial" charset="0"/>
          </a:defRPr>
        </a:defPPr>
      </a:lstStyle>
    </a:spDef>
    <a:lnDef>
      <a:spPr bwMode="auto">
        <a:xfrm>
          <a:off x="0" y="0"/>
          <a:ext cx="1" cy="1"/>
        </a:xfrm>
        <a:custGeom>
          <a:avLst/>
          <a:gdLst/>
          <a:ahLst/>
          <a:cxnLst/>
          <a:rect l="0" t="0" r="0" b="0"/>
          <a:pathLst/>
        </a:custGeom>
        <a:solidFill>
          <a:srgbClr val="0000FF"/>
        </a:solidFill>
        <a:ln w="25400" cap="flat" cmpd="sng" algn="ctr">
          <a:solidFill>
            <a:srgbClr val="000000"/>
          </a:solidFill>
          <a:prstDash val="sysDot"/>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28600" marR="0" indent="-228600" algn="l" defTabSz="914400" rtl="0" eaLnBrk="1" fontAlgn="base" latinLnBrk="0" hangingPunct="1">
          <a:lnSpc>
            <a:spcPct val="80000"/>
          </a:lnSpc>
          <a:spcBef>
            <a:spcPct val="35000"/>
          </a:spcBef>
          <a:spcAft>
            <a:spcPct val="15000"/>
          </a:spcAft>
          <a:buClr>
            <a:schemeClr val="accent2"/>
          </a:buClr>
          <a:buSzPct val="130000"/>
          <a:buFontTx/>
          <a:buNone/>
          <a:tabLst/>
          <a:defRPr kumimoji="0" lang="en-US" sz="2000" b="0" i="0" u="none" strike="noStrike" cap="none" normalizeH="0" baseline="0" smtClean="0">
            <a:ln>
              <a:noFill/>
            </a:ln>
            <a:solidFill>
              <a:schemeClr val="tx1"/>
            </a:solidFill>
            <a:effectLst/>
            <a:latin typeface="Comic Sans MS" pitchFamily="66" charset="0"/>
            <a:cs typeface="Arial" charset="0"/>
          </a:defRPr>
        </a:defPPr>
      </a:lstStyle>
    </a:lnDef>
  </a:objectDefaults>
  <a:extraClrSchemeLst>
    <a:extraClrScheme>
      <a:clrScheme name="epts_template_light 1">
        <a:dk1>
          <a:srgbClr val="808080"/>
        </a:dk1>
        <a:lt1>
          <a:srgbClr val="FFFFFF"/>
        </a:lt1>
        <a:dk2>
          <a:srgbClr val="000000"/>
        </a:dk2>
        <a:lt2>
          <a:srgbClr val="CCCCFF"/>
        </a:lt2>
        <a:accent1>
          <a:srgbClr val="7889FB"/>
        </a:accent1>
        <a:accent2>
          <a:srgbClr val="DFFF66"/>
        </a:accent2>
        <a:accent3>
          <a:srgbClr val="AAAAAA"/>
        </a:accent3>
        <a:accent4>
          <a:srgbClr val="DADADA"/>
        </a:accent4>
        <a:accent5>
          <a:srgbClr val="BEC4FD"/>
        </a:accent5>
        <a:accent6>
          <a:srgbClr val="CAE75C"/>
        </a:accent6>
        <a:hlink>
          <a:srgbClr val="0909F9"/>
        </a:hlink>
        <a:folHlink>
          <a:srgbClr val="D18213"/>
        </a:folHlink>
      </a:clrScheme>
      <a:clrMap bg1="dk2" tx1="lt1" bg2="dk1" tx2="lt2" accent1="accent1" accent2="accent2" accent3="accent3" accent4="accent4" accent5="accent5" accent6="accent6" hlink="hlink" folHlink="folHlink"/>
    </a:extraClrScheme>
    <a:extraClrScheme>
      <a:clrScheme name="epts_template_light 2">
        <a:dk1>
          <a:srgbClr val="808080"/>
        </a:dk1>
        <a:lt1>
          <a:srgbClr val="FFFFFF"/>
        </a:lt1>
        <a:dk2>
          <a:srgbClr val="423421"/>
        </a:dk2>
        <a:lt2>
          <a:srgbClr val="CCCCFF"/>
        </a:lt2>
        <a:accent1>
          <a:srgbClr val="7889FB"/>
        </a:accent1>
        <a:accent2>
          <a:srgbClr val="DFFF66"/>
        </a:accent2>
        <a:accent3>
          <a:srgbClr val="B0AEAB"/>
        </a:accent3>
        <a:accent4>
          <a:srgbClr val="DADADA"/>
        </a:accent4>
        <a:accent5>
          <a:srgbClr val="BEC4FD"/>
        </a:accent5>
        <a:accent6>
          <a:srgbClr val="CAE75C"/>
        </a:accent6>
        <a:hlink>
          <a:srgbClr val="0909F9"/>
        </a:hlink>
        <a:folHlink>
          <a:srgbClr val="D18213"/>
        </a:folHlink>
      </a:clrScheme>
      <a:clrMap bg1="dk2" tx1="lt1" bg2="dk1" tx2="lt2" accent1="accent1" accent2="accent2" accent3="accent3" accent4="accent4" accent5="accent5" accent6="accent6" hlink="hlink" folHlink="folHlink"/>
    </a:extraClrScheme>
    <a:extraClrScheme>
      <a:clrScheme name="epts_template_light 3">
        <a:dk1>
          <a:srgbClr val="808080"/>
        </a:dk1>
        <a:lt1>
          <a:srgbClr val="EFE3C6"/>
        </a:lt1>
        <a:dk2>
          <a:srgbClr val="423421"/>
        </a:dk2>
        <a:lt2>
          <a:srgbClr val="DABF7C"/>
        </a:lt2>
        <a:accent1>
          <a:srgbClr val="5A7929"/>
        </a:accent1>
        <a:accent2>
          <a:srgbClr val="D69200"/>
        </a:accent2>
        <a:accent3>
          <a:srgbClr val="B0AEAB"/>
        </a:accent3>
        <a:accent4>
          <a:srgbClr val="CCC2A9"/>
        </a:accent4>
        <a:accent5>
          <a:srgbClr val="B5BEAC"/>
        </a:accent5>
        <a:accent6>
          <a:srgbClr val="C28400"/>
        </a:accent6>
        <a:hlink>
          <a:srgbClr val="0909F9"/>
        </a:hlink>
        <a:folHlink>
          <a:srgbClr val="D18213"/>
        </a:folHlink>
      </a:clrScheme>
      <a:clrMap bg1="dk2" tx1="lt1" bg2="dk1" tx2="lt2" accent1="accent1" accent2="accent2" accent3="accent3" accent4="accent4" accent5="accent5" accent6="accent6" hlink="hlink" folHlink="folHlink"/>
    </a:extraClrScheme>
    <a:extraClrScheme>
      <a:clrScheme name="epts_template_light 4">
        <a:dk1>
          <a:srgbClr val="DABF7C"/>
        </a:dk1>
        <a:lt1>
          <a:srgbClr val="EFE3C6"/>
        </a:lt1>
        <a:dk2>
          <a:srgbClr val="423421"/>
        </a:dk2>
        <a:lt2>
          <a:srgbClr val="DABF7C"/>
        </a:lt2>
        <a:accent1>
          <a:srgbClr val="5A7929"/>
        </a:accent1>
        <a:accent2>
          <a:srgbClr val="D69200"/>
        </a:accent2>
        <a:accent3>
          <a:srgbClr val="B0AEAB"/>
        </a:accent3>
        <a:accent4>
          <a:srgbClr val="CCC2A9"/>
        </a:accent4>
        <a:accent5>
          <a:srgbClr val="B5BEAC"/>
        </a:accent5>
        <a:accent6>
          <a:srgbClr val="C28400"/>
        </a:accent6>
        <a:hlink>
          <a:srgbClr val="0909F9"/>
        </a:hlink>
        <a:folHlink>
          <a:srgbClr val="D18213"/>
        </a:folHlink>
      </a:clrScheme>
      <a:clrMap bg1="dk2" tx1="lt1" bg2="dk1" tx2="lt2" accent1="accent1" accent2="accent2" accent3="accent3" accent4="accent4" accent5="accent5" accent6="accent6" hlink="hlink" folHlink="folHlink"/>
    </a:extraClrScheme>
    <a:extraClrScheme>
      <a:clrScheme name="epts_template_light 5">
        <a:dk1>
          <a:srgbClr val="DABF7C"/>
        </a:dk1>
        <a:lt1>
          <a:srgbClr val="EFE3C6"/>
        </a:lt1>
        <a:dk2>
          <a:srgbClr val="423421"/>
        </a:dk2>
        <a:lt2>
          <a:srgbClr val="DABF7C"/>
        </a:lt2>
        <a:accent1>
          <a:srgbClr val="5A7929"/>
        </a:accent1>
        <a:accent2>
          <a:srgbClr val="D69200"/>
        </a:accent2>
        <a:accent3>
          <a:srgbClr val="B0AEAB"/>
        </a:accent3>
        <a:accent4>
          <a:srgbClr val="CCC2A9"/>
        </a:accent4>
        <a:accent5>
          <a:srgbClr val="B5BEAC"/>
        </a:accent5>
        <a:accent6>
          <a:srgbClr val="C28400"/>
        </a:accent6>
        <a:hlink>
          <a:srgbClr val="B9D789"/>
        </a:hlink>
        <a:folHlink>
          <a:srgbClr val="5A7929"/>
        </a:folHlink>
      </a:clrScheme>
      <a:clrMap bg1="dk2" tx1="lt1" bg2="dk1" tx2="lt2" accent1="accent1" accent2="accent2" accent3="accent3" accent4="accent4" accent5="accent5" accent6="accent6" hlink="hlink" folHlink="folHlink"/>
    </a:extraClrScheme>
    <a:extraClrScheme>
      <a:clrScheme name="epts_template_light 6">
        <a:dk1>
          <a:srgbClr val="423421"/>
        </a:dk1>
        <a:lt1>
          <a:srgbClr val="EFE3C6"/>
        </a:lt1>
        <a:dk2>
          <a:srgbClr val="5A7929"/>
        </a:dk2>
        <a:lt2>
          <a:srgbClr val="DABF7C"/>
        </a:lt2>
        <a:accent1>
          <a:srgbClr val="5A7929"/>
        </a:accent1>
        <a:accent2>
          <a:srgbClr val="D69200"/>
        </a:accent2>
        <a:accent3>
          <a:srgbClr val="F6EFDF"/>
        </a:accent3>
        <a:accent4>
          <a:srgbClr val="372B1B"/>
        </a:accent4>
        <a:accent5>
          <a:srgbClr val="B5BEAC"/>
        </a:accent5>
        <a:accent6>
          <a:srgbClr val="C28400"/>
        </a:accent6>
        <a:hlink>
          <a:srgbClr val="B9D789"/>
        </a:hlink>
        <a:folHlink>
          <a:srgbClr val="5A7929"/>
        </a:folHlink>
      </a:clrScheme>
      <a:clrMap bg1="lt1" tx1="dk1" bg2="lt2" tx2="dk2" accent1="accent1" accent2="accent2" accent3="accent3" accent4="accent4" accent5="accent5" accent6="accent6" hlink="hlink" folHlink="folHlink"/>
    </a:extraClrScheme>
    <a:extraClrScheme>
      <a:clrScheme name="epts_template_light 7">
        <a:dk1>
          <a:srgbClr val="423421"/>
        </a:dk1>
        <a:lt1>
          <a:srgbClr val="EFE3C6"/>
        </a:lt1>
        <a:dk2>
          <a:srgbClr val="5A7929"/>
        </a:dk2>
        <a:lt2>
          <a:srgbClr val="DABF7C"/>
        </a:lt2>
        <a:accent1>
          <a:srgbClr val="5A7929"/>
        </a:accent1>
        <a:accent2>
          <a:srgbClr val="D69200"/>
        </a:accent2>
        <a:accent3>
          <a:srgbClr val="F6EFDF"/>
        </a:accent3>
        <a:accent4>
          <a:srgbClr val="372B1B"/>
        </a:accent4>
        <a:accent5>
          <a:srgbClr val="B5BEAC"/>
        </a:accent5>
        <a:accent6>
          <a:srgbClr val="C28400"/>
        </a:accent6>
        <a:hlink>
          <a:srgbClr val="B9D78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epts light</Template>
  <TotalTime>35364</TotalTime>
  <Words>978</Words>
  <Application>Microsoft Office PowerPoint</Application>
  <PresentationFormat>On-screen Show (4:3)</PresentationFormat>
  <Paragraphs>91</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 Unicode MS</vt:lpstr>
      <vt:lpstr>Arial</vt:lpstr>
      <vt:lpstr>Comic Sans MS</vt:lpstr>
      <vt:lpstr>Narkisim</vt:lpstr>
      <vt:lpstr>Times New Roman</vt:lpstr>
      <vt:lpstr>epts_template_light</vt:lpstr>
      <vt:lpstr>המכון להעצמה טכנולוגית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המכון להעצמה טכנולוגית  </vt:lpstr>
    </vt:vector>
  </TitlesOfParts>
  <Company>IBM Haifa Labs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Processing Course</dc:title>
  <dc:creator>Opher Etzion</dc:creator>
  <cp:lastModifiedBy>opher etzion</cp:lastModifiedBy>
  <cp:revision>274</cp:revision>
  <cp:lastPrinted>2013-12-17T12:25:28Z</cp:lastPrinted>
  <dcterms:created xsi:type="dcterms:W3CDTF">2009-09-27T16:36:01Z</dcterms:created>
  <dcterms:modified xsi:type="dcterms:W3CDTF">2014-09-04T08:21:01Z</dcterms:modified>
</cp:coreProperties>
</file>