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7" r:id="rId1"/>
  </p:sldMasterIdLst>
  <p:notesMasterIdLst>
    <p:notesMasterId r:id="rId15"/>
  </p:notesMasterIdLst>
  <p:sldIdLst>
    <p:sldId id="282" r:id="rId2"/>
    <p:sldId id="453" r:id="rId3"/>
    <p:sldId id="478" r:id="rId4"/>
    <p:sldId id="454" r:id="rId5"/>
    <p:sldId id="470" r:id="rId6"/>
    <p:sldId id="471" r:id="rId7"/>
    <p:sldId id="472" r:id="rId8"/>
    <p:sldId id="480" r:id="rId9"/>
    <p:sldId id="473" r:id="rId10"/>
    <p:sldId id="474" r:id="rId11"/>
    <p:sldId id="476" r:id="rId12"/>
    <p:sldId id="477" r:id="rId13"/>
    <p:sldId id="479" r:id="rId14"/>
  </p:sldIdLst>
  <p:sldSz cx="9144000" cy="6858000" type="screen4x3"/>
  <p:notesSz cx="6819900" cy="9931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1A1A"/>
    <a:srgbClr val="09095B"/>
    <a:srgbClr val="FFFFFF"/>
    <a:srgbClr val="065E15"/>
    <a:srgbClr val="000099"/>
    <a:srgbClr val="FF0000"/>
    <a:srgbClr val="F11A09"/>
    <a:srgbClr val="611303"/>
    <a:srgbClr val="913911"/>
    <a:srgbClr val="423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12" autoAdjust="0"/>
    <p:restoredTop sz="93313" autoAdjust="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63975" y="0"/>
            <a:ext cx="29559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559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18050"/>
            <a:ext cx="5454650" cy="446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63975" y="9432925"/>
            <a:ext cx="29559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9432925"/>
            <a:ext cx="29559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1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32DB0D6-08C9-4E71-A239-578F49A7EAB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215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8C467BBF-7B79-4CB6-B5BA-4A41912BDD2F}" type="slidenum">
              <a:rPr lang="he-IL" altLang="en-US"/>
              <a:pPr algn="l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34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0">
          <a:gsLst>
            <a:gs pos="0">
              <a:srgbClr val="CEE3AB"/>
            </a:gs>
            <a:gs pos="100000">
              <a:srgbClr val="BCCF9C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24300" y="5516563"/>
            <a:ext cx="3816350" cy="576262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ClrTx/>
              <a:buSzTx/>
              <a:defRPr sz="2000" b="0">
                <a:solidFill>
                  <a:srgbClr val="5A7929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24300" y="4175125"/>
            <a:ext cx="4968875" cy="1190625"/>
          </a:xfrm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583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78646-D4D9-4BD1-A414-95518DEF656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3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3338" y="981075"/>
            <a:ext cx="2076450" cy="518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988" y="981075"/>
            <a:ext cx="6076950" cy="518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76B6B-219C-4B3A-956A-4B65457C02B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1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9092F-1788-4DEC-8D0B-9469DA2AD09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8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E1BA7-6035-4B46-B5F2-E37EC08DD2B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6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1587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3811588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6E837-3C11-408E-9F5C-02A7DDB50A6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4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2F6E1-13CE-4391-BEA0-6A0046530D6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D5610-6B86-4A88-944D-B902E283177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D8BC9-9AE0-4EE9-AD28-53F06F5E0B7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8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65A96-AF2C-4B39-8673-9B37D6E1092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7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FD336-99DA-4BE3-8908-C45BEBB1215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3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84314"/>
                <a:invGamma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981075"/>
            <a:ext cx="82454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557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53988" y="6500813"/>
            <a:ext cx="10064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defRPr sz="1000" b="1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63720F2-CB69-4B0C-8F89-789C6A28E60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SzPct val="130000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>
          <a:solidFill>
            <a:schemeClr val="tx1"/>
          </a:solidFill>
          <a:latin typeface="+mn-lt"/>
          <a:cs typeface="+mn-cs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5676"/>
            <a:ext cx="9122474" cy="6903676"/>
          </a:xfrm>
          <a:prstGeom prst="rect">
            <a:avLst/>
          </a:prstGeom>
        </p:spPr>
      </p:pic>
      <p:sp>
        <p:nvSpPr>
          <p:cNvPr id="409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153599" y="144376"/>
            <a:ext cx="4968875" cy="1200329"/>
          </a:xfrm>
        </p:spPr>
        <p:txBody>
          <a:bodyPr/>
          <a:lstStyle/>
          <a:p>
            <a:pPr eaLnBrk="1" hangingPunct="1"/>
            <a:r>
              <a:rPr lang="he-IL" altLang="en-US" dirty="0" smtClean="0">
                <a:solidFill>
                  <a:srgbClr val="FFFF00"/>
                </a:solidFill>
              </a:rPr>
              <a:t>המכון להעצמה טכנולוגית </a:t>
            </a:r>
            <a:r>
              <a:rPr lang="he-IL" altLang="en-US" dirty="0" smtClean="0">
                <a:solidFill>
                  <a:srgbClr val="FFFFFF"/>
                </a:solidFill>
              </a:rPr>
              <a:t/>
            </a:r>
            <a:br>
              <a:rPr lang="he-IL" altLang="en-US" dirty="0" smtClean="0">
                <a:solidFill>
                  <a:srgbClr val="FFFFFF"/>
                </a:solidFill>
              </a:rPr>
            </a:br>
            <a:endParaRPr lang="en-US" altLang="en-US" dirty="0" smtClean="0">
              <a:solidFill>
                <a:srgbClr val="09095B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4099" name="AutoShape 11" descr="2Q=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SzPct val="130000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en-US" altLang="en-US" sz="2000" b="0">
              <a:latin typeface="Comic Sans MS" panose="030F0702030302020204" pitchFamily="66" charset="0"/>
            </a:endParaRPr>
          </a:p>
        </p:txBody>
      </p:sp>
      <p:sp>
        <p:nvSpPr>
          <p:cNvPr id="4100" name="Rectangle 18"/>
          <p:cNvSpPr>
            <a:spLocks noChangeArrowheads="1"/>
          </p:cNvSpPr>
          <p:nvPr/>
        </p:nvSpPr>
        <p:spPr bwMode="auto">
          <a:xfrm>
            <a:off x="0" y="2794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SzPct val="130000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en-US" altLang="en-US" sz="2000" b="0">
              <a:latin typeface="Comic Sans MS" panose="030F0702030302020204" pitchFamily="66" charset="0"/>
            </a:endParaRPr>
          </a:p>
        </p:txBody>
      </p:sp>
      <p:pic>
        <p:nvPicPr>
          <p:cNvPr id="410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77" y="0"/>
            <a:ext cx="4029075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2" name="Rectangle 1"/>
          <p:cNvSpPr>
            <a:spLocks noChangeArrowheads="1"/>
          </p:cNvSpPr>
          <p:nvPr/>
        </p:nvSpPr>
        <p:spPr bwMode="auto">
          <a:xfrm>
            <a:off x="4485362" y="1884764"/>
            <a:ext cx="3960812" cy="486287"/>
          </a:xfrm>
          <a:prstGeom prst="rect">
            <a:avLst/>
          </a:prstGeom>
          <a:noFill/>
          <a:ln w="25400" algn="ctr">
            <a:noFill/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28600" indent="-22860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SzPct val="130000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SzPct val="130000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SzPct val="130000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SzPct val="130000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SzPct val="130000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SzPct val="130000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SzPct val="130000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SzPct val="130000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SzPct val="130000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en-US" sz="3200" dirty="0" smtClean="0">
                <a:solidFill>
                  <a:srgbClr val="FFFFFF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פרופסור עפר עציון</a:t>
            </a:r>
            <a:r>
              <a:rPr lang="he-IL" altLang="en-US" sz="2400" dirty="0" smtClean="0">
                <a:solidFill>
                  <a:srgbClr val="FFFFFF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endParaRPr lang="en-US" altLang="en-US" sz="2400" dirty="0">
              <a:solidFill>
                <a:srgbClr val="FFFFFF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469981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“If you're not making someone else's life better, then you're wasting your time. Your life will become better by making other lives better.” </a:t>
            </a:r>
          </a:p>
          <a:p>
            <a:r>
              <a:rPr lang="en-US" dirty="0">
                <a:solidFill>
                  <a:srgbClr val="FFFFFF"/>
                </a:solidFill>
              </a:rPr>
              <a:t>― Will Smith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8D8BC9-9AE0-4EE9-AD28-53F06F5E0B74}" type="slidenum">
              <a:rPr lang="he-IL" smtClean="0">
                <a:solidFill>
                  <a:srgbClr val="423421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42342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3988" y="3068960"/>
            <a:ext cx="8819162" cy="255839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הכוונה </a:t>
            </a: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היא שלכל פרויקט תהיה המשכיות – אם כמיזם עצמאי או באמצעות העברת טכנולוגיה לשותף.</a:t>
            </a:r>
          </a:p>
          <a:p>
            <a:pPr marL="457200" indent="-4572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כחלק </a:t>
            </a: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מתוצרי הפרויקט יכינו הסטודנטים תכנית עסקית להמשך הפרויקט. דרישה זו היא בנוסף לכל הדרישות האחרות בפרויקט. </a:t>
            </a:r>
          </a:p>
          <a:p>
            <a:pPr marL="457200" indent="-4572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הסטודנטים </a:t>
            </a: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ייקחו חלק פעיל בתכנון ההמשכיות.   בתלות בנסיבות וביצועי הסטודנטים,  תהיה שאיפה להציע לסטודנטים להשתתף במיזם שיתפתח. </a:t>
            </a:r>
            <a:endParaRPr lang="he-IL" dirty="0" smtClean="0">
              <a:solidFill>
                <a:srgbClr val="423421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Narkisim" panose="020E0502050101010101" pitchFamily="34" charset="-79"/>
            </a:endParaRPr>
          </a:p>
          <a:p>
            <a:pPr marL="457200" indent="-4572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אם תהיה החלטה לרישום פטנט ננהג לפי תקנון קניין רוחני של המכללה.</a:t>
            </a:r>
            <a:endParaRPr lang="he-IL" dirty="0">
              <a:solidFill>
                <a:srgbClr val="423421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Narkisim" panose="020E0502050101010101" pitchFamily="34" charset="-79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216" y="0"/>
            <a:ext cx="4276705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97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8D8BC9-9AE0-4EE9-AD28-53F06F5E0B74}" type="slidenum">
              <a:rPr lang="he-IL" smtClean="0">
                <a:solidFill>
                  <a:srgbClr val="423421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42342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3988" y="3068960"/>
            <a:ext cx="8819162" cy="1862048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הפגישה השבועית תתקיים בימי שלישי בשעה 16:45</a:t>
            </a:r>
          </a:p>
          <a:p>
            <a:pPr marL="457200" indent="-4572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לוח הפגישות יפורסם – ייתכן שלא תהיינה פגישות בכל השבועות</a:t>
            </a:r>
          </a:p>
          <a:p>
            <a:pPr marL="457200" indent="-4572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בפגישות יהיו: הרצאות העשרה, הרצאות של </a:t>
            </a:r>
            <a:r>
              <a:rPr lang="he-IL" dirty="0" err="1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המנטורים</a:t>
            </a:r>
            <a:r>
              <a:rPr lang="he-IL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, בשלב מאוחר יותר מצגות ביניים של הפרויקטים. </a:t>
            </a:r>
          </a:p>
          <a:p>
            <a:pPr marL="457200" indent="-4572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כמו-כן ניתן יהיה להעלות נושאים כלליים לפרויקטים </a:t>
            </a:r>
            <a:endParaRPr lang="he-IL" dirty="0">
              <a:solidFill>
                <a:srgbClr val="423421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Narkisim" panose="020E0502050101010101" pitchFamily="34" charset="-79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2101"/>
            <a:ext cx="7105706" cy="22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33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8D8BC9-9AE0-4EE9-AD28-53F06F5E0B74}" type="slidenum">
              <a:rPr lang="he-IL" smtClean="0">
                <a:solidFill>
                  <a:srgbClr val="423421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42342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3988" y="3068960"/>
            <a:ext cx="8819162" cy="2569934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כל הפרויקטים יוצגו בכינוס השנתי של המכון להעצמה טכנולוגית לקראת סוף השנה</a:t>
            </a:r>
          </a:p>
          <a:p>
            <a:pPr marL="457200" indent="-4572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ייתכן שבמהלך הפרויקט תתבקשו להציג לגורמים המעוניינים להשתתף או להשקיע בהמשך הפרויקט</a:t>
            </a:r>
          </a:p>
          <a:p>
            <a:pPr marL="457200" indent="-4572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 </a:t>
            </a:r>
            <a:r>
              <a:rPr lang="he-IL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לפרויקטים העוסקים ב </a:t>
            </a:r>
            <a:r>
              <a:rPr lang="en-US" dirty="0" err="1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IoT</a:t>
            </a:r>
            <a:r>
              <a:rPr lang="en-US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  </a:t>
            </a:r>
            <a:r>
              <a:rPr lang="he-IL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  - תהיה אפשרות להציג הדגמה לכינוס בינלאומי באוסלו </a:t>
            </a:r>
            <a:r>
              <a:rPr lang="en-US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 DEBS 2015 </a:t>
            </a:r>
            <a:r>
              <a:rPr lang="he-IL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 אם יתקבל נשתדל לממן את הנסיעה</a:t>
            </a:r>
            <a:r>
              <a:rPr lang="en-US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.</a:t>
            </a:r>
            <a:r>
              <a:rPr lang="he-IL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 זמן הגשה: 30 באפריל 2015. ניתן גם לשלוח מאמר בקטגוריה של יישומים. זמן ההגשה:</a:t>
            </a:r>
            <a:r>
              <a:rPr lang="en-US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 </a:t>
            </a:r>
            <a:r>
              <a:rPr lang="he-IL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 20 בפברואר 2015. </a:t>
            </a:r>
          </a:p>
          <a:p>
            <a:pPr marL="457200" indent="-4572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he-IL" dirty="0">
              <a:solidFill>
                <a:srgbClr val="423421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Narkisim" panose="020E0502050101010101" pitchFamily="34" charset="-79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0648"/>
            <a:ext cx="5048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99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8D8BC9-9AE0-4EE9-AD28-53F06F5E0B74}" type="slidenum">
              <a:rPr lang="he-IL" smtClean="0">
                <a:solidFill>
                  <a:srgbClr val="423421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42342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3988" y="3068960"/>
            <a:ext cx="8819162" cy="800219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פגישת היכרות עם </a:t>
            </a:r>
            <a:r>
              <a:rPr lang="he-IL" dirty="0" err="1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המנטור</a:t>
            </a:r>
            <a:r>
              <a:rPr lang="he-IL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 והמנחה – מי שעדיין לא נפגש</a:t>
            </a:r>
          </a:p>
          <a:p>
            <a:pPr marL="457200" indent="-4572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18 </a:t>
            </a:r>
            <a:r>
              <a:rPr lang="he-IL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בנובמבר:  </a:t>
            </a: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מסמך ייזום ראשוני -- + </a:t>
            </a:r>
            <a:r>
              <a:rPr lang="he-IL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מצגת קצרה </a:t>
            </a:r>
            <a:endParaRPr lang="he-IL" dirty="0">
              <a:solidFill>
                <a:srgbClr val="423421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Narkisim" panose="020E0502050101010101" pitchFamily="34" charset="-79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1000"/>
            <a:ext cx="1485675" cy="22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4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8D8BC9-9AE0-4EE9-AD28-53F06F5E0B74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5008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1052736"/>
            <a:ext cx="40324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solidFill>
                  <a:srgbClr val="FFFFFF"/>
                </a:solidFill>
              </a:rPr>
              <a:t>המכון להעצמה טכנולוגית הינו מיזם אקדמי-חברתי אשר נועד להביא שימוש בקדמת הטכנולוגיה לטובת יעדים חברתיים אשר ישפרו את איכות החיים של אוכלוסיות יעד כגון: אוכלוסיות מזדקנות ומוגבלות, אוכלוסיות בפריפריה הישראלית ובמדינות מתפתחות</a:t>
            </a:r>
            <a:endParaRPr lang="he-IL" b="1" dirty="0" smtClean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005519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>
                <a:solidFill>
                  <a:srgbClr val="FFFFFF"/>
                </a:solidFill>
              </a:rPr>
              <a:t>פעילות המכון מבוססת על מחקר רב-תחומי, חינוך לקהילה, ופרויקטים יישומיים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2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8D8BC9-9AE0-4EE9-AD28-53F06F5E0B74}" type="slidenum">
              <a:rPr lang="he-IL" smtClean="0">
                <a:solidFill>
                  <a:srgbClr val="423421"/>
                </a:solidFill>
              </a:rPr>
              <a:pPr>
                <a:defRPr/>
              </a:pPr>
              <a:t>3</a:t>
            </a:fld>
            <a:endParaRPr lang="en-US">
              <a:solidFill>
                <a:srgbClr val="423421"/>
              </a:solidFill>
            </a:endParaRPr>
          </a:p>
        </p:txBody>
      </p:sp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754088"/>
              </p:ext>
            </p:extLst>
          </p:nvPr>
        </p:nvGraphicFramePr>
        <p:xfrm>
          <a:off x="1691680" y="476672"/>
          <a:ext cx="5614815" cy="6309360"/>
        </p:xfrm>
        <a:graphic>
          <a:graphicData uri="http://schemas.openxmlformats.org/drawingml/2006/table">
            <a:tbl>
              <a:tblPr rtl="1" firstRow="1" firstCol="1" bandRow="1"/>
              <a:tblGrid>
                <a:gridCol w="332358"/>
                <a:gridCol w="966760"/>
                <a:gridCol w="2033834"/>
                <a:gridCol w="1067626"/>
                <a:gridCol w="1214237"/>
              </a:tblGrid>
              <a:tr h="304308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Arial Unicode MS"/>
                        </a:rPr>
                        <a:t>מספר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Arial Unicode MS"/>
                        </a:rPr>
                        <a:t>שם פרויקט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Arial Unicode MS"/>
                        </a:rPr>
                        <a:t>סטודנטים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Arial Unicode MS"/>
                        </a:rPr>
                        <a:t>מנטור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Arial Unicode MS"/>
                        </a:rPr>
                        <a:t>מנחה </a:t>
                      </a:r>
                      <a:r>
                        <a:rPr lang="he-IL" sz="10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Arial Unicode MS"/>
                        </a:rPr>
                        <a:t>אקדמי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>
                      <a:noFill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486893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</a:rPr>
                        <a:t>1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 dirty="0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חקלאות מדייקת 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דמיטרי   רזומוב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</a:rPr>
                        <a:t>timown@gmail.com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יניר        עדרי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</a:rPr>
                        <a:t>mostyanir@gmail.com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ד"ר אביחי אילן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</a:rPr>
                        <a:t>orav74@gmail.com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עפר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עציון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</a:tr>
              <a:tr h="486893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</a:rPr>
                        <a:t>2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 dirty="0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עזרים לאוכלוסייה מזדקנת לקיים חיים עצמאיים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אייל       שדה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</a:rPr>
                        <a:t>eyal1983@gmail.com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רומן       שולמן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</a:rPr>
                        <a:t>deathwalker216@gmail.com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נוקי בן-שושן </a:t>
                      </a:r>
                      <a:r>
                        <a:rPr lang="en-US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</a:rPr>
                        <a:t>nuki@emekyizrael.org.il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עפר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עציון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893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</a:rPr>
                        <a:t>3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 dirty="0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מערכת עזר לניהול הכשרות לנוער בסיכון בנושאי קידום תיירות  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ליטל      קפלוטו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</a:rPr>
                        <a:t>litalkap50@gmail.com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ויקטוריה אמיר 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</a:rPr>
                        <a:t>Vikush_90@hotmail.com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רם מנשה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</a:rPr>
                        <a:t>info@tii.co.il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ד"ר רמי רשקוביץ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</a:rPr>
                        <a:t>ramir@yvc.ac.il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</a:tr>
              <a:tr h="486893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</a:rPr>
                        <a:t>4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 dirty="0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ניהול מיטבי של פינוי אשפה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בשארה    עוויד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</a:rPr>
                        <a:t> bshara.ewayed@gmail.com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אירנה     פומנקו 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</a:rPr>
                        <a:t>irysa.1988@gmail.com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אלי קריב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</a:rPr>
                        <a:t>Eli@elies.co.il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 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עפר עציון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893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5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 dirty="0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קסדה חכמה כעזר לבטיחות 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לירן       בקלש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</a:rPr>
                        <a:t>liran89@gmail.com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רן         זיסקין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</a:rPr>
                        <a:t>ranziskin@gmail.com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ד"ר ליאור לימונד – יבמ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</a:rPr>
                        <a:t>LIORLI@il.ibm.com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פרופ' יוני מזרחי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</a:rPr>
                        <a:t>yoni1961@gmail.com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</a:tr>
              <a:tr h="608616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6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 dirty="0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שנאה ברשתות חברתיות: ניטור ומניעה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 dirty="0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דינה      </a:t>
                      </a:r>
                      <a:r>
                        <a:rPr lang="he-IL" sz="1000" b="1" dirty="0" err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פאיבוסיץ</a:t>
                      </a:r>
                      <a:r>
                        <a:rPr lang="he-IL" sz="1000" b="1" dirty="0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 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</a:rPr>
                        <a:t>dina161@gmail.com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 dirty="0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שי        </a:t>
                      </a:r>
                      <a:r>
                        <a:rPr lang="he-IL" sz="1000" b="1" dirty="0" err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האוזמן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</a:rPr>
                        <a:t>greenshay@walla.com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 dirty="0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 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ד"ר יצחק אורן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</a:rPr>
                        <a:t> klioren@post.com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פרופ' איגור קנובסקי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</a:rPr>
                        <a:t>igork@yvc.ac.il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893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</a:rPr>
                        <a:t>7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 dirty="0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מערכת תומכת בסדנה לחשיבה יצירתית  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 dirty="0" err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יבגניה</a:t>
                      </a:r>
                      <a:r>
                        <a:rPr lang="he-IL" sz="1000" b="1" dirty="0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   הלמן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</a:rPr>
                        <a:t>yevgenya.helman@strauss-group.com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 dirty="0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עדי       בן חמו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</a:rPr>
                        <a:t>adibenhamo4@gmail.com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 dirty="0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סיגל מגן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</a:rPr>
                        <a:t>majen1@netvision.net.il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עפר עציון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</a:tr>
              <a:tr h="486893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8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 dirty="0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בקרת  תוצרת חקלאית מאוחסנת מהפן הכמותי והאיכותי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 dirty="0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דרור     גוטליב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</a:rPr>
                        <a:t>drorgot@gmail.com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 dirty="0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גל        בלילי 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</a:rPr>
                        <a:t>gal889@gmail.com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 dirty="0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ד"ר משה </a:t>
                      </a:r>
                      <a:r>
                        <a:rPr lang="he-IL" sz="1000" b="1" dirty="0" err="1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קוסטיוקובסי</a:t>
                      </a:r>
                      <a:r>
                        <a:rPr lang="he-IL" sz="1000" b="1" dirty="0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 – מכון וולקני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</a:rPr>
                        <a:t>inspect@volcani.agri.gov.il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000" b="1" dirty="0">
                          <a:solidFill>
                            <a:srgbClr val="0070C0"/>
                          </a:solidFill>
                          <a:effectLst/>
                          <a:latin typeface="Narkisim"/>
                          <a:ea typeface="Arial Unicode MS"/>
                          <a:cs typeface="Narkisim"/>
                        </a:rPr>
                        <a:t>עפר עציון 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539" marR="59539" marT="0" marB="0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65300" y="18240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 eaLnBrk="1" hangingPunct="1"/>
            <a:r>
              <a:rPr lang="en-US" altLang="en-US" sz="1800" dirty="0" smtClean="0">
                <a:solidFill>
                  <a:srgbClr val="423421"/>
                </a:solidFill>
                <a:latin typeface="Narkisim" pitchFamily="34" charset="-79"/>
                <a:ea typeface="Arial Unicode MS" pitchFamily="34" charset="-128"/>
              </a:rPr>
              <a:t>  </a:t>
            </a:r>
            <a:endParaRPr lang="en-US" altLang="en-US" sz="900" dirty="0" smtClean="0">
              <a:solidFill>
                <a:srgbClr val="423421"/>
              </a:solidFill>
              <a:latin typeface="Arial" pitchFamily="34" charset="0"/>
            </a:endParaRPr>
          </a:p>
          <a:p>
            <a:r>
              <a:rPr lang="en-US" altLang="en-US" sz="1000" dirty="0" smtClean="0">
                <a:solidFill>
                  <a:srgbClr val="423421"/>
                </a:solidFill>
                <a:latin typeface="Narkisim" pitchFamily="34" charset="-79"/>
                <a:ea typeface="Arial Unicode MS" pitchFamily="34" charset="-128"/>
              </a:rPr>
              <a:t/>
            </a:r>
            <a:br>
              <a:rPr lang="en-US" altLang="en-US" sz="1000" dirty="0" smtClean="0">
                <a:solidFill>
                  <a:srgbClr val="423421"/>
                </a:solidFill>
                <a:latin typeface="Narkisim" pitchFamily="34" charset="-79"/>
                <a:ea typeface="Arial Unicode MS" pitchFamily="34" charset="-128"/>
              </a:rPr>
            </a:br>
            <a:endParaRPr lang="en-US" altLang="en-US" sz="1800" dirty="0" smtClean="0">
              <a:solidFill>
                <a:srgbClr val="423421"/>
              </a:solidFill>
              <a:latin typeface="Arial" pitchFamily="34" charset="0"/>
            </a:endParaRPr>
          </a:p>
        </p:txBody>
      </p:sp>
      <p:sp>
        <p:nvSpPr>
          <p:cNvPr id="5" name="מלבן 4"/>
          <p:cNvSpPr/>
          <p:nvPr/>
        </p:nvSpPr>
        <p:spPr bwMode="auto">
          <a:xfrm>
            <a:off x="7380312" y="1052736"/>
            <a:ext cx="1512168" cy="1078821"/>
          </a:xfrm>
          <a:prstGeom prst="rect">
            <a:avLst/>
          </a:prstGeom>
          <a:solidFill>
            <a:srgbClr val="0000FF"/>
          </a:solidFill>
          <a:ln w="25400" cap="flat" cmpd="sng" algn="ctr">
            <a:solidFill>
              <a:srgbClr val="0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r" defTabSz="914400" rtl="1" eaLnBrk="1" fontAlgn="base" latinLnBrk="0" hangingPunct="1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SzPct val="130000"/>
              <a:buFontTx/>
              <a:buNone/>
              <a:tabLst/>
            </a:pPr>
            <a:r>
              <a:rPr kumimoji="0" lang="he-IL" sz="20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Comic Sans MS" pitchFamily="66" charset="0"/>
                <a:cs typeface="Arial" charset="0"/>
              </a:rPr>
              <a:t>לכל פרויקט יש</a:t>
            </a:r>
            <a:r>
              <a:rPr kumimoji="0" lang="he-IL" sz="2000" b="0" i="0" u="none" strike="noStrike" cap="none" normalizeH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Comic Sans MS" pitchFamily="66" charset="0"/>
                <a:cs typeface="Arial" charset="0"/>
              </a:rPr>
              <a:t> לבחור שם נוצץ ולוגו 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Comic Sans MS" pitchFamily="66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90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8D8BC9-9AE0-4EE9-AD28-53F06F5E0B74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52520" cy="51206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53988" y="3068960"/>
            <a:ext cx="8819162" cy="1850507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	הפרויקט יענה על הדרישות האקדמיות של פרויקט גמר במערכות מידע, ויקנה 6 </a:t>
            </a:r>
            <a:r>
              <a:rPr lang="he-IL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    נקודות </a:t>
            </a:r>
            <a:r>
              <a:rPr lang="he-IL" dirty="0"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זכות ע"פ שנה.</a:t>
            </a:r>
          </a:p>
          <a:p>
            <a:pPr marL="457200" marR="0" lvl="0" indent="-4572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	כל פרויקט יענה על אחד האתגרים אשר הוצבו על-ידי המכון להעצמה טכנולוגית</a:t>
            </a:r>
          </a:p>
          <a:p>
            <a:pPr marL="457200" marR="0" lvl="0" indent="-4572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	הפרויקט יבנה אב-טיפוס למערכת ממוחשבת, יקיים ניסוי שדה, ויכלול מתווה להמשך הפעילות.</a:t>
            </a:r>
            <a:endParaRPr lang="he-IL" dirty="0">
              <a:latin typeface="Times New Roman" panose="02020603050405020304" pitchFamily="18" charset="0"/>
              <a:ea typeface="Arial Unicode MS" panose="020B0604020202020204" pitchFamily="34" charset="-128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428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8D8BC9-9AE0-4EE9-AD28-53F06F5E0B74}" type="slidenum">
              <a:rPr lang="he-IL" smtClean="0">
                <a:solidFill>
                  <a:srgbClr val="423421"/>
                </a:solidFill>
              </a:rPr>
              <a:pPr>
                <a:defRPr/>
              </a:pPr>
              <a:t>5</a:t>
            </a:fld>
            <a:endParaRPr lang="en-US">
              <a:solidFill>
                <a:srgbClr val="42342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3988" y="3068960"/>
            <a:ext cx="8819162" cy="327782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	</a:t>
            </a:r>
            <a:r>
              <a:rPr lang="he-IL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מורה אחראי לקורס: פרופ' עפר עציון. עוזרת הוראה: מורן באוור .</a:t>
            </a:r>
            <a:endParaRPr lang="he-IL" dirty="0">
              <a:solidFill>
                <a:srgbClr val="423421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Narkisim" panose="020E0502050101010101" pitchFamily="34" charset="-79"/>
            </a:endParaRPr>
          </a:p>
          <a:p>
            <a:pPr marL="457200" indent="-4572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	לכל פרויקט יהיו מנחה אקדמי ומנטור.</a:t>
            </a:r>
          </a:p>
          <a:p>
            <a:pPr marL="457200" indent="-4572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	המנחה האקדמי </a:t>
            </a:r>
            <a:r>
              <a:rPr lang="he-IL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הוא </a:t>
            </a: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חבר סגל בעל מינוי אקדמי בחוג למערכות מידע, והוא יהיה אחראי על עמידה בדרישות אקדמיות</a:t>
            </a:r>
          </a:p>
          <a:p>
            <a:pPr marL="457200" indent="-4572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	</a:t>
            </a:r>
            <a:r>
              <a:rPr lang="he-IL" dirty="0" err="1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המנטור</a:t>
            </a: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 יהיה מומחה תחומי לתחום בו עוסק הפרויקט, והוא יהיה אחראי על הגדרת הדרישות, ההנחיה המקצועית של הפרויקט מבחינת היישום, והנחיית ביצוע ניסוי השדה. </a:t>
            </a:r>
          </a:p>
          <a:p>
            <a:pPr marL="457200" indent="-4572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	צורת העבודה, תדירות הפגישות עם המנחה, תדירות הפגישות עם </a:t>
            </a:r>
            <a:r>
              <a:rPr lang="he-IL" dirty="0" err="1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המנטור</a:t>
            </a: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, וצורת התקשורת תקבע כחלק מתכנית העבודה.</a:t>
            </a:r>
          </a:p>
          <a:p>
            <a:pPr marL="457200" indent="-4572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he-IL" dirty="0">
              <a:solidFill>
                <a:srgbClr val="423421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Narkisim" panose="020E0502050101010101" pitchFamily="34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6632"/>
            <a:ext cx="2698000" cy="27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8D8BC9-9AE0-4EE9-AD28-53F06F5E0B74}" type="slidenum">
              <a:rPr lang="he-IL" smtClean="0">
                <a:solidFill>
                  <a:srgbClr val="423421"/>
                </a:solidFill>
              </a:rPr>
              <a:pPr>
                <a:defRPr/>
              </a:pPr>
              <a:t>6</a:t>
            </a:fld>
            <a:endParaRPr lang="en-US">
              <a:solidFill>
                <a:srgbClr val="42342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3988" y="3068960"/>
            <a:ext cx="8819162" cy="2912336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כל צוות יכין במהלך שלושת השבועות הראשונים של הפרויקט תכנית עבודה פרטנית שיכלול "מסמך ייזום". </a:t>
            </a:r>
          </a:p>
          <a:p>
            <a:pPr marL="457200" indent="-4572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	תכנית העבודה תוכן עם </a:t>
            </a:r>
            <a:r>
              <a:rPr lang="he-IL" dirty="0" err="1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המנטור</a:t>
            </a: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 והמנחה. לוחות הזמנים לא יהיו אחידים, למעט מועד הסיום.</a:t>
            </a:r>
          </a:p>
          <a:p>
            <a:pPr marL="457200" indent="-4572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	צורת העבודה תעשה </a:t>
            </a:r>
            <a:r>
              <a:rPr lang="he-IL" dirty="0" err="1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באיטרציות</a:t>
            </a: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 של פיתוח – בשיטת </a:t>
            </a:r>
            <a:r>
              <a:rPr lang="en-US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agile </a:t>
            </a:r>
            <a:r>
              <a:rPr lang="he-IL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 </a:t>
            </a: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;</a:t>
            </a:r>
            <a:r>
              <a:rPr lang="he-IL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מסמך </a:t>
            </a: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תכן ייכתב לאחר הבשלה יחסית של הדרישות והפתרון.</a:t>
            </a:r>
          </a:p>
          <a:p>
            <a:pPr marL="457200" indent="-4572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	  כל צוות יגיש דו"ח התקדמות חודשי קצר.</a:t>
            </a:r>
          </a:p>
          <a:p>
            <a:pPr marL="457200" indent="-4572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he-IL" dirty="0">
              <a:solidFill>
                <a:srgbClr val="423421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Narkisim" panose="020E0502050101010101" pitchFamily="34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2656"/>
            <a:ext cx="2412000" cy="24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43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8D8BC9-9AE0-4EE9-AD28-53F06F5E0B74}" type="slidenum">
              <a:rPr lang="he-IL" smtClean="0">
                <a:solidFill>
                  <a:srgbClr val="423421"/>
                </a:solidFill>
              </a:rPr>
              <a:pPr>
                <a:defRPr/>
              </a:pPr>
              <a:t>7</a:t>
            </a:fld>
            <a:endParaRPr lang="en-US">
              <a:solidFill>
                <a:srgbClr val="42342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3988" y="3068960"/>
            <a:ext cx="8819162" cy="2912336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	המטרה המרכזית של הפרויקט תהיה לייצר אב-טיפוס למוצר תוכנה.</a:t>
            </a:r>
          </a:p>
          <a:p>
            <a:pPr marL="457200" indent="-4572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	הפרויקט ייצר גם מסמכים נלווים: תכן, ותיעוד המערכת (תיעוד למשתמש ותיעוד למתחזק המערכת).  </a:t>
            </a:r>
          </a:p>
          <a:p>
            <a:pPr marL="457200" indent="-4572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	כבסיס למסמכים יילקחו התבניות של מסמכים אלו בפרויקט הגמר הרגיל. </a:t>
            </a:r>
          </a:p>
          <a:p>
            <a:pPr marL="457200" indent="-4572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	כמטלה נוספת תיוצר תכנית להמשך מעבר לפרויקט (ראה סעיף נפרד).</a:t>
            </a:r>
          </a:p>
          <a:p>
            <a:pPr marL="457200" indent="-4572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	כל צוות יציג במועדים שייקבעו בפני כלל הקבוצה, כמו-כן יציג את הפרויקט בכינוס שיתקיים בתאריך שייקבע לקראת סיום הפרויקט</a:t>
            </a:r>
          </a:p>
          <a:p>
            <a:pPr marL="457200" indent="-4572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he-IL" dirty="0">
              <a:solidFill>
                <a:srgbClr val="423421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Narkisim" panose="020E0502050101010101" pitchFamily="34" charset="-79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32656"/>
            <a:ext cx="19050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1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8D8BC9-9AE0-4EE9-AD28-53F06F5E0B74}" type="slidenum">
              <a:rPr lang="he-IL" smtClean="0">
                <a:solidFill>
                  <a:srgbClr val="423421"/>
                </a:solidFill>
              </a:rPr>
              <a:pPr>
                <a:defRPr/>
              </a:pPr>
              <a:t>8</a:t>
            </a:fld>
            <a:endParaRPr lang="en-US">
              <a:solidFill>
                <a:srgbClr val="42342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3988" y="3068960"/>
            <a:ext cx="8819162" cy="114262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	</a:t>
            </a:r>
            <a:r>
              <a:rPr lang="he-IL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אנחנו ניצור שותפויות עם חברות שונות.</a:t>
            </a:r>
            <a:endParaRPr lang="he-IL" dirty="0">
              <a:solidFill>
                <a:srgbClr val="423421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Narkisim" panose="020E0502050101010101" pitchFamily="34" charset="-79"/>
            </a:endParaRPr>
          </a:p>
          <a:p>
            <a:pPr marL="457200" indent="-4572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	</a:t>
            </a:r>
            <a:r>
              <a:rPr lang="he-IL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חברות חיישנים</a:t>
            </a:r>
            <a:endParaRPr lang="he-IL" dirty="0">
              <a:solidFill>
                <a:srgbClr val="423421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Narkisim" panose="020E0502050101010101" pitchFamily="34" charset="-79"/>
            </a:endParaRPr>
          </a:p>
          <a:p>
            <a:pPr marL="457200" indent="-4572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	</a:t>
            </a:r>
            <a:r>
              <a:rPr lang="he-IL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תשתית של חיבור לחיישנים </a:t>
            </a: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6632"/>
            <a:ext cx="4529889" cy="28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2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8D8BC9-9AE0-4EE9-AD28-53F06F5E0B74}" type="slidenum">
              <a:rPr lang="he-IL" smtClean="0">
                <a:solidFill>
                  <a:srgbClr val="423421"/>
                </a:solidFill>
              </a:rPr>
              <a:pPr>
                <a:defRPr/>
              </a:pPr>
              <a:t>9</a:t>
            </a:fld>
            <a:endParaRPr lang="en-US">
              <a:solidFill>
                <a:srgbClr val="42342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3988" y="3068960"/>
            <a:ext cx="8819162" cy="1496564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	</a:t>
            </a:r>
            <a:r>
              <a:rPr lang="he-IL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הערכת </a:t>
            </a: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הפרויקט תורכב מהערכת בוחנים חיצוניים, הערכת המנחה, והערכת </a:t>
            </a:r>
            <a:r>
              <a:rPr lang="he-IL" dirty="0" err="1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המנטור</a:t>
            </a: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.</a:t>
            </a:r>
          </a:p>
          <a:p>
            <a:pPr marL="457200" indent="-4572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	בסיום הפרויקט תהיה הגנה על הפרויקט בפני בוחנים חיצוניים, אשר יספקו חלק </a:t>
            </a:r>
            <a:r>
              <a:rPr lang="he-IL" dirty="0" smtClean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  מההערכה</a:t>
            </a: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. </a:t>
            </a:r>
          </a:p>
          <a:p>
            <a:pPr marL="457200" indent="-4572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dirty="0">
                <a:solidFill>
                  <a:srgbClr val="42342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Narkisim" panose="020E0502050101010101" pitchFamily="34" charset="-79"/>
              </a:rPr>
              <a:t>	קריטריונים מדויקים ושקלול בין הציונים השונים יפורסמו בהמשך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471"/>
            <a:ext cx="3820948" cy="29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2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ts_template_light">
  <a:themeElements>
    <a:clrScheme name="epts_template_light 7">
      <a:dk1>
        <a:srgbClr val="423421"/>
      </a:dk1>
      <a:lt1>
        <a:srgbClr val="EFE3C6"/>
      </a:lt1>
      <a:dk2>
        <a:srgbClr val="5A7929"/>
      </a:dk2>
      <a:lt2>
        <a:srgbClr val="DABF7C"/>
      </a:lt2>
      <a:accent1>
        <a:srgbClr val="5A7929"/>
      </a:accent1>
      <a:accent2>
        <a:srgbClr val="D69200"/>
      </a:accent2>
      <a:accent3>
        <a:srgbClr val="F6EFDF"/>
      </a:accent3>
      <a:accent4>
        <a:srgbClr val="372B1B"/>
      </a:accent4>
      <a:accent5>
        <a:srgbClr val="B5BEAC"/>
      </a:accent5>
      <a:accent6>
        <a:srgbClr val="C28400"/>
      </a:accent6>
      <a:hlink>
        <a:srgbClr val="B9D789"/>
      </a:hlink>
      <a:folHlink>
        <a:srgbClr val="969696"/>
      </a:folHlink>
    </a:clrScheme>
    <a:fontScheme name="epts_template_ligh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FF"/>
        </a:solidFill>
        <a:ln w="25400" cap="flat" cmpd="sng" algn="ctr">
          <a:solidFill>
            <a:srgbClr val="000000"/>
          </a:solidFill>
          <a:prstDash val="sysDot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80000"/>
          </a:lnSpc>
          <a:spcBef>
            <a:spcPct val="35000"/>
          </a:spcBef>
          <a:spcAft>
            <a:spcPct val="15000"/>
          </a:spcAft>
          <a:buClr>
            <a:schemeClr val="accent2"/>
          </a:buClr>
          <a:buSzPct val="130000"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FF"/>
        </a:solidFill>
        <a:ln w="25400" cap="flat" cmpd="sng" algn="ctr">
          <a:solidFill>
            <a:srgbClr val="000000"/>
          </a:solidFill>
          <a:prstDash val="sysDot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80000"/>
          </a:lnSpc>
          <a:spcBef>
            <a:spcPct val="35000"/>
          </a:spcBef>
          <a:spcAft>
            <a:spcPct val="15000"/>
          </a:spcAft>
          <a:buClr>
            <a:schemeClr val="accent2"/>
          </a:buClr>
          <a:buSzPct val="130000"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cs typeface="Arial" charset="0"/>
          </a:defRPr>
        </a:defPPr>
      </a:lstStyle>
    </a:lnDef>
  </a:objectDefaults>
  <a:extraClrSchemeLst>
    <a:extraClrScheme>
      <a:clrScheme name="epts_template_light 1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0909F9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pts_template_light 2">
        <a:dk1>
          <a:srgbClr val="808080"/>
        </a:dk1>
        <a:lt1>
          <a:srgbClr val="FFFFFF"/>
        </a:lt1>
        <a:dk2>
          <a:srgbClr val="423421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B0AEAB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0909F9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pts_template_light 3">
        <a:dk1>
          <a:srgbClr val="808080"/>
        </a:dk1>
        <a:lt1>
          <a:srgbClr val="EFE3C6"/>
        </a:lt1>
        <a:dk2>
          <a:srgbClr val="423421"/>
        </a:dk2>
        <a:lt2>
          <a:srgbClr val="DABF7C"/>
        </a:lt2>
        <a:accent1>
          <a:srgbClr val="5A7929"/>
        </a:accent1>
        <a:accent2>
          <a:srgbClr val="D69200"/>
        </a:accent2>
        <a:accent3>
          <a:srgbClr val="B0AEAB"/>
        </a:accent3>
        <a:accent4>
          <a:srgbClr val="CCC2A9"/>
        </a:accent4>
        <a:accent5>
          <a:srgbClr val="B5BEAC"/>
        </a:accent5>
        <a:accent6>
          <a:srgbClr val="C28400"/>
        </a:accent6>
        <a:hlink>
          <a:srgbClr val="0909F9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pts_template_light 4">
        <a:dk1>
          <a:srgbClr val="DABF7C"/>
        </a:dk1>
        <a:lt1>
          <a:srgbClr val="EFE3C6"/>
        </a:lt1>
        <a:dk2>
          <a:srgbClr val="423421"/>
        </a:dk2>
        <a:lt2>
          <a:srgbClr val="DABF7C"/>
        </a:lt2>
        <a:accent1>
          <a:srgbClr val="5A7929"/>
        </a:accent1>
        <a:accent2>
          <a:srgbClr val="D69200"/>
        </a:accent2>
        <a:accent3>
          <a:srgbClr val="B0AEAB"/>
        </a:accent3>
        <a:accent4>
          <a:srgbClr val="CCC2A9"/>
        </a:accent4>
        <a:accent5>
          <a:srgbClr val="B5BEAC"/>
        </a:accent5>
        <a:accent6>
          <a:srgbClr val="C28400"/>
        </a:accent6>
        <a:hlink>
          <a:srgbClr val="0909F9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pts_template_light 5">
        <a:dk1>
          <a:srgbClr val="DABF7C"/>
        </a:dk1>
        <a:lt1>
          <a:srgbClr val="EFE3C6"/>
        </a:lt1>
        <a:dk2>
          <a:srgbClr val="423421"/>
        </a:dk2>
        <a:lt2>
          <a:srgbClr val="DABF7C"/>
        </a:lt2>
        <a:accent1>
          <a:srgbClr val="5A7929"/>
        </a:accent1>
        <a:accent2>
          <a:srgbClr val="D69200"/>
        </a:accent2>
        <a:accent3>
          <a:srgbClr val="B0AEAB"/>
        </a:accent3>
        <a:accent4>
          <a:srgbClr val="CCC2A9"/>
        </a:accent4>
        <a:accent5>
          <a:srgbClr val="B5BEAC"/>
        </a:accent5>
        <a:accent6>
          <a:srgbClr val="C28400"/>
        </a:accent6>
        <a:hlink>
          <a:srgbClr val="B9D789"/>
        </a:hlink>
        <a:folHlink>
          <a:srgbClr val="5A792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pts_template_light 6">
        <a:dk1>
          <a:srgbClr val="423421"/>
        </a:dk1>
        <a:lt1>
          <a:srgbClr val="EFE3C6"/>
        </a:lt1>
        <a:dk2>
          <a:srgbClr val="5A7929"/>
        </a:dk2>
        <a:lt2>
          <a:srgbClr val="DABF7C"/>
        </a:lt2>
        <a:accent1>
          <a:srgbClr val="5A7929"/>
        </a:accent1>
        <a:accent2>
          <a:srgbClr val="D69200"/>
        </a:accent2>
        <a:accent3>
          <a:srgbClr val="F6EFDF"/>
        </a:accent3>
        <a:accent4>
          <a:srgbClr val="372B1B"/>
        </a:accent4>
        <a:accent5>
          <a:srgbClr val="B5BEAC"/>
        </a:accent5>
        <a:accent6>
          <a:srgbClr val="C28400"/>
        </a:accent6>
        <a:hlink>
          <a:srgbClr val="B9D789"/>
        </a:hlink>
        <a:folHlink>
          <a:srgbClr val="5A7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pts_template_light 7">
        <a:dk1>
          <a:srgbClr val="423421"/>
        </a:dk1>
        <a:lt1>
          <a:srgbClr val="EFE3C6"/>
        </a:lt1>
        <a:dk2>
          <a:srgbClr val="5A7929"/>
        </a:dk2>
        <a:lt2>
          <a:srgbClr val="DABF7C"/>
        </a:lt2>
        <a:accent1>
          <a:srgbClr val="5A7929"/>
        </a:accent1>
        <a:accent2>
          <a:srgbClr val="D69200"/>
        </a:accent2>
        <a:accent3>
          <a:srgbClr val="F6EFDF"/>
        </a:accent3>
        <a:accent4>
          <a:srgbClr val="372B1B"/>
        </a:accent4>
        <a:accent5>
          <a:srgbClr val="B5BEAC"/>
        </a:accent5>
        <a:accent6>
          <a:srgbClr val="C28400"/>
        </a:accent6>
        <a:hlink>
          <a:srgbClr val="B9D78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epts light</Template>
  <TotalTime>37173</TotalTime>
  <Words>485</Words>
  <Application>Microsoft Office PowerPoint</Application>
  <PresentationFormat>‫הצגה על המסך (4:3)</PresentationFormat>
  <Paragraphs>141</Paragraphs>
  <Slides>13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4" baseType="lpstr">
      <vt:lpstr>epts_template_light</vt:lpstr>
      <vt:lpstr>המכון להעצמה טכנולוגית  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>IBM Haifa Labs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Processing Course</dc:title>
  <dc:creator>Opher Etzion</dc:creator>
  <cp:lastModifiedBy>Opher Etzion</cp:lastModifiedBy>
  <cp:revision>285</cp:revision>
  <cp:lastPrinted>2013-12-17T12:25:28Z</cp:lastPrinted>
  <dcterms:created xsi:type="dcterms:W3CDTF">2009-09-27T16:36:01Z</dcterms:created>
  <dcterms:modified xsi:type="dcterms:W3CDTF">2014-10-28T14:10:01Z</dcterms:modified>
</cp:coreProperties>
</file>