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2" r:id="rId5"/>
    <p:sldId id="263" r:id="rId6"/>
    <p:sldId id="264" r:id="rId7"/>
    <p:sldId id="291" r:id="rId8"/>
    <p:sldId id="292" r:id="rId9"/>
    <p:sldId id="293" r:id="rId10"/>
    <p:sldId id="294" r:id="rId11"/>
    <p:sldId id="279" r:id="rId12"/>
    <p:sldId id="280" r:id="rId13"/>
    <p:sldId id="281" r:id="rId14"/>
    <p:sldId id="289" r:id="rId15"/>
    <p:sldId id="283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51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7B052-9E85-43FA-A143-57E7ABDAD550}" type="datetimeFigureOut">
              <a:rPr lang="en-US" smtClean="0"/>
              <a:t>20/Aug/15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96F9-EB85-4490-A69B-E74F6E4C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15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7B0BE-0838-43A9-9C0B-328FE1726536}" type="datetimeFigureOut">
              <a:rPr lang="en-US" smtClean="0"/>
              <a:t>20/Aug/15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5F8E0-F13C-41A2-AAAE-4A4BD192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34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5F8E0-F13C-41A2-AAAE-4A4BD192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5F8E0-F13C-41A2-AAAE-4A4BD192C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5F8E0-F13C-41A2-AAAE-4A4BD192C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1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5F8E0-F13C-41A2-AAAE-4A4BD192CD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5F8E0-F13C-41A2-AAAE-4A4BD192CD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5F8E0-F13C-41A2-AAAE-4A4BD192CD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973" y="2130576"/>
            <a:ext cx="7772054" cy="1469874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370" y="3886200"/>
            <a:ext cx="640126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19512" indent="0" algn="ctr">
              <a:buNone/>
              <a:defRPr/>
            </a:lvl2pPr>
            <a:lvl3pPr marL="239024" indent="0" algn="ctr">
              <a:buNone/>
              <a:defRPr/>
            </a:lvl3pPr>
            <a:lvl4pPr marL="358536" indent="0" algn="ctr">
              <a:buNone/>
              <a:defRPr/>
            </a:lvl4pPr>
            <a:lvl5pPr marL="478048" indent="0" algn="ctr">
              <a:buNone/>
              <a:defRPr/>
            </a:lvl5pPr>
            <a:lvl6pPr marL="597560" indent="0" algn="ctr">
              <a:buNone/>
              <a:defRPr/>
            </a:lvl6pPr>
            <a:lvl7pPr marL="717072" indent="0" algn="ctr">
              <a:buNone/>
              <a:defRPr/>
            </a:lvl7pPr>
            <a:lvl8pPr marL="836585" indent="0" algn="ctr">
              <a:buNone/>
              <a:defRPr/>
            </a:lvl8pPr>
            <a:lvl9pPr marL="956097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EDF3E-6C5B-443F-A22A-A7F4A50EBBDA}" type="slidenum">
              <a:rPr lang="he-IL" altLang="he-IL">
                <a:solidFill>
                  <a:srgbClr val="000000"/>
                </a:solidFill>
              </a:rPr>
              <a:pPr/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0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282E4-309A-4E89-806E-F364CA6B564A}" type="slidenum">
              <a:rPr lang="he-IL" altLang="he-IL">
                <a:solidFill>
                  <a:srgbClr val="000000"/>
                </a:solidFill>
              </a:rPr>
              <a:pPr/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9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343" y="274562"/>
            <a:ext cx="2057342" cy="5851676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315" y="274562"/>
            <a:ext cx="6116735" cy="5851676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00916-A3A5-47F7-9138-2AD9719E12A0}" type="slidenum">
              <a:rPr lang="he-IL" altLang="he-IL">
                <a:solidFill>
                  <a:srgbClr val="000000"/>
                </a:solidFill>
              </a:rPr>
              <a:pPr/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4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2DFB-6BBA-4223-86CA-C01BCE5F1761}" type="slidenum">
              <a:rPr lang="he-IL" altLang="he-IL">
                <a:solidFill>
                  <a:srgbClr val="000000"/>
                </a:solidFill>
              </a:rPr>
              <a:pPr/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0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258" y="4406900"/>
            <a:ext cx="7772631" cy="1362226"/>
          </a:xfrm>
        </p:spPr>
        <p:txBody>
          <a:bodyPr anchor="t"/>
          <a:lstStyle>
            <a:lvl1pPr algn="r">
              <a:defRPr sz="1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258" y="2906788"/>
            <a:ext cx="7772631" cy="1500112"/>
          </a:xfrm>
        </p:spPr>
        <p:txBody>
          <a:bodyPr anchor="b"/>
          <a:lstStyle>
            <a:lvl1pPr marL="0" indent="0">
              <a:buNone/>
              <a:defRPr sz="500"/>
            </a:lvl1pPr>
            <a:lvl2pPr marL="119512" indent="0">
              <a:buNone/>
              <a:defRPr sz="500"/>
            </a:lvl2pPr>
            <a:lvl3pPr marL="239024" indent="0">
              <a:buNone/>
              <a:defRPr sz="400"/>
            </a:lvl3pPr>
            <a:lvl4pPr marL="358536" indent="0">
              <a:buNone/>
              <a:defRPr sz="400"/>
            </a:lvl4pPr>
            <a:lvl5pPr marL="478048" indent="0">
              <a:buNone/>
              <a:defRPr sz="400"/>
            </a:lvl5pPr>
            <a:lvl6pPr marL="597560" indent="0">
              <a:buNone/>
              <a:defRPr sz="400"/>
            </a:lvl6pPr>
            <a:lvl7pPr marL="717072" indent="0">
              <a:buNone/>
              <a:defRPr sz="400"/>
            </a:lvl7pPr>
            <a:lvl8pPr marL="836585" indent="0">
              <a:buNone/>
              <a:defRPr sz="400"/>
            </a:lvl8pPr>
            <a:lvl9pPr marL="956097" indent="0">
              <a:buNone/>
              <a:defRPr sz="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86371-09D0-4C2B-A539-2F49669A3A80}" type="slidenum">
              <a:rPr lang="he-IL" altLang="he-IL">
                <a:solidFill>
                  <a:srgbClr val="000000"/>
                </a:solidFill>
              </a:rPr>
              <a:pPr/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8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315" y="1600200"/>
            <a:ext cx="4087039" cy="452603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99646" y="1600200"/>
            <a:ext cx="4087039" cy="452603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61DA0-4433-45C5-81C5-26E0FC2DA178}" type="slidenum">
              <a:rPr lang="he-IL" altLang="he-IL">
                <a:solidFill>
                  <a:srgbClr val="000000"/>
                </a:solidFill>
              </a:rPr>
              <a:pPr/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4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315" y="1535188"/>
            <a:ext cx="4039810" cy="639838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9512" indent="0">
              <a:buNone/>
              <a:defRPr sz="500" b="1"/>
            </a:lvl2pPr>
            <a:lvl3pPr marL="239024" indent="0">
              <a:buNone/>
              <a:defRPr sz="500" b="1"/>
            </a:lvl3pPr>
            <a:lvl4pPr marL="358536" indent="0">
              <a:buNone/>
              <a:defRPr sz="400" b="1"/>
            </a:lvl4pPr>
            <a:lvl5pPr marL="478048" indent="0">
              <a:buNone/>
              <a:defRPr sz="400" b="1"/>
            </a:lvl5pPr>
            <a:lvl6pPr marL="597560" indent="0">
              <a:buNone/>
              <a:defRPr sz="400" b="1"/>
            </a:lvl6pPr>
            <a:lvl7pPr marL="717072" indent="0">
              <a:buNone/>
              <a:defRPr sz="400" b="1"/>
            </a:lvl7pPr>
            <a:lvl8pPr marL="836585" indent="0">
              <a:buNone/>
              <a:defRPr sz="400" b="1"/>
            </a:lvl8pPr>
            <a:lvl9pPr marL="956097" indent="0">
              <a:buNone/>
              <a:defRPr sz="4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315" y="2175026"/>
            <a:ext cx="4039810" cy="395121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148" y="1535188"/>
            <a:ext cx="4041537" cy="639838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9512" indent="0">
              <a:buNone/>
              <a:defRPr sz="500" b="1"/>
            </a:lvl2pPr>
            <a:lvl3pPr marL="239024" indent="0">
              <a:buNone/>
              <a:defRPr sz="500" b="1"/>
            </a:lvl3pPr>
            <a:lvl4pPr marL="358536" indent="0">
              <a:buNone/>
              <a:defRPr sz="400" b="1"/>
            </a:lvl4pPr>
            <a:lvl5pPr marL="478048" indent="0">
              <a:buNone/>
              <a:defRPr sz="400" b="1"/>
            </a:lvl5pPr>
            <a:lvl6pPr marL="597560" indent="0">
              <a:buNone/>
              <a:defRPr sz="400" b="1"/>
            </a:lvl6pPr>
            <a:lvl7pPr marL="717072" indent="0">
              <a:buNone/>
              <a:defRPr sz="400" b="1"/>
            </a:lvl7pPr>
            <a:lvl8pPr marL="836585" indent="0">
              <a:buNone/>
              <a:defRPr sz="400" b="1"/>
            </a:lvl8pPr>
            <a:lvl9pPr marL="956097" indent="0">
              <a:buNone/>
              <a:defRPr sz="4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148" y="2175026"/>
            <a:ext cx="4041537" cy="395121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9B675-5CD4-4548-9901-F7D78077843D}" type="slidenum">
              <a:rPr lang="he-IL" altLang="he-IL">
                <a:solidFill>
                  <a:srgbClr val="000000"/>
                </a:solidFill>
              </a:rPr>
              <a:pPr/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0246-E6FC-477B-A8AC-878E71A50C01}" type="slidenum">
              <a:rPr lang="he-IL" altLang="he-IL">
                <a:solidFill>
                  <a:srgbClr val="000000"/>
                </a:solidFill>
              </a:rPr>
              <a:pPr/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4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039A2-8325-4290-BAE8-7C1FA6E09419}" type="slidenum">
              <a:rPr lang="he-IL" altLang="he-IL">
                <a:solidFill>
                  <a:srgbClr val="000000"/>
                </a:solidFill>
              </a:rPr>
              <a:pPr/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315" y="273050"/>
            <a:ext cx="3008259" cy="1162050"/>
          </a:xfrm>
        </p:spPr>
        <p:txBody>
          <a:bodyPr anchor="b"/>
          <a:lstStyle>
            <a:lvl1pPr algn="r">
              <a:defRPr sz="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07" y="273050"/>
            <a:ext cx="5111678" cy="585318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315" y="1435100"/>
            <a:ext cx="3008259" cy="4691138"/>
          </a:xfrm>
        </p:spPr>
        <p:txBody>
          <a:bodyPr/>
          <a:lstStyle>
            <a:lvl1pPr marL="0" indent="0">
              <a:buNone/>
              <a:defRPr sz="400"/>
            </a:lvl1pPr>
            <a:lvl2pPr marL="119512" indent="0">
              <a:buNone/>
              <a:defRPr sz="300"/>
            </a:lvl2pPr>
            <a:lvl3pPr marL="239024" indent="0">
              <a:buNone/>
              <a:defRPr sz="300"/>
            </a:lvl3pPr>
            <a:lvl4pPr marL="358536" indent="0">
              <a:buNone/>
              <a:defRPr sz="200"/>
            </a:lvl4pPr>
            <a:lvl5pPr marL="478048" indent="0">
              <a:buNone/>
              <a:defRPr sz="200"/>
            </a:lvl5pPr>
            <a:lvl6pPr marL="597560" indent="0">
              <a:buNone/>
              <a:defRPr sz="200"/>
            </a:lvl6pPr>
            <a:lvl7pPr marL="717072" indent="0">
              <a:buNone/>
              <a:defRPr sz="200"/>
            </a:lvl7pPr>
            <a:lvl8pPr marL="836585" indent="0">
              <a:buNone/>
              <a:defRPr sz="200"/>
            </a:lvl8pPr>
            <a:lvl9pPr marL="956097" indent="0">
              <a:buNone/>
              <a:defRPr sz="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D7DDA-F1CC-4F67-848D-F52B84056C83}" type="slidenum">
              <a:rPr lang="he-IL" altLang="he-IL">
                <a:solidFill>
                  <a:srgbClr val="000000"/>
                </a:solidFill>
              </a:rPr>
              <a:pPr/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399" y="4800600"/>
            <a:ext cx="5486055" cy="566662"/>
          </a:xfrm>
        </p:spPr>
        <p:txBody>
          <a:bodyPr anchor="b"/>
          <a:lstStyle>
            <a:lvl1pPr algn="r">
              <a:defRPr sz="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399" y="612926"/>
            <a:ext cx="5486055" cy="4114800"/>
          </a:xfrm>
        </p:spPr>
        <p:txBody>
          <a:bodyPr/>
          <a:lstStyle>
            <a:lvl1pPr marL="0" indent="0">
              <a:buNone/>
              <a:defRPr sz="800"/>
            </a:lvl1pPr>
            <a:lvl2pPr marL="119512" indent="0">
              <a:buNone/>
              <a:defRPr sz="700"/>
            </a:lvl2pPr>
            <a:lvl3pPr marL="239024" indent="0">
              <a:buNone/>
              <a:defRPr sz="600"/>
            </a:lvl3pPr>
            <a:lvl4pPr marL="358536" indent="0">
              <a:buNone/>
              <a:defRPr sz="500"/>
            </a:lvl4pPr>
            <a:lvl5pPr marL="478048" indent="0">
              <a:buNone/>
              <a:defRPr sz="500"/>
            </a:lvl5pPr>
            <a:lvl6pPr marL="597560" indent="0">
              <a:buNone/>
              <a:defRPr sz="500"/>
            </a:lvl6pPr>
            <a:lvl7pPr marL="717072" indent="0">
              <a:buNone/>
              <a:defRPr sz="500"/>
            </a:lvl7pPr>
            <a:lvl8pPr marL="836585" indent="0">
              <a:buNone/>
              <a:defRPr sz="500"/>
            </a:lvl8pPr>
            <a:lvl9pPr marL="956097" indent="0">
              <a:buNone/>
              <a:defRPr sz="5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399" y="5367262"/>
            <a:ext cx="5486055" cy="804938"/>
          </a:xfrm>
        </p:spPr>
        <p:txBody>
          <a:bodyPr/>
          <a:lstStyle>
            <a:lvl1pPr marL="0" indent="0">
              <a:buNone/>
              <a:defRPr sz="400"/>
            </a:lvl1pPr>
            <a:lvl2pPr marL="119512" indent="0">
              <a:buNone/>
              <a:defRPr sz="300"/>
            </a:lvl2pPr>
            <a:lvl3pPr marL="239024" indent="0">
              <a:buNone/>
              <a:defRPr sz="300"/>
            </a:lvl3pPr>
            <a:lvl4pPr marL="358536" indent="0">
              <a:buNone/>
              <a:defRPr sz="200"/>
            </a:lvl4pPr>
            <a:lvl5pPr marL="478048" indent="0">
              <a:buNone/>
              <a:defRPr sz="200"/>
            </a:lvl5pPr>
            <a:lvl6pPr marL="597560" indent="0">
              <a:buNone/>
              <a:defRPr sz="200"/>
            </a:lvl6pPr>
            <a:lvl7pPr marL="717072" indent="0">
              <a:buNone/>
              <a:defRPr sz="200"/>
            </a:lvl7pPr>
            <a:lvl8pPr marL="836585" indent="0">
              <a:buNone/>
              <a:defRPr sz="200"/>
            </a:lvl8pPr>
            <a:lvl9pPr marL="956097" indent="0">
              <a:buNone/>
              <a:defRPr sz="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47D6C-6A0E-4580-843F-CDACC1F1DA65}" type="slidenum">
              <a:rPr lang="he-IL" altLang="he-IL">
                <a:solidFill>
                  <a:srgbClr val="000000"/>
                </a:solidFill>
              </a:rPr>
              <a:pPr/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ECEEF"/>
            </a:gs>
            <a:gs pos="100000">
              <a:srgbClr val="6B6BC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315" y="274562"/>
            <a:ext cx="822937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315" y="1600200"/>
            <a:ext cx="8229370" cy="45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315" y="6245376"/>
            <a:ext cx="213337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27" y="6245376"/>
            <a:ext cx="289594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srgbClr val="000000"/>
              </a:solidFill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315" y="6245376"/>
            <a:ext cx="213337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55AEF-C5B9-427E-AEA2-2A2E07574B72}" type="slidenum">
              <a:rPr lang="he-IL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185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185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defTabSz="914185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defTabSz="914185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defTabSz="914185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119512" algn="ctr" defTabSz="914185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239024" algn="ctr" defTabSz="914185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358536" algn="ctr" defTabSz="914185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478048" algn="ctr" defTabSz="914185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767" indent="-342767" algn="r" defTabSz="914185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501" algn="r" defTabSz="914185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2834" indent="-228650" algn="r" defTabSz="914185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134" indent="-228650" algn="r" defTabSz="914185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019" indent="-228650" algn="r" defTabSz="914185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176531" indent="-228650" algn="r" defTabSz="914185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296043" indent="-228650" algn="r" defTabSz="914185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2415555" indent="-228650" algn="r" defTabSz="914185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2535067" indent="-228650" algn="r" defTabSz="914185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239024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9512" algn="r" defTabSz="239024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39024" algn="r" defTabSz="239024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58536" algn="r" defTabSz="239024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8048" algn="r" defTabSz="239024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97560" algn="r" defTabSz="239024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17072" algn="r" defTabSz="239024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36585" algn="r" defTabSz="239024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56097" algn="r" defTabSz="239024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67" y="1524000"/>
            <a:ext cx="8229370" cy="1945105"/>
          </a:xfrm>
        </p:spPr>
        <p:txBody>
          <a:bodyPr/>
          <a:lstStyle/>
          <a:p>
            <a:r>
              <a:rPr lang="he-IL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טמל"ה - טכנולוגיה מתקדמת לאוכלוסייה המבוגרת</a:t>
            </a:r>
            <a:endParaRPr lang="en-US" sz="6000" dirty="0"/>
          </a:p>
        </p:txBody>
      </p:sp>
      <p:pic>
        <p:nvPicPr>
          <p:cNvPr id="5" name="תמונה 13" descr="C:\Users\kerena\AppData\Local\Microsoft\Windows\Temporary Internet Files\Content.Outlook\3LU93GLK\לוגו חדש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20" y="5486400"/>
            <a:ext cx="2298671" cy="58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לבן 14"/>
          <p:cNvSpPr/>
          <p:nvPr/>
        </p:nvSpPr>
        <p:spPr>
          <a:xfrm>
            <a:off x="482554" y="6072415"/>
            <a:ext cx="2151403" cy="239575"/>
          </a:xfrm>
          <a:prstGeom prst="rect">
            <a:avLst/>
          </a:prstGeom>
        </p:spPr>
        <p:txBody>
          <a:bodyPr wrap="none" lIns="23898" tIns="11949" rIns="23898" bIns="11949">
            <a:spAutoFit/>
          </a:bodyPr>
          <a:lstStyle/>
          <a:p>
            <a:pPr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החוג למערכות מידע ניהוליות</a:t>
            </a:r>
            <a:endParaRPr lang="he-IL" sz="1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13343"/>
            <a:ext cx="3861837" cy="1132127"/>
          </a:xfrm>
          <a:prstGeom prst="rect">
            <a:avLst/>
          </a:prstGeom>
          <a:noFill/>
        </p:spPr>
        <p:txBody>
          <a:bodyPr lIns="23898" tIns="11949" rIns="23898" bIns="11949" rtlCol="1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2400" dirty="0">
                <a:solidFill>
                  <a:srgbClr val="7030A0"/>
                </a:solidFill>
              </a:rPr>
              <a:t>מגישים: רומן שולמן, אייל שדה</a:t>
            </a:r>
            <a:br>
              <a:rPr lang="he-IL" sz="2400" dirty="0">
                <a:solidFill>
                  <a:srgbClr val="7030A0"/>
                </a:solidFill>
              </a:rPr>
            </a:br>
            <a:r>
              <a:rPr lang="he-IL" sz="2400" dirty="0">
                <a:solidFill>
                  <a:srgbClr val="7030A0"/>
                </a:solidFill>
              </a:rPr>
              <a:t>הנחייה: פרופ' עופר עציון</a:t>
            </a:r>
            <a:br>
              <a:rPr lang="he-IL" sz="2400" dirty="0">
                <a:solidFill>
                  <a:srgbClr val="7030A0"/>
                </a:solidFill>
              </a:rPr>
            </a:br>
            <a:r>
              <a:rPr lang="he-IL" sz="2400" dirty="0">
                <a:solidFill>
                  <a:srgbClr val="7030A0"/>
                </a:solidFill>
              </a:rPr>
              <a:t>מנטור מקצועי: נוקי בן שושן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2DFB-6BBA-4223-86CA-C01BCE5F1761}" type="slidenum">
              <a:rPr lang="he-IL" altLang="he-IL" smtClean="0">
                <a:solidFill>
                  <a:srgbClr val="000000"/>
                </a:solidFill>
              </a:rPr>
              <a:pPr/>
              <a:t>1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מבנה </a:t>
            </a:r>
            <a:r>
              <a:rPr lang="he-IL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he-IL" sz="32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טופולוגית)</a:t>
            </a:r>
            <a:r>
              <a:rPr lang="he-IL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המערכת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15000"/>
              </a:lnSpc>
              <a:buNone/>
              <a:defRPr/>
            </a:pPr>
            <a:r>
              <a:rPr lang="he-IL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קונפיגורצית חיישנים מורחבת</a:t>
            </a:r>
            <a:r>
              <a:rPr lang="he-IL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e-IL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חיישן נעילת דלת ראשית.</a:t>
            </a: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חיישן ארון תרופות.</a:t>
            </a: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חיישן גז במטבח.</a:t>
            </a: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חיישן 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לנעילת מקרר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חיישני תנועה ואור בחדרים.</a:t>
            </a: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2DFB-6BBA-4223-86CA-C01BCE5F1761}" type="slidenum">
              <a:rPr lang="he-IL" altLang="he-IL" smtClean="0">
                <a:solidFill>
                  <a:srgbClr val="000000"/>
                </a:solidFill>
              </a:rPr>
              <a:pPr/>
              <a:t>10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מבנה המסכים</a:t>
            </a:r>
            <a:endParaRPr lang="he-IL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985085"/>
              </p:ext>
            </p:extLst>
          </p:nvPr>
        </p:nvGraphicFramePr>
        <p:xfrm>
          <a:off x="457200" y="1447800"/>
          <a:ext cx="8229600" cy="476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Visio" r:id="rId3" imgW="3887213" imgH="2429190" progId="Visio.Drawing.11">
                  <p:embed/>
                </p:oleObj>
              </mc:Choice>
              <mc:Fallback>
                <p:oleObj name="Visio" r:id="rId3" imgW="3887213" imgH="24291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447800"/>
                        <a:ext cx="8229600" cy="476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0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דוגמת מסך </a:t>
            </a:r>
            <a:r>
              <a:rPr lang="he-IL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ניהול מאורעות</a:t>
            </a:r>
            <a:endParaRPr lang="he-IL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4" y="1600200"/>
            <a:ext cx="707569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דוגמת מסך </a:t>
            </a:r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התראה בסמארטפון</a:t>
            </a:r>
            <a:endParaRPr lang="he-IL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4620"/>
            <a:ext cx="8229600" cy="42971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טכנולוגיות בשימוש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C#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שפת תכנות עילית מונחית עצמים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אוסף ספריות לעבודה בסביבה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שפת תכנות עילית מונחית עצמים,  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המשמשת 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לבניית אפליקצית משתמש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בסמארטפון (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– Android 4.2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בסיס נתונים חופשי (קוד פתוח)</a:t>
            </a:r>
          </a:p>
          <a:p>
            <a:endParaRPr lang="he-IL" dirty="0"/>
          </a:p>
        </p:txBody>
      </p:sp>
      <p:pic>
        <p:nvPicPr>
          <p:cNvPr id="11267" name="Picture 3" descr="F:\Copy\Studies\Technologies Empowerment Project\Presentation\C#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9058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F:\Copy\Studies\Technologies Empowerment Project\Presentation\JAV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08" y="4038600"/>
            <a:ext cx="890588" cy="5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F:\Copy\Studies\Technologies Empowerment Project\Presentation\Microsoft-.NET-Framework-4.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08" y="2743200"/>
            <a:ext cx="890588" cy="60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F:\Copy\Studies\Technologies Empowerment Project\Presentation\mysql_logo_intr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0"/>
            <a:ext cx="890196" cy="52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2DFB-6BBA-4223-86CA-C01BCE5F1761}" type="slidenum">
              <a:rPr lang="he-IL" altLang="he-IL" smtClean="0">
                <a:solidFill>
                  <a:srgbClr val="000000"/>
                </a:solidFill>
              </a:rPr>
              <a:pPr/>
              <a:t>14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רעיונות לשיפור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ותוספות לגרסאות הבאות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15" y="1981200"/>
            <a:ext cx="8229370" cy="4145038"/>
          </a:xfrm>
        </p:spPr>
        <p:txBody>
          <a:bodyPr>
            <a:normAutofit/>
          </a:bodyPr>
          <a:lstStyle/>
          <a:p>
            <a:pPr lvl="0"/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הרחבת רשימת דגמים של רכזות חיישנים לזיהוי אוטומטי ע"י המערכת.</a:t>
            </a:r>
          </a:p>
          <a:p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אפשרות 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החלפת 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שפה בממשקים 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(הן בתוכנת ניהול והן באפליקציית משתמש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אופציות נוספות לפלט ההתראות -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r" rtl="1">
              <a:buNone/>
            </a:pPr>
            <a:endParaRPr lang="en-US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e-IL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תודה רבה !</a:t>
            </a:r>
            <a:endParaRPr lang="he-IL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36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הלקוח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15" y="2209800"/>
            <a:ext cx="8229370" cy="281940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FFFFFF"/>
                </a:solidFill>
              </a:rPr>
              <a:t>מערכת טמל"ה נועדה לשמש ככלי-עזר לאנשים מבוגרים הרוצים לנהל חיים עצמאיים, אך עם בעיות בתפקוד היומי עקב ירידה בתפקוד הזכרון.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0" indent="0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b="1" smtClean="0">
                <a:solidFill>
                  <a:schemeClr val="tx1"/>
                </a:solidFill>
              </a:rPr>
              <a:pPr/>
              <a:t>2</a:t>
            </a:fld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b="1" smtClean="0">
                <a:solidFill>
                  <a:schemeClr val="tx1"/>
                </a:solidFill>
              </a:rPr>
              <a:pPr/>
              <a:t>3</a:t>
            </a:fld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315" y="1600200"/>
            <a:ext cx="8229370" cy="322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indent="0" rtl="1" eaLnBrk="1" hangingPunct="1">
              <a:lnSpc>
                <a:spcPct val="115000"/>
              </a:lnSpc>
              <a:spcBef>
                <a:spcPct val="20000"/>
              </a:spcBef>
              <a:buNone/>
              <a:defRPr/>
            </a:pPr>
            <a:r>
              <a:rPr lang="he-IL" sz="3600" dirty="0" smtClean="0">
                <a:solidFill>
                  <a:schemeClr val="accent3"/>
                </a:solidFill>
              </a:rPr>
              <a:t>נכון </a:t>
            </a:r>
            <a:r>
              <a:rPr lang="he-IL" sz="3600" dirty="0">
                <a:solidFill>
                  <a:schemeClr val="accent3"/>
                </a:solidFill>
              </a:rPr>
              <a:t>להיום בשביל לזכור לבצע פעולות </a:t>
            </a:r>
            <a:r>
              <a:rPr lang="he-IL" sz="3600" dirty="0" smtClean="0">
                <a:solidFill>
                  <a:schemeClr val="accent3"/>
                </a:solidFill>
              </a:rPr>
              <a:t>שגרתיות (יומיומיות), </a:t>
            </a:r>
            <a:r>
              <a:rPr lang="he-IL" sz="3600" dirty="0">
                <a:solidFill>
                  <a:schemeClr val="accent3"/>
                </a:solidFill>
              </a:rPr>
              <a:t>אנשים סומכים על הזיכרון שלהם (שהוא לרוב לא אידיאלי מלכתחילה), עובדים עם יומני נייר ואף שוכרים עוזר אישי. 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הצורך במערכת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5534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  <a:defRPr/>
            </a:pPr>
            <a:r>
              <a:rPr lang="he-IL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מטרות </a:t>
            </a:r>
            <a:r>
              <a:rPr lang="he-IL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המערכת</a:t>
            </a:r>
            <a:endParaRPr lang="he-IL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b="1" smtClean="0">
                <a:solidFill>
                  <a:schemeClr val="tx1"/>
                </a:solidFill>
              </a:rPr>
              <a:pPr/>
              <a:t>4</a:t>
            </a:fld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90600" y="1940022"/>
            <a:ext cx="7822154" cy="257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3898" tIns="11949" rIns="23898" bIns="11949">
            <a:spAutoFit/>
          </a:bodyPr>
          <a:lstStyle/>
          <a:p>
            <a:pPr algn="r" rtl="1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he-IL" sz="3600" dirty="0">
                <a:solidFill>
                  <a:schemeClr val="accent3"/>
                </a:solidFill>
              </a:rPr>
              <a:t>המערכת </a:t>
            </a:r>
            <a:r>
              <a:rPr lang="he-IL" sz="3600" dirty="0" smtClean="0">
                <a:solidFill>
                  <a:schemeClr val="accent3"/>
                </a:solidFill>
              </a:rPr>
              <a:t>עוקבת (בעזרת חיישנים) אחר </a:t>
            </a:r>
            <a:r>
              <a:rPr lang="he-IL" sz="3600" dirty="0">
                <a:solidFill>
                  <a:schemeClr val="accent3"/>
                </a:solidFill>
              </a:rPr>
              <a:t>שגרת החיים של המשתמשים בה בזמן-אמת, </a:t>
            </a:r>
            <a:r>
              <a:rPr lang="he-IL" sz="3600" dirty="0" smtClean="0">
                <a:solidFill>
                  <a:schemeClr val="accent3"/>
                </a:solidFill>
              </a:rPr>
              <a:t>מתריעה </a:t>
            </a:r>
            <a:r>
              <a:rPr lang="he-IL" sz="3600" dirty="0">
                <a:solidFill>
                  <a:schemeClr val="accent3"/>
                </a:solidFill>
              </a:rPr>
              <a:t>על התרחשויות שונות </a:t>
            </a:r>
            <a:r>
              <a:rPr lang="he-IL" sz="3600" dirty="0" smtClean="0">
                <a:solidFill>
                  <a:schemeClr val="accent3"/>
                </a:solidFill>
              </a:rPr>
              <a:t>ומזכירה להם על אירועים שונים.</a:t>
            </a:r>
            <a:endParaRPr lang="en-U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defRPr/>
            </a:pPr>
            <a:r>
              <a:rPr lang="he-IL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תועלות המערכת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15" y="2057400"/>
            <a:ext cx="8229370" cy="4068838"/>
          </a:xfrm>
        </p:spPr>
        <p:txBody>
          <a:bodyPr/>
          <a:lstStyle/>
          <a:p>
            <a:pPr marL="149368" indent="-149368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 smtClean="0">
                <a:solidFill>
                  <a:srgbClr val="FFFFFF"/>
                </a:solidFill>
              </a:rPr>
              <a:t>יכולת ניהול </a:t>
            </a:r>
            <a:r>
              <a:rPr lang="he-IL" dirty="0">
                <a:solidFill>
                  <a:srgbClr val="FFFFFF"/>
                </a:solidFill>
              </a:rPr>
              <a:t>חיים </a:t>
            </a:r>
            <a:r>
              <a:rPr lang="he-IL" dirty="0" smtClean="0">
                <a:solidFill>
                  <a:srgbClr val="FFFFFF"/>
                </a:solidFill>
              </a:rPr>
              <a:t>עצמאיים.</a:t>
            </a:r>
            <a:endParaRPr lang="he-IL" dirty="0">
              <a:solidFill>
                <a:srgbClr val="FFFFFF"/>
              </a:solidFill>
            </a:endParaRPr>
          </a:p>
          <a:p>
            <a:pPr marL="149368" indent="-149368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>
                <a:solidFill>
                  <a:srgbClr val="FFFFFF"/>
                </a:solidFill>
              </a:rPr>
              <a:t>סידור וארגון מטלות יום-יומיות.</a:t>
            </a:r>
          </a:p>
          <a:p>
            <a:pPr marL="149368" indent="-149368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>
                <a:solidFill>
                  <a:srgbClr val="FFFFFF"/>
                </a:solidFill>
              </a:rPr>
              <a:t>מניעת תאונות ביתיות </a:t>
            </a:r>
            <a:r>
              <a:rPr lang="he-IL" dirty="0" smtClean="0">
                <a:solidFill>
                  <a:srgbClr val="FFFFFF"/>
                </a:solidFill>
              </a:rPr>
              <a:t>(למשל: </a:t>
            </a:r>
            <a:r>
              <a:rPr lang="he-IL" dirty="0" smtClean="0">
                <a:solidFill>
                  <a:srgbClr val="FFFFFF"/>
                </a:solidFill>
              </a:rPr>
              <a:t>פליטת גז בישול, התראה על כיבוי </a:t>
            </a:r>
            <a:r>
              <a:rPr lang="he-IL" dirty="0">
                <a:solidFill>
                  <a:srgbClr val="FFFFFF"/>
                </a:solidFill>
              </a:rPr>
              <a:t>דוד חשמל, מפזרי חום וכ"ו).</a:t>
            </a:r>
            <a:endParaRPr lang="en-US" dirty="0">
              <a:solidFill>
                <a:srgbClr val="FFFFFF"/>
              </a:solidFill>
            </a:endParaRPr>
          </a:p>
          <a:p>
            <a:pPr marL="0" indent="0" algn="r" rtl="1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b="1" smtClean="0">
                <a:solidFill>
                  <a:schemeClr val="tx1"/>
                </a:solidFill>
              </a:rPr>
              <a:pPr/>
              <a:t>5</a:t>
            </a:fld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מבנה </a:t>
            </a:r>
            <a:r>
              <a:rPr lang="he-IL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he-IL" sz="32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טופולוגית)</a:t>
            </a:r>
            <a:r>
              <a:rPr lang="he-IL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המערכת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b="1" smtClean="0">
                <a:solidFill>
                  <a:schemeClr val="tx1"/>
                </a:solidFill>
              </a:rPr>
              <a:pPr/>
              <a:t>6</a:t>
            </a:fld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402285"/>
              </p:ext>
            </p:extLst>
          </p:nvPr>
        </p:nvGraphicFramePr>
        <p:xfrm>
          <a:off x="1066800" y="1677988"/>
          <a:ext cx="6981825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Visio" r:id="rId4" imgW="8248583" imgH="5343605" progId="Visio.Drawing.11">
                  <p:embed/>
                </p:oleObj>
              </mc:Choice>
              <mc:Fallback>
                <p:oleObj name="Visio" r:id="rId4" imgW="8248583" imgH="534360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7988"/>
                        <a:ext cx="6981825" cy="452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4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מבנה </a:t>
            </a:r>
            <a:r>
              <a:rPr lang="he-IL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he-IL" sz="32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טופולוגית)</a:t>
            </a:r>
            <a:r>
              <a:rPr lang="he-IL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המערכת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15000"/>
              </a:lnSpc>
              <a:buNone/>
              <a:defRPr/>
            </a:pPr>
            <a:r>
              <a:rPr lang="he-IL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החומרה של המערכת</a:t>
            </a:r>
            <a:r>
              <a:rPr lang="he-I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של חיישנים המחוברים 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לרכזת 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בקרת החיישנים</a:t>
            </a: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מחשב 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מרכזי, אליו 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מחוברת 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רכזת החיישנים   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ועליו רצה אפליקצית ניהול אירועים.</a:t>
            </a: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סמארטפון (עם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אנדרויד 4.2 ומעלה) של המשתמש בתור מסוף הודעות והתראות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2DFB-6BBA-4223-86CA-C01BCE5F1761}" type="slidenum">
              <a:rPr lang="he-IL" altLang="he-IL" smtClean="0">
                <a:solidFill>
                  <a:srgbClr val="000000"/>
                </a:solidFill>
              </a:rPr>
              <a:pPr/>
              <a:t>7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1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מבנה </a:t>
            </a:r>
            <a:r>
              <a:rPr lang="he-IL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he-IL" sz="32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טופולוגית)</a:t>
            </a:r>
            <a:r>
              <a:rPr lang="he-IL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המערכת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15000"/>
              </a:lnSpc>
              <a:buNone/>
              <a:defRPr/>
            </a:pPr>
            <a:r>
              <a:rPr lang="he-IL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התוכנה של המערכת</a:t>
            </a:r>
            <a:r>
              <a:rPr lang="he-I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אפליקצית ניהול אירועים (ע"ג מחשב מרכזי).</a:t>
            </a: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אפליקצית הודעות למשתמש 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הקצה </a:t>
            </a: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(בסמארטפון של המשתמש).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2DFB-6BBA-4223-86CA-C01BCE5F1761}" type="slidenum">
              <a:rPr lang="he-IL" altLang="he-IL" smtClean="0">
                <a:solidFill>
                  <a:srgbClr val="000000"/>
                </a:solidFill>
              </a:rPr>
              <a:pPr/>
              <a:t>8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מבנה </a:t>
            </a:r>
            <a:r>
              <a:rPr lang="he-IL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he-IL" sz="32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טופולוגית)</a:t>
            </a:r>
            <a:r>
              <a:rPr lang="he-IL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e-I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המערכת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15000"/>
              </a:lnSpc>
              <a:buNone/>
              <a:defRPr/>
            </a:pPr>
            <a:r>
              <a:rPr lang="he-IL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קונפיגורצית חיישנים מינימלית</a:t>
            </a:r>
            <a:r>
              <a:rPr lang="he-IL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e-IL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חיישן 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נעילת דלת ראשית.</a:t>
            </a: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חיישן </a:t>
            </a: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ארון תרופות.</a:t>
            </a:r>
          </a:p>
          <a:p>
            <a:pPr marL="571500" indent="-5715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he-I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חיישן גז במטבח.</a:t>
            </a: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2DFB-6BBA-4223-86CA-C01BCE5F1761}" type="slidenum">
              <a:rPr lang="he-IL" altLang="he-IL" smtClean="0">
                <a:solidFill>
                  <a:srgbClr val="000000"/>
                </a:solidFill>
              </a:rPr>
              <a:pPr/>
              <a:t>9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338</Words>
  <Application>Microsoft Office PowerPoint</Application>
  <PresentationFormat>On-screen Show (4:3)</PresentationFormat>
  <Paragraphs>69</Paragraphs>
  <Slides>16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עיצוב ברירת מחדל</vt:lpstr>
      <vt:lpstr>Visio</vt:lpstr>
      <vt:lpstr>טמל"ה - טכנולוגיה מתקדמת לאוכלוסייה המבוגרת</vt:lpstr>
      <vt:lpstr>הלקוח</vt:lpstr>
      <vt:lpstr>הצורך במערכת</vt:lpstr>
      <vt:lpstr>מטרות המערכת</vt:lpstr>
      <vt:lpstr>תועלות המערכת</vt:lpstr>
      <vt:lpstr>מבנה (טופולוגית) המערכת</vt:lpstr>
      <vt:lpstr>מבנה (טופולוגית) המערכת</vt:lpstr>
      <vt:lpstr>מבנה (טופולוגית) המערכת</vt:lpstr>
      <vt:lpstr>מבנה (טופולוגית) המערכת</vt:lpstr>
      <vt:lpstr>מבנה (טופולוגית) המערכת</vt:lpstr>
      <vt:lpstr>מבנה המסכים</vt:lpstr>
      <vt:lpstr>דוגמת מסך ניהול מאורעות</vt:lpstr>
      <vt:lpstr>דוגמת מסך התראה בסמארטפון</vt:lpstr>
      <vt:lpstr>טכנולוגיות בשימוש</vt:lpstr>
      <vt:lpstr>רעיונות לשיפור ותוספות לגרסאות הבאות</vt:lpstr>
      <vt:lpstr>תודה רבה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בלה בלה</dc:title>
  <dc:creator>Hobbitus</dc:creator>
  <cp:lastModifiedBy>Roman</cp:lastModifiedBy>
  <cp:revision>84</cp:revision>
  <dcterms:created xsi:type="dcterms:W3CDTF">2006-08-16T00:00:00Z</dcterms:created>
  <dcterms:modified xsi:type="dcterms:W3CDTF">2015-08-20T20:25:16Z</dcterms:modified>
</cp:coreProperties>
</file>