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6" r:id="rId2"/>
    <p:sldId id="257" r:id="rId3"/>
    <p:sldId id="258" r:id="rId4"/>
    <p:sldId id="264" r:id="rId5"/>
    <p:sldId id="266" r:id="rId6"/>
    <p:sldId id="265" r:id="rId7"/>
    <p:sldId id="259" r:id="rId8"/>
    <p:sldId id="263" r:id="rId9"/>
    <p:sldId id="261" r:id="rId10"/>
    <p:sldId id="260" r:id="rId11"/>
    <p:sldId id="262" r:id="rId12"/>
    <p:sldId id="267" r:id="rId1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74BA68B-F781-485A-B759-342C45697487}" type="datetimeFigureOut">
              <a:rPr lang="he-IL" smtClean="0"/>
              <a:t>ג'/אייר/תשע"ד</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D3D3239-C43F-4E35-9265-E5840DCAB30F}" type="slidenum">
              <a:rPr lang="he-IL" smtClean="0"/>
              <a:t>‹#›</a:t>
            </a:fld>
            <a:endParaRPr lang="he-IL"/>
          </a:p>
        </p:txBody>
      </p:sp>
    </p:spTree>
    <p:extLst>
      <p:ext uri="{BB962C8B-B14F-4D97-AF65-F5344CB8AC3E}">
        <p14:creationId xmlns:p14="http://schemas.microsoft.com/office/powerpoint/2010/main" val="33099542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1D3D3239-C43F-4E35-9265-E5840DCAB30F}" type="slidenum">
              <a:rPr lang="he-IL" smtClean="0"/>
              <a:t>1</a:t>
            </a:fld>
            <a:endParaRPr lang="he-IL"/>
          </a:p>
        </p:txBody>
      </p:sp>
    </p:spTree>
    <p:extLst>
      <p:ext uri="{BB962C8B-B14F-4D97-AF65-F5344CB8AC3E}">
        <p14:creationId xmlns:p14="http://schemas.microsoft.com/office/powerpoint/2010/main" val="298052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256666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20724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226001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348980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231596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399767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390128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274411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7253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100860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E620216-648E-45FB-B009-A6EBDD5C36A8}" type="datetimeFigureOut">
              <a:rPr lang="he-IL" smtClean="0"/>
              <a:t>ג'/אייר/תשע"ד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6169DDD5-43B2-44BE-879C-04D161DF3516}" type="slidenum">
              <a:rPr lang="he-IL" smtClean="0"/>
              <a:t>‹#›</a:t>
            </a:fld>
            <a:endParaRPr lang="he-IL"/>
          </a:p>
        </p:txBody>
      </p:sp>
    </p:spTree>
    <p:extLst>
      <p:ext uri="{BB962C8B-B14F-4D97-AF65-F5344CB8AC3E}">
        <p14:creationId xmlns:p14="http://schemas.microsoft.com/office/powerpoint/2010/main" val="143026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80">
              <a:schemeClr val="tx2">
                <a:lumMod val="20000"/>
                <a:lumOff val="80000"/>
              </a:schemeClr>
            </a:gs>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E620216-648E-45FB-B009-A6EBDD5C36A8}" type="datetimeFigureOut">
              <a:rPr lang="he-IL" smtClean="0"/>
              <a:t>ג'/אייר/תשע"ד</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169DDD5-43B2-44BE-879C-04D161DF3516}" type="slidenum">
              <a:rPr lang="he-IL" smtClean="0"/>
              <a:t>‹#›</a:t>
            </a:fld>
            <a:endParaRPr lang="he-IL"/>
          </a:p>
        </p:txBody>
      </p:sp>
    </p:spTree>
    <p:extLst>
      <p:ext uri="{BB962C8B-B14F-4D97-AF65-F5344CB8AC3E}">
        <p14:creationId xmlns:p14="http://schemas.microsoft.com/office/powerpoint/2010/main" val="3485914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https://www.youtube.com/embed/7wT9-zaK3Z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23168" y="703106"/>
            <a:ext cx="8955721" cy="923330"/>
          </a:xfrm>
          <a:prstGeom prst="rect">
            <a:avLst/>
          </a:prstGeom>
          <a:noFill/>
        </p:spPr>
        <p:txBody>
          <a:bodyPr wrap="none" lIns="91440" tIns="45720" rIns="91440" bIns="45720">
            <a:spAutoFit/>
          </a:bodyPr>
          <a:lstStyle/>
          <a:p>
            <a:pPr algn="ct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EVENT DRIVEN ARCHITECTURE</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sp>
        <p:nvSpPr>
          <p:cNvPr id="5" name="TextBox 4"/>
          <p:cNvSpPr txBox="1"/>
          <p:nvPr/>
        </p:nvSpPr>
        <p:spPr>
          <a:xfrm>
            <a:off x="611560" y="3119301"/>
            <a:ext cx="8136904" cy="1815882"/>
          </a:xfrm>
          <a:prstGeom prst="rect">
            <a:avLst/>
          </a:prstGeom>
          <a:noFill/>
        </p:spPr>
        <p:txBody>
          <a:bodyPr wrap="square" rtlCol="1">
            <a:spAutoFit/>
          </a:bodyPr>
          <a:lstStyle/>
          <a:p>
            <a:r>
              <a:rPr lang="he-IL" sz="2800" dirty="0" smtClean="0"/>
              <a:t>מציג :</a:t>
            </a:r>
            <a:r>
              <a:rPr lang="en-US" sz="2800" dirty="0" smtClean="0"/>
              <a:t> </a:t>
            </a:r>
            <a:r>
              <a:rPr lang="he-IL" sz="2800" dirty="0" smtClean="0"/>
              <a:t>אלישי לוזון.</a:t>
            </a:r>
          </a:p>
          <a:p>
            <a:endParaRPr lang="he-IL" sz="2800" dirty="0" smtClean="0"/>
          </a:p>
          <a:p>
            <a:r>
              <a:rPr lang="he-IL" sz="2800" dirty="0" smtClean="0"/>
              <a:t>משתתפים: רומן </a:t>
            </a:r>
            <a:r>
              <a:rPr lang="he-IL" sz="2800" dirty="0" err="1" smtClean="0"/>
              <a:t>שולמן</a:t>
            </a:r>
            <a:r>
              <a:rPr lang="he-IL" sz="2800" dirty="0" smtClean="0"/>
              <a:t>, אייל שדה, </a:t>
            </a:r>
            <a:r>
              <a:rPr lang="he-IL" sz="2800" dirty="0" err="1" smtClean="0"/>
              <a:t>קוסטיה</a:t>
            </a:r>
            <a:r>
              <a:rPr lang="he-IL" sz="2800" dirty="0" smtClean="0"/>
              <a:t> </a:t>
            </a:r>
            <a:r>
              <a:rPr lang="he-IL" sz="2800" dirty="0" err="1" smtClean="0"/>
              <a:t>אלכסנדרובסקי</a:t>
            </a:r>
            <a:r>
              <a:rPr lang="he-IL" sz="2800" dirty="0" smtClean="0"/>
              <a:t>.  </a:t>
            </a:r>
          </a:p>
          <a:p>
            <a:endParaRPr lang="he-IL" sz="2800" dirty="0"/>
          </a:p>
        </p:txBody>
      </p:sp>
    </p:spTree>
    <p:extLst>
      <p:ext uri="{BB962C8B-B14F-4D97-AF65-F5344CB8AC3E}">
        <p14:creationId xmlns:p14="http://schemas.microsoft.com/office/powerpoint/2010/main" val="1915152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074543" y="1346835"/>
            <a:ext cx="7128792" cy="3539430"/>
          </a:xfrm>
          <a:prstGeom prst="rect">
            <a:avLst/>
          </a:prstGeom>
        </p:spPr>
        <p:txBody>
          <a:bodyPr wrap="square">
            <a:spAutoFit/>
          </a:bodyPr>
          <a:lstStyle/>
          <a:p>
            <a:pPr algn="ctr"/>
            <a:r>
              <a:rPr lang="he-IL" sz="2700" dirty="0"/>
              <a:t>מערכת עיבוד מאורעות היא בעלת שני רכיבים </a:t>
            </a:r>
            <a:r>
              <a:rPr lang="he-IL" sz="2700" dirty="0" smtClean="0"/>
              <a:t>עיקריים:</a:t>
            </a:r>
          </a:p>
          <a:p>
            <a:pPr algn="ctr"/>
            <a:endParaRPr lang="he-IL" sz="2700" dirty="0" smtClean="0"/>
          </a:p>
          <a:p>
            <a:pPr marL="457200" indent="-457200">
              <a:buFont typeface="Arial" panose="020B0604020202020204" pitchFamily="34" charset="0"/>
              <a:buChar char="•"/>
            </a:pPr>
            <a:r>
              <a:rPr lang="he-IL" sz="2700" dirty="0" smtClean="0"/>
              <a:t>חיישן </a:t>
            </a:r>
            <a:r>
              <a:rPr lang="he-IL" sz="2700" dirty="0"/>
              <a:t>או מקור </a:t>
            </a:r>
            <a:r>
              <a:rPr lang="he-IL" sz="2700" dirty="0" smtClean="0"/>
              <a:t>ש "חש</a:t>
            </a:r>
            <a:r>
              <a:rPr lang="he-IL" sz="2700" dirty="0"/>
              <a:t>" מאורעות ומוציא </a:t>
            </a:r>
            <a:r>
              <a:rPr lang="he-IL" sz="2700" dirty="0" smtClean="0"/>
              <a:t>    אובייקט-מאורע.</a:t>
            </a:r>
          </a:p>
          <a:p>
            <a:pPr marL="457200" indent="-457200">
              <a:buFont typeface="Arial" panose="020B0604020202020204" pitchFamily="34" charset="0"/>
              <a:buChar char="•"/>
            </a:pPr>
            <a:endParaRPr lang="he-IL" sz="2700" dirty="0" smtClean="0"/>
          </a:p>
          <a:p>
            <a:pPr marL="457200" indent="-457200">
              <a:buFont typeface="Arial" panose="020B0604020202020204" pitchFamily="34" charset="0"/>
              <a:buChar char="•"/>
            </a:pPr>
            <a:r>
              <a:rPr lang="he-IL" sz="2700" dirty="0" smtClean="0"/>
              <a:t>צרכן </a:t>
            </a:r>
            <a:r>
              <a:rPr lang="he-IL" sz="2700" dirty="0"/>
              <a:t>או מגיב שמקבל ומגיב </a:t>
            </a:r>
            <a:r>
              <a:rPr lang="he-IL" sz="2700" dirty="0" smtClean="0"/>
              <a:t>לאובייקט-המאורע</a:t>
            </a:r>
            <a:r>
              <a:rPr lang="he-IL" sz="2700" dirty="0"/>
              <a:t>. </a:t>
            </a:r>
            <a:endParaRPr lang="he-IL" sz="2700" dirty="0" smtClean="0"/>
          </a:p>
          <a:p>
            <a:pPr algn="ctr"/>
            <a:endParaRPr lang="en-US" sz="2700" dirty="0"/>
          </a:p>
        </p:txBody>
      </p:sp>
      <p:sp>
        <p:nvSpPr>
          <p:cNvPr id="5" name="מלבן 4"/>
          <p:cNvSpPr/>
          <p:nvPr/>
        </p:nvSpPr>
        <p:spPr>
          <a:xfrm>
            <a:off x="1692892" y="404664"/>
            <a:ext cx="5881097" cy="923330"/>
          </a:xfrm>
          <a:prstGeom prst="rect">
            <a:avLst/>
          </a:prstGeom>
          <a:noFill/>
        </p:spPr>
        <p:txBody>
          <a:bodyPr wrap="none" lIns="91440" tIns="45720" rIns="91440" bIns="45720">
            <a:spAutoFit/>
          </a:bodyPr>
          <a:lstStyle/>
          <a:p>
            <a:pPr algn="ct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EVENT PROCESSING</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00" y="4221088"/>
            <a:ext cx="7586277" cy="2593387"/>
          </a:xfrm>
          <a:prstGeom prst="rect">
            <a:avLst/>
          </a:prstGeom>
        </p:spPr>
      </p:pic>
    </p:spTree>
    <p:extLst>
      <p:ext uri="{BB962C8B-B14F-4D97-AF65-F5344CB8AC3E}">
        <p14:creationId xmlns:p14="http://schemas.microsoft.com/office/powerpoint/2010/main" val="4112297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980499" y="332656"/>
            <a:ext cx="3457998" cy="923330"/>
          </a:xfrm>
          <a:prstGeom prst="rect">
            <a:avLst/>
          </a:prstGeom>
          <a:noFill/>
        </p:spPr>
        <p:txBody>
          <a:bodyPr wrap="none" lIns="91440" tIns="45720" rIns="91440" bIns="45720">
            <a:spAutoFit/>
          </a:bodyPr>
          <a:lstStyle/>
          <a:p>
            <a:pPr algn="ctr"/>
            <a:r>
              <a:rPr lang="he-IL"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פיקוח טיסה</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sp>
        <p:nvSpPr>
          <p:cNvPr id="3" name="מלבן 2"/>
          <p:cNvSpPr/>
          <p:nvPr/>
        </p:nvSpPr>
        <p:spPr>
          <a:xfrm>
            <a:off x="785062" y="1255986"/>
            <a:ext cx="7848872" cy="2893100"/>
          </a:xfrm>
          <a:prstGeom prst="rect">
            <a:avLst/>
          </a:prstGeom>
        </p:spPr>
        <p:txBody>
          <a:bodyPr wrap="square">
            <a:spAutoFit/>
          </a:bodyPr>
          <a:lstStyle/>
          <a:p>
            <a:pPr algn="ctr"/>
            <a:r>
              <a:rPr lang="he-IL" sz="2600" dirty="0"/>
              <a:t>שירות הניתן על ידי פקחים הנמצאים על הקרקע, לצורך הכוונה ופיקוח על </a:t>
            </a:r>
            <a:r>
              <a:rPr lang="he-IL" sz="2600" dirty="0" smtClean="0"/>
              <a:t>כלי טיס</a:t>
            </a:r>
            <a:r>
              <a:rPr lang="he-IL" sz="2600" dirty="0"/>
              <a:t> בעת תנועתם על הקרקע ובאוויר</a:t>
            </a:r>
            <a:r>
              <a:rPr lang="he-IL" sz="2600" dirty="0" smtClean="0"/>
              <a:t>.</a:t>
            </a:r>
          </a:p>
          <a:p>
            <a:pPr algn="ctr"/>
            <a:r>
              <a:rPr lang="he-IL" sz="2600" dirty="0" smtClean="0"/>
              <a:t> </a:t>
            </a:r>
            <a:r>
              <a:rPr lang="he-IL" sz="2600" dirty="0"/>
              <a:t>מטרתן העיקרית של מערכות הפיקוח האווירי בעולם היא ליצור הפרדה בין כלי טיס כדי למנוע סכנת התנגשות, לארגן ולזרז את תעבורת כלי הטיס, ולספק מידע ותמיכה נוספת לטייסים ככל שניתן. בחלק מן המדינות לפיקוח האווירי אף תפקידים בתחום הביטחון ומערכות ההגנה של המדינה</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4425901"/>
            <a:ext cx="1523730" cy="2234803"/>
          </a:xfrm>
          <a:prstGeom prst="rect">
            <a:avLst/>
          </a:prstGeom>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619377"/>
            <a:ext cx="2466975" cy="1847850"/>
          </a:xfrm>
          <a:prstGeom prst="rect">
            <a:avLst/>
          </a:prstGeom>
        </p:spPr>
      </p:pic>
    </p:spTree>
    <p:extLst>
      <p:ext uri="{BB962C8B-B14F-4D97-AF65-F5344CB8AC3E}">
        <p14:creationId xmlns:p14="http://schemas.microsoft.com/office/powerpoint/2010/main" val="346885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7wT9-zaK3Zo"/>
          <p:cNvPicPr>
            <a:picLocks noRot="1" noChangeAspect="1"/>
          </p:cNvPicPr>
          <p:nvPr>
            <a:videoFile r:link="rId1"/>
          </p:nvPr>
        </p:nvPicPr>
        <p:blipFill>
          <a:blip r:embed="rId3"/>
          <a:stretch>
            <a:fillRect/>
          </a:stretch>
        </p:blipFill>
        <p:spPr>
          <a:xfrm>
            <a:off x="659565" y="1340768"/>
            <a:ext cx="7936882" cy="4464496"/>
          </a:xfrm>
          <a:prstGeom prst="rect">
            <a:avLst/>
          </a:prstGeom>
        </p:spPr>
      </p:pic>
    </p:spTree>
    <p:extLst>
      <p:ext uri="{BB962C8B-B14F-4D97-AF65-F5344CB8AC3E}">
        <p14:creationId xmlns:p14="http://schemas.microsoft.com/office/powerpoint/2010/main" val="4254803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259416">
            <a:off x="557299" y="2467636"/>
            <a:ext cx="8136904" cy="1538883"/>
          </a:xfrm>
          <a:prstGeom prst="rect">
            <a:avLst/>
          </a:prstGeom>
          <a:noFill/>
        </p:spPr>
        <p:txBody>
          <a:bodyPr wrap="square" rtlCol="1">
            <a:spAutoFit/>
          </a:bodyPr>
          <a:lstStyle/>
          <a:p>
            <a:pPr algn="ctr"/>
            <a:r>
              <a:rPr lang="he-IL" sz="6600" b="1" dirty="0" smtClean="0"/>
              <a:t>מזה ?????</a:t>
            </a:r>
          </a:p>
          <a:p>
            <a:endParaRPr lang="he-IL" sz="2800" dirty="0"/>
          </a:p>
        </p:txBody>
      </p:sp>
      <p:grpSp>
        <p:nvGrpSpPr>
          <p:cNvPr id="3" name="קבוצה 2"/>
          <p:cNvGrpSpPr/>
          <p:nvPr/>
        </p:nvGrpSpPr>
        <p:grpSpPr>
          <a:xfrm>
            <a:off x="4645765" y="3587205"/>
            <a:ext cx="2872486" cy="2211821"/>
            <a:chOff x="4645765" y="3587205"/>
            <a:chExt cx="2872486" cy="2211821"/>
          </a:xfrm>
        </p:grpSpPr>
        <p:pic>
          <p:nvPicPr>
            <p:cNvPr id="2050" name="Picture 2" descr="C:\Users\yafit alon\AppData\Local\Microsoft\Windows\Temporary Internet Files\Content.IE5\I4ZESV76\MC9004344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484317">
              <a:off x="4645765" y="3970226"/>
              <a:ext cx="1625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afit alon\AppData\Local\Microsoft\Windows\Temporary Internet Files\Content.IE5\WKBH4MXZ\MC9004344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1255">
              <a:off x="6156176" y="3587205"/>
              <a:ext cx="1362075" cy="19081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419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23168" y="429522"/>
            <a:ext cx="8955721" cy="1754326"/>
          </a:xfrm>
          <a:prstGeom prst="rect">
            <a:avLst/>
          </a:prstGeom>
          <a:noFill/>
        </p:spPr>
        <p:txBody>
          <a:bodyPr wrap="none" lIns="91440" tIns="45720" rIns="91440" bIns="45720">
            <a:spAutoFit/>
          </a:bodyPr>
          <a:lstStyle/>
          <a:p>
            <a:pPr algn="ct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EVENT DRIVEN ARCHITECTURE</a:t>
            </a:r>
          </a:p>
          <a:p>
            <a:pPr algn="ct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(EDA)</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grpSp>
        <p:nvGrpSpPr>
          <p:cNvPr id="2" name="קבוצה 1"/>
          <p:cNvGrpSpPr/>
          <p:nvPr/>
        </p:nvGrpSpPr>
        <p:grpSpPr>
          <a:xfrm>
            <a:off x="612258" y="2142041"/>
            <a:ext cx="8136904" cy="2332160"/>
            <a:chOff x="611560" y="2515804"/>
            <a:chExt cx="8136904" cy="2332160"/>
          </a:xfrm>
        </p:grpSpPr>
        <p:sp>
          <p:nvSpPr>
            <p:cNvPr id="10" name="TextBox 9"/>
            <p:cNvSpPr txBox="1"/>
            <p:nvPr/>
          </p:nvSpPr>
          <p:spPr>
            <a:xfrm>
              <a:off x="611560" y="2515804"/>
              <a:ext cx="8136904" cy="523220"/>
            </a:xfrm>
            <a:prstGeom prst="rect">
              <a:avLst/>
            </a:prstGeom>
            <a:noFill/>
          </p:spPr>
          <p:txBody>
            <a:bodyPr wrap="square" rtlCol="1">
              <a:spAutoFit/>
            </a:bodyPr>
            <a:lstStyle/>
            <a:p>
              <a:pPr algn="ctr"/>
              <a:r>
                <a:rPr lang="he-IL" sz="2800" dirty="0"/>
                <a:t>ארכיטקטורה מונחית אירועים </a:t>
              </a:r>
            </a:p>
          </p:txBody>
        </p:sp>
        <p:sp>
          <p:nvSpPr>
            <p:cNvPr id="12" name="מלבן 11"/>
            <p:cNvSpPr/>
            <p:nvPr/>
          </p:nvSpPr>
          <p:spPr>
            <a:xfrm>
              <a:off x="611560" y="3032082"/>
              <a:ext cx="7920880" cy="1815882"/>
            </a:xfrm>
            <a:prstGeom prst="rect">
              <a:avLst/>
            </a:prstGeom>
          </p:spPr>
          <p:txBody>
            <a:bodyPr wrap="square">
              <a:spAutoFit/>
            </a:bodyPr>
            <a:lstStyle/>
            <a:p>
              <a:pPr algn="ctr"/>
              <a:r>
                <a:rPr lang="he-IL" sz="2800" dirty="0" smtClean="0"/>
                <a:t> </a:t>
              </a:r>
              <a:r>
                <a:rPr lang="he-IL" sz="2800" dirty="0"/>
                <a:t>מסגרת שמטפלת בהתנהגות סביב </a:t>
              </a:r>
              <a:r>
                <a:rPr lang="he-IL" sz="2800" dirty="0" smtClean="0"/>
                <a:t>הייצור</a:t>
              </a:r>
              <a:r>
                <a:rPr lang="he-IL" sz="2800" dirty="0"/>
                <a:t>, הזיהוי, </a:t>
              </a:r>
              <a:r>
                <a:rPr lang="he-IL" sz="2800" dirty="0" smtClean="0"/>
                <a:t>צריכת האירועים ועיבודם, כמו כן </a:t>
              </a:r>
              <a:r>
                <a:rPr lang="he-IL" sz="2800" dirty="0"/>
                <a:t>גם תגובה להופעת אירועים</a:t>
              </a:r>
              <a:r>
                <a:rPr lang="he-IL" sz="2800" dirty="0" smtClean="0"/>
                <a:t>.</a:t>
              </a:r>
            </a:p>
            <a:p>
              <a:pPr algn="ctr"/>
              <a:endParaRPr lang="he-IL" sz="2800" dirty="0"/>
            </a:p>
            <a:p>
              <a:pPr algn="ctr"/>
              <a:endParaRPr lang="en-US" sz="2800" dirty="0"/>
            </a:p>
          </p:txBody>
        </p:sp>
      </p:grpSp>
      <p:sp>
        <p:nvSpPr>
          <p:cNvPr id="13" name="מלבן 12"/>
          <p:cNvSpPr/>
          <p:nvPr/>
        </p:nvSpPr>
        <p:spPr>
          <a:xfrm>
            <a:off x="252218" y="5590521"/>
            <a:ext cx="2864656" cy="769441"/>
          </a:xfrm>
          <a:prstGeom prst="rect">
            <a:avLst/>
          </a:prstGeom>
          <a:noFill/>
        </p:spPr>
        <p:txBody>
          <a:bodyPr wrap="square" lIns="91440" tIns="45720" rIns="91440" bIns="45720">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Awareness</a:t>
            </a:r>
            <a:endParaRPr lang="he-IL"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חץ ימינה 13"/>
          <p:cNvSpPr/>
          <p:nvPr/>
        </p:nvSpPr>
        <p:spPr>
          <a:xfrm>
            <a:off x="3161035" y="5805265"/>
            <a:ext cx="475884" cy="339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3563888" y="5583568"/>
            <a:ext cx="2681947" cy="769441"/>
          </a:xfrm>
          <a:prstGeom prst="rect">
            <a:avLst/>
          </a:prstGeom>
          <a:noFill/>
        </p:spPr>
        <p:txBody>
          <a:bodyPr wrap="square" lIns="91440" tIns="45720" rIns="91440" bIns="45720">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Situation </a:t>
            </a:r>
            <a:endParaRPr lang="he-IL"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חץ ימינה 15"/>
          <p:cNvSpPr/>
          <p:nvPr/>
        </p:nvSpPr>
        <p:spPr>
          <a:xfrm>
            <a:off x="6141499" y="5805264"/>
            <a:ext cx="475884" cy="339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6552272" y="5583569"/>
            <a:ext cx="2526617" cy="769441"/>
          </a:xfrm>
          <a:prstGeom prst="rect">
            <a:avLst/>
          </a:prstGeom>
          <a:noFill/>
        </p:spPr>
        <p:txBody>
          <a:bodyPr wrap="square" lIns="91440" tIns="45720" rIns="91440" bIns="45720">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Reaction</a:t>
            </a:r>
            <a:endParaRPr lang="he-IL"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מלבן 2"/>
          <p:cNvSpPr/>
          <p:nvPr/>
        </p:nvSpPr>
        <p:spPr>
          <a:xfrm>
            <a:off x="612258" y="3739582"/>
            <a:ext cx="7920880" cy="1815882"/>
          </a:xfrm>
          <a:prstGeom prst="rect">
            <a:avLst/>
          </a:prstGeom>
        </p:spPr>
        <p:txBody>
          <a:bodyPr wrap="square">
            <a:spAutoFit/>
          </a:bodyPr>
          <a:lstStyle/>
          <a:p>
            <a:pPr algn="ctr"/>
            <a:r>
              <a:rPr lang="he-IL" sz="2800" dirty="0"/>
              <a:t>אנו חיים בעולם מונחה-אירועים. חיות, אנשים, חברות, ואפילו </a:t>
            </a:r>
            <a:r>
              <a:rPr lang="he-IL" sz="2800" dirty="0" smtClean="0"/>
              <a:t>מדינות - שורדים </a:t>
            </a:r>
            <a:r>
              <a:rPr lang="he-IL" sz="2800" dirty="0"/>
              <a:t>ומשגשגים בהתבסס על היכולת שלהם לפעול במהירות כאשר ניצבים </a:t>
            </a:r>
            <a:r>
              <a:rPr lang="he-IL" sz="2800" dirty="0" smtClean="0"/>
              <a:t>מולם </a:t>
            </a:r>
            <a:r>
              <a:rPr lang="he-IL" sz="2800" dirty="0"/>
              <a:t>הזדמנויות או איומים.</a:t>
            </a:r>
            <a:endParaRPr lang="en-US" sz="2800" dirty="0"/>
          </a:p>
        </p:txBody>
      </p:sp>
    </p:spTree>
    <p:extLst>
      <p:ext uri="{BB962C8B-B14F-4D97-AF65-F5344CB8AC3E}">
        <p14:creationId xmlns:p14="http://schemas.microsoft.com/office/powerpoint/2010/main" val="3853927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859868" y="227408"/>
            <a:ext cx="5424264" cy="923330"/>
          </a:xfrm>
          <a:prstGeom prst="rect">
            <a:avLst/>
          </a:prstGeom>
          <a:noFill/>
        </p:spPr>
        <p:txBody>
          <a:bodyPr wrap="square" lIns="91440" tIns="45720" rIns="91440" bIns="45720">
            <a:spAutoFit/>
          </a:bodyPr>
          <a:lstStyle/>
          <a:p>
            <a:pPr algn="ctr"/>
            <a:r>
              <a:rPr lang="he-IL"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מאפייני ה</a:t>
            </a: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EDA</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sp>
        <p:nvSpPr>
          <p:cNvPr id="5" name="מלבן 4"/>
          <p:cNvSpPr/>
          <p:nvPr/>
        </p:nvSpPr>
        <p:spPr>
          <a:xfrm>
            <a:off x="251520" y="1340768"/>
            <a:ext cx="8485247" cy="4832092"/>
          </a:xfrm>
          <a:prstGeom prst="rect">
            <a:avLst/>
          </a:prstGeom>
        </p:spPr>
        <p:txBody>
          <a:bodyPr wrap="square">
            <a:spAutoFit/>
          </a:bodyPr>
          <a:lstStyle/>
          <a:p>
            <a:r>
              <a:rPr lang="he-IL" sz="2800" dirty="0"/>
              <a:t>ארכיטקטורה מונחית אירועים מורכבת מיוצרי-אירועים וצרכני-אירועים. </a:t>
            </a:r>
            <a:endParaRPr lang="he-IL" sz="2800" dirty="0" smtClean="0"/>
          </a:p>
          <a:p>
            <a:endParaRPr lang="en-US" sz="2800" dirty="0"/>
          </a:p>
          <a:p>
            <a:r>
              <a:rPr lang="he-IL" sz="2800" dirty="0" smtClean="0"/>
              <a:t>היוצר- </a:t>
            </a:r>
            <a:r>
              <a:rPr lang="he-IL" sz="2800" dirty="0"/>
              <a:t>שהוא </a:t>
            </a:r>
            <a:r>
              <a:rPr lang="he-IL" sz="2800" dirty="0" smtClean="0"/>
              <a:t>מקור האירוע</a:t>
            </a:r>
            <a:r>
              <a:rPr lang="he-IL" sz="2800" dirty="0"/>
              <a:t>, יודע רק שהאירוע </a:t>
            </a:r>
            <a:r>
              <a:rPr lang="he-IL" sz="2800" dirty="0" smtClean="0"/>
              <a:t>קרה</a:t>
            </a:r>
            <a:r>
              <a:rPr lang="he-IL" sz="2800" dirty="0"/>
              <a:t> </a:t>
            </a:r>
            <a:r>
              <a:rPr lang="he-IL" sz="2800" dirty="0" smtClean="0"/>
              <a:t>ומודיע על כך.</a:t>
            </a:r>
          </a:p>
          <a:p>
            <a:r>
              <a:rPr lang="he-IL" sz="2800" dirty="0" smtClean="0"/>
              <a:t> </a:t>
            </a:r>
          </a:p>
          <a:p>
            <a:r>
              <a:rPr lang="he-IL" sz="2800" dirty="0" smtClean="0"/>
              <a:t>הצרכנים </a:t>
            </a:r>
            <a:r>
              <a:rPr lang="he-IL" sz="2800" dirty="0"/>
              <a:t>הם ישויות הצריכות לדעת שהאירוע קרה; הם אולי יהיו מעורבים בעיבוד האירוע, או שפשוט יושפעו על ידו.</a:t>
            </a:r>
            <a:endParaRPr lang="en-US" sz="2800" dirty="0"/>
          </a:p>
          <a:p>
            <a:endParaRPr lang="he-IL" sz="2800" dirty="0" smtClean="0"/>
          </a:p>
          <a:p>
            <a:r>
              <a:rPr lang="he-IL" sz="2800" dirty="0" smtClean="0"/>
              <a:t>צרכני האירוע- </a:t>
            </a:r>
            <a:r>
              <a:rPr lang="he-IL" sz="2800" dirty="0"/>
              <a:t>לרוב קשורים במערכת לניהול </a:t>
            </a:r>
            <a:r>
              <a:rPr lang="he-IL" sz="2800" dirty="0" smtClean="0"/>
              <a:t>האירועים. </a:t>
            </a:r>
          </a:p>
          <a:p>
            <a:endParaRPr lang="he-IL" sz="2800" dirty="0"/>
          </a:p>
        </p:txBody>
      </p:sp>
    </p:spTree>
    <p:extLst>
      <p:ext uri="{BB962C8B-B14F-4D97-AF65-F5344CB8AC3E}">
        <p14:creationId xmlns:p14="http://schemas.microsoft.com/office/powerpoint/2010/main" val="405298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755576" y="620688"/>
            <a:ext cx="7704856" cy="2677656"/>
          </a:xfrm>
          <a:prstGeom prst="rect">
            <a:avLst/>
          </a:prstGeom>
        </p:spPr>
        <p:txBody>
          <a:bodyPr wrap="square">
            <a:spAutoFit/>
          </a:bodyPr>
          <a:lstStyle/>
          <a:p>
            <a:pPr algn="ctr"/>
            <a:r>
              <a:rPr lang="he-IL" sz="2800" dirty="0"/>
              <a:t>כשהמערכת מקבלת הודעה על אירוע מיוצר-האירוע, היא מעבירה את האירוע לכל צרכני-האירוע הרשומים. היתרון של ארכיטקטורה מונחית אירועים הוא שהיא מאפשרת למס' גדול של יוצרי-אירועים וצרכני-אירועים להחליף מידע ("לדבר ביניהם"), בכמעט זמן-אמת</a:t>
            </a:r>
            <a:r>
              <a:rPr lang="he-IL" sz="2800" dirty="0" smtClean="0"/>
              <a:t>.</a:t>
            </a:r>
          </a:p>
          <a:p>
            <a:pPr algn="ctr"/>
            <a:endParaRPr lang="en-US" sz="2800" dirty="0"/>
          </a:p>
        </p:txBody>
      </p:sp>
      <p:pic>
        <p:nvPicPr>
          <p:cNvPr id="5" name="Picture 3" descr="ch01_Etzion+Niblett_Events fig 1"/>
          <p:cNvPicPr>
            <a:picLocks noChangeAspect="1" noChangeArrowheads="1"/>
          </p:cNvPicPr>
          <p:nvPr/>
        </p:nvPicPr>
        <p:blipFill>
          <a:blip r:embed="rId2">
            <a:extLst>
              <a:ext uri="{28A0092B-C50C-407E-A947-70E740481C1C}">
                <a14:useLocalDpi xmlns:a14="http://schemas.microsoft.com/office/drawing/2010/main" val="0"/>
              </a:ext>
            </a:extLst>
          </a:blip>
          <a:srcRect t="10498" b="10498"/>
          <a:stretch>
            <a:fillRect/>
          </a:stretch>
        </p:blipFill>
        <p:spPr bwMode="auto">
          <a:xfrm>
            <a:off x="1187624" y="3212975"/>
            <a:ext cx="7145225" cy="348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6650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859868" y="291404"/>
            <a:ext cx="5424264" cy="923330"/>
          </a:xfrm>
          <a:prstGeom prst="rect">
            <a:avLst/>
          </a:prstGeom>
          <a:noFill/>
        </p:spPr>
        <p:txBody>
          <a:bodyPr wrap="square" lIns="91440" tIns="45720" rIns="91440" bIns="45720">
            <a:spAutoFit/>
          </a:bodyPr>
          <a:lstStyle/>
          <a:p>
            <a:pPr algn="ctr"/>
            <a:r>
              <a:rPr lang="he-IL"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עקרונות פעולה</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grpSp>
        <p:nvGrpSpPr>
          <p:cNvPr id="7" name="קבוצה 6"/>
          <p:cNvGrpSpPr/>
          <p:nvPr/>
        </p:nvGrpSpPr>
        <p:grpSpPr>
          <a:xfrm>
            <a:off x="3118304" y="1412776"/>
            <a:ext cx="3096344" cy="2808312"/>
            <a:chOff x="1475656" y="1412776"/>
            <a:chExt cx="3096344" cy="2808312"/>
          </a:xfrm>
        </p:grpSpPr>
        <p:sp>
          <p:nvSpPr>
            <p:cNvPr id="5" name="פיצוץ 1 4"/>
            <p:cNvSpPr/>
            <p:nvPr/>
          </p:nvSpPr>
          <p:spPr>
            <a:xfrm>
              <a:off x="1475656" y="1412776"/>
              <a:ext cx="3096344" cy="2808312"/>
            </a:xfrm>
            <a:prstGeom prst="irregularSeal1">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rot="20598740">
              <a:off x="1901190" y="2351336"/>
              <a:ext cx="2136068" cy="769441"/>
            </a:xfrm>
            <a:prstGeom prst="rect">
              <a:avLst/>
            </a:prstGeom>
            <a:noFill/>
          </p:spPr>
          <p:txBody>
            <a:bodyPr wrap="square" rtlCol="1">
              <a:spAutoFit/>
            </a:bodyPr>
            <a:lstStyle/>
            <a:p>
              <a:pPr algn="ctr"/>
              <a:r>
                <a:rPr lang="en-US" sz="4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THE 4D</a:t>
              </a:r>
              <a:endParaRPr lang="he-IL" sz="4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pSp>
      <p:sp>
        <p:nvSpPr>
          <p:cNvPr id="9" name="TextBox 8"/>
          <p:cNvSpPr txBox="1"/>
          <p:nvPr/>
        </p:nvSpPr>
        <p:spPr>
          <a:xfrm>
            <a:off x="971600" y="4581128"/>
            <a:ext cx="1165024" cy="892552"/>
          </a:xfrm>
          <a:prstGeom prst="rect">
            <a:avLst/>
          </a:prstGeom>
          <a:noFill/>
        </p:spPr>
        <p:txBody>
          <a:bodyPr wrap="square" rtlCol="1">
            <a:spAutoFit/>
          </a:bodyPr>
          <a:lstStyle/>
          <a:p>
            <a:pPr algn="ctr" rtl="0"/>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
            </a: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ETECT</a:t>
            </a:r>
          </a:p>
          <a:p>
            <a:pPr algn="ctr" rtl="0"/>
            <a:r>
              <a:rPr lang="he-IL"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גילוי</a:t>
            </a:r>
            <a:endParaRPr lang="he-IL"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חץ ימינה 9"/>
          <p:cNvSpPr/>
          <p:nvPr/>
        </p:nvSpPr>
        <p:spPr>
          <a:xfrm>
            <a:off x="2164810" y="4781345"/>
            <a:ext cx="854351" cy="400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3019161" y="4596544"/>
            <a:ext cx="1083404" cy="1258514"/>
          </a:xfrm>
          <a:prstGeom prst="rect">
            <a:avLst/>
          </a:prstGeom>
          <a:noFill/>
        </p:spPr>
        <p:txBody>
          <a:bodyPr wrap="square" rtlCol="1">
            <a:spAutoFit/>
          </a:bodyPr>
          <a:lstStyle/>
          <a:p>
            <a:pPr algn="ctr" rtl="0"/>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
            </a: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ERIVE</a:t>
            </a:r>
            <a:r>
              <a:rPr lang="he-IL"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עיבוד </a:t>
            </a:r>
            <a:r>
              <a:rPr lang="he-IL"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האירוע </a:t>
            </a:r>
          </a:p>
        </p:txBody>
      </p:sp>
      <p:sp>
        <p:nvSpPr>
          <p:cNvPr id="12" name="חץ ימינה 11"/>
          <p:cNvSpPr/>
          <p:nvPr/>
        </p:nvSpPr>
        <p:spPr>
          <a:xfrm>
            <a:off x="4150962" y="4781345"/>
            <a:ext cx="854351" cy="400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p:cNvSpPr txBox="1"/>
          <p:nvPr/>
        </p:nvSpPr>
        <p:spPr>
          <a:xfrm>
            <a:off x="5005313" y="4581128"/>
            <a:ext cx="1092393" cy="1569660"/>
          </a:xfrm>
          <a:prstGeom prst="rect">
            <a:avLst/>
          </a:prstGeom>
          <a:noFill/>
        </p:spPr>
        <p:txBody>
          <a:bodyPr wrap="square" rtlCol="1">
            <a:spAutoFit/>
          </a:bodyPr>
          <a:lstStyle/>
          <a:p>
            <a:pPr algn="ctr" rtl="0"/>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
            </a: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ECIDE</a:t>
            </a:r>
            <a:r>
              <a:rPr lang="he-IL"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החלטה על דרך פעולה </a:t>
            </a:r>
            <a:endParaRPr lang="he-IL"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4" name="חץ ימינה 13"/>
          <p:cNvSpPr/>
          <p:nvPr/>
        </p:nvSpPr>
        <p:spPr>
          <a:xfrm>
            <a:off x="6256599" y="4768160"/>
            <a:ext cx="854351" cy="400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TextBox 14"/>
          <p:cNvSpPr txBox="1"/>
          <p:nvPr/>
        </p:nvSpPr>
        <p:spPr>
          <a:xfrm>
            <a:off x="7110950" y="4581128"/>
            <a:ext cx="1239135" cy="1258514"/>
          </a:xfrm>
          <a:prstGeom prst="rect">
            <a:avLst/>
          </a:prstGeom>
          <a:noFill/>
        </p:spPr>
        <p:txBody>
          <a:bodyPr wrap="square" rtlCol="1">
            <a:spAutoFit/>
          </a:bodyPr>
          <a:lstStyle/>
          <a:p>
            <a:pPr algn="ctr" rtl="0"/>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
            </a: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a:t>
            </a:r>
          </a:p>
          <a:p>
            <a:pPr algn="ctr"/>
            <a:r>
              <a:rPr lang="he-IL"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ביצוע פעולה</a:t>
            </a: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2955581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894396" y="703106"/>
            <a:ext cx="5424264" cy="923330"/>
          </a:xfrm>
          <a:prstGeom prst="rect">
            <a:avLst/>
          </a:prstGeom>
          <a:noFill/>
        </p:spPr>
        <p:txBody>
          <a:bodyPr wrap="square" lIns="91440" tIns="45720" rIns="91440" bIns="45720">
            <a:spAutoFit/>
          </a:bodyPr>
          <a:lstStyle/>
          <a:p>
            <a:pPr algn="ctr"/>
            <a:r>
              <a:rPr lang="he-IL"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מהו </a:t>
            </a: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 ?event</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sp>
        <p:nvSpPr>
          <p:cNvPr id="5" name="מלבן 4"/>
          <p:cNvSpPr/>
          <p:nvPr/>
        </p:nvSpPr>
        <p:spPr>
          <a:xfrm>
            <a:off x="2320528" y="2060848"/>
            <a:ext cx="4572000" cy="1815882"/>
          </a:xfrm>
          <a:prstGeom prst="rect">
            <a:avLst/>
          </a:prstGeom>
        </p:spPr>
        <p:txBody>
          <a:bodyPr>
            <a:spAutoFit/>
          </a:bodyPr>
          <a:lstStyle/>
          <a:p>
            <a:pPr algn="ctr"/>
            <a:r>
              <a:rPr lang="he-IL" sz="2800" dirty="0"/>
              <a:t>אירוע הוא כל התרחשות ברורה</a:t>
            </a:r>
            <a:r>
              <a:rPr lang="he-IL" sz="2800" dirty="0" smtClean="0"/>
              <a:t>,</a:t>
            </a:r>
            <a:r>
              <a:rPr lang="he-IL" sz="2800" dirty="0"/>
              <a:t> אירוע </a:t>
            </a:r>
            <a:r>
              <a:rPr lang="he-IL" sz="2800" dirty="0" smtClean="0"/>
              <a:t>או שינוי מצב,</a:t>
            </a:r>
            <a:r>
              <a:rPr lang="he-IL" sz="2800" dirty="0"/>
              <a:t> </a:t>
            </a:r>
            <a:r>
              <a:rPr lang="he-IL" sz="2800" dirty="0" smtClean="0"/>
              <a:t>בעל השפעה </a:t>
            </a:r>
            <a:r>
              <a:rPr lang="he-IL" sz="2800" dirty="0"/>
              <a:t>על </a:t>
            </a:r>
            <a:r>
              <a:rPr lang="he-IL" sz="2800" dirty="0" smtClean="0"/>
              <a:t>המשך פעולה או תהליך מסוים.</a:t>
            </a:r>
            <a:endParaRPr lang="en-US" sz="2800"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73" y="4861081"/>
            <a:ext cx="3095625" cy="1476375"/>
          </a:xfrm>
          <a:prstGeom prst="rect">
            <a:avLst/>
          </a:prstGeom>
        </p:spPr>
      </p:pic>
      <p:cxnSp>
        <p:nvCxnSpPr>
          <p:cNvPr id="8" name="מחבר חץ ישר 7"/>
          <p:cNvCxnSpPr/>
          <p:nvPr/>
        </p:nvCxnSpPr>
        <p:spPr>
          <a:xfrm>
            <a:off x="3545335" y="5568381"/>
            <a:ext cx="193663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12" name="תמונה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971" y="4149080"/>
            <a:ext cx="3175253" cy="2469641"/>
          </a:xfrm>
          <a:prstGeom prst="rect">
            <a:avLst/>
          </a:prstGeom>
        </p:spPr>
      </p:pic>
    </p:spTree>
    <p:extLst>
      <p:ext uri="{BB962C8B-B14F-4D97-AF65-F5344CB8AC3E}">
        <p14:creationId xmlns:p14="http://schemas.microsoft.com/office/powerpoint/2010/main" val="95708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894396" y="703106"/>
            <a:ext cx="5424264" cy="923330"/>
          </a:xfrm>
          <a:prstGeom prst="rect">
            <a:avLst/>
          </a:prstGeom>
          <a:noFill/>
        </p:spPr>
        <p:txBody>
          <a:bodyPr wrap="square" lIns="91440" tIns="45720" rIns="91440" bIns="45720">
            <a:spAutoFit/>
          </a:bodyPr>
          <a:lstStyle/>
          <a:p>
            <a:pPr algn="ctr"/>
            <a:r>
              <a:rPr lang="he-IL"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סוגי מאורעות</a:t>
            </a:r>
          </a:p>
        </p:txBody>
      </p:sp>
      <p:sp>
        <p:nvSpPr>
          <p:cNvPr id="5" name="מלבן 4"/>
          <p:cNvSpPr/>
          <p:nvPr/>
        </p:nvSpPr>
        <p:spPr>
          <a:xfrm>
            <a:off x="1043608" y="1875362"/>
            <a:ext cx="6840760" cy="2246769"/>
          </a:xfrm>
          <a:prstGeom prst="rect">
            <a:avLst/>
          </a:prstGeom>
        </p:spPr>
        <p:txBody>
          <a:bodyPr wrap="square">
            <a:spAutoFit/>
          </a:bodyPr>
          <a:lstStyle/>
          <a:p>
            <a:r>
              <a:rPr lang="he-IL" sz="2800" dirty="0"/>
              <a:t>מאורע גולמי – אירוע הנוצר ע"י גורם חיצוני </a:t>
            </a:r>
            <a:r>
              <a:rPr lang="he-IL" sz="2800" dirty="0" smtClean="0"/>
              <a:t>(חיישן </a:t>
            </a:r>
            <a:r>
              <a:rPr lang="he-IL" sz="2800" dirty="0"/>
              <a:t>טמפ' המנוע </a:t>
            </a:r>
            <a:r>
              <a:rPr lang="he-IL" sz="2800" dirty="0" smtClean="0"/>
              <a:t>ברכב).</a:t>
            </a:r>
          </a:p>
          <a:p>
            <a:r>
              <a:rPr lang="he-IL" sz="2800" dirty="0"/>
              <a:t/>
            </a:r>
            <a:br>
              <a:rPr lang="he-IL" sz="2800" dirty="0"/>
            </a:br>
            <a:r>
              <a:rPr lang="he-IL" sz="2800" dirty="0"/>
              <a:t>מאורע נגזר – מאורע שנוצר ע"י מערכת עיבוד-המאורעות. (גניבת רכב, שינוי מסלול </a:t>
            </a:r>
            <a:r>
              <a:rPr lang="he-IL" sz="2800" dirty="0" err="1"/>
              <a:t>בווייז</a:t>
            </a:r>
            <a:r>
              <a:rPr lang="he-IL" sz="2800" dirty="0"/>
              <a:t>, וכו') .</a:t>
            </a:r>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37" y="4437112"/>
            <a:ext cx="3043781" cy="2279898"/>
          </a:xfrm>
          <a:prstGeom prst="rect">
            <a:avLst/>
          </a:prstGeom>
        </p:spPr>
      </p:pic>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4603229"/>
            <a:ext cx="1728192" cy="1728192"/>
          </a:xfrm>
          <a:prstGeom prst="rect">
            <a:avLst/>
          </a:prstGeom>
        </p:spPr>
      </p:pic>
    </p:spTree>
    <p:extLst>
      <p:ext uri="{BB962C8B-B14F-4D97-AF65-F5344CB8AC3E}">
        <p14:creationId xmlns:p14="http://schemas.microsoft.com/office/powerpoint/2010/main" val="927787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931876" y="548680"/>
            <a:ext cx="5424264" cy="923330"/>
          </a:xfrm>
          <a:prstGeom prst="rect">
            <a:avLst/>
          </a:prstGeom>
          <a:noFill/>
        </p:spPr>
        <p:txBody>
          <a:bodyPr wrap="square" lIns="91440" tIns="45720" rIns="91440" bIns="45720">
            <a:spAutoFit/>
          </a:bodyPr>
          <a:lstStyle/>
          <a:p>
            <a:pPr algn="ctr"/>
            <a:r>
              <a:rPr lang="he-IL"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מאפייני ה-</a:t>
            </a:r>
            <a:r>
              <a:rPr lang="en-US" sz="5400" b="1" dirty="0" smtClean="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rPr>
              <a:t>event</a:t>
            </a:r>
            <a:endParaRPr lang="he-IL" sz="5400" b="1" dirty="0">
              <a:ln w="17780" cmpd="sng">
                <a:solidFill>
                  <a:schemeClr val="tx2">
                    <a:lumMod val="50000"/>
                  </a:schemeClr>
                </a:solidFill>
                <a:prstDash val="solid"/>
                <a:miter lim="800000"/>
              </a:ln>
              <a:solidFill>
                <a:schemeClr val="accent1">
                  <a:lumMod val="75000"/>
                </a:schemeClr>
              </a:solidFill>
              <a:effectLst>
                <a:outerShdw blurRad="50800" algn="tl" rotWithShape="0">
                  <a:srgbClr val="000000"/>
                </a:outerShdw>
              </a:effectLst>
            </a:endParaRPr>
          </a:p>
        </p:txBody>
      </p:sp>
      <p:sp>
        <p:nvSpPr>
          <p:cNvPr id="5" name="מלבן 4"/>
          <p:cNvSpPr/>
          <p:nvPr/>
        </p:nvSpPr>
        <p:spPr>
          <a:xfrm>
            <a:off x="683568" y="1772816"/>
            <a:ext cx="7992888" cy="3108543"/>
          </a:xfrm>
          <a:prstGeom prst="rect">
            <a:avLst/>
          </a:prstGeom>
        </p:spPr>
        <p:txBody>
          <a:bodyPr wrap="square">
            <a:spAutoFit/>
          </a:bodyPr>
          <a:lstStyle/>
          <a:p>
            <a:pPr marL="457200" indent="-457200">
              <a:buFont typeface="Arial" panose="020B0604020202020204" pitchFamily="34" charset="0"/>
              <a:buChar char="•"/>
            </a:pPr>
            <a:r>
              <a:rPr lang="he-IL" sz="2800" dirty="0" smtClean="0"/>
              <a:t>אירוע </a:t>
            </a:r>
            <a:r>
              <a:rPr lang="he-IL" sz="2800" dirty="0"/>
              <a:t>תמיד נדחף ולא נמשך (כלומר, אירועים נוצרים </a:t>
            </a:r>
            <a:r>
              <a:rPr lang="he-IL" sz="2800" dirty="0" smtClean="0"/>
              <a:t> ע"י </a:t>
            </a:r>
            <a:r>
              <a:rPr lang="he-IL" sz="2800" dirty="0"/>
              <a:t>יוצרי-אירועים ונשלחים </a:t>
            </a:r>
            <a:r>
              <a:rPr lang="he-IL" sz="2800" dirty="0" smtClean="0"/>
              <a:t>לעיבוד, ולא שמעבד בעצמו יוצר\מבקש אותם).</a:t>
            </a:r>
            <a:endParaRPr lang="en-US" sz="2800" dirty="0" smtClean="0"/>
          </a:p>
          <a:p>
            <a:pPr marL="457200" indent="-457200">
              <a:buFont typeface="Arial" panose="020B0604020202020204" pitchFamily="34" charset="0"/>
              <a:buChar char="•"/>
            </a:pPr>
            <a:r>
              <a:rPr lang="he-IL" sz="2800" dirty="0" smtClean="0"/>
              <a:t>תזמון </a:t>
            </a:r>
            <a:r>
              <a:rPr lang="he-IL" sz="2800" dirty="0"/>
              <a:t>האירוע נקבע ע"י המקור ולא ע"י </a:t>
            </a:r>
            <a:r>
              <a:rPr lang="he-IL" sz="2800" dirty="0" smtClean="0"/>
              <a:t>צרכן-האירוע.</a:t>
            </a:r>
          </a:p>
          <a:p>
            <a:pPr marL="457200" indent="-457200">
              <a:buFont typeface="Arial" panose="020B0604020202020204" pitchFamily="34" charset="0"/>
              <a:buChar char="•"/>
            </a:pPr>
            <a:r>
              <a:rPr lang="he-IL" sz="2800" dirty="0" smtClean="0"/>
              <a:t>לא מקור-האירוע ולא אובייקט-האירוע קובעים איזה אירוע הצרכן יבצע. החלטה זו היא של הצרכן (בין אם זה אדם או מערכת).</a:t>
            </a:r>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88" y="4581129"/>
            <a:ext cx="3147837" cy="2005206"/>
          </a:xfrm>
          <a:prstGeom prst="rect">
            <a:avLst/>
          </a:prstGeom>
        </p:spPr>
      </p:pic>
    </p:spTree>
    <p:extLst>
      <p:ext uri="{BB962C8B-B14F-4D97-AF65-F5344CB8AC3E}">
        <p14:creationId xmlns:p14="http://schemas.microsoft.com/office/powerpoint/2010/main" val="2855348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5306</TotalTime>
  <Words>322</Words>
  <Application>Microsoft Office PowerPoint</Application>
  <PresentationFormat>‫הצגה על המסך (4:3)</PresentationFormat>
  <Paragraphs>49</Paragraphs>
  <Slides>12</Slides>
  <Notes>1</Notes>
  <HiddenSlides>0</HiddenSlides>
  <MMClips>1</MMClips>
  <ScaleCrop>false</ScaleCrop>
  <HeadingPairs>
    <vt:vector size="4" baseType="variant">
      <vt:variant>
        <vt:lpstr>ערכת נושא</vt:lpstr>
      </vt:variant>
      <vt:variant>
        <vt:i4>1</vt:i4>
      </vt:variant>
      <vt:variant>
        <vt:lpstr>כותרות שקופיות</vt:lpstr>
      </vt:variant>
      <vt:variant>
        <vt:i4>12</vt:i4>
      </vt:variant>
    </vt:vector>
  </HeadingPairs>
  <TitlesOfParts>
    <vt:vector size="13" baseType="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yafit alon</dc:creator>
  <cp:lastModifiedBy>yafit alon</cp:lastModifiedBy>
  <cp:revision>64</cp:revision>
  <dcterms:created xsi:type="dcterms:W3CDTF">2014-04-29T09:24:07Z</dcterms:created>
  <dcterms:modified xsi:type="dcterms:W3CDTF">2014-05-03T14:01:06Z</dcterms:modified>
</cp:coreProperties>
</file>