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8288000" cy="10287000"/>
  <p:notesSz cx="6858000" cy="9144000"/>
  <p:embeddedFontLst>
    <p:embeddedFont>
      <p:font typeface="Alegreya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ivja8x9/Zx2nPF1ZzpUAEpPa1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2956708" y="0"/>
            <a:ext cx="5331292" cy="10287000"/>
          </a:xfrm>
          <a:prstGeom prst="rect">
            <a:avLst/>
          </a:prstGeom>
          <a:solidFill>
            <a:srgbClr val="51BA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63262" y="101600"/>
            <a:ext cx="11185200" cy="102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Чорноморський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національний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університет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ім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. Петра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Могили</a:t>
            </a: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Факультет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комп’ютерних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наук</a:t>
            </a: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Кафедра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інженерії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програмного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забезпечення</a:t>
            </a: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Ступінь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вищої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освіти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«Бакалавр»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Спеціальність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121 «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Інженерія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програмного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забезпечення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»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Кваліфікаційна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робота бакалавра</a:t>
            </a: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b="1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«</a:t>
            </a:r>
            <a:r>
              <a:rPr lang="ru-RU" sz="2800" b="1" i="0" u="none" strike="noStrik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ВЕБЗАСТОСУНОК ОБМІНУ ПОВІДОМЛЕННЯМИ НА ОСНОВІ </a:t>
            </a:r>
            <a:r>
              <a:rPr lang="en-US" sz="2800" b="1" i="0" u="none" strike="noStrik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REST API </a:t>
            </a:r>
            <a:r>
              <a:rPr lang="uk-UA" sz="2800" b="1" i="0" u="none" strike="noStrik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ТА </a:t>
            </a:r>
            <a:r>
              <a:rPr lang="en-US" sz="2800" b="1" i="0" u="none" strike="noStrik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WEBSOCKET</a:t>
            </a:r>
            <a:r>
              <a:rPr lang="ru-RU" sz="2799" b="1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»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Виконав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– студент гр. 408 </a:t>
            </a:r>
            <a:r>
              <a:rPr lang="ru-RU" sz="2799" dirty="0" err="1">
                <a:latin typeface="Alegreya"/>
                <a:ea typeface="Alegreya"/>
                <a:cs typeface="Alegreya"/>
                <a:sym typeface="Alegreya"/>
              </a:rPr>
              <a:t>Скрипнік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>
                <a:latin typeface="Alegreya"/>
                <a:ea typeface="Alegreya"/>
                <a:cs typeface="Alegreya"/>
                <a:sym typeface="Alegreya"/>
              </a:rPr>
              <a:t>Р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. </a:t>
            </a:r>
            <a:r>
              <a:rPr lang="ru-RU" sz="2799" dirty="0">
                <a:latin typeface="Alegreya"/>
                <a:ea typeface="Alegreya"/>
                <a:cs typeface="Alegreya"/>
                <a:sym typeface="Alegreya"/>
              </a:rPr>
              <a:t>В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. 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Керівник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– старший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викладач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latin typeface="Alegreya"/>
                <a:ea typeface="Alegreya"/>
                <a:cs typeface="Alegreya"/>
                <a:sym typeface="Alegreya"/>
              </a:rPr>
              <a:t>Дворецька</a:t>
            </a:r>
            <a:r>
              <a:rPr lang="ru-RU" sz="2799" dirty="0">
                <a:latin typeface="Alegreya"/>
                <a:ea typeface="Alegreya"/>
                <a:cs typeface="Alegreya"/>
                <a:sym typeface="Alegreya"/>
              </a:rPr>
              <a:t> С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. В.  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Консультант – старший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викладач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Алексєєва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А. О.</a:t>
            </a:r>
            <a:endParaRPr dirty="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Миколаїв</a:t>
            </a:r>
            <a:r>
              <a:rPr lang="ru-RU" sz="27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– 2021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73200" y="190501"/>
            <a:ext cx="2895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73200" y="3543300"/>
            <a:ext cx="2895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73200" y="6894933"/>
            <a:ext cx="2895600" cy="302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12956708" y="0"/>
            <a:ext cx="5331292" cy="10287000"/>
          </a:xfrm>
          <a:prstGeom prst="rect">
            <a:avLst/>
          </a:prstGeom>
          <a:solidFill>
            <a:srgbClr val="51B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1028700" y="1181100"/>
            <a:ext cx="10140016" cy="106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1" dirty="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ДЯКУЮ ЗА УВАГУ!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-419100" y="8496300"/>
            <a:ext cx="19164300" cy="2053297"/>
          </a:xfrm>
          <a:prstGeom prst="rect">
            <a:avLst/>
          </a:prstGeom>
          <a:solidFill>
            <a:srgbClr val="EB4E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3540592" y="707390"/>
            <a:ext cx="11206816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b="1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АКТУАЛЬНІСТЬ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815737" y="1964642"/>
            <a:ext cx="153924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450215" algn="just"/>
            <a:r>
              <a:rPr lang="ru-RU" sz="2800" b="0" i="0" u="none" strike="noStrike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 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Коли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спілкування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онлайн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тільки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набирало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популярність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багатьом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почало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здаватися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що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справжнього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спілкування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стає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менше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, і мало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хто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міг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уявити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які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можливості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нададуть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нові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способи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комунікації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, як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розшириться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звичне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оточення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людей і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наскільки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зручніше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стане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взаємодіяти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один з одним.</a:t>
            </a:r>
            <a:endParaRPr lang="en-US" sz="2800" dirty="0">
              <a:latin typeface="Alegreya"/>
              <a:ea typeface="Alegreya"/>
              <a:cs typeface="Alegreya"/>
              <a:sym typeface="Alegreya"/>
            </a:endParaRPr>
          </a:p>
          <a:p>
            <a:pPr lvl="0" indent="450215" algn="just"/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Месенджери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на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сьогоднішній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день стали одним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із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найпопулярніших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форматів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щоденної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взаємодії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людей.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Спочатку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вони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призначалися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тільки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для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спілкування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користувачів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але з часом вони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розширили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свій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функціонал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і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тепер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там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можна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читати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новини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і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підписуватися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на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інформаційні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канали,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проводити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масштабні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онлайн-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наради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і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навіть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продавати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і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купувати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товари</a:t>
            </a:r>
            <a: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  <a:br>
              <a:rPr lang="ru-RU" sz="28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</a:br>
            <a:endParaRPr sz="2800" dirty="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3540592" y="372745"/>
            <a:ext cx="11206816" cy="7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b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СПЕЦИФІКАЦІЯ ВИМОГ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337934" y="1121723"/>
            <a:ext cx="8305801" cy="810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а)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призначення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ПЗ: </a:t>
            </a:r>
            <a:r>
              <a:rPr lang="uk-UA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вебзастосунок</a:t>
            </a:r>
            <a:r>
              <a:rPr lang="uk-UA" sz="3100" dirty="0">
                <a:latin typeface="Times New Roman"/>
                <a:ea typeface="Times New Roman"/>
                <a:cs typeface="Times New Roman"/>
                <a:sym typeface="Times New Roman"/>
              </a:rPr>
              <a:t> обміну повідомленнями між користувачами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б)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функції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виділено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функції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1)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аутентифікація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реєстрація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користувача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системі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вебзастосунка</a:t>
            </a:r>
            <a:endParaRPr sz="3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2)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пошук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та перегляд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користувачів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зареєстрованих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системі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3)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створення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чатів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для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обміну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повідомленнями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між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користувачами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4)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редагування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та перегляд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особистих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користувача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5)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створення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кімнат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для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обміну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повідомленнями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між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групою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latin typeface="Times New Roman"/>
                <a:ea typeface="Times New Roman"/>
                <a:cs typeface="Times New Roman"/>
                <a:sym typeface="Times New Roman"/>
              </a:rPr>
              <a:t>користувачів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6)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завантаження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мультимедійних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відео</a:t>
            </a:r>
            <a:r>
              <a:rPr lang="en-US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uk-UA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зображення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у чатах та </a:t>
            </a:r>
            <a:r>
              <a:rPr lang="uk-UA" sz="3100" dirty="0">
                <a:latin typeface="Times New Roman"/>
                <a:ea typeface="Times New Roman"/>
                <a:cs typeface="Times New Roman"/>
                <a:sym typeface="Times New Roman"/>
              </a:rPr>
              <a:t>кімнатах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10253866" y="1203960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в)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ролі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користувачів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системи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1)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г)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вимоги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технічного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забезпечення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1) браузер на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комп’ютері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мобільному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телефоні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2) доступ до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мережі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1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інтернет</a:t>
            </a:r>
            <a:r>
              <a:rPr lang="ru-RU" sz="3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5641143" cy="10287000"/>
          </a:xfrm>
          <a:prstGeom prst="rect">
            <a:avLst/>
          </a:prstGeom>
          <a:solidFill>
            <a:srgbClr val="9E6D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820388" y="3038189"/>
            <a:ext cx="4612443" cy="48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99" b="1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Мета </a:t>
            </a:r>
            <a:r>
              <a:rPr lang="ru-RU" sz="3199" b="1" dirty="0" err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роботи</a:t>
            </a:r>
            <a:endParaRPr dirty="0"/>
          </a:p>
        </p:txBody>
      </p:sp>
      <p:sp>
        <p:nvSpPr>
          <p:cNvPr id="115" name="Google Shape;115;p4"/>
          <p:cNvSpPr txBox="1"/>
          <p:nvPr/>
        </p:nvSpPr>
        <p:spPr>
          <a:xfrm>
            <a:off x="6067976" y="3108649"/>
            <a:ext cx="10764600" cy="784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Розбробка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вебзастосунка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обміну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повідомленнями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на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основі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US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REST API 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та </a:t>
            </a:r>
            <a:r>
              <a:rPr lang="en-US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Websocket</a:t>
            </a:r>
            <a:endParaRPr sz="2800" dirty="0">
              <a:solidFill>
                <a:srgbClr val="2B2B2B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Для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досягнення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визначеної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	мети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необхідно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вирішити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наступні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b="1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завдання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:</a:t>
            </a:r>
            <a:endParaRPr dirty="0"/>
          </a:p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1. 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Провести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аналіз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ринку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існуючих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технологій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для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вирішення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проблем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;</a:t>
            </a:r>
            <a:endParaRPr dirty="0"/>
          </a:p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2. 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Провести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аналіз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існуючих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систем та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вилучити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їх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особливості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;</a:t>
            </a:r>
            <a:endParaRPr dirty="0"/>
          </a:p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3.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Сформувати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функціональні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та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нефункціональні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вимоги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до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системи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;</a:t>
            </a:r>
            <a:endParaRPr dirty="0"/>
          </a:p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4.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Розробити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структуру </a:t>
            </a:r>
            <a:r>
              <a:rPr lang="en-US" sz="2800" dirty="0">
                <a:latin typeface="Alegreya"/>
                <a:ea typeface="Alegreya"/>
                <a:cs typeface="Alegreya"/>
                <a:sym typeface="Alegreya"/>
              </a:rPr>
              <a:t>backend 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та </a:t>
            </a:r>
            <a:r>
              <a:rPr lang="en-US" sz="2800" dirty="0">
                <a:latin typeface="Alegreya"/>
                <a:ea typeface="Alegreya"/>
                <a:cs typeface="Alegreya"/>
                <a:sym typeface="Alegreya"/>
              </a:rPr>
              <a:t>frontend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частини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uk-UA" sz="2800" dirty="0" err="1">
                <a:latin typeface="Alegreya"/>
                <a:ea typeface="Alegreya"/>
                <a:cs typeface="Alegreya"/>
                <a:sym typeface="Alegreya"/>
              </a:rPr>
              <a:t>вебзастосунка</a:t>
            </a:r>
            <a:r>
              <a:rPr lang="en-US" sz="2800" dirty="0">
                <a:latin typeface="Alegreya"/>
                <a:ea typeface="Alegreya"/>
                <a:cs typeface="Alegreya"/>
                <a:sym typeface="Alegreya"/>
              </a:rPr>
              <a:t>,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спроектувати</a:t>
            </a:r>
            <a:r>
              <a:rPr lang="ru-RU" sz="2800" dirty="0">
                <a:latin typeface="Alegreya"/>
                <a:ea typeface="Alegreya"/>
                <a:cs typeface="Alegreya"/>
                <a:sym typeface="Alegreya"/>
              </a:rPr>
              <a:t> структуру баз </a:t>
            </a:r>
            <a:r>
              <a:rPr lang="ru-RU" sz="2800" dirty="0" err="1">
                <a:latin typeface="Alegreya"/>
                <a:ea typeface="Alegreya"/>
                <a:cs typeface="Alegreya"/>
                <a:sym typeface="Alegreya"/>
              </a:rPr>
              <a:t>даних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;</a:t>
            </a:r>
            <a:endParaRPr dirty="0"/>
          </a:p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5. </a:t>
            </a:r>
            <a:r>
              <a:rPr lang="uk-UA" sz="2800" dirty="0">
                <a:latin typeface="Alegreya"/>
                <a:ea typeface="Alegreya"/>
                <a:cs typeface="Alegreya"/>
                <a:sym typeface="Alegreya"/>
              </a:rPr>
              <a:t>Розробити та провести тестування </a:t>
            </a:r>
            <a:r>
              <a:rPr lang="uk-UA" sz="2800" dirty="0" err="1">
                <a:latin typeface="Alegreya"/>
                <a:ea typeface="Alegreya"/>
                <a:cs typeface="Alegreya"/>
                <a:sym typeface="Alegreya"/>
              </a:rPr>
              <a:t>вебзастосунка</a:t>
            </a:r>
            <a:r>
              <a:rPr lang="uk-UA" sz="2800" dirty="0">
                <a:latin typeface="Alegreya"/>
                <a:ea typeface="Alegreya"/>
                <a:cs typeface="Alegreya"/>
                <a:sym typeface="Alegreya"/>
              </a:rPr>
              <a:t> із дотриманням поставлених вимог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;</a:t>
            </a:r>
            <a:endParaRPr dirty="0"/>
          </a:p>
          <a:p>
            <a:pPr marL="0" marR="0" lvl="0" indent="0" algn="just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dirty="0">
              <a:solidFill>
                <a:srgbClr val="2B2B2B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20388" y="875007"/>
            <a:ext cx="4612443" cy="4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99" b="1" dirty="0" err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Об’єкт</a:t>
            </a:r>
            <a:r>
              <a:rPr lang="ru-RU" sz="3199" b="1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3199" b="1" dirty="0" err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дослідження</a:t>
            </a:r>
            <a:endParaRPr dirty="0"/>
          </a:p>
        </p:txBody>
      </p:sp>
      <p:sp>
        <p:nvSpPr>
          <p:cNvPr id="117" name="Google Shape;117;p4"/>
          <p:cNvSpPr txBox="1"/>
          <p:nvPr/>
        </p:nvSpPr>
        <p:spPr>
          <a:xfrm>
            <a:off x="820388" y="1840085"/>
            <a:ext cx="4612443" cy="4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99" b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Предмет дослідження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067976" y="827382"/>
            <a:ext cx="10764491" cy="108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64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Процес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обміну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повідомленнями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між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користувачами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у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режимі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реального часу</a:t>
            </a:r>
            <a:endParaRPr sz="3100" dirty="0">
              <a:solidFill>
                <a:srgbClr val="2B2B2B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067976" y="1896778"/>
            <a:ext cx="10764491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Інструменти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та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інформаційні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технології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розробки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вебзастосунку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обміну</a:t>
            </a:r>
            <a:r>
              <a:rPr lang="ru-RU" sz="2800" dirty="0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2800" dirty="0" err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повідомленнями</a:t>
            </a:r>
            <a:endParaRPr sz="2800" dirty="0">
              <a:solidFill>
                <a:srgbClr val="2B2B2B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20388" y="4462374"/>
            <a:ext cx="4612443" cy="48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99" b="1" dirty="0" err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Завдання</a:t>
            </a:r>
            <a:r>
              <a:rPr lang="ru-RU" sz="3199" b="1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ru-RU" sz="3199" b="1" dirty="0" err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роботи</a:t>
            </a: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3540592" y="707390"/>
            <a:ext cx="11206816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b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АНАЛІЗ КОНКУРЕНТІВ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30AF5-404B-4895-87A0-F1C24627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949053"/>
            <a:ext cx="5102692" cy="2191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C9A5E-11B0-46D3-AF6C-CDC90689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1949053"/>
            <a:ext cx="5981700" cy="2191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467D1-C287-4ABA-86F0-2268FFE0F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900" y="1949053"/>
            <a:ext cx="5511800" cy="21911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2A3513-3277-4001-92C4-7B0B673844C4}"/>
              </a:ext>
            </a:extLst>
          </p:cNvPr>
          <p:cNvSpPr/>
          <p:nvPr/>
        </p:nvSpPr>
        <p:spPr>
          <a:xfrm>
            <a:off x="0" y="4199640"/>
            <a:ext cx="5829300" cy="629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До переваг застосунка-месенджера </a:t>
            </a:r>
            <a:r>
              <a:rPr lang="uk-UA" sz="1800" dirty="0" err="1">
                <a:latin typeface="Alegrey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Viber</a:t>
            </a:r>
            <a:r>
              <a:rPr lang="uk-UA" sz="1800" dirty="0">
                <a:latin typeface="Alegrey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можна віднести такі пункти:</a:t>
            </a:r>
            <a:endParaRPr lang="en-US" sz="1800" dirty="0">
              <a:latin typeface="Alegrey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Практичний та простий інтерфейс;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Можливість безкоштовно розмовляти використовуючи аудіо або відео зв’язок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Створення чат-ботів для комерційних цілей;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Тимчасове хмарне сховище </a:t>
            </a:r>
            <a:r>
              <a:rPr lang="uk-UA" sz="1800" dirty="0" err="1">
                <a:latin typeface="Alegreya" panose="020B0604020202020204" charset="0"/>
              </a:rPr>
              <a:t>мультимедії</a:t>
            </a:r>
            <a:r>
              <a:rPr lang="uk-UA" sz="1800" dirty="0">
                <a:latin typeface="Alegreya" panose="020B0604020202020204" charset="0"/>
              </a:rPr>
              <a:t>.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До основних недоліків </a:t>
            </a:r>
            <a:r>
              <a:rPr lang="uk-UA" sz="1800" dirty="0" err="1">
                <a:latin typeface="Alegreya" panose="020B0604020202020204" charset="0"/>
              </a:rPr>
              <a:t>вебзастосунка</a:t>
            </a:r>
            <a:r>
              <a:rPr lang="uk-UA" sz="1800" dirty="0">
                <a:latin typeface="Alegreya" panose="020B0604020202020204" charset="0"/>
              </a:rPr>
              <a:t> </a:t>
            </a:r>
            <a:r>
              <a:rPr lang="uk-UA" sz="1800" dirty="0" err="1">
                <a:latin typeface="Alegreya" panose="020B0604020202020204" charset="0"/>
              </a:rPr>
              <a:t>Viber</a:t>
            </a:r>
            <a:r>
              <a:rPr lang="uk-UA" sz="1800" dirty="0">
                <a:latin typeface="Alegreya" panose="020B0604020202020204" charset="0"/>
              </a:rPr>
              <a:t> відносяться: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</a:t>
            </a:r>
            <a:r>
              <a:rPr lang="uk-UA" sz="1800" dirty="0" err="1">
                <a:latin typeface="Alegreya" panose="020B0604020202020204" charset="0"/>
              </a:rPr>
              <a:t>Cлабка</a:t>
            </a:r>
            <a:r>
              <a:rPr lang="uk-UA" sz="1800" dirty="0">
                <a:latin typeface="Alegreya" panose="020B0604020202020204" charset="0"/>
              </a:rPr>
              <a:t> система захисту особистих даних;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Поширення неліцензованих ПЗ та - </a:t>
            </a:r>
            <a:r>
              <a:rPr lang="uk-UA" sz="1800" dirty="0" err="1">
                <a:latin typeface="Alegreya" panose="020B0604020202020204" charset="0"/>
              </a:rPr>
              <a:t>аудиозаписів</a:t>
            </a:r>
            <a:r>
              <a:rPr lang="uk-UA" sz="1800" dirty="0">
                <a:latin typeface="Alegreya" panose="020B0604020202020204" charset="0"/>
              </a:rPr>
              <a:t>;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Велика кількість реклами;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П</a:t>
            </a:r>
            <a:r>
              <a:rPr lang="ru-RU" sz="1800" dirty="0" err="1">
                <a:latin typeface="Alegreya" panose="020B0604020202020204" charset="0"/>
              </a:rPr>
              <a:t>огана</a:t>
            </a:r>
            <a:r>
              <a:rPr lang="uk-UA" sz="1800" dirty="0">
                <a:latin typeface="Alegreya" panose="020B0604020202020204" charset="0"/>
              </a:rPr>
              <a:t> оптимізація та підтримка старих пристроїв.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endParaRPr lang="en-US" sz="1800" dirty="0">
              <a:latin typeface="Alegrey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CDBC1-5876-4038-A932-D52AA0C0593C}"/>
              </a:ext>
            </a:extLst>
          </p:cNvPr>
          <p:cNvSpPr/>
          <p:nvPr/>
        </p:nvSpPr>
        <p:spPr>
          <a:xfrm>
            <a:off x="6203950" y="4195580"/>
            <a:ext cx="5562599" cy="50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Перевагами застосунка- </a:t>
            </a:r>
            <a:r>
              <a:rPr lang="uk-UA" sz="1800" dirty="0" err="1">
                <a:latin typeface="Alegreya" panose="020B0604020202020204" charset="0"/>
              </a:rPr>
              <a:t>меседжера</a:t>
            </a:r>
            <a:r>
              <a:rPr lang="uk-UA" sz="1800" dirty="0">
                <a:latin typeface="Alegreya" panose="020B0604020202020204" charset="0"/>
              </a:rPr>
              <a:t> </a:t>
            </a:r>
            <a:r>
              <a:rPr lang="en-US" sz="1800" dirty="0">
                <a:latin typeface="Alegreya" panose="020B0604020202020204" charset="0"/>
              </a:rPr>
              <a:t>WhatsApp </a:t>
            </a:r>
            <a:r>
              <a:rPr lang="uk-UA" sz="1800" dirty="0">
                <a:latin typeface="Alegreya" panose="020B0604020202020204" charset="0"/>
              </a:rPr>
              <a:t>є такий перелік</a:t>
            </a:r>
            <a:r>
              <a:rPr lang="en-US" sz="1800" dirty="0">
                <a:latin typeface="Alegreya" panose="020B0604020202020204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- простий та гнучкий інтерфейс</a:t>
            </a:r>
            <a:r>
              <a:rPr lang="en-US" sz="1800" dirty="0">
                <a:latin typeface="Alegreya" panose="020B0604020202020204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Alegreya" panose="020B0604020202020204" charset="0"/>
              </a:rPr>
              <a:t>- </a:t>
            </a:r>
            <a:r>
              <a:rPr lang="ru-RU" sz="1800" dirty="0">
                <a:latin typeface="Alegreya" panose="020B0604020202020204" charset="0"/>
              </a:rPr>
              <a:t>в</a:t>
            </a:r>
            <a:r>
              <a:rPr lang="uk-UA" sz="1800" dirty="0" err="1">
                <a:latin typeface="Alegreya" panose="020B0604020202020204" charset="0"/>
              </a:rPr>
              <a:t>исока</a:t>
            </a:r>
            <a:r>
              <a:rPr lang="uk-UA" sz="1800" dirty="0">
                <a:latin typeface="Alegreya" panose="020B0604020202020204" charset="0"/>
              </a:rPr>
              <a:t> </a:t>
            </a:r>
            <a:r>
              <a:rPr lang="uk-UA" sz="1800" dirty="0" err="1">
                <a:latin typeface="Alegreya" panose="020B0604020202020204" charset="0"/>
              </a:rPr>
              <a:t>кросплатформова</a:t>
            </a:r>
            <a:r>
              <a:rPr lang="uk-UA" sz="1800" dirty="0">
                <a:latin typeface="Alegreya" panose="020B0604020202020204" charset="0"/>
              </a:rPr>
              <a:t> підтримка</a:t>
            </a:r>
            <a:r>
              <a:rPr lang="en-US" sz="1800" dirty="0">
                <a:latin typeface="Alegreya" panose="020B0604020202020204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Alegreya" panose="020B0604020202020204" charset="0"/>
              </a:rPr>
              <a:t>- </a:t>
            </a:r>
            <a:r>
              <a:rPr lang="uk-UA" sz="1800" dirty="0">
                <a:latin typeface="Alegreya" panose="020B0604020202020204" charset="0"/>
              </a:rPr>
              <a:t>висока швидкість роботи застосунка</a:t>
            </a:r>
            <a:r>
              <a:rPr lang="en-US" sz="1800" dirty="0">
                <a:latin typeface="Alegreya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До основних недоліків </a:t>
            </a:r>
            <a:r>
              <a:rPr lang="uk-UA" sz="1800" dirty="0" err="1">
                <a:latin typeface="Alegreya" panose="020B0604020202020204" charset="0"/>
              </a:rPr>
              <a:t>вебзастосунка</a:t>
            </a:r>
            <a:r>
              <a:rPr lang="uk-UA" sz="1800" dirty="0">
                <a:latin typeface="Alegreya" panose="020B0604020202020204" charset="0"/>
              </a:rPr>
              <a:t> </a:t>
            </a:r>
            <a:r>
              <a:rPr lang="en-US" sz="1800" dirty="0">
                <a:latin typeface="Alegreya" panose="020B0604020202020204" charset="0"/>
              </a:rPr>
              <a:t>WhatsApp </a:t>
            </a:r>
            <a:r>
              <a:rPr lang="ru-RU" sz="1800" dirty="0" err="1">
                <a:latin typeface="Alegreya" panose="020B0604020202020204" charset="0"/>
              </a:rPr>
              <a:t>можна</a:t>
            </a:r>
            <a:r>
              <a:rPr lang="ru-RU" sz="1800" dirty="0">
                <a:latin typeface="Alegreya" panose="020B0604020202020204" charset="0"/>
              </a:rPr>
              <a:t> </a:t>
            </a:r>
            <a:r>
              <a:rPr lang="uk-UA" sz="1800" dirty="0">
                <a:latin typeface="Alegreya" panose="020B0604020202020204" charset="0"/>
              </a:rPr>
              <a:t>віднести такі пункти</a:t>
            </a:r>
            <a:r>
              <a:rPr lang="ru-RU" sz="1800" dirty="0">
                <a:latin typeface="Alegreya" panose="020B0604020202020204" charset="0"/>
              </a:rPr>
              <a:t>:</a:t>
            </a:r>
            <a:endParaRPr lang="en-US" sz="1800" dirty="0">
              <a:latin typeface="Alegreya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Alegreya" panose="020B0604020202020204" charset="0"/>
              </a:rPr>
              <a:t>- </a:t>
            </a:r>
            <a:r>
              <a:rPr lang="uk-UA" sz="1800" dirty="0">
                <a:latin typeface="Alegreya" panose="020B0604020202020204" charset="0"/>
              </a:rPr>
              <a:t>обмеження на розмір файлів</a:t>
            </a:r>
            <a:r>
              <a:rPr lang="ru-RU" sz="1800" dirty="0">
                <a:latin typeface="Alegreya" panose="020B0604020202020204" charset="0"/>
              </a:rPr>
              <a:t>, </a:t>
            </a:r>
            <a:r>
              <a:rPr lang="ru-RU" sz="1800" dirty="0" err="1">
                <a:latin typeface="Alegreya" panose="020B0604020202020204" charset="0"/>
              </a:rPr>
              <a:t>що</a:t>
            </a:r>
            <a:r>
              <a:rPr lang="ru-RU" sz="1800" dirty="0">
                <a:latin typeface="Alegreya" panose="020B0604020202020204" charset="0"/>
              </a:rPr>
              <a:t> </a:t>
            </a:r>
            <a:r>
              <a:rPr lang="uk-UA" sz="1800" dirty="0">
                <a:latin typeface="Alegreya" panose="020B0604020202020204" charset="0"/>
              </a:rPr>
              <a:t>відправляються – 200 </a:t>
            </a:r>
            <a:r>
              <a:rPr lang="uk-UA" sz="1800" dirty="0" err="1">
                <a:latin typeface="Alegreya" panose="020B0604020202020204" charset="0"/>
              </a:rPr>
              <a:t>Мб</a:t>
            </a:r>
            <a:r>
              <a:rPr lang="ru-RU" sz="1800" dirty="0">
                <a:latin typeface="Alegreya" panose="020B0604020202020204" charset="0"/>
              </a:rPr>
              <a:t>;</a:t>
            </a:r>
            <a:endParaRPr lang="en-US" sz="1800" dirty="0">
              <a:latin typeface="Alegreya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Alegreya" panose="020B0604020202020204" charset="0"/>
              </a:rPr>
              <a:t>- </a:t>
            </a:r>
            <a:r>
              <a:rPr lang="uk-UA" sz="1800" dirty="0">
                <a:latin typeface="Alegreya" panose="020B0604020202020204" charset="0"/>
              </a:rPr>
              <a:t>кількість учасників у групових чатах – не більше 250</a:t>
            </a:r>
            <a:r>
              <a:rPr lang="ru-RU" sz="1800" dirty="0">
                <a:latin typeface="Alegreya" panose="020B0604020202020204" charset="0"/>
              </a:rPr>
              <a:t>;</a:t>
            </a:r>
            <a:endParaRPr lang="en-US" sz="1800" dirty="0">
              <a:latin typeface="Alegreya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Alegreya" panose="020B0604020202020204" charset="0"/>
              </a:rPr>
              <a:t>- </a:t>
            </a:r>
            <a:r>
              <a:rPr lang="uk-UA" sz="1800" dirty="0">
                <a:latin typeface="Alegreya" panose="020B0604020202020204" charset="0"/>
              </a:rPr>
              <a:t>безліч рекламних повідомлень та спаму</a:t>
            </a:r>
            <a:r>
              <a:rPr lang="ru-RU" sz="1800" dirty="0">
                <a:latin typeface="Alegreya" panose="020B0604020202020204" charset="0"/>
              </a:rPr>
              <a:t>.</a:t>
            </a:r>
            <a:endParaRPr lang="en-US" sz="1800" dirty="0">
              <a:latin typeface="Alegreya" panose="020B0604020202020204" charset="0"/>
            </a:endParaRPr>
          </a:p>
          <a:p>
            <a:pPr marL="450215" algn="just">
              <a:lnSpc>
                <a:spcPct val="150000"/>
              </a:lnSpc>
            </a:pPr>
            <a:endParaRPr lang="en-US" sz="1800" dirty="0">
              <a:latin typeface="Alegrey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3ECD7-B4B4-483A-8D43-8C0DDAD75B4E}"/>
              </a:ext>
            </a:extLst>
          </p:cNvPr>
          <p:cNvSpPr/>
          <p:nvPr/>
        </p:nvSpPr>
        <p:spPr>
          <a:xfrm>
            <a:off x="12407900" y="4195580"/>
            <a:ext cx="5511800" cy="5459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До головних переваг застосунка-месенджера Telegram можна віднести такі пункти:</a:t>
            </a:r>
            <a:endParaRPr lang="en-US" sz="1800" dirty="0">
              <a:latin typeface="Alegreya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можливість створити секретні чати, які забезпечують </a:t>
            </a:r>
            <a:r>
              <a:rPr lang="uk-UA" sz="1800" dirty="0" err="1">
                <a:latin typeface="Alegreya" panose="020B0604020202020204" charset="0"/>
              </a:rPr>
              <a:t>end-to-end</a:t>
            </a:r>
            <a:r>
              <a:rPr lang="uk-UA" sz="1800" dirty="0">
                <a:latin typeface="Alegreya" panose="020B0604020202020204" charset="0"/>
              </a:rPr>
              <a:t> шифрування;</a:t>
            </a:r>
            <a:endParaRPr lang="en-US" sz="1800" dirty="0">
              <a:latin typeface="Alegreya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великий обсяг захисту персональних даних користувача. Наприклад: </a:t>
            </a:r>
            <a:r>
              <a:rPr lang="uk-UA" sz="1800" dirty="0" err="1">
                <a:latin typeface="Alegreya" panose="020B0604020202020204" charset="0"/>
              </a:rPr>
              <a:t>двофакторна</a:t>
            </a:r>
            <a:r>
              <a:rPr lang="uk-UA" sz="1800" dirty="0">
                <a:latin typeface="Alegreya" panose="020B0604020202020204" charset="0"/>
              </a:rPr>
              <a:t> автентифікація</a:t>
            </a:r>
            <a:r>
              <a:rPr lang="en-US" sz="1800" dirty="0">
                <a:latin typeface="Alegreya" panose="020B0604020202020204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Висока </a:t>
            </a:r>
            <a:r>
              <a:rPr lang="uk-UA" sz="1800" dirty="0" err="1">
                <a:latin typeface="Alegreya" panose="020B0604020202020204" charset="0"/>
              </a:rPr>
              <a:t>кросплатформова</a:t>
            </a:r>
            <a:r>
              <a:rPr lang="uk-UA" sz="1800" dirty="0">
                <a:latin typeface="Alegreya" panose="020B0604020202020204" charset="0"/>
              </a:rPr>
              <a:t> підтримка усіх існуючих платформ гаджетів</a:t>
            </a:r>
            <a:r>
              <a:rPr lang="ru-RU" sz="1800" dirty="0">
                <a:latin typeface="Alegreya" panose="020B0604020202020204" charset="0"/>
              </a:rPr>
              <a:t>.</a:t>
            </a:r>
            <a:endParaRPr lang="en-US" sz="1800" dirty="0">
              <a:latin typeface="Alegrey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Серед основних недоліків </a:t>
            </a:r>
            <a:r>
              <a:rPr lang="uk-UA" sz="1800" dirty="0" err="1">
                <a:latin typeface="Alegreya" panose="020B0604020202020204" charset="0"/>
              </a:rPr>
              <a:t>вебзастосунка</a:t>
            </a:r>
            <a:r>
              <a:rPr lang="uk-UA" sz="1800" dirty="0">
                <a:latin typeface="Alegreya" panose="020B0604020202020204" charset="0"/>
              </a:rPr>
              <a:t> </a:t>
            </a:r>
            <a:r>
              <a:rPr lang="en-US" sz="1800" dirty="0">
                <a:latin typeface="Alegreya" panose="020B0604020202020204" charset="0"/>
              </a:rPr>
              <a:t>Telegram</a:t>
            </a:r>
            <a:r>
              <a:rPr lang="ru-RU" sz="1800" dirty="0">
                <a:latin typeface="Alegreya" panose="020B0604020202020204" charset="0"/>
              </a:rPr>
              <a:t> </a:t>
            </a:r>
            <a:r>
              <a:rPr lang="ru-RU" sz="1800" dirty="0" err="1">
                <a:latin typeface="Alegreya" panose="020B0604020202020204" charset="0"/>
              </a:rPr>
              <a:t>можна</a:t>
            </a:r>
            <a:r>
              <a:rPr lang="ru-RU" sz="1800" dirty="0">
                <a:latin typeface="Alegreya" panose="020B0604020202020204" charset="0"/>
              </a:rPr>
              <a:t> </a:t>
            </a:r>
            <a:r>
              <a:rPr lang="uk-UA" sz="1800" dirty="0">
                <a:latin typeface="Alegreya" panose="020B0604020202020204" charset="0"/>
              </a:rPr>
              <a:t>віднести такі пункти</a:t>
            </a:r>
            <a:r>
              <a:rPr lang="ru-RU" sz="1800" dirty="0">
                <a:latin typeface="Alegreya" panose="020B0604020202020204" charset="0"/>
              </a:rPr>
              <a:t>::</a:t>
            </a:r>
            <a:endParaRPr lang="en-US" sz="1800" dirty="0">
              <a:latin typeface="Alegreya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слабка підтримка старих гаджетів</a:t>
            </a:r>
            <a:r>
              <a:rPr lang="en-US" sz="1800" dirty="0">
                <a:latin typeface="Alegreya" panose="020B0604020202020204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uk-UA" sz="1800" dirty="0">
                <a:latin typeface="Alegreya" panose="020B0604020202020204" charset="0"/>
              </a:rPr>
              <a:t>потребує багато системних ресурсів та трафік</a:t>
            </a:r>
            <a:r>
              <a:rPr lang="ru-RU" sz="1800" dirty="0">
                <a:latin typeface="Alegreya" panose="020B0604020202020204" charset="0"/>
              </a:rPr>
              <a:t>.</a:t>
            </a:r>
            <a:endParaRPr lang="en-US" sz="1800" dirty="0">
              <a:latin typeface="Alegreya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51B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4324846" y="707736"/>
            <a:ext cx="9638308" cy="7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b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ДІАГРАМИ ВИКОРИСТАННЯ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51BC5-F957-4958-8661-A9681A15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46" y="2416174"/>
            <a:ext cx="9638308" cy="5216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-419100" y="8496300"/>
            <a:ext cx="19164300" cy="2053297"/>
          </a:xfrm>
          <a:prstGeom prst="rect">
            <a:avLst/>
          </a:prstGeom>
          <a:solidFill>
            <a:srgbClr val="EB4E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2036446" y="870187"/>
            <a:ext cx="1381666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СТЕК ТЕХНОЛОГІЙ</a:t>
            </a:r>
            <a:endParaRPr sz="8000" b="1">
              <a:solidFill>
                <a:srgbClr val="2B2B2B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19C2AD26-B02E-4BF8-9F23-DD6E26BC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" b="877"/>
          <a:stretch>
            <a:fillRect/>
          </a:stretch>
        </p:blipFill>
        <p:spPr>
          <a:xfrm>
            <a:off x="1060450" y="2298700"/>
            <a:ext cx="16167100" cy="5334000"/>
          </a:xfrm>
          <a:prstGeom prst="roundRect">
            <a:avLst>
              <a:gd name="adj" fmla="val 4380"/>
            </a:avLst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0" y="0"/>
            <a:ext cx="5331292" cy="10287000"/>
          </a:xfrm>
          <a:prstGeom prst="rect">
            <a:avLst/>
          </a:prstGeom>
          <a:solidFill>
            <a:srgbClr val="ED5E48">
              <a:alpha val="1960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3578350" y="365125"/>
            <a:ext cx="12356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Дизайн головної  сторінки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41BB66-9F1E-4F8A-B6A5-3A843F49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291950"/>
            <a:ext cx="13893800" cy="6737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3124200" y="249627"/>
            <a:ext cx="5638800" cy="106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1">
                <a:solidFill>
                  <a:srgbClr val="2B2B2B"/>
                </a:solidFill>
                <a:latin typeface="Alegreya"/>
                <a:ea typeface="Alegreya"/>
                <a:cs typeface="Alegreya"/>
                <a:sym typeface="Alegreya"/>
              </a:rPr>
              <a:t>ВИСНОВКИ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3124200" y="1785661"/>
            <a:ext cx="14767972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45021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ході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виконання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кваліфікаційної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бакалавра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було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досягнуто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її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головної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мети,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полягала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реалізації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функціонального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вебзастосунку</a:t>
            </a:r>
            <a:r>
              <a:rPr lang="uk-UA" sz="2800" dirty="0">
                <a:latin typeface="Times New Roman"/>
                <a:ea typeface="Times New Roman"/>
                <a:cs typeface="Times New Roman"/>
                <a:sym typeface="Times New Roman"/>
              </a:rPr>
              <a:t> обміну повідомленнями на основі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REST API 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та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Вищезгаданої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мети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вдалося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досягнути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завдяки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виконанню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усіх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поставлених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завдань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28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детальний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області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існуючих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застосунків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реалізації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мети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виокремлено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їх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переваги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недоліки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виявлено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основні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технологічні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особливості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обмеження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проаналізовано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основні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засоби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вирішення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поставлених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задач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програмним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шляхом і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досягнення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основної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мети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створено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специфікацію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вимог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ПЗ.</a:t>
            </a:r>
            <a:endParaRPr sz="28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Результатом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виконання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є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розроблений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функціональний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вебзастосунок</a:t>
            </a:r>
            <a:r>
              <a:rPr lang="uk-UA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обміну повідомленнями на основі 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API 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та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r>
              <a:rPr lang="ru-RU" sz="2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solidFill>
                <a:srgbClr val="2B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0" y="0"/>
            <a:ext cx="2895600" cy="10287000"/>
          </a:xfrm>
          <a:prstGeom prst="rect">
            <a:avLst/>
          </a:prstGeom>
          <a:solidFill>
            <a:srgbClr val="9E6D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sldNum" idx="12"/>
          </p:nvPr>
        </p:nvSpPr>
        <p:spPr>
          <a:xfrm>
            <a:off x="16154400" y="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406</Words>
  <Application>Microsoft Office PowerPoint</Application>
  <PresentationFormat>Custom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Alegreya</vt:lpstr>
      <vt:lpstr>Calibri</vt:lpstr>
      <vt:lpstr>Arial</vt:lpstr>
      <vt:lpstr>Times New Roman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DavidOff</dc:creator>
  <cp:lastModifiedBy>Роман Скрыпник</cp:lastModifiedBy>
  <cp:revision>11</cp:revision>
  <dcterms:created xsi:type="dcterms:W3CDTF">2006-08-16T00:00:00Z</dcterms:created>
  <dcterms:modified xsi:type="dcterms:W3CDTF">2022-05-24T17:57:57Z</dcterms:modified>
</cp:coreProperties>
</file>