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6" r:id="rId3"/>
    <p:sldId id="287" r:id="rId4"/>
    <p:sldId id="288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14" r:id="rId19"/>
    <p:sldId id="293" r:id="rId20"/>
    <p:sldId id="294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298" r:id="rId35"/>
    <p:sldId id="299" r:id="rId36"/>
    <p:sldId id="300" r:id="rId37"/>
    <p:sldId id="301" r:id="rId38"/>
    <p:sldId id="302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03" r:id="rId50"/>
    <p:sldId id="304" r:id="rId51"/>
    <p:sldId id="351" r:id="rId52"/>
    <p:sldId id="352" r:id="rId53"/>
    <p:sldId id="308" r:id="rId54"/>
    <p:sldId id="309" r:id="rId55"/>
    <p:sldId id="353" r:id="rId56"/>
    <p:sldId id="354" r:id="rId57"/>
    <p:sldId id="310" r:id="rId58"/>
    <p:sldId id="311" r:id="rId59"/>
    <p:sldId id="312" r:id="rId60"/>
    <p:sldId id="355" r:id="rId61"/>
    <p:sldId id="31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5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7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81AC5C-1A73-4338-A6E7-88BB5314025B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E88591-9E1A-48F8-BBDE-20D608CE3CB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BD90E5-8021-460B-AAAB-6E2CAE6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387" y="316194"/>
            <a:ext cx="9497226" cy="1401512"/>
          </a:xfrm>
        </p:spPr>
        <p:txBody>
          <a:bodyPr anchor="t"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ru-RU" sz="1600" dirty="0">
                <a:effectLst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«Рыбинский государственный авиационный технический университет 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имени П.А. Соловьева»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 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Авиационный колледж</a:t>
            </a:r>
            <a:endParaRPr lang="ru-RU" sz="1600" b="1" dirty="0">
              <a:effectLst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4F00DA-E418-4F44-963C-62593354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2804"/>
            <a:ext cx="9144000" cy="2503918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</a:rPr>
              <a:t>КУРСОВОЙ ПРОЕКТ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effectLst/>
              </a:rPr>
              <a:t>по дисциплине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effectLst/>
              </a:rPr>
              <a:t>МДК.11.01 Технология разработки и защиты баз данных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effectLst/>
              </a:rPr>
              <a:t>на тему</a:t>
            </a:r>
          </a:p>
          <a:p>
            <a:pPr algn="ctr"/>
            <a:r>
              <a:rPr lang="ru-RU" sz="2800" b="1" dirty="0">
                <a:solidFill>
                  <a:schemeClr val="tx1"/>
                </a:solidFill>
                <a:effectLst/>
              </a:rPr>
              <a:t>База данных «ПОЛИКЛИНИКА»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49765-CF16-4423-8980-116CACAC2187}"/>
              </a:ext>
            </a:extLst>
          </p:cNvPr>
          <p:cNvSpPr txBox="1"/>
          <p:nvPr/>
        </p:nvSpPr>
        <p:spPr>
          <a:xfrm>
            <a:off x="6707717" y="5345639"/>
            <a:ext cx="438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Студент группы ИС-</a:t>
            </a:r>
            <a:r>
              <a:rPr lang="en-US" sz="1600" dirty="0"/>
              <a:t>3</a:t>
            </a:r>
            <a:r>
              <a:rPr lang="ru-RU" sz="1600" dirty="0"/>
              <a:t>			Р.Н. Шибалов</a:t>
            </a:r>
          </a:p>
          <a:p>
            <a:r>
              <a:rPr lang="ru-RU" sz="1600" dirty="0"/>
              <a:t>Руководитель				И.Н. Морошкин</a:t>
            </a:r>
          </a:p>
        </p:txBody>
      </p:sp>
    </p:spTree>
    <p:extLst>
      <p:ext uri="{BB962C8B-B14F-4D97-AF65-F5344CB8AC3E}">
        <p14:creationId xmlns:p14="http://schemas.microsoft.com/office/powerpoint/2010/main" val="3065549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MedicineSideEffects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FB56002-C1C5-41DB-99BE-1AB2BA38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08963"/>
              </p:ext>
            </p:extLst>
          </p:nvPr>
        </p:nvGraphicFramePr>
        <p:xfrm>
          <a:off x="1642774" y="2101749"/>
          <a:ext cx="8895804" cy="1986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821">
                  <a:extLst>
                    <a:ext uri="{9D8B030D-6E8A-4147-A177-3AD203B41FA5}">
                      <a16:colId xmlns:a16="http://schemas.microsoft.com/office/drawing/2014/main" val="1680832048"/>
                    </a:ext>
                  </a:extLst>
                </a:gridCol>
                <a:gridCol w="2698821">
                  <a:extLst>
                    <a:ext uri="{9D8B030D-6E8A-4147-A177-3AD203B41FA5}">
                      <a16:colId xmlns:a16="http://schemas.microsoft.com/office/drawing/2014/main" val="1635162170"/>
                    </a:ext>
                  </a:extLst>
                </a:gridCol>
                <a:gridCol w="3498162">
                  <a:extLst>
                    <a:ext uri="{9D8B030D-6E8A-4147-A177-3AD203B41FA5}">
                      <a16:colId xmlns:a16="http://schemas.microsoft.com/office/drawing/2014/main" val="3860769838"/>
                    </a:ext>
                  </a:extLst>
                </a:gridCol>
              </a:tblGrid>
              <a:tr h="397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352670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Id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побочного эффекта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888182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NVARCHAR(50)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Наименование побочного эффекта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72534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Description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Описание побочного эффекта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95849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MedicineId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INT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лекарства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91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9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Medicines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29D02C4-553B-4E8D-B973-CE6405A8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44480"/>
              </p:ext>
            </p:extLst>
          </p:nvPr>
        </p:nvGraphicFramePr>
        <p:xfrm>
          <a:off x="1672046" y="2076995"/>
          <a:ext cx="8791303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118">
                  <a:extLst>
                    <a:ext uri="{9D8B030D-6E8A-4147-A177-3AD203B41FA5}">
                      <a16:colId xmlns:a16="http://schemas.microsoft.com/office/drawing/2014/main" val="3513329809"/>
                    </a:ext>
                  </a:extLst>
                </a:gridCol>
                <a:gridCol w="2667118">
                  <a:extLst>
                    <a:ext uri="{9D8B030D-6E8A-4147-A177-3AD203B41FA5}">
                      <a16:colId xmlns:a16="http://schemas.microsoft.com/office/drawing/2014/main" val="2310940403"/>
                    </a:ext>
                  </a:extLst>
                </a:gridCol>
                <a:gridCol w="3457067">
                  <a:extLst>
                    <a:ext uri="{9D8B030D-6E8A-4147-A177-3AD203B41FA5}">
                      <a16:colId xmlns:a16="http://schemas.microsoft.com/office/drawing/2014/main" val="1079874615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83825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лекарства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06344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Наименование лекарства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01984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DozeUnitId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единицы дозировки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62999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MedicineUsingWayId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способа применения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76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7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37D12E8-69B9-4E5E-802C-10801625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92744"/>
              </p:ext>
            </p:extLst>
          </p:nvPr>
        </p:nvGraphicFramePr>
        <p:xfrm>
          <a:off x="1672046" y="2076995"/>
          <a:ext cx="8791302" cy="3056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370">
                  <a:extLst>
                    <a:ext uri="{9D8B030D-6E8A-4147-A177-3AD203B41FA5}">
                      <a16:colId xmlns:a16="http://schemas.microsoft.com/office/drawing/2014/main" val="1113939899"/>
                    </a:ext>
                  </a:extLst>
                </a:gridCol>
                <a:gridCol w="2749370">
                  <a:extLst>
                    <a:ext uri="{9D8B030D-6E8A-4147-A177-3AD203B41FA5}">
                      <a16:colId xmlns:a16="http://schemas.microsoft.com/office/drawing/2014/main" val="3711774655"/>
                    </a:ext>
                  </a:extLst>
                </a:gridCol>
                <a:gridCol w="3292562">
                  <a:extLst>
                    <a:ext uri="{9D8B030D-6E8A-4147-A177-3AD203B41FA5}">
                      <a16:colId xmlns:a16="http://schemas.microsoft.com/office/drawing/2014/main" val="281115324"/>
                    </a:ext>
                  </a:extLst>
                </a:gridCol>
              </a:tblGrid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79092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назначения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995577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Description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Описание назначения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95401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TimesInDay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Частота применения в день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147586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DozeCount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FLOAT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Количество дозировки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620730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CreatedAt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создания назначения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858211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MedicineId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лекарства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231601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ConsultationId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консультации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979233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Prescriptions</a:t>
            </a:r>
            <a:r>
              <a:rPr lang="ru-RU" dirty="0"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6205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783DDE-F696-4220-B829-2D3888AEE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49418"/>
              </p:ext>
            </p:extLst>
          </p:nvPr>
        </p:nvGraphicFramePr>
        <p:xfrm>
          <a:off x="1672046" y="2076994"/>
          <a:ext cx="8847908" cy="3056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7073">
                  <a:extLst>
                    <a:ext uri="{9D8B030D-6E8A-4147-A177-3AD203B41FA5}">
                      <a16:colId xmlns:a16="http://schemas.microsoft.com/office/drawing/2014/main" val="4129220837"/>
                    </a:ext>
                  </a:extLst>
                </a:gridCol>
                <a:gridCol w="2767073">
                  <a:extLst>
                    <a:ext uri="{9D8B030D-6E8A-4147-A177-3AD203B41FA5}">
                      <a16:colId xmlns:a16="http://schemas.microsoft.com/office/drawing/2014/main" val="1296282988"/>
                    </a:ext>
                  </a:extLst>
                </a:gridCol>
                <a:gridCol w="3313762">
                  <a:extLst>
                    <a:ext uri="{9D8B030D-6E8A-4147-A177-3AD203B41FA5}">
                      <a16:colId xmlns:a16="http://schemas.microsoft.com/office/drawing/2014/main" val="3522790520"/>
                    </a:ext>
                  </a:extLst>
                </a:gridCol>
              </a:tblGrid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259460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консультации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947678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Location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Место проведения консультации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831080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StartTime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Время начала консультации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01048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EndTime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DATETIME2(7)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Время окончания консультации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122176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DoctorId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003331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PatientId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пациента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557905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Consultations</a:t>
            </a:r>
            <a:r>
              <a:rPr lang="ru-RU" dirty="0"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172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Symptoms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6E68A6-8456-4732-B7F2-7346700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628"/>
              </p:ext>
            </p:extLst>
          </p:nvPr>
        </p:nvGraphicFramePr>
        <p:xfrm>
          <a:off x="1672045" y="2076994"/>
          <a:ext cx="8847906" cy="1352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302">
                  <a:extLst>
                    <a:ext uri="{9D8B030D-6E8A-4147-A177-3AD203B41FA5}">
                      <a16:colId xmlns:a16="http://schemas.microsoft.com/office/drawing/2014/main" val="787182017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729345478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614671713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947249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симптома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806446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Наименование симптома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8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1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/>
              <a:t>ConsultationSymptoms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6E68A6-8456-4732-B7F2-7346700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99896"/>
              </p:ext>
            </p:extLst>
          </p:nvPr>
        </p:nvGraphicFramePr>
        <p:xfrm>
          <a:off x="1672045" y="2076994"/>
          <a:ext cx="8847906" cy="215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302">
                  <a:extLst>
                    <a:ext uri="{9D8B030D-6E8A-4147-A177-3AD203B41FA5}">
                      <a16:colId xmlns:a16="http://schemas.microsoft.com/office/drawing/2014/main" val="787182017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729345478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614671713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947249"/>
                  </a:ext>
                </a:extLst>
              </a:tr>
              <a:tr h="800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записи симптома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986539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симптома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806446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ConsultationId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консультации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8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04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Roles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6E68A6-8456-4732-B7F2-7346700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54108"/>
              </p:ext>
            </p:extLst>
          </p:nvPr>
        </p:nvGraphicFramePr>
        <p:xfrm>
          <a:off x="1672045" y="2076994"/>
          <a:ext cx="8847906" cy="1763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302">
                  <a:extLst>
                    <a:ext uri="{9D8B030D-6E8A-4147-A177-3AD203B41FA5}">
                      <a16:colId xmlns:a16="http://schemas.microsoft.com/office/drawing/2014/main" val="787182017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729345478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614671713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94724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роли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986539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роли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806446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DATETIME2(7)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создания роли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8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1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Users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6E68A6-8456-4732-B7F2-7346700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82499"/>
              </p:ext>
            </p:extLst>
          </p:nvPr>
        </p:nvGraphicFramePr>
        <p:xfrm>
          <a:off x="1672045" y="2076994"/>
          <a:ext cx="8847906" cy="401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302">
                  <a:extLst>
                    <a:ext uri="{9D8B030D-6E8A-4147-A177-3AD203B41FA5}">
                      <a16:colId xmlns:a16="http://schemas.microsoft.com/office/drawing/2014/main" val="787182017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729345478"/>
                    </a:ext>
                  </a:extLst>
                </a:gridCol>
                <a:gridCol w="2949302">
                  <a:extLst>
                    <a:ext uri="{9D8B030D-6E8A-4147-A177-3AD203B41FA5}">
                      <a16:colId xmlns:a16="http://schemas.microsoft.com/office/drawing/2014/main" val="3614671713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947249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пользователя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481440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 пользователя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010200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NCHAR(60)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4288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Электронная почта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023748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 пользователя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00374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DATETIME2(7)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создания записи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986539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UpdatedAt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DATETIME2(7)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обновления записи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806446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RoleId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роли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8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9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1CABC-9C36-4B78-A103-95FB6027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068"/>
            <a:ext cx="10058400" cy="796834"/>
          </a:xfrm>
        </p:spPr>
        <p:txBody>
          <a:bodyPr>
            <a:normAutofit/>
          </a:bodyPr>
          <a:lstStyle/>
          <a:p>
            <a:r>
              <a:rPr lang="ru-RU" sz="4300" dirty="0"/>
              <a:t>Инфологическая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994966-4C3A-473D-BC61-E0AD3E171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9" y="1240971"/>
            <a:ext cx="3309821" cy="4767943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FD0675-3D0E-4551-BC72-69CFCC3B9EBB}"/>
              </a:ext>
            </a:extLst>
          </p:cNvPr>
          <p:cNvSpPr/>
          <p:nvPr/>
        </p:nvSpPr>
        <p:spPr>
          <a:xfrm>
            <a:off x="1066800" y="1685109"/>
            <a:ext cx="3521018" cy="117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DC7196-54EB-47F1-AFBC-AC22D2942CC3}"/>
              </a:ext>
            </a:extLst>
          </p:cNvPr>
          <p:cNvSpPr/>
          <p:nvPr/>
        </p:nvSpPr>
        <p:spPr>
          <a:xfrm>
            <a:off x="7824651" y="1641566"/>
            <a:ext cx="3521018" cy="117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609600"/>
            <a:ext cx="9914709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1306"/>
            <a:ext cx="10353762" cy="1219202"/>
          </a:xfrm>
        </p:spPr>
        <p:txBody>
          <a:bodyPr>
            <a:noAutofit/>
          </a:bodyPr>
          <a:lstStyle/>
          <a:p>
            <a:pPr marL="36900" indent="457200" algn="just">
              <a:lnSpc>
                <a:spcPct val="170000"/>
              </a:lnSpc>
              <a:buNone/>
            </a:pPr>
            <a:r>
              <a:rPr lang="ru-RU" sz="2000" dirty="0">
                <a:effectLst/>
              </a:rPr>
              <a:t>Данные контрольного примера необходимы для проверки (тестирования) правильности функционирования разработанной базы данных. Они находятся в </a:t>
            </a:r>
            <a:r>
              <a:rPr lang="en-US" sz="2000" dirty="0">
                <a:effectLst/>
              </a:rPr>
              <a:t>CSV </a:t>
            </a:r>
            <a:r>
              <a:rPr lang="ru-RU" sz="2000" dirty="0">
                <a:effectLst/>
              </a:rPr>
              <a:t>файлах</a:t>
            </a:r>
            <a:r>
              <a:rPr lang="en-US" sz="2000" dirty="0">
                <a:effectLst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211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2395EA-9AF3-4523-9483-CEE55F9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Цель и задачи курсовой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2DEEB80-0C4D-46FE-8780-14245A5C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</a:rPr>
              <a:t>Целью курсовой работы </a:t>
            </a:r>
            <a:r>
              <a:rPr lang="ru-RU" dirty="0">
                <a:solidFill>
                  <a:srgbClr val="000000"/>
                </a:solidFill>
                <a:effectLst/>
              </a:rPr>
              <a:t>является создание базы данных «ПОЛИКЛИНИКА»</a:t>
            </a:r>
            <a:endParaRPr lang="ru-RU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</a:rPr>
              <a:t>Задачи:</a:t>
            </a:r>
          </a:p>
          <a:p>
            <a:pPr marL="43434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изучить язык </a:t>
            </a:r>
            <a:r>
              <a:rPr lang="en-US" dirty="0">
                <a:solidFill>
                  <a:srgbClr val="000000"/>
                </a:solidFill>
              </a:rPr>
              <a:t>Transact-SQL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>
                <a:solidFill>
                  <a:srgbClr val="000000"/>
                </a:solidFill>
              </a:rPr>
              <a:t>Microsoft SQL Server;</a:t>
            </a:r>
            <a:endParaRPr lang="ru-RU" dirty="0">
              <a:solidFill>
                <a:srgbClr val="000000"/>
              </a:solidFill>
            </a:endParaRPr>
          </a:p>
          <a:p>
            <a:pPr marL="43434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изучить предметную область;</a:t>
            </a:r>
          </a:p>
          <a:p>
            <a:pPr marL="43434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проанализировать атрибуты предметной области;</a:t>
            </a:r>
          </a:p>
          <a:p>
            <a:pPr marL="43434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создать инфологическую и даталогическую модели данных;</a:t>
            </a:r>
            <a:endParaRPr lang="en-US" dirty="0">
              <a:solidFill>
                <a:srgbClr val="000000"/>
              </a:solidFill>
            </a:endParaRPr>
          </a:p>
          <a:p>
            <a:pPr marL="54864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900" dirty="0">
                <a:solidFill>
                  <a:srgbClr val="000000"/>
                </a:solidFill>
              </a:rPr>
              <a:t>создать базу данных «ПОЛИКЛИНИКА».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18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215" y="2819399"/>
            <a:ext cx="4700417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Consultations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2C0C6-3BD3-4252-9B6E-117FAC95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96" y="2400156"/>
            <a:ext cx="5010849" cy="205768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890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215" y="2819399"/>
            <a:ext cx="4700417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ConsultationSymptoms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6EFC7-19CB-4910-BA02-22CDCDF8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48" y="1985761"/>
            <a:ext cx="4972744" cy="288647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341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057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Doctors</a:t>
            </a:r>
            <a:r>
              <a:rPr lang="ru-RU" dirty="0"/>
              <a:t>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CA7A42-DC19-42AB-87BD-E0254735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60" y="1983746"/>
            <a:ext cx="5592731" cy="289050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196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9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DozeUnits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407586-E8D9-4941-A67F-DC80CD62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54" y="2247735"/>
            <a:ext cx="2286319" cy="236253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33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Medicines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A813A-829D-4849-89A5-251557F6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87" y="1966708"/>
            <a:ext cx="3496163" cy="292458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4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MedicineSideEffects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B60807-3ACB-4FAE-948A-5B6C46A2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95" y="1961945"/>
            <a:ext cx="4515480" cy="29341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119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MedicineUsingWays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128C19-6B0C-4991-99D0-1D89BE6F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38" y="2614499"/>
            <a:ext cx="2874265" cy="199796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39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Passports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C517E5-DBB1-4729-8B99-248B3BCC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02" y="1995287"/>
            <a:ext cx="4801270" cy="28674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727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Patients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AACCA-BD35-4629-AB0E-5BD8BC2C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96" y="2388256"/>
            <a:ext cx="4052896" cy="20814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2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Prescriptions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1ACE77-3886-4B4E-86DC-0887D224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66" y="1954807"/>
            <a:ext cx="4934639" cy="381053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228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6FA190-97F2-491C-B26F-4868124C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Актуальность курсовой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9B0466-E7D1-4E75-B219-3DA9E5B2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1052"/>
            <a:ext cx="10353762" cy="3782938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Современные медицинские учреждения сталкиваются с растущими требованиями к организации и ведению учета пациентов, что делает автоматизацию процесса управления особенно актуальной. Поликлиники играют ключевую роль в системе здравоохранения, обеспечивая первичную медицинскую помощь населению. В связи с увеличением объема информации, связанной с пациентами и врачами, разработка эффективной базы данных (БД) становится необходимостью.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9182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Roles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E200D9-F6F7-4EA7-B04C-18A4D1E0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55" y="2406336"/>
            <a:ext cx="3787645" cy="204532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12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Symptoms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23B2CB-6C83-462F-98E6-01B0C66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6" y="2022640"/>
            <a:ext cx="2033177" cy="299943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91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Users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8B5A36-95B8-4D67-BBB3-A9AAF1AE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20" y="1998617"/>
            <a:ext cx="3881280" cy="376801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927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7" y="609600"/>
            <a:ext cx="9902250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528" y="2819399"/>
            <a:ext cx="3944983" cy="12192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Тестовые данные для таблицы «</a:t>
            </a:r>
            <a:r>
              <a:rPr lang="en-US" dirty="0"/>
              <a:t>WorkingHours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D341F5-926C-4C50-891F-B0D82056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61" y="1938129"/>
            <a:ext cx="4820323" cy="298174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324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7558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Разработка структуры БД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4CD26AF-D79A-4551-A943-0ED56004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217" y="1654072"/>
            <a:ext cx="10718917" cy="4886065"/>
          </a:xfrm>
        </p:spPr>
        <p:txBody>
          <a:bodyPr>
            <a:normAutofit/>
          </a:bodyPr>
          <a:lstStyle/>
          <a:p>
            <a:pPr marL="36900" indent="457200" algn="just">
              <a:lnSpc>
                <a:spcPct val="150000"/>
              </a:lnSpc>
              <a:buNone/>
            </a:pPr>
            <a:r>
              <a:rPr lang="ru-RU" dirty="0">
                <a:effectLst/>
              </a:rPr>
              <a:t>База данных «ПОЛИКЛИНИКА» должна состоять из:</a:t>
            </a: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таблиц</a:t>
            </a:r>
            <a:r>
              <a:rPr lang="en-US" dirty="0">
                <a:effectLst/>
              </a:rPr>
              <a:t> (Consultations, ConsultationSymptoms, Doctors, DozeUnits, Medicines, MedicineSideEffects, MedicineUsingWays, Passports, Patients, Prescriptions, Roles, Symptoms, Users, WorkingHours);</a:t>
            </a:r>
            <a:endParaRPr lang="ru-RU" dirty="0">
              <a:effectLst/>
            </a:endParaRP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триггеров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trg_Consultations_InsertUpdate_DateTime_Check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trg_UpdateDoctorTimestamp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trg_UpdatePatientTimestamp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trg_UpdateWorkingHourTimestamp</a:t>
            </a:r>
            <a:r>
              <a:rPr lang="en-US" dirty="0"/>
              <a:t>);</a:t>
            </a:r>
            <a:endParaRPr lang="ru-RU" dirty="0">
              <a:effectLst/>
            </a:endParaRP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представлений </a:t>
            </a:r>
            <a:r>
              <a:rPr lang="en-US" dirty="0">
                <a:effectLst/>
              </a:rPr>
              <a:t>(ConsultationSymptomsView, CurrentConsultationsView, DoctorsBySpecialtyView, PrescriptionsDetailsView);</a:t>
            </a: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хранимых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процедур</a:t>
            </a:r>
            <a:r>
              <a:rPr lang="en-US" dirty="0">
                <a:effectLst/>
              </a:rPr>
              <a:t> (InsertDataFromCSV, SelectDoctorsBySpecialty, SelectPatientConsultations, SelectRecentPrescriptions).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63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Consultations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07598-B746-4388-8496-D87C0122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0" y="3005165"/>
            <a:ext cx="8276091" cy="17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ConsultationSymptoms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6170B9-173C-48EC-BEAF-1076582F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84" y="2481785"/>
            <a:ext cx="3245584" cy="32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Doctors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C4B2D3-A00C-4AFF-9582-4667C77A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9" y="3015687"/>
            <a:ext cx="10943542" cy="16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DozeUnits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712A3-7D71-4F25-8E62-72031C89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96" y="2695471"/>
            <a:ext cx="1737159" cy="25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Medicines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96CC36-C7C5-4FA1-B525-6EF00430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36" y="2567662"/>
            <a:ext cx="4709679" cy="28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Passports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1C98286-B7A3-475E-8153-CC41CF4B1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47440"/>
              </p:ext>
            </p:extLst>
          </p:nvPr>
        </p:nvGraphicFramePr>
        <p:xfrm>
          <a:off x="1156062" y="2050868"/>
          <a:ext cx="9879876" cy="3866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3292">
                  <a:extLst>
                    <a:ext uri="{9D8B030D-6E8A-4147-A177-3AD203B41FA5}">
                      <a16:colId xmlns:a16="http://schemas.microsoft.com/office/drawing/2014/main" val="3463673755"/>
                    </a:ext>
                  </a:extLst>
                </a:gridCol>
                <a:gridCol w="3293292">
                  <a:extLst>
                    <a:ext uri="{9D8B030D-6E8A-4147-A177-3AD203B41FA5}">
                      <a16:colId xmlns:a16="http://schemas.microsoft.com/office/drawing/2014/main" val="724507237"/>
                    </a:ext>
                  </a:extLst>
                </a:gridCol>
                <a:gridCol w="3293292">
                  <a:extLst>
                    <a:ext uri="{9D8B030D-6E8A-4147-A177-3AD203B41FA5}">
                      <a16:colId xmlns:a16="http://schemas.microsoft.com/office/drawing/2014/main" val="4065650187"/>
                    </a:ext>
                  </a:extLst>
                </a:gridCol>
              </a:tblGrid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086129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паспорта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115741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Series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Серия паспорта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447974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Number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Номер паспорта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429632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Surname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NVARCHAR(30)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Фамилия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470267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NVARCHAR(30)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Имя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294379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FatherName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NVARCHAR(30)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Отчество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732550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Sex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NCHAR(1)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989547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DateOfBirth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Дата рождения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00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7198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MedicineSideEffects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9BA55-18DD-488F-8497-EB64FF6C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60" y="2527248"/>
            <a:ext cx="5735080" cy="27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MedicineUsingWays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32C968-4FBF-4113-BC0C-A8C44C9B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05" y="3052710"/>
            <a:ext cx="2584589" cy="1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Passports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49F22B-7184-4C66-B14C-B049F084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9" y="2597325"/>
            <a:ext cx="6505893" cy="27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Patients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C36434-205D-4F0B-BA39-3C60C57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88" y="2992628"/>
            <a:ext cx="6613423" cy="17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0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Prescriptions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4DB40-59C3-4E59-90ED-6C6565D4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49" y="2928363"/>
            <a:ext cx="9478501" cy="17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Roles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993E56-731D-495E-8C6E-910055C4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78" y="2977541"/>
            <a:ext cx="5183195" cy="16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Symptoms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32A6CE-90F1-4FFA-BCAA-F13794B8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83" y="2410908"/>
            <a:ext cx="2431433" cy="3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Users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B39355-0779-4DDC-985D-9E7965B6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35" y="2510648"/>
            <a:ext cx="9439282" cy="26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</a:t>
            </a:r>
            <a:r>
              <a:rPr lang="en-US" dirty="0"/>
              <a:t> WorkingHours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DB0B7F-A86C-420E-845E-845A31A4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91" y="2871709"/>
            <a:ext cx="8426417" cy="1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Триггер </a:t>
            </a:r>
            <a:r>
              <a:rPr lang="en-US" sz="3600" dirty="0" err="1">
                <a:solidFill>
                  <a:srgbClr val="000000"/>
                </a:solidFill>
              </a:rPr>
              <a:t>trg_Consultations_InsertUpdate_DateTime_Check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F6D374-2402-486B-BDE9-7B55C93D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87" y="2090056"/>
            <a:ext cx="6106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4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Patients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8E1E5BA-0856-4748-BFDE-8EB95E6A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89550"/>
              </p:ext>
            </p:extLst>
          </p:nvPr>
        </p:nvGraphicFramePr>
        <p:xfrm>
          <a:off x="1551332" y="2037401"/>
          <a:ext cx="9078687" cy="2129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6229">
                  <a:extLst>
                    <a:ext uri="{9D8B030D-6E8A-4147-A177-3AD203B41FA5}">
                      <a16:colId xmlns:a16="http://schemas.microsoft.com/office/drawing/2014/main" val="918286660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3999132095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3819913425"/>
                    </a:ext>
                  </a:extLst>
                </a:gridCol>
              </a:tblGrid>
              <a:tr h="449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246524"/>
                  </a:ext>
                </a:extLst>
              </a:tr>
              <a:tr h="438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пациента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99035"/>
                  </a:ext>
                </a:extLst>
              </a:tr>
              <a:tr h="398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PassportId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паспорта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788561"/>
                  </a:ext>
                </a:extLst>
              </a:tr>
              <a:tr h="4497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CreatedAt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создания записи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667026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UpdatedAt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Дата обновления записи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27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Триггер </a:t>
            </a:r>
            <a:r>
              <a:rPr lang="en-US" dirty="0">
                <a:solidFill>
                  <a:srgbClr val="000000"/>
                </a:solidFill>
              </a:rPr>
              <a:t>trg_UpdateDoctorTimestamp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636B9-E967-456A-98FD-D819C137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7"/>
          <a:stretch/>
        </p:blipFill>
        <p:spPr>
          <a:xfrm>
            <a:off x="2431021" y="2361976"/>
            <a:ext cx="3334814" cy="1708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B5CE0E-9F84-4A54-B66C-58455E1D5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0"/>
          <a:stretch/>
        </p:blipFill>
        <p:spPr>
          <a:xfrm>
            <a:off x="6096000" y="2361976"/>
            <a:ext cx="3304904" cy="17087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D8C39C-BF90-47C0-8146-68F8D0ACA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11"/>
          <a:stretch/>
        </p:blipFill>
        <p:spPr>
          <a:xfrm>
            <a:off x="4098428" y="4294914"/>
            <a:ext cx="3679477" cy="1694459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AD36DF8-1DA5-4E85-9593-DB3DE6D00380}"/>
              </a:ext>
            </a:extLst>
          </p:cNvPr>
          <p:cNvCxnSpPr/>
          <p:nvPr/>
        </p:nvCxnSpPr>
        <p:spPr>
          <a:xfrm>
            <a:off x="2431021" y="3767973"/>
            <a:ext cx="110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560AE2-E439-4206-8D5F-680870E63733}"/>
              </a:ext>
            </a:extLst>
          </p:cNvPr>
          <p:cNvCxnSpPr/>
          <p:nvPr/>
        </p:nvCxnSpPr>
        <p:spPr>
          <a:xfrm>
            <a:off x="6096000" y="3782288"/>
            <a:ext cx="110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4C26FC8-AD8E-444E-8583-616ABD1190FB}"/>
              </a:ext>
            </a:extLst>
          </p:cNvPr>
          <p:cNvCxnSpPr>
            <a:cxnSpLocks/>
          </p:cNvCxnSpPr>
          <p:nvPr/>
        </p:nvCxnSpPr>
        <p:spPr>
          <a:xfrm>
            <a:off x="6399041" y="5765206"/>
            <a:ext cx="1354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Триггер </a:t>
            </a:r>
            <a:r>
              <a:rPr lang="en-US" dirty="0">
                <a:solidFill>
                  <a:srgbClr val="000000"/>
                </a:solidFill>
              </a:rPr>
              <a:t>trg_UpdatePatientTimestamp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A799D-E527-4409-9AC5-EF8302C4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61" y="2378905"/>
            <a:ext cx="3827512" cy="1332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B365F-C26E-4EE7-890B-DB615EFC1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6"/>
          <a:stretch/>
        </p:blipFill>
        <p:spPr>
          <a:xfrm>
            <a:off x="6664896" y="2377058"/>
            <a:ext cx="3853143" cy="133279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BD24ED3-E9B2-49A9-8B18-CAF383BF32B5}"/>
              </a:ext>
            </a:extLst>
          </p:cNvPr>
          <p:cNvCxnSpPr>
            <a:cxnSpLocks/>
          </p:cNvCxnSpPr>
          <p:nvPr/>
        </p:nvCxnSpPr>
        <p:spPr>
          <a:xfrm>
            <a:off x="2904978" y="3507785"/>
            <a:ext cx="8764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8080A1-499E-4E38-B2DC-8C13D5293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70"/>
          <a:stretch/>
        </p:blipFill>
        <p:spPr>
          <a:xfrm>
            <a:off x="3975831" y="4048018"/>
            <a:ext cx="4229690" cy="1516747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212C19B-E0EB-488F-B48F-DDE91A7BAB4B}"/>
              </a:ext>
            </a:extLst>
          </p:cNvPr>
          <p:cNvCxnSpPr>
            <a:cxnSpLocks/>
          </p:cNvCxnSpPr>
          <p:nvPr/>
        </p:nvCxnSpPr>
        <p:spPr>
          <a:xfrm>
            <a:off x="7243616" y="5308010"/>
            <a:ext cx="9619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68D64D8-D763-45EE-A97C-7C5D1432B752}"/>
              </a:ext>
            </a:extLst>
          </p:cNvPr>
          <p:cNvCxnSpPr>
            <a:cxnSpLocks/>
          </p:cNvCxnSpPr>
          <p:nvPr/>
        </p:nvCxnSpPr>
        <p:spPr>
          <a:xfrm>
            <a:off x="7898458" y="3488735"/>
            <a:ext cx="8764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1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Триггер </a:t>
            </a:r>
            <a:r>
              <a:rPr lang="en-US" dirty="0">
                <a:solidFill>
                  <a:srgbClr val="000000"/>
                </a:solidFill>
              </a:rPr>
              <a:t>trg_UpdateWorkingHourTimestamp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F2B142-5450-403D-8C80-37CBD62F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56" y="2203447"/>
            <a:ext cx="4896533" cy="14765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73345D-DC0D-4179-91B0-1B21A6FD6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4"/>
          <a:stretch/>
        </p:blipFill>
        <p:spPr>
          <a:xfrm>
            <a:off x="6167985" y="2203447"/>
            <a:ext cx="4915586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08B97C-CEDB-48CC-9787-72E0D8E4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44" y="3916262"/>
            <a:ext cx="5077534" cy="1438476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BD24ED3-E9B2-49A9-8B18-CAF383BF32B5}"/>
              </a:ext>
            </a:extLst>
          </p:cNvPr>
          <p:cNvCxnSpPr>
            <a:cxnSpLocks/>
          </p:cNvCxnSpPr>
          <p:nvPr/>
        </p:nvCxnSpPr>
        <p:spPr>
          <a:xfrm>
            <a:off x="2339034" y="3452915"/>
            <a:ext cx="57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6FFB412-2821-4EDC-9B83-0ABEB11F9209}"/>
              </a:ext>
            </a:extLst>
          </p:cNvPr>
          <p:cNvCxnSpPr>
            <a:cxnSpLocks/>
          </p:cNvCxnSpPr>
          <p:nvPr/>
        </p:nvCxnSpPr>
        <p:spPr>
          <a:xfrm>
            <a:off x="7412684" y="3476830"/>
            <a:ext cx="57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E59C00A-210F-49C2-842E-1816D587BFFA}"/>
              </a:ext>
            </a:extLst>
          </p:cNvPr>
          <p:cNvCxnSpPr>
            <a:cxnSpLocks/>
          </p:cNvCxnSpPr>
          <p:nvPr/>
        </p:nvCxnSpPr>
        <p:spPr>
          <a:xfrm>
            <a:off x="6269684" y="5142015"/>
            <a:ext cx="1191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ConsultationSymptomsView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578BC6-B0B4-4744-AB4D-5737083A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2890188"/>
            <a:ext cx="10813041" cy="17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885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CurrentConsultationsView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E00CBD-03CB-44D4-B080-C846003A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01" y="3209704"/>
            <a:ext cx="10546549" cy="7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9489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DoctorsBySpecialtyView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E8E896-43B0-48B8-BCF5-BD2E8E9B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32" y="2733434"/>
            <a:ext cx="3684488" cy="23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2011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PrescriptionsDetailsView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EA1D2B-7197-4877-B2CF-376D53BA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34" y="2886652"/>
            <a:ext cx="9863684" cy="1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99916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InsertDataFromCSV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46FE9A-4C0F-4F6C-882A-5DAE705C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65" y="2237350"/>
            <a:ext cx="5788669" cy="27490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CA3D484-BF4E-4491-BDB1-0E9D0F48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92" y="5194452"/>
            <a:ext cx="10353762" cy="840588"/>
          </a:xfrm>
        </p:spPr>
        <p:txBody>
          <a:bodyPr>
            <a:normAutofit/>
          </a:bodyPr>
          <a:lstStyle/>
          <a:p>
            <a:pPr marL="36900" indent="457200" algn="just">
              <a:lnSpc>
                <a:spcPct val="150000"/>
              </a:lnSpc>
              <a:buNone/>
            </a:pPr>
            <a:r>
              <a:rPr lang="ru-RU" dirty="0">
                <a:effectLst/>
              </a:rPr>
              <a:t>С помощью данной процедуры происходит добавление данных в таблицы из </a:t>
            </a:r>
            <a:r>
              <a:rPr lang="en-US" dirty="0">
                <a:effectLst/>
              </a:rPr>
              <a:t>CSV </a:t>
            </a:r>
            <a:r>
              <a:rPr lang="ru-RU" dirty="0">
                <a:effectLst/>
              </a:rPr>
              <a:t>файлов</a:t>
            </a:r>
            <a:r>
              <a:rPr lang="en-US" dirty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9428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SelectDoctorsBySpecialty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7F0839-21C3-4E18-9BF0-25A3D878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3066424"/>
            <a:ext cx="10134222" cy="14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20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SelectPatientConsultations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19F8DF-1EEA-4B6D-8888-A3EE9AFB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171" y="3093742"/>
            <a:ext cx="8329010" cy="1571511"/>
          </a:xfrm>
        </p:spPr>
      </p:pic>
    </p:spTree>
    <p:extLst>
      <p:ext uri="{BB962C8B-B14F-4D97-AF65-F5344CB8AC3E}">
        <p14:creationId xmlns:p14="http://schemas.microsoft.com/office/powerpoint/2010/main" val="2638037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Doctors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ECF9E21-CB2A-494A-99EA-6740F3EEB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06836"/>
              </p:ext>
            </p:extLst>
          </p:nvPr>
        </p:nvGraphicFramePr>
        <p:xfrm>
          <a:off x="1555233" y="2041796"/>
          <a:ext cx="9070885" cy="381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234">
                  <a:extLst>
                    <a:ext uri="{9D8B030D-6E8A-4147-A177-3AD203B41FA5}">
                      <a16:colId xmlns:a16="http://schemas.microsoft.com/office/drawing/2014/main" val="3288503023"/>
                    </a:ext>
                  </a:extLst>
                </a:gridCol>
                <a:gridCol w="2881234">
                  <a:extLst>
                    <a:ext uri="{9D8B030D-6E8A-4147-A177-3AD203B41FA5}">
                      <a16:colId xmlns:a16="http://schemas.microsoft.com/office/drawing/2014/main" val="4097858614"/>
                    </a:ext>
                  </a:extLst>
                </a:gridCol>
                <a:gridCol w="3308417">
                  <a:extLst>
                    <a:ext uri="{9D8B030D-6E8A-4147-A177-3AD203B41FA5}">
                      <a16:colId xmlns:a16="http://schemas.microsoft.com/office/drawing/2014/main" val="1283903222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Атрибут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697871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632034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Specialty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NVARCHAR(50)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Специализация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217102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Phone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Телефон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079038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Email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Электронная почта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542389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ExperienceYears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Количество лет опыта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925561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Address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Адрес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842305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CreatedAt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создания записи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122417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UpdatedAt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обновления записи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313889"/>
                  </a:ext>
                </a:extLst>
              </a:tr>
              <a:tr h="381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PassportId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Идентификатор паспорта врача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3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SelectRecentPrescriptions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D9F6D6A-BEBB-48EA-9BDD-77C486B0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19" y="3182770"/>
            <a:ext cx="8205753" cy="1365681"/>
          </a:xfrm>
        </p:spPr>
      </p:pic>
    </p:spTree>
    <p:extLst>
      <p:ext uri="{BB962C8B-B14F-4D97-AF65-F5344CB8AC3E}">
        <p14:creationId xmlns:p14="http://schemas.microsoft.com/office/powerpoint/2010/main" val="2971861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Arno Pro Smbd" panose="020207020505060204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54420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WorkingHours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0371446-8AA6-4EF2-99DB-480479A51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64470"/>
              </p:ext>
            </p:extLst>
          </p:nvPr>
        </p:nvGraphicFramePr>
        <p:xfrm>
          <a:off x="1606731" y="2024743"/>
          <a:ext cx="8962916" cy="3233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82">
                  <a:extLst>
                    <a:ext uri="{9D8B030D-6E8A-4147-A177-3AD203B41FA5}">
                      <a16:colId xmlns:a16="http://schemas.microsoft.com/office/drawing/2014/main" val="4013546750"/>
                    </a:ext>
                  </a:extLst>
                </a:gridCol>
                <a:gridCol w="2719182">
                  <a:extLst>
                    <a:ext uri="{9D8B030D-6E8A-4147-A177-3AD203B41FA5}">
                      <a16:colId xmlns:a16="http://schemas.microsoft.com/office/drawing/2014/main" val="501856099"/>
                    </a:ext>
                  </a:extLst>
                </a:gridCol>
                <a:gridCol w="3524552">
                  <a:extLst>
                    <a:ext uri="{9D8B030D-6E8A-4147-A177-3AD203B41FA5}">
                      <a16:colId xmlns:a16="http://schemas.microsoft.com/office/drawing/2014/main" val="3161765936"/>
                    </a:ext>
                  </a:extLst>
                </a:gridCol>
              </a:tblGrid>
              <a:tr h="37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Атрибут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032588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Id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рабочего времени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981950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StartTime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TIME(7)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Время начала работы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304836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EndTime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TIME(7)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Время окончания работы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625833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CreatedAt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создания записи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307836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UpdatedAt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DATETIME2(7)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Дата обновления записи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074864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DoctorId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врача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01711"/>
                  </a:ext>
                </a:extLst>
              </a:tr>
              <a:tr h="407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WorkDay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NVARCHAR(11)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Рабочий день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50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7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DozeUnits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0E9E6CA-5BA5-40EB-A952-8D2A19B51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42846"/>
              </p:ext>
            </p:extLst>
          </p:nvPr>
        </p:nvGraphicFramePr>
        <p:xfrm>
          <a:off x="1683549" y="2090873"/>
          <a:ext cx="8814254" cy="122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081">
                  <a:extLst>
                    <a:ext uri="{9D8B030D-6E8A-4147-A177-3AD203B41FA5}">
                      <a16:colId xmlns:a16="http://schemas.microsoft.com/office/drawing/2014/main" val="1510030080"/>
                    </a:ext>
                  </a:extLst>
                </a:gridCol>
                <a:gridCol w="2674081">
                  <a:extLst>
                    <a:ext uri="{9D8B030D-6E8A-4147-A177-3AD203B41FA5}">
                      <a16:colId xmlns:a16="http://schemas.microsoft.com/office/drawing/2014/main" val="3988018377"/>
                    </a:ext>
                  </a:extLst>
                </a:gridCol>
                <a:gridCol w="3466092">
                  <a:extLst>
                    <a:ext uri="{9D8B030D-6E8A-4147-A177-3AD203B41FA5}">
                      <a16:colId xmlns:a16="http://schemas.microsoft.com/office/drawing/2014/main" val="3979764321"/>
                    </a:ext>
                  </a:extLst>
                </a:gridCol>
              </a:tblGrid>
              <a:tr h="409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Атрибут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534824"/>
                  </a:ext>
                </a:extLst>
              </a:tr>
              <a:tr h="409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INT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единицы дозировки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60051"/>
                  </a:ext>
                </a:extLst>
              </a:tr>
              <a:tr h="409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NVARCHAR(20)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Наименование единицы дозировки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79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24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</a:t>
            </a:r>
            <a:r>
              <a:rPr lang="en-US" dirty="0">
                <a:effectLst/>
              </a:rPr>
              <a:t>MedicineUsingWays</a:t>
            </a:r>
            <a:r>
              <a:rPr lang="ru-RU" dirty="0">
                <a:effectLst/>
              </a:rPr>
              <a:t>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23CC6CA-F203-4322-B7A6-9763C06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44738"/>
              </p:ext>
            </p:extLst>
          </p:nvPr>
        </p:nvGraphicFramePr>
        <p:xfrm>
          <a:off x="1616647" y="2103120"/>
          <a:ext cx="8948057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4675">
                  <a:extLst>
                    <a:ext uri="{9D8B030D-6E8A-4147-A177-3AD203B41FA5}">
                      <a16:colId xmlns:a16="http://schemas.microsoft.com/office/drawing/2014/main" val="2809208320"/>
                    </a:ext>
                  </a:extLst>
                </a:gridCol>
                <a:gridCol w="2714675">
                  <a:extLst>
                    <a:ext uri="{9D8B030D-6E8A-4147-A177-3AD203B41FA5}">
                      <a16:colId xmlns:a16="http://schemas.microsoft.com/office/drawing/2014/main" val="2169754397"/>
                    </a:ext>
                  </a:extLst>
                </a:gridCol>
                <a:gridCol w="3518707">
                  <a:extLst>
                    <a:ext uri="{9D8B030D-6E8A-4147-A177-3AD203B41FA5}">
                      <a16:colId xmlns:a16="http://schemas.microsoft.com/office/drawing/2014/main" val="41438715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Атрибут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7883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Идентификатор способа применения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1025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NVARCHAR(20)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Наименование способа применения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22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87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1095</Words>
  <Application>Microsoft Office PowerPoint</Application>
  <PresentationFormat>Широкоэкранный</PresentationFormat>
  <Paragraphs>346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8" baseType="lpstr">
      <vt:lpstr>Arial</vt:lpstr>
      <vt:lpstr>Arno Pro Smbd</vt:lpstr>
      <vt:lpstr>Calibri</vt:lpstr>
      <vt:lpstr>Calibri Light</vt:lpstr>
      <vt:lpstr>Symbol</vt:lpstr>
      <vt:lpstr>Times New Roman</vt:lpstr>
      <vt:lpstr>Ретро</vt:lpstr>
      <vt:lpstr>федеральное государственное бюджетное образовательное учреждение высшего образования  «Рыбинский государственный авиационный технический университет  имени П.А. Соловьева»   Авиационный колледж</vt:lpstr>
      <vt:lpstr>Цель и задачи курсовой работы</vt:lpstr>
      <vt:lpstr>Актуальность курсовой работы</vt:lpstr>
      <vt:lpstr>Анализ состава атрибутов для таблицы «Passports»</vt:lpstr>
      <vt:lpstr>Анализ состава атрибутов для таблицы «Patients»</vt:lpstr>
      <vt:lpstr>Анализ состава атрибутов для таблицы «Doctors»</vt:lpstr>
      <vt:lpstr>Анализ состава атрибутов для таблицы «WorkingHours»</vt:lpstr>
      <vt:lpstr>Анализ состава атрибутов для таблицы «DozeUnits»</vt:lpstr>
      <vt:lpstr>Анализ состава атрибутов для таблицы «MedicineUsingWays»</vt:lpstr>
      <vt:lpstr>Анализ состава атрибутов для таблицы «MedicineSideEffects»</vt:lpstr>
      <vt:lpstr>Анализ состава атрибутов для таблицы «Medicines»</vt:lpstr>
      <vt:lpstr>Анализ состава атрибутов для таблицы «Prescriptions»</vt:lpstr>
      <vt:lpstr>Анализ состава атрибутов для таблицы «Consultations»</vt:lpstr>
      <vt:lpstr>Анализ состава атрибутов для таблицы «Symptoms»</vt:lpstr>
      <vt:lpstr>Анализ состава атрибутов для таблицы «ConsultationSymptoms»</vt:lpstr>
      <vt:lpstr>Анализ состава атрибутов для таблицы «Roles»</vt:lpstr>
      <vt:lpstr>Анализ состава атрибутов для таблицы «Users»</vt:lpstr>
      <vt:lpstr>Инфологическая модель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структуры БД</vt:lpstr>
      <vt:lpstr>Таблица Consultations</vt:lpstr>
      <vt:lpstr>Таблица ConsultationSymptoms</vt:lpstr>
      <vt:lpstr>Таблица Doctors</vt:lpstr>
      <vt:lpstr>Таблица DozeUnits</vt:lpstr>
      <vt:lpstr>Таблица Medicines</vt:lpstr>
      <vt:lpstr>Таблица MedicineSideEffects</vt:lpstr>
      <vt:lpstr>Таблица MedicineUsingWays</vt:lpstr>
      <vt:lpstr>Таблица Passports</vt:lpstr>
      <vt:lpstr>Таблица Patients</vt:lpstr>
      <vt:lpstr>Таблица Prescriptions</vt:lpstr>
      <vt:lpstr>Таблица Roles</vt:lpstr>
      <vt:lpstr>Таблица Symptoms</vt:lpstr>
      <vt:lpstr>Таблица Users</vt:lpstr>
      <vt:lpstr>Таблица WorkingHours</vt:lpstr>
      <vt:lpstr>Триггер trg_Consultations_InsertUpdate_DateTime_Check</vt:lpstr>
      <vt:lpstr>Триггер trg_UpdateDoctorTimestamp</vt:lpstr>
      <vt:lpstr>Триггер trg_UpdatePatientTimestamp</vt:lpstr>
      <vt:lpstr>Триггер trg_UpdateWorkingHourTimestamp</vt:lpstr>
      <vt:lpstr>Представление ConsultationSymptomsView</vt:lpstr>
      <vt:lpstr>Представление CurrentConsultationsView</vt:lpstr>
      <vt:lpstr>Представление DoctorsBySpecialtyView</vt:lpstr>
      <vt:lpstr>Представление PrescriptionsDetailsView</vt:lpstr>
      <vt:lpstr>Хранимая процедура InsertDataFromCSV </vt:lpstr>
      <vt:lpstr>Хранимая процедура SelectDoctorsBySpecialty</vt:lpstr>
      <vt:lpstr>Хранимая процедура SelectPatientConsultations</vt:lpstr>
      <vt:lpstr>Хранимая процедура SelectRecentPrescriptions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«Рыбинский государственный авиационный технический университет  имени П.А. Соловьева»   Авиационный колледж</dc:title>
  <dc:creator>Roma Shibalov</dc:creator>
  <cp:lastModifiedBy>Roma Shibalov</cp:lastModifiedBy>
  <cp:revision>22</cp:revision>
  <dcterms:created xsi:type="dcterms:W3CDTF">2024-12-17T14:46:37Z</dcterms:created>
  <dcterms:modified xsi:type="dcterms:W3CDTF">2024-12-17T17:26:22Z</dcterms:modified>
</cp:coreProperties>
</file>