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74" r:id="rId2"/>
    <p:sldId id="527" r:id="rId3"/>
    <p:sldId id="528" r:id="rId4"/>
    <p:sldId id="530" r:id="rId5"/>
    <p:sldId id="531" r:id="rId6"/>
    <p:sldId id="533" r:id="rId7"/>
    <p:sldId id="566" r:id="rId8"/>
    <p:sldId id="534" r:id="rId9"/>
    <p:sldId id="535" r:id="rId10"/>
    <p:sldId id="536" r:id="rId11"/>
    <p:sldId id="565" r:id="rId12"/>
    <p:sldId id="537" r:id="rId13"/>
    <p:sldId id="538" r:id="rId14"/>
    <p:sldId id="567" r:id="rId15"/>
    <p:sldId id="568" r:id="rId16"/>
    <p:sldId id="543" r:id="rId17"/>
    <p:sldId id="544" r:id="rId18"/>
    <p:sldId id="545" r:id="rId19"/>
    <p:sldId id="546" r:id="rId20"/>
    <p:sldId id="547" r:id="rId21"/>
    <p:sldId id="548" r:id="rId22"/>
    <p:sldId id="550" r:id="rId23"/>
    <p:sldId id="551" r:id="rId24"/>
    <p:sldId id="552" r:id="rId25"/>
    <p:sldId id="553" r:id="rId26"/>
    <p:sldId id="554" r:id="rId27"/>
    <p:sldId id="555" r:id="rId28"/>
    <p:sldId id="549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288" r:id="rId37"/>
    <p:sldId id="525" r:id="rId38"/>
    <p:sldId id="529" r:id="rId39"/>
    <p:sldId id="526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63775" autoAdjust="0"/>
  </p:normalViewPr>
  <p:slideViewPr>
    <p:cSldViewPr snapToGrid="0">
      <p:cViewPr varScale="1">
        <p:scale>
          <a:sx n="71" d="100"/>
          <a:sy n="71" d="100"/>
        </p:scale>
        <p:origin x="20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ustness_principl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18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not full application</a:t>
            </a:r>
            <a:r>
              <a:rPr lang="en-US" baseline="0" dirty="0" smtClean="0"/>
              <a:t> architecture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Because</a:t>
            </a:r>
            <a:r>
              <a:rPr lang="en-US" b="1" baseline="0" dirty="0" smtClean="0"/>
              <a:t> when we are speaking about a full architecture we have to keep in mind the following: business layer, data layer etc.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61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– handles the data for the application. In same application the model doesn’t contain</a:t>
            </a:r>
            <a:r>
              <a:rPr lang="en-US" baseline="0" dirty="0" smtClean="0"/>
              <a:t> any logic (behavior) =&gt; there is another component for this=&gt; like business layer.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21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View – handles display of data. It might be html for instance.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0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Controller -&gt; handles the interaction between the view and the model including user</a:t>
            </a:r>
            <a:r>
              <a:rPr lang="en-US" b="1" baseline="0" dirty="0" smtClean="0"/>
              <a:t> input.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See dependencies. -&gt; next slide.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67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Controllers</a:t>
            </a:r>
            <a:r>
              <a:rPr lang="en-US" b="1" baseline="0" dirty="0" smtClean="0"/>
              <a:t> and views depends on the model.</a:t>
            </a:r>
          </a:p>
          <a:p>
            <a:r>
              <a:rPr lang="en-US" b="1" baseline="0" dirty="0" smtClean="0"/>
              <a:t>But …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10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Controller depends on the view as well.</a:t>
            </a:r>
          </a:p>
          <a:p>
            <a:r>
              <a:rPr lang="en-US" b="1" dirty="0" smtClean="0"/>
              <a:t>But why we are discussing</a:t>
            </a:r>
            <a:r>
              <a:rPr lang="en-US" b="1" baseline="0" dirty="0" smtClean="0"/>
              <a:t> about MVC when the main subject is : Web API?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The answer is simple: an API is actually the “presentation of data”.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How an API works?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5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 consumer of API (another application) makes a request to the controller.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14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 consumer of API (another application) makes a request to the controller.</a:t>
            </a:r>
          </a:p>
          <a:p>
            <a:r>
              <a:rPr lang="en-US" b="1" dirty="0" smtClean="0"/>
              <a:t>The controller return a model to the view.</a:t>
            </a:r>
          </a:p>
          <a:p>
            <a:r>
              <a:rPr lang="en-US" b="1" dirty="0" smtClean="0"/>
              <a:t>The model is a Resource representation.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0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routing?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01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request is</a:t>
            </a:r>
            <a:r>
              <a:rPr lang="en-US" baseline="0" dirty="0" smtClean="0"/>
              <a:t> sent, the MVC parses the URI and tries to map the request to a controller method.</a:t>
            </a:r>
          </a:p>
          <a:p>
            <a:r>
              <a:rPr lang="en-US" baseline="0" dirty="0" smtClean="0"/>
              <a:t>In order to solve this there 2 methods: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26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</a:t>
            </a:r>
            <a:r>
              <a:rPr lang="en-US" baseline="0" dirty="0" smtClean="0"/>
              <a:t> to </a:t>
            </a:r>
            <a:r>
              <a:rPr lang="en-US" baseline="0" dirty="0" smtClean="0"/>
              <a:t>be </a:t>
            </a:r>
            <a:r>
              <a:rPr lang="en-US" baseline="0" dirty="0" smtClean="0"/>
              <a:t>able to build an API we have to add some extensions for the configure services into </a:t>
            </a:r>
            <a:r>
              <a:rPr lang="en-US" b="1" baseline="0" dirty="0" err="1" smtClean="0"/>
              <a:t>Startup.cs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If we would do a step back to the previous versions: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02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92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API, MVC team recommends not using convention based.</a:t>
            </a:r>
          </a:p>
          <a:p>
            <a:r>
              <a:rPr lang="en-US" b="1" dirty="0" smtClean="0"/>
              <a:t>Instead the recommendation is attribute based routing.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491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Let’s have a look at the most common attributes.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398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01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status code?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18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status code?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63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86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29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had in the previous versions a separation between Web</a:t>
            </a:r>
            <a:r>
              <a:rPr lang="en-US" b="1" baseline="0" dirty="0" smtClean="0"/>
              <a:t> API framework and MVC.</a:t>
            </a:r>
          </a:p>
          <a:p>
            <a:r>
              <a:rPr lang="en-US" b="1" baseline="0" dirty="0" smtClean="0"/>
              <a:t>In .NET Core those are unified into one framework.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54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Postel’s</a:t>
            </a:r>
            <a:r>
              <a:rPr lang="en-US" b="1" dirty="0" smtClean="0"/>
              <a:t> law.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39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Postel’s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Law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clever bit of social engineering.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the Robustness Principle.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3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had in the previous versions a separation between Web</a:t>
            </a:r>
            <a:r>
              <a:rPr lang="en-US" b="1" baseline="0" dirty="0" smtClean="0"/>
              <a:t> API framework and MVC.</a:t>
            </a:r>
          </a:p>
          <a:p>
            <a:r>
              <a:rPr lang="en-US" b="1" baseline="0" dirty="0" smtClean="0"/>
              <a:t>In .NET Core those are unified into one framework.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5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had in the previous versions a separation between Web</a:t>
            </a:r>
            <a:r>
              <a:rPr lang="en-US" b="1" baseline="0" dirty="0" smtClean="0"/>
              <a:t> API framework and MVC.</a:t>
            </a:r>
          </a:p>
          <a:p>
            <a:r>
              <a:rPr lang="en-US" b="1" baseline="0" dirty="0" smtClean="0"/>
              <a:t>In .NET Core those are unified into one framework.</a:t>
            </a:r>
          </a:p>
          <a:p>
            <a:r>
              <a:rPr lang="en-US" b="1" baseline="0" dirty="0" smtClean="0"/>
              <a:t>Now this is a rich framework meant to build web applications using MVC pattern =&gt; Model-View-Controller.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8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is an acronym</a:t>
            </a:r>
            <a:r>
              <a:rPr lang="en-US" baseline="0" dirty="0" smtClean="0"/>
              <a:t> and stands from: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6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 architectural software pattern for</a:t>
            </a:r>
            <a:r>
              <a:rPr lang="en-US" baseline="0" dirty="0" smtClean="0"/>
              <a:t> implementing user interfaces.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3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 architectural software pattern for</a:t>
            </a:r>
            <a:r>
              <a:rPr lang="en-US" baseline="0" dirty="0" smtClean="0"/>
              <a:t> implementing user interfaces.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25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are: testability and code reuse.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ustness_principl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 smtClean="0"/>
              <a:t>Florin Olariu </a:t>
            </a:r>
          </a:p>
          <a:p>
            <a:pPr algn="ctr"/>
            <a:r>
              <a:rPr lang="en-US" dirty="0" smtClean="0"/>
              <a:t>“Alexandru Ioan </a:t>
            </a:r>
            <a:r>
              <a:rPr lang="en-US" dirty="0" err="1" smtClean="0"/>
              <a:t>Cuza</a:t>
            </a:r>
            <a:r>
              <a:rPr lang="en-US" dirty="0" smtClean="0"/>
              <a:t>”, University of </a:t>
            </a:r>
            <a:r>
              <a:rPr lang="en-US" dirty="0" err="1" smtClean="0"/>
              <a:t>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dirty="0" smtClean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33413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  <a:p>
            <a:r>
              <a:rPr lang="en-US" dirty="0" smtClean="0"/>
              <a:t>Architectural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  <a:p>
            <a:r>
              <a:rPr lang="en-US" dirty="0" smtClean="0"/>
              <a:t>Architectural pattern</a:t>
            </a:r>
          </a:p>
          <a:p>
            <a:r>
              <a:rPr lang="en-US" dirty="0" smtClean="0"/>
              <a:t>Used for: low coupling, separation of concerns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5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  <a:p>
            <a:r>
              <a:rPr lang="en-US" dirty="0" smtClean="0"/>
              <a:t>Architectural pattern</a:t>
            </a:r>
          </a:p>
          <a:p>
            <a:r>
              <a:rPr lang="en-US" dirty="0" smtClean="0"/>
              <a:t>Used for: low coupling, separation of concerns</a:t>
            </a:r>
          </a:p>
          <a:p>
            <a:r>
              <a:rPr lang="en-US" dirty="0" smtClean="0"/>
              <a:t>It is not a FULL APPLICATION ARCHITECTURE.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569" y="3163216"/>
            <a:ext cx="125730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652" y="3163216"/>
            <a:ext cx="1381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569" y="3163216"/>
            <a:ext cx="125730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652" y="3163216"/>
            <a:ext cx="1381125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0401" y="5054991"/>
            <a:ext cx="3848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569" y="3163216"/>
            <a:ext cx="125730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652" y="3163216"/>
            <a:ext cx="1381125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0401" y="5054991"/>
            <a:ext cx="38481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5950" y="1610515"/>
            <a:ext cx="2561515" cy="17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b="1" dirty="0" smtClean="0"/>
              <a:t>ASP.NET Web API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757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pattern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3583" y="1270000"/>
            <a:ext cx="2001736" cy="242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4" y="4275786"/>
            <a:ext cx="3218944" cy="2168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19" y="3962313"/>
            <a:ext cx="2356163" cy="243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569" y="3163216"/>
            <a:ext cx="125730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652" y="3163216"/>
            <a:ext cx="1381125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5950" y="1610515"/>
            <a:ext cx="2561515" cy="1798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1838" y="4855893"/>
            <a:ext cx="3705225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2300" y="6443795"/>
            <a:ext cx="2199538" cy="3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Adding ASP.NET Core MVC </a:t>
            </a:r>
            <a:r>
              <a:rPr lang="en-US" dirty="0" smtClean="0"/>
              <a:t>middleware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request URI to controller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9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request URI to controller method</a:t>
            </a:r>
          </a:p>
          <a:p>
            <a:r>
              <a:rPr lang="en-US" dirty="0" smtClean="0"/>
              <a:t>Convention based and attribute based routing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5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Matches request URI to controller method</a:t>
            </a:r>
          </a:p>
          <a:p>
            <a:r>
              <a:rPr lang="en-US" dirty="0" smtClean="0"/>
              <a:t>Convention based and attribute based routing</a:t>
            </a:r>
          </a:p>
          <a:p>
            <a:pPr lvl="1"/>
            <a:r>
              <a:rPr lang="en-US" dirty="0" smtClean="0"/>
              <a:t>Convention based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/>
              <a:t>	</a:t>
            </a:r>
            <a:r>
              <a:rPr lang="en-GB" sz="1400" dirty="0" err="1"/>
              <a:t>app.UseMvc</a:t>
            </a:r>
            <a:r>
              <a:rPr lang="en-GB" sz="1400" dirty="0"/>
              <a:t>(routes =&gt;</a:t>
            </a:r>
          </a:p>
          <a:p>
            <a:pPr marL="800100" lvl="2" indent="0">
              <a:buNone/>
            </a:pPr>
            <a:r>
              <a:rPr lang="en-GB" dirty="0"/>
              <a:t>            {</a:t>
            </a:r>
          </a:p>
          <a:p>
            <a:pPr marL="800100" lvl="2" indent="0">
              <a:buNone/>
            </a:pPr>
            <a:r>
              <a:rPr lang="en-GB" dirty="0"/>
              <a:t>                </a:t>
            </a:r>
            <a:r>
              <a:rPr lang="en-GB" dirty="0" err="1"/>
              <a:t>routes.MapRoute</a:t>
            </a:r>
            <a:r>
              <a:rPr lang="en-GB" dirty="0"/>
              <a:t>(</a:t>
            </a:r>
          </a:p>
          <a:p>
            <a:pPr marL="800100" lvl="2" indent="0">
              <a:buNone/>
            </a:pPr>
            <a:r>
              <a:rPr lang="en-GB" dirty="0"/>
              <a:t>                    name: "default",</a:t>
            </a:r>
          </a:p>
          <a:p>
            <a:pPr marL="800100" lvl="2" indent="0">
              <a:buNone/>
            </a:pPr>
            <a:r>
              <a:rPr lang="en-GB" dirty="0"/>
              <a:t>                    template: "{controller=Home}/{action=Index}/{id?}");</a:t>
            </a:r>
          </a:p>
          <a:p>
            <a:pPr marL="800100" lvl="2" indent="0">
              <a:buNone/>
            </a:pPr>
            <a:r>
              <a:rPr lang="en-GB" dirty="0"/>
              <a:t>           </a:t>
            </a:r>
            <a:r>
              <a:rPr lang="en-GB" dirty="0" smtClean="0"/>
              <a:t>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2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Matches request URI to controller method</a:t>
            </a:r>
          </a:p>
          <a:p>
            <a:r>
              <a:rPr lang="en-US" dirty="0" smtClean="0"/>
              <a:t>Convention based and attribute based routing</a:t>
            </a:r>
          </a:p>
          <a:p>
            <a:pPr lvl="1"/>
            <a:r>
              <a:rPr lang="en-US" dirty="0" smtClean="0"/>
              <a:t>Attribute based</a:t>
            </a:r>
          </a:p>
          <a:p>
            <a:pPr lvl="2"/>
            <a:r>
              <a:rPr lang="en-US" dirty="0" smtClean="0"/>
              <a:t>Attributes at controllers/actions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3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</a:t>
            </a:r>
            <a:r>
              <a:rPr lang="en-US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68192"/>
            <a:ext cx="9284322" cy="41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: </a:t>
            </a:r>
            <a:r>
              <a:rPr lang="en-US" dirty="0" smtClean="0"/>
              <a:t>Building and Designing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the architecture with model </a:t>
            </a:r>
            <a:r>
              <a:rPr lang="en-US" dirty="0" smtClean="0"/>
              <a:t>classes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3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: create an empty API project</a:t>
            </a:r>
          </a:p>
          <a:p>
            <a:r>
              <a:rPr lang="en-US" dirty="0" smtClean="0"/>
              <a:t>Using middleware for building an API</a:t>
            </a:r>
          </a:p>
          <a:p>
            <a:r>
              <a:rPr lang="en-US" dirty="0" smtClean="0"/>
              <a:t>Demystify MVC pattern</a:t>
            </a:r>
          </a:p>
          <a:p>
            <a:r>
              <a:rPr lang="en-US" dirty="0" smtClean="0"/>
              <a:t>Learning </a:t>
            </a:r>
            <a:r>
              <a:rPr lang="en-US" dirty="0" smtClean="0"/>
              <a:t>about routing </a:t>
            </a:r>
          </a:p>
          <a:p>
            <a:r>
              <a:rPr lang="en-US" dirty="0"/>
              <a:t>Demo : Building and Designing </a:t>
            </a:r>
            <a:r>
              <a:rPr lang="en-US" dirty="0" smtClean="0"/>
              <a:t>API’s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importance of status codes</a:t>
            </a:r>
          </a:p>
          <a:p>
            <a:r>
              <a:rPr lang="en-US" dirty="0" smtClean="0"/>
              <a:t>Demo : Returning correct status codes</a:t>
            </a:r>
          </a:p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part of a 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5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part of a response</a:t>
            </a:r>
          </a:p>
          <a:p>
            <a:r>
              <a:rPr lang="en-US" dirty="0" smtClean="0"/>
              <a:t>Provides information on: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7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part of a response</a:t>
            </a:r>
          </a:p>
          <a:p>
            <a:r>
              <a:rPr lang="en-US" dirty="0" smtClean="0"/>
              <a:t>Provides information on:</a:t>
            </a:r>
          </a:p>
          <a:p>
            <a:pPr lvl="1"/>
            <a:r>
              <a:rPr lang="en-US" dirty="0" smtClean="0"/>
              <a:t>Whether or not the response worked as expected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part of a response</a:t>
            </a:r>
          </a:p>
          <a:p>
            <a:r>
              <a:rPr lang="en-US" dirty="0" smtClean="0"/>
              <a:t>Provides information on:</a:t>
            </a:r>
          </a:p>
          <a:p>
            <a:pPr lvl="1"/>
            <a:r>
              <a:rPr lang="en-US" dirty="0" smtClean="0"/>
              <a:t>Whether or not the response worked as expected</a:t>
            </a:r>
          </a:p>
          <a:p>
            <a:pPr lvl="1"/>
            <a:r>
              <a:rPr lang="en-US" dirty="0" smtClean="0"/>
              <a:t>Who is responsible for a failed request (consumer or our API)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9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status codes</a:t>
            </a:r>
            <a:br>
              <a:rPr lang="en-US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0894" y="1930400"/>
            <a:ext cx="9385648" cy="390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Returning correct status </a:t>
            </a:r>
            <a:r>
              <a:rPr lang="en-US" dirty="0" smtClean="0"/>
              <a:t>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415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chemeClr val="tx1"/>
                </a:solidFill>
                <a:hlinkClick r:id="rId3"/>
              </a:rPr>
              <a:t>Postel’s</a:t>
            </a:r>
            <a:r>
              <a:rPr lang="en-US" sz="4400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hlinkClick r:id="rId3"/>
              </a:rPr>
              <a:t>Law</a:t>
            </a:r>
            <a:r>
              <a:rPr lang="en-US" sz="4400" dirty="0" smtClean="0">
                <a:solidFill>
                  <a:schemeClr val="tx1"/>
                </a:solidFill>
              </a:rPr>
              <a:t>: </a:t>
            </a:r>
            <a:endParaRPr lang="en-US" sz="4400" b="1" i="1" dirty="0" smtClean="0"/>
          </a:p>
          <a:p>
            <a:pPr marL="0" indent="0">
              <a:buNone/>
            </a:pPr>
            <a:r>
              <a:rPr lang="en-US" sz="4400" b="1" i="1" dirty="0" smtClean="0"/>
              <a:t>“</a:t>
            </a:r>
            <a:r>
              <a:rPr lang="en-US" sz="4400" i="1" dirty="0"/>
              <a:t>Be conservative in what you do, be liberal in what you accept from others</a:t>
            </a:r>
            <a:r>
              <a:rPr lang="en-US" sz="4400" i="1" dirty="0" smtClean="0"/>
              <a:t>.”</a:t>
            </a:r>
            <a:endParaRPr lang="en-GB" sz="4400" b="1" i="1" dirty="0"/>
          </a:p>
        </p:txBody>
      </p:sp>
    </p:spTree>
    <p:extLst>
      <p:ext uri="{BB962C8B-B14F-4D97-AF65-F5344CB8AC3E}">
        <p14:creationId xmlns:p14="http://schemas.microsoft.com/office/powerpoint/2010/main" val="39602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How to build a proper API</a:t>
            </a:r>
          </a:p>
          <a:p>
            <a:r>
              <a:rPr lang="en-US" dirty="0" smtClean="0"/>
              <a:t>Routing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7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create an empty API </a:t>
            </a:r>
            <a:r>
              <a:rPr lang="en-US" dirty="0" smtClean="0"/>
              <a:t>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3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other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Thanks! </a:t>
            </a:r>
          </a:p>
          <a:p>
            <a:pPr marL="0" indent="0" algn="ctr">
              <a:buNone/>
            </a:pPr>
            <a:r>
              <a:rPr lang="en-US" sz="4800" dirty="0" smtClean="0"/>
              <a:t>See you next time!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 for building an </a:t>
            </a:r>
            <a:r>
              <a:rPr lang="en-US" dirty="0" smtClean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 for building an </a:t>
            </a:r>
            <a:r>
              <a:rPr lang="en-US" dirty="0" smtClean="0"/>
              <a:t>API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16807"/>
              </p:ext>
            </p:extLst>
          </p:nvPr>
        </p:nvGraphicFramePr>
        <p:xfrm>
          <a:off x="1218776" y="2160587"/>
          <a:ext cx="3688075" cy="7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75"/>
              </a:tblGrid>
              <a:tr h="77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ASP.NET Web API</a:t>
                      </a:r>
                    </a:p>
                    <a:p>
                      <a:pPr algn="ctr"/>
                      <a:r>
                        <a:rPr lang="en-US" dirty="0" smtClean="0"/>
                        <a:t>(Angular http services)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4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 for building an </a:t>
            </a:r>
            <a:r>
              <a:rPr lang="en-US" dirty="0" smtClean="0"/>
              <a:t>API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8776" y="2160587"/>
          <a:ext cx="3688075" cy="7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75"/>
              </a:tblGrid>
              <a:tr h="77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ASP.NET Web API</a:t>
                      </a:r>
                    </a:p>
                    <a:p>
                      <a:pPr algn="ctr"/>
                      <a:r>
                        <a:rPr lang="en-US" dirty="0" smtClean="0"/>
                        <a:t>(Angular http services)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585927" y="2132683"/>
          <a:ext cx="3688075" cy="7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75"/>
              </a:tblGrid>
              <a:tr h="77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ASP.NET MVC</a:t>
                      </a:r>
                    </a:p>
                    <a:p>
                      <a:pPr algn="ctr"/>
                      <a:r>
                        <a:rPr lang="en-US" dirty="0" smtClean="0"/>
                        <a:t>(client-facing web applications)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 for building an </a:t>
            </a:r>
            <a:r>
              <a:rPr lang="en-US" dirty="0" smtClean="0"/>
              <a:t>API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16807"/>
              </p:ext>
            </p:extLst>
          </p:nvPr>
        </p:nvGraphicFramePr>
        <p:xfrm>
          <a:off x="1218776" y="2160587"/>
          <a:ext cx="3688075" cy="7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75"/>
              </a:tblGrid>
              <a:tr h="77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ASP.NET Web API</a:t>
                      </a:r>
                    </a:p>
                    <a:p>
                      <a:pPr algn="ctr"/>
                      <a:r>
                        <a:rPr lang="en-US" dirty="0" smtClean="0"/>
                        <a:t>(Angular http services)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38970"/>
              </p:ext>
            </p:extLst>
          </p:nvPr>
        </p:nvGraphicFramePr>
        <p:xfrm>
          <a:off x="5585927" y="2132683"/>
          <a:ext cx="3688075" cy="7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75"/>
              </a:tblGrid>
              <a:tr h="77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ASP.NET MVC</a:t>
                      </a:r>
                    </a:p>
                    <a:p>
                      <a:pPr algn="ctr"/>
                      <a:r>
                        <a:rPr lang="en-US" dirty="0" smtClean="0"/>
                        <a:t>(client-facing web applications)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00874"/>
              </p:ext>
            </p:extLst>
          </p:nvPr>
        </p:nvGraphicFramePr>
        <p:xfrm>
          <a:off x="1220631" y="3449986"/>
          <a:ext cx="8053371" cy="825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53371"/>
              </a:tblGrid>
              <a:tr h="825799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ASP.NET Core MVC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678806" y="2962141"/>
            <a:ext cx="283335" cy="42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7338812" y="2962141"/>
            <a:ext cx="283335" cy="42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1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 MVC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2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933</Words>
  <Application>Microsoft Office PowerPoint</Application>
  <PresentationFormat>Widescreen</PresentationFormat>
  <Paragraphs>192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Trebuchet MS</vt:lpstr>
      <vt:lpstr>Wingdings</vt:lpstr>
      <vt:lpstr>Wingdings 3</vt:lpstr>
      <vt:lpstr>Facet</vt:lpstr>
      <vt:lpstr>Introduction to .NET</vt:lpstr>
      <vt:lpstr>PowerPoint Presentation</vt:lpstr>
      <vt:lpstr>Agenda</vt:lpstr>
      <vt:lpstr>Demo : create an empty API project</vt:lpstr>
      <vt:lpstr>Using middleware for building an API</vt:lpstr>
      <vt:lpstr>Using middleware for building an API</vt:lpstr>
      <vt:lpstr>Using middleware for building an API</vt:lpstr>
      <vt:lpstr>Using middleware for building an API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Demystify MVC pattern</vt:lpstr>
      <vt:lpstr>Demo: Adding ASP.NET Core MVC middleware</vt:lpstr>
      <vt:lpstr>Learning about routing</vt:lpstr>
      <vt:lpstr>Learning about routing</vt:lpstr>
      <vt:lpstr>Learning about routing</vt:lpstr>
      <vt:lpstr>Learning about routing</vt:lpstr>
      <vt:lpstr>Learning about routing</vt:lpstr>
      <vt:lpstr>Learning about routing</vt:lpstr>
      <vt:lpstr>Demo : Building and Designing API’s</vt:lpstr>
      <vt:lpstr>The importance of status codes </vt:lpstr>
      <vt:lpstr>The importance of status codes </vt:lpstr>
      <vt:lpstr>The importance of status codes </vt:lpstr>
      <vt:lpstr>The importance of status codes </vt:lpstr>
      <vt:lpstr>The importance of status codes </vt:lpstr>
      <vt:lpstr>The importance of status codes </vt:lpstr>
      <vt:lpstr>Demo : Returning correct status codes</vt:lpstr>
      <vt:lpstr>One more thing…(1/2)</vt:lpstr>
      <vt:lpstr>One more thing…(2/2)</vt:lpstr>
      <vt:lpstr>Summary</vt:lpstr>
      <vt:lpstr>Bibliography</vt:lpstr>
      <vt:lpstr>Questions</vt:lpstr>
      <vt:lpstr>PowerPoint Presentation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1344</cp:revision>
  <dcterms:created xsi:type="dcterms:W3CDTF">2016-09-16T14:15:46Z</dcterms:created>
  <dcterms:modified xsi:type="dcterms:W3CDTF">2018-11-13T20:36:50Z</dcterms:modified>
</cp:coreProperties>
</file>