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274" r:id="rId2"/>
    <p:sldId id="528" r:id="rId3"/>
    <p:sldId id="530" r:id="rId4"/>
    <p:sldId id="532" r:id="rId5"/>
    <p:sldId id="531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40" r:id="rId14"/>
    <p:sldId id="541" r:id="rId15"/>
    <p:sldId id="542" r:id="rId16"/>
    <p:sldId id="543" r:id="rId17"/>
    <p:sldId id="545" r:id="rId18"/>
    <p:sldId id="544" r:id="rId19"/>
    <p:sldId id="546" r:id="rId20"/>
    <p:sldId id="548" r:id="rId21"/>
    <p:sldId id="547" r:id="rId22"/>
    <p:sldId id="549" r:id="rId23"/>
    <p:sldId id="552" r:id="rId24"/>
    <p:sldId id="559" r:id="rId25"/>
    <p:sldId id="560" r:id="rId26"/>
    <p:sldId id="561" r:id="rId27"/>
    <p:sldId id="565" r:id="rId28"/>
    <p:sldId id="567" r:id="rId29"/>
    <p:sldId id="568" r:id="rId30"/>
    <p:sldId id="554" r:id="rId31"/>
    <p:sldId id="564" r:id="rId32"/>
    <p:sldId id="555" r:id="rId33"/>
    <p:sldId id="556" r:id="rId34"/>
    <p:sldId id="557" r:id="rId35"/>
    <p:sldId id="569" r:id="rId36"/>
    <p:sldId id="558" r:id="rId37"/>
    <p:sldId id="570" r:id="rId38"/>
    <p:sldId id="525" r:id="rId39"/>
    <p:sldId id="551" r:id="rId40"/>
    <p:sldId id="526" r:id="rId41"/>
    <p:sldId id="291" r:id="rId42"/>
    <p:sldId id="292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63775" autoAdjust="0"/>
  </p:normalViewPr>
  <p:slideViewPr>
    <p:cSldViewPr snapToGrid="0">
      <p:cViewPr varScale="1">
        <p:scale>
          <a:sx n="70" d="100"/>
          <a:sy n="70" d="100"/>
        </p:scale>
        <p:origin x="210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3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80C2E-DB9A-4C39-8F6B-75BFF8E7A375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85FC9-A1BC-4A73-BD97-DCA941177D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83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996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It Simple, Stupid.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It Stupidly Simple. 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to follow some basic rules here:</a:t>
            </a:r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976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It Simple, Stupid.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It Stupidly Simple. 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to follow some basic rules here: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expose more than you think needs exposing. =&gt;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a certain property on an object is internal to your business and not useful to a consumer, then don’t return it.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776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It Simple, Stupid.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It Stupidly Simple. 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to follow some basic rules here: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expose more than you think needs exposing =&gt;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a certain property on an object is internal to your business and not useful to a consumer, then don’t return 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use 43 different status codes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few of the most commonly used ones. 200, 201, 302, 404, 400, 500, etc.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947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It Simple, Stupid.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It Stupidly Simple. 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to follow some basic rules here: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expose more than you think needs exposing =&gt;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a certain property on an object is internal to your business and not useful to a consumer, then don’t return 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use 43 different status codes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 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few of the most commonly used ones. 200, 201, 302, 404, 400, 500, etc.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 your DTOs simple</a:t>
            </a:r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one particular API I work with, there are four different ways to represent an inactive record.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 don’t mean one property with four different states, I mean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 different properties are available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determine whether or not something is considered inactive.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Further, the impact of these four different properties is not well known or explained.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014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785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simple example: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06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this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the DTO and the action should look like: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567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should always be assumed to be bad until it’s been through some kind of validation process.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no assumptions about the data you’re receiving — someone, somewhere will likely send you a request that will break something at some point.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 it like you would a UI — always validate your data. Since I always follow technical rule #1, I typically implement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IValidatableObject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my DTO and validate using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Model.IsValid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controller.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small sample for the next DTO and the creating action we should do something like: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553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should always be assumed to be bad until it’s been through some kind of validation process.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no assumptions about the data you’re receiving — someone, somewhere will likely send you a request that will break something at some point.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 it like you would a UI — always validate your data. Since I always follow technical rule #1, I typically implement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IValidatableObject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my DTO and validate using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Model.IsValid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controller.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small sample for the current DTO and the creating action we should do something like: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205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are talking about Best</a:t>
            </a:r>
            <a:r>
              <a:rPr lang="en-US" baseline="0" dirty="0"/>
              <a:t> practices in Web API’s we can split it in: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440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543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Controllers should only do one thing: hand data off to other services to do work for them.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Controllers themselves should only be responsible for moving data to and from your services and should contain no business logic.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Why?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the job of a controller is not to know how to process a certain request — the controller should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know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process a certain request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helps keep your controllers and services testable.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78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Fluent Validations?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583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 can install this small library?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2909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076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0019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Buy a banana</a:t>
            </a:r>
            <a:r>
              <a:rPr lang="en-US" baseline="0" dirty="0"/>
              <a:t> holder ….</a:t>
            </a:r>
          </a:p>
          <a:p>
            <a:endParaRPr lang="en-US" baseline="0" dirty="0"/>
          </a:p>
          <a:p>
            <a:r>
              <a:rPr lang="en-US" baseline="0" dirty="0"/>
              <a:t>If a page like this exists I would ask myself: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70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Buy a banana</a:t>
            </a:r>
            <a:r>
              <a:rPr lang="en-US" baseline="0" dirty="0"/>
              <a:t> holder ….</a:t>
            </a:r>
          </a:p>
          <a:p>
            <a:endParaRPr lang="en-US" baseline="0" dirty="0"/>
          </a:p>
          <a:p>
            <a:r>
              <a:rPr lang="en-US" baseline="0" dirty="0"/>
              <a:t>If a page like this exists I would ask myself: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7363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75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“All I want to do when I wake up in the morning is...” 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589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80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“All I want to do when I wake up in the morning is...” 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3815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4407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7367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698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 APIs are based on nouns — you’re performing actions on endpoints that are things.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see some examples.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673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57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means with HTTP status codes, general API structure, accepted best practices.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5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forget to use versioning.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068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samples: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904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a few different ways developers version their API — accept different headers, use a different URL, etc.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semantic and clear way to express a version is to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it in your URL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like this: /v2/Cities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ASP.NET Web API, you can use the Route attribute to do this very easily on your controllers.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best practice related to semantic is the following: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85FC9-A1BC-4A73-BD97-DCA941177DF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31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Skinner/FluentValidation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Skinner/FluentValidation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remySkinner/FluentValidatio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automapper.org/en/stable/index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6991/v1/citi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16991/v1/cities/1/poi/3" TargetMode="External"/><Relationship Id="rId4" Type="http://schemas.openxmlformats.org/officeDocument/2006/relationships/hyperlink" Target="http://localhost:16991/v1/cities/1/po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503585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Introduction to .NET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US" sz="2000" dirty="0"/>
              <a:t>Florin Olariu </a:t>
            </a:r>
          </a:p>
          <a:p>
            <a:pPr algn="ctr"/>
            <a:r>
              <a:rPr lang="en-US" dirty="0"/>
              <a:t>“Alexandru Ioan </a:t>
            </a:r>
            <a:r>
              <a:rPr lang="en-US" dirty="0" err="1"/>
              <a:t>Cuza</a:t>
            </a:r>
            <a:r>
              <a:rPr lang="en-US" dirty="0"/>
              <a:t>”, University of </a:t>
            </a:r>
            <a:r>
              <a:rPr lang="en-US" dirty="0" err="1"/>
              <a:t>Ia</a:t>
            </a:r>
            <a:r>
              <a:rPr lang="ro-RO" dirty="0"/>
              <a:t>ș</a:t>
            </a:r>
            <a:r>
              <a:rPr lang="en-US" dirty="0" err="1"/>
              <a:t>i</a:t>
            </a:r>
            <a:endParaRPr lang="en-US" dirty="0"/>
          </a:p>
          <a:p>
            <a:pPr algn="ctr"/>
            <a:r>
              <a:rPr lang="en-US" dirty="0"/>
              <a:t>Department of Computer Science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8876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API’s - </a:t>
            </a:r>
            <a:r>
              <a:rPr lang="en-GB" dirty="0"/>
              <a:t>Semantic best practices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nouns, not verbs.</a:t>
            </a:r>
          </a:p>
          <a:p>
            <a:r>
              <a:rPr lang="en-US" dirty="0"/>
              <a:t>Be consistent. </a:t>
            </a:r>
          </a:p>
          <a:p>
            <a:r>
              <a:rPr lang="en-US" dirty="0"/>
              <a:t>Versioning Web API’s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[Route("v1/cities")]</a:t>
            </a:r>
          </a:p>
          <a:p>
            <a:pPr marL="0" indent="0">
              <a:buNone/>
            </a:pPr>
            <a:r>
              <a:rPr lang="en-GB" b="1" dirty="0"/>
              <a:t>       [</a:t>
            </a:r>
            <a:r>
              <a:rPr lang="en-GB" b="1"/>
              <a:t>ApiController]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   	public class </a:t>
            </a:r>
            <a:r>
              <a:rPr lang="en-GB" b="1" dirty="0" err="1"/>
              <a:t>PoiController</a:t>
            </a:r>
            <a:r>
              <a:rPr lang="en-GB" b="1" dirty="0"/>
              <a:t> : </a:t>
            </a:r>
            <a:r>
              <a:rPr lang="en-GB" b="1" dirty="0" err="1"/>
              <a:t>ControllerBase</a:t>
            </a:r>
            <a:endParaRPr lang="en-GB" b="1" dirty="0"/>
          </a:p>
          <a:p>
            <a:pPr marL="457200" lvl="1" indent="0">
              <a:buNone/>
            </a:pPr>
            <a:r>
              <a:rPr lang="en-GB" b="1" dirty="0"/>
              <a:t>{</a:t>
            </a:r>
          </a:p>
          <a:p>
            <a:pPr marL="457200" lvl="1" indent="0">
              <a:buNone/>
            </a:pPr>
            <a:r>
              <a:rPr lang="en-US" b="1" dirty="0"/>
              <a:t>}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897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API’s - </a:t>
            </a:r>
            <a:r>
              <a:rPr lang="en-GB" dirty="0"/>
              <a:t>Semantic best practices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nouns, not verbs.</a:t>
            </a:r>
          </a:p>
          <a:p>
            <a:r>
              <a:rPr lang="en-US" dirty="0"/>
              <a:t>Be consistent. </a:t>
            </a:r>
          </a:p>
          <a:p>
            <a:r>
              <a:rPr lang="en-US" dirty="0"/>
              <a:t>Versioning Web API’s.</a:t>
            </a:r>
          </a:p>
          <a:p>
            <a:r>
              <a:rPr lang="en-US" dirty="0"/>
              <a:t>KISS.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4975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API’s - </a:t>
            </a:r>
            <a:r>
              <a:rPr lang="en-GB" dirty="0"/>
              <a:t>Semantic best practices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nouns, not verbs.</a:t>
            </a:r>
          </a:p>
          <a:p>
            <a:r>
              <a:rPr lang="en-US" dirty="0"/>
              <a:t>Be consistent. </a:t>
            </a:r>
          </a:p>
          <a:p>
            <a:r>
              <a:rPr lang="en-US" dirty="0"/>
              <a:t>Versioning Web API’s.</a:t>
            </a:r>
          </a:p>
          <a:p>
            <a:r>
              <a:rPr lang="en-US" dirty="0"/>
              <a:t>KISS.</a:t>
            </a:r>
          </a:p>
          <a:p>
            <a:pPr lvl="1"/>
            <a:r>
              <a:rPr lang="en-US" dirty="0"/>
              <a:t>Don’t expose more than you think needs exposing.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722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API’s - </a:t>
            </a:r>
            <a:r>
              <a:rPr lang="en-GB" dirty="0"/>
              <a:t>Semantic best practices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nouns, not verbs.</a:t>
            </a:r>
          </a:p>
          <a:p>
            <a:r>
              <a:rPr lang="en-US" dirty="0"/>
              <a:t>Be consistent. </a:t>
            </a:r>
          </a:p>
          <a:p>
            <a:r>
              <a:rPr lang="en-US" dirty="0"/>
              <a:t>Versioning Web API’s.</a:t>
            </a:r>
          </a:p>
          <a:p>
            <a:r>
              <a:rPr lang="en-US" dirty="0"/>
              <a:t>KISS.</a:t>
            </a:r>
          </a:p>
          <a:p>
            <a:pPr lvl="1"/>
            <a:r>
              <a:rPr lang="en-US" dirty="0"/>
              <a:t>Don’t expose more than you think needs exposing.</a:t>
            </a:r>
          </a:p>
          <a:p>
            <a:pPr lvl="1"/>
            <a:r>
              <a:rPr lang="en-US" dirty="0"/>
              <a:t>Don’t use 43 different status codes .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25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API’s - </a:t>
            </a:r>
            <a:r>
              <a:rPr lang="en-GB" dirty="0"/>
              <a:t>Semantic best practices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nouns, not verbs.</a:t>
            </a:r>
          </a:p>
          <a:p>
            <a:r>
              <a:rPr lang="en-US" dirty="0"/>
              <a:t>Be consistent. </a:t>
            </a:r>
          </a:p>
          <a:p>
            <a:r>
              <a:rPr lang="en-US" dirty="0"/>
              <a:t>Versioning Web API’s.</a:t>
            </a:r>
          </a:p>
          <a:p>
            <a:r>
              <a:rPr lang="en-US" dirty="0"/>
              <a:t>KISS.</a:t>
            </a:r>
          </a:p>
          <a:p>
            <a:pPr lvl="1"/>
            <a:r>
              <a:rPr lang="en-US" dirty="0"/>
              <a:t>Don’t expose more than you think needs exposing.</a:t>
            </a:r>
          </a:p>
          <a:p>
            <a:pPr lvl="1"/>
            <a:r>
              <a:rPr lang="en-US" dirty="0"/>
              <a:t>Don’t use 43 different status codes .</a:t>
            </a:r>
          </a:p>
          <a:p>
            <a:pPr lvl="1"/>
            <a:r>
              <a:rPr lang="en-GB" dirty="0"/>
              <a:t>Keep your DTOs simple.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273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API’s - </a:t>
            </a:r>
            <a:r>
              <a:rPr lang="en-GB" dirty="0"/>
              <a:t>Technical best practices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217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API’s - </a:t>
            </a:r>
            <a:r>
              <a:rPr lang="en-GB" dirty="0"/>
              <a:t>Technical best practices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DTOs to move data back and forth.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902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API’s - </a:t>
            </a:r>
            <a:r>
              <a:rPr lang="en-GB" dirty="0"/>
              <a:t>Technical best practices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DTOs to move data back and forth.</a:t>
            </a:r>
          </a:p>
          <a:p>
            <a:pPr lvl="1"/>
            <a:r>
              <a:rPr lang="en-GB" dirty="0"/>
              <a:t>	public class Poi</a:t>
            </a:r>
          </a:p>
          <a:p>
            <a:pPr marL="400050" lvl="1" indent="0">
              <a:buNone/>
            </a:pPr>
            <a:r>
              <a:rPr lang="en-GB" dirty="0"/>
              <a:t>    	{</a:t>
            </a:r>
          </a:p>
          <a:p>
            <a:pPr marL="800100" lvl="2" indent="0">
              <a:buNone/>
            </a:pPr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Id { get; set; }</a:t>
            </a:r>
          </a:p>
          <a:p>
            <a:pPr marL="800100" lvl="2" indent="0">
              <a:buNone/>
            </a:pPr>
            <a:r>
              <a:rPr lang="en-US" dirty="0"/>
              <a:t>        public string Name { get; set; }</a:t>
            </a:r>
          </a:p>
          <a:p>
            <a:pPr marL="800100" lvl="2" indent="0">
              <a:buNone/>
            </a:pPr>
            <a:r>
              <a:rPr lang="en-US" dirty="0"/>
              <a:t>        public string Description { get; set; }</a:t>
            </a:r>
          </a:p>
          <a:p>
            <a:pPr marL="400050" lvl="1" indent="0">
              <a:buNone/>
            </a:pPr>
            <a:r>
              <a:rPr lang="en-GB" dirty="0"/>
              <a:t>   	}</a:t>
            </a:r>
          </a:p>
          <a:p>
            <a:pPr marL="40005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607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API’s - </a:t>
            </a:r>
            <a:r>
              <a:rPr lang="en-GB" dirty="0"/>
              <a:t>Technical best practices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DTOs to move data back and forth.</a:t>
            </a:r>
          </a:p>
          <a:p>
            <a:pPr lvl="1"/>
            <a:r>
              <a:rPr lang="en-GB" dirty="0"/>
              <a:t>	public class Poi</a:t>
            </a:r>
          </a:p>
          <a:p>
            <a:pPr marL="400050" lvl="1" indent="0">
              <a:buNone/>
            </a:pPr>
            <a:r>
              <a:rPr lang="en-GB" dirty="0"/>
              <a:t>    	{</a:t>
            </a:r>
          </a:p>
          <a:p>
            <a:pPr marL="800100" lvl="2" indent="0">
              <a:buNone/>
            </a:pPr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Id { get; set; }</a:t>
            </a:r>
          </a:p>
          <a:p>
            <a:pPr marL="800100" lvl="2" indent="0">
              <a:buNone/>
            </a:pPr>
            <a:r>
              <a:rPr lang="en-US" dirty="0"/>
              <a:t>        public string Name { get; set; }</a:t>
            </a:r>
          </a:p>
          <a:p>
            <a:pPr marL="800100" lvl="2" indent="0">
              <a:buNone/>
            </a:pPr>
            <a:r>
              <a:rPr lang="en-US" dirty="0"/>
              <a:t>        public string Description { get; set; }</a:t>
            </a:r>
          </a:p>
          <a:p>
            <a:pPr marL="400050" lvl="1" indent="0">
              <a:buNone/>
            </a:pPr>
            <a:r>
              <a:rPr lang="en-GB" dirty="0"/>
              <a:t>   	}</a:t>
            </a:r>
          </a:p>
          <a:p>
            <a:pPr lvl="1"/>
            <a:r>
              <a:rPr lang="en-GB" dirty="0"/>
              <a:t>public class </a:t>
            </a:r>
            <a:r>
              <a:rPr lang="en-GB" dirty="0" err="1"/>
              <a:t>PoiForCreatingDto</a:t>
            </a:r>
            <a:endParaRPr lang="en-GB" dirty="0"/>
          </a:p>
          <a:p>
            <a:pPr marL="800100" lvl="2" indent="0">
              <a:buNone/>
            </a:pPr>
            <a:r>
              <a:rPr lang="en-GB" dirty="0"/>
              <a:t>  {</a:t>
            </a:r>
          </a:p>
          <a:p>
            <a:pPr marL="800100" lvl="2" indent="0">
              <a:buNone/>
            </a:pPr>
            <a:r>
              <a:rPr lang="en-US" dirty="0"/>
              <a:t>	      public string Name { get; set; }</a:t>
            </a:r>
          </a:p>
          <a:p>
            <a:pPr marL="800100" lvl="2" indent="0">
              <a:buNone/>
            </a:pPr>
            <a:r>
              <a:rPr lang="en-US" dirty="0"/>
              <a:t>	      public string Description { get; set; }</a:t>
            </a:r>
          </a:p>
          <a:p>
            <a:pPr marL="800100" lvl="2" indent="0">
              <a:buNone/>
            </a:pPr>
            <a:r>
              <a:rPr lang="en-GB" dirty="0"/>
              <a:t>  }</a:t>
            </a:r>
          </a:p>
          <a:p>
            <a:pPr marL="685800" lvl="1"/>
            <a:r>
              <a:rPr lang="en-US" b="1" dirty="0"/>
              <a:t>public </a:t>
            </a:r>
            <a:r>
              <a:rPr lang="en-US" b="1" dirty="0" err="1"/>
              <a:t>IActionResult</a:t>
            </a:r>
            <a:r>
              <a:rPr lang="en-US" b="1" dirty="0"/>
              <a:t> </a:t>
            </a:r>
            <a:r>
              <a:rPr lang="en-US" b="1" dirty="0" err="1"/>
              <a:t>CreatePoi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cityId</a:t>
            </a:r>
            <a:r>
              <a:rPr lang="en-US" b="1" dirty="0"/>
              <a:t>, [</a:t>
            </a:r>
            <a:r>
              <a:rPr lang="en-US" b="1" dirty="0" err="1"/>
              <a:t>FromBody</a:t>
            </a:r>
            <a:r>
              <a:rPr lang="en-US" b="1" dirty="0"/>
              <a:t>] </a:t>
            </a:r>
            <a:r>
              <a:rPr lang="en-US" b="1" dirty="0" err="1"/>
              <a:t>PoiForCreatingDto</a:t>
            </a:r>
            <a:r>
              <a:rPr lang="en-US" b="1" dirty="0"/>
              <a:t> poi)</a:t>
            </a:r>
            <a:endParaRPr lang="en-GB" b="1" dirty="0"/>
          </a:p>
          <a:p>
            <a:pPr marL="40005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663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API’s - </a:t>
            </a:r>
            <a:r>
              <a:rPr lang="en-GB" dirty="0"/>
              <a:t>Technical best practices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DTOs to move data back and forth.</a:t>
            </a:r>
          </a:p>
          <a:p>
            <a:r>
              <a:rPr lang="en-GB" dirty="0"/>
              <a:t>Validate everything.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198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 in Web API’s</a:t>
            </a:r>
          </a:p>
          <a:p>
            <a:r>
              <a:rPr lang="en-US" dirty="0"/>
              <a:t>Fluent Validations</a:t>
            </a:r>
          </a:p>
          <a:p>
            <a:r>
              <a:rPr lang="en-US" dirty="0" err="1"/>
              <a:t>AutoMapper</a:t>
            </a:r>
            <a:endParaRPr lang="en-US" dirty="0"/>
          </a:p>
          <a:p>
            <a:r>
              <a:rPr lang="en-US" dirty="0"/>
              <a:t>Starting Microservices or “SOA done right!”</a:t>
            </a:r>
          </a:p>
          <a:p>
            <a:r>
              <a:rPr lang="en-US" dirty="0"/>
              <a:t>Web API – Demo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492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API’s - </a:t>
            </a:r>
            <a:r>
              <a:rPr lang="en-GB" dirty="0"/>
              <a:t>Technical best practices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DTOs to move data back and forth.</a:t>
            </a:r>
          </a:p>
          <a:p>
            <a:r>
              <a:rPr lang="en-GB" dirty="0"/>
              <a:t>Validate everything.</a:t>
            </a:r>
          </a:p>
          <a:p>
            <a:pPr lvl="1"/>
            <a:r>
              <a:rPr lang="en-GB" dirty="0"/>
              <a:t>public class </a:t>
            </a:r>
            <a:r>
              <a:rPr lang="en-GB" dirty="0" err="1"/>
              <a:t>PoiForCreatingDto</a:t>
            </a:r>
            <a:endParaRPr lang="en-GB" dirty="0"/>
          </a:p>
          <a:p>
            <a:pPr marL="800100" lvl="2" indent="0">
              <a:buNone/>
            </a:pPr>
            <a:r>
              <a:rPr lang="en-GB" dirty="0"/>
              <a:t>    {</a:t>
            </a:r>
          </a:p>
          <a:p>
            <a:pPr marL="800100" lvl="2" indent="0">
              <a:buNone/>
            </a:pPr>
            <a:r>
              <a:rPr lang="en-GB" dirty="0"/>
              <a:t>        [Required]</a:t>
            </a:r>
          </a:p>
          <a:p>
            <a:pPr marL="800100" lvl="2" indent="0">
              <a:buNone/>
            </a:pPr>
            <a:r>
              <a:rPr lang="en-GB" dirty="0"/>
              <a:t>        [</a:t>
            </a:r>
            <a:r>
              <a:rPr lang="en-GB" dirty="0" err="1"/>
              <a:t>MaxLength</a:t>
            </a:r>
            <a:r>
              <a:rPr lang="en-GB" dirty="0"/>
              <a:t>(30)]</a:t>
            </a:r>
          </a:p>
          <a:p>
            <a:pPr marL="800100" lvl="2" indent="0">
              <a:buNone/>
            </a:pPr>
            <a:r>
              <a:rPr lang="en-US" dirty="0"/>
              <a:t>        public string Name { get; set; }</a:t>
            </a:r>
          </a:p>
          <a:p>
            <a:pPr marL="800100" lvl="2" indent="0">
              <a:buNone/>
            </a:pPr>
            <a:r>
              <a:rPr lang="en-GB" dirty="0"/>
              <a:t>        [Required]</a:t>
            </a:r>
          </a:p>
          <a:p>
            <a:pPr marL="800100" lvl="2" indent="0">
              <a:buNone/>
            </a:pPr>
            <a:r>
              <a:rPr lang="en-GB" dirty="0"/>
              <a:t>        [</a:t>
            </a:r>
            <a:r>
              <a:rPr lang="en-GB" dirty="0" err="1"/>
              <a:t>MaxLength</a:t>
            </a:r>
            <a:r>
              <a:rPr lang="en-GB" dirty="0"/>
              <a:t>(200)]</a:t>
            </a:r>
          </a:p>
          <a:p>
            <a:pPr marL="800100" lvl="2" indent="0">
              <a:buNone/>
            </a:pPr>
            <a:r>
              <a:rPr lang="en-US" dirty="0"/>
              <a:t>        public string Description { get; set; }</a:t>
            </a:r>
          </a:p>
          <a:p>
            <a:pPr marL="800100" lvl="2" indent="0">
              <a:buNone/>
            </a:pPr>
            <a:r>
              <a:rPr lang="en-GB" dirty="0"/>
              <a:t>   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40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API’s - </a:t>
            </a:r>
            <a:r>
              <a:rPr lang="en-GB" dirty="0"/>
              <a:t>Technical best practices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 DTOs to move data back and forth.</a:t>
            </a:r>
          </a:p>
          <a:p>
            <a:r>
              <a:rPr lang="en-GB" dirty="0"/>
              <a:t>Validate everything.</a:t>
            </a:r>
          </a:p>
          <a:p>
            <a:pPr marL="0" indent="0">
              <a:buNone/>
            </a:pPr>
            <a:r>
              <a:rPr lang="en-GB" dirty="0"/>
              <a:t>	[</a:t>
            </a:r>
            <a:r>
              <a:rPr lang="en-GB" dirty="0" err="1"/>
              <a:t>HttpPost</a:t>
            </a:r>
            <a:r>
              <a:rPr lang="en-GB" dirty="0"/>
              <a:t>("{</a:t>
            </a:r>
            <a:r>
              <a:rPr lang="en-GB" dirty="0" err="1"/>
              <a:t>cityId</a:t>
            </a:r>
            <a:r>
              <a:rPr lang="en-GB" dirty="0"/>
              <a:t>}/poi")]</a:t>
            </a:r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IActionResult</a:t>
            </a:r>
            <a:r>
              <a:rPr lang="en-US" dirty="0"/>
              <a:t> </a:t>
            </a:r>
            <a:r>
              <a:rPr lang="en-US" dirty="0" err="1"/>
              <a:t>CreatePoi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cityId</a:t>
            </a:r>
            <a:r>
              <a:rPr lang="en-US" dirty="0"/>
              <a:t>, [</a:t>
            </a:r>
            <a:r>
              <a:rPr lang="en-US" dirty="0" err="1"/>
              <a:t>FromBody</a:t>
            </a:r>
            <a:r>
              <a:rPr lang="en-US" dirty="0"/>
              <a:t>] </a:t>
            </a:r>
            <a:r>
              <a:rPr lang="en-US" dirty="0" err="1"/>
              <a:t>PoiForCreatingDto</a:t>
            </a:r>
            <a:r>
              <a:rPr lang="en-US" dirty="0"/>
              <a:t> poi)</a:t>
            </a:r>
          </a:p>
          <a:p>
            <a:pPr marL="0" indent="0">
              <a:buNone/>
            </a:pPr>
            <a:r>
              <a:rPr lang="en-GB" dirty="0"/>
              <a:t>        {</a:t>
            </a:r>
          </a:p>
          <a:p>
            <a:pPr marL="0" indent="0">
              <a:buNone/>
            </a:pPr>
            <a:r>
              <a:rPr lang="en-GB" dirty="0"/>
              <a:t>            if (poi == null)</a:t>
            </a:r>
          </a:p>
          <a:p>
            <a:pPr marL="0" indent="0">
              <a:buNone/>
            </a:pPr>
            <a:r>
              <a:rPr lang="en-GB" dirty="0"/>
              <a:t>            {</a:t>
            </a:r>
          </a:p>
          <a:p>
            <a:pPr marL="0" indent="0">
              <a:buNone/>
            </a:pPr>
            <a:r>
              <a:rPr lang="en-GB" dirty="0"/>
              <a:t>                return </a:t>
            </a:r>
            <a:r>
              <a:rPr lang="en-GB" dirty="0" err="1"/>
              <a:t>BadRequest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/>
              <a:t>            }</a:t>
            </a:r>
          </a:p>
          <a:p>
            <a:pPr marL="0" indent="0">
              <a:buNone/>
            </a:pPr>
            <a:r>
              <a:rPr lang="en-GB" dirty="0"/>
              <a:t>            if (!</a:t>
            </a:r>
            <a:r>
              <a:rPr lang="en-GB" dirty="0" err="1"/>
              <a:t>ModelState.IsValid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            {</a:t>
            </a:r>
          </a:p>
          <a:p>
            <a:pPr marL="0" indent="0">
              <a:buNone/>
            </a:pPr>
            <a:r>
              <a:rPr lang="en-GB" dirty="0"/>
              <a:t>                return </a:t>
            </a:r>
            <a:r>
              <a:rPr lang="en-GB" dirty="0" err="1"/>
              <a:t>BadRequest</a:t>
            </a:r>
            <a:r>
              <a:rPr lang="en-GB" dirty="0"/>
              <a:t>(</a:t>
            </a:r>
            <a:r>
              <a:rPr lang="en-GB" dirty="0" err="1"/>
              <a:t>ModelState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            } … }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517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API’s - </a:t>
            </a:r>
            <a:r>
              <a:rPr lang="en-GB" dirty="0"/>
              <a:t>Technical best practices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DTOs to move data back and forth.</a:t>
            </a:r>
          </a:p>
          <a:p>
            <a:r>
              <a:rPr lang="en-GB" dirty="0"/>
              <a:t>Validate everything.</a:t>
            </a:r>
          </a:p>
          <a:p>
            <a:r>
              <a:rPr lang="en-US" dirty="0"/>
              <a:t>Keep your controllers as thin as possible. Enforce separation of concerns. Separation of concerns means things are testable.</a:t>
            </a:r>
          </a:p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3391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Validations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181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Validations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small validation library for .NET that uses a fluent interface and lambda expressions for building validation rules.”</a:t>
            </a:r>
          </a:p>
          <a:p>
            <a:pPr lvl="2"/>
            <a:r>
              <a:rPr lang="en-GB" dirty="0">
                <a:hlinkClick r:id="rId3"/>
              </a:rPr>
              <a:t>https://github.com/JeremySkinner/FluentValidation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9543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Validations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small validation library for .NET that uses a fluent interface and lambda expressions for building validation rules.”</a:t>
            </a:r>
          </a:p>
          <a:p>
            <a:pPr lvl="2"/>
            <a:r>
              <a:rPr lang="en-GB" dirty="0">
                <a:hlinkClick r:id="rId3"/>
              </a:rPr>
              <a:t>https://github.com/JeremySkinner/FluentValidation</a:t>
            </a:r>
            <a:endParaRPr lang="en-GB" dirty="0"/>
          </a:p>
          <a:p>
            <a:r>
              <a:rPr lang="en-US" dirty="0"/>
              <a:t>Using: Install-Package </a:t>
            </a:r>
            <a:r>
              <a:rPr lang="en-US" dirty="0" err="1"/>
              <a:t>FluentValidation.AspNetCore</a:t>
            </a:r>
            <a:r>
              <a:rPr lang="en-US" dirty="0"/>
              <a:t> or </a:t>
            </a:r>
            <a:r>
              <a:rPr lang="en-US" dirty="0" err="1"/>
              <a:t>Nuget</a:t>
            </a:r>
            <a:r>
              <a:rPr lang="en-US" dirty="0"/>
              <a:t> package in Visual Studio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795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Validations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small validation library for .NET that uses a fluent interface and lambda expressions for building validation rules.”</a:t>
            </a:r>
          </a:p>
          <a:p>
            <a:pPr lvl="2"/>
            <a:r>
              <a:rPr lang="en-GB" dirty="0">
                <a:hlinkClick r:id="rId3"/>
              </a:rPr>
              <a:t>https://github.com/JeremySkinner/FluentValidation</a:t>
            </a:r>
            <a:endParaRPr lang="en-GB" dirty="0"/>
          </a:p>
          <a:p>
            <a:r>
              <a:rPr lang="en-US" dirty="0"/>
              <a:t>Using: Install-Package </a:t>
            </a:r>
            <a:r>
              <a:rPr lang="en-US" dirty="0" err="1"/>
              <a:t>FluentValidation.AspNetCore</a:t>
            </a:r>
            <a:r>
              <a:rPr lang="en-US" dirty="0"/>
              <a:t> or </a:t>
            </a:r>
            <a:r>
              <a:rPr lang="en-US" dirty="0" err="1"/>
              <a:t>Nuget</a:t>
            </a:r>
            <a:r>
              <a:rPr lang="en-US" dirty="0"/>
              <a:t> package in Visual Studio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425" y="1620837"/>
            <a:ext cx="82105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60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AutoMapper</a:t>
            </a:r>
            <a:r>
              <a:rPr lang="en-US" dirty="0"/>
              <a:t>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438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AutoMapper</a:t>
            </a:r>
            <a:r>
              <a:rPr lang="en-US" dirty="0"/>
              <a:t>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AutoMapper</a:t>
            </a:r>
            <a:r>
              <a:rPr lang="en-US" dirty="0"/>
              <a:t> uses a fluent configuration API to define an object-object mapping strategy. </a:t>
            </a:r>
            <a:r>
              <a:rPr lang="en-US" dirty="0" err="1"/>
              <a:t>AutoMapper</a:t>
            </a:r>
            <a:r>
              <a:rPr lang="en-US" dirty="0"/>
              <a:t> uses a convention-based matching algorithm to match up source to destination values. </a:t>
            </a:r>
            <a:r>
              <a:rPr lang="en-US" dirty="0" err="1"/>
              <a:t>AutoMapper</a:t>
            </a:r>
            <a:r>
              <a:rPr lang="en-US" dirty="0"/>
              <a:t> is geared towards model projection scenarios to flatten complex object models to DTOs and other simple objects, whose design is better suited for serialization, communication, messaging, or simply an anti-corruption layer between the domain and application layer.” -&gt; </a:t>
            </a:r>
            <a:r>
              <a:rPr lang="en-GB" dirty="0">
                <a:hlinkClick r:id="rId2"/>
              </a:rPr>
              <a:t>http://docs.automapper.org/en/stable/index.html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8672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AutoMapper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https://dotnetcademy.net/Learn/2/Pages/2</a:t>
            </a:r>
          </a:p>
        </p:txBody>
      </p:sp>
    </p:spTree>
    <p:extLst>
      <p:ext uri="{BB962C8B-B14F-4D97-AF65-F5344CB8AC3E}">
        <p14:creationId xmlns:p14="http://schemas.microsoft.com/office/powerpoint/2010/main" val="401223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in Web API’s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Semantic best practices</a:t>
            </a:r>
          </a:p>
          <a:p>
            <a:r>
              <a:rPr lang="en-GB" dirty="0"/>
              <a:t>Technical best practices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037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</a:t>
            </a:r>
            <a:r>
              <a:rPr lang="en-US" dirty="0" err="1"/>
              <a:t>Microservices</a:t>
            </a:r>
            <a:r>
              <a:rPr lang="en-US" dirty="0"/>
              <a:t> or “SOA done right!”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48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</a:t>
            </a:r>
            <a:r>
              <a:rPr lang="en-US" dirty="0" err="1"/>
              <a:t>Microservices</a:t>
            </a:r>
            <a:r>
              <a:rPr lang="en-US" dirty="0"/>
              <a:t> or “SOA done right!”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Copyright : Mauro </a:t>
            </a:r>
            <a:r>
              <a:rPr lang="en-US" dirty="0" err="1"/>
              <a:t>Servienti</a:t>
            </a:r>
            <a:r>
              <a:rPr lang="en-US" dirty="0"/>
              <a:t> =&gt; “SOA dine right!”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9910"/>
          <a:stretch/>
        </p:blipFill>
        <p:spPr>
          <a:xfrm>
            <a:off x="1128213" y="2021982"/>
            <a:ext cx="8695639" cy="3322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356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</a:t>
            </a:r>
            <a:r>
              <a:rPr lang="en-US" dirty="0" err="1"/>
              <a:t>Microservices</a:t>
            </a:r>
            <a:r>
              <a:rPr lang="en-US" dirty="0"/>
              <a:t> or “SOA done right!”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in charge of changing, for example, the price?</a:t>
            </a:r>
          </a:p>
          <a:p>
            <a:endParaRPr lang="en-US" dirty="0"/>
          </a:p>
          <a:p>
            <a:r>
              <a:rPr lang="en-US" dirty="0"/>
              <a:t>Who is responsible for business rules affecting shipping costs?</a:t>
            </a:r>
          </a:p>
          <a:p>
            <a:endParaRPr lang="en-US" dirty="0"/>
          </a:p>
          <a:p>
            <a:r>
              <a:rPr lang="en-US" dirty="0"/>
              <a:t>Where do we store stars and customers’ reviews?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667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</a:t>
            </a:r>
            <a:r>
              <a:rPr lang="en-US" dirty="0" err="1"/>
              <a:t>Microservices</a:t>
            </a:r>
            <a:r>
              <a:rPr lang="en-US" dirty="0"/>
              <a:t> or “SOA done right!”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10321224" cy="442051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Copyright Mauro </a:t>
            </a:r>
            <a:r>
              <a:rPr lang="en-US" dirty="0" err="1"/>
              <a:t>Servienti</a:t>
            </a:r>
            <a:r>
              <a:rPr lang="en-US" dirty="0"/>
              <a:t> =&gt; “SOA done right!”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b="39910"/>
          <a:stretch/>
        </p:blipFill>
        <p:spPr>
          <a:xfrm>
            <a:off x="960788" y="1690688"/>
            <a:ext cx="10270423" cy="3924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/>
          <p:cNvSpPr/>
          <p:nvPr/>
        </p:nvSpPr>
        <p:spPr>
          <a:xfrm>
            <a:off x="5791199" y="1699636"/>
            <a:ext cx="5033493" cy="1646462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>
            <a:off x="895082" y="1690688"/>
            <a:ext cx="4756159" cy="3460861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381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>
            <a:off x="5859624" y="3506738"/>
            <a:ext cx="1330433" cy="373899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9"/>
          <p:cNvSpPr txBox="1"/>
          <p:nvPr/>
        </p:nvSpPr>
        <p:spPr>
          <a:xfrm>
            <a:off x="5193092" y="3203183"/>
            <a:ext cx="1267358" cy="44975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vert="horz" wrap="none" lIns="68580" tIns="34290" rIns="68580" bIns="34290" rtlCol="0" anchor="ctr">
            <a:normAutofit/>
          </a:bodyPr>
          <a:lstStyle/>
          <a:p>
            <a:pPr algn="ctr"/>
            <a:r>
              <a:rPr lang="it-IT" b="1" i="1" dirty="0"/>
              <a:t>Sales</a:t>
            </a:r>
            <a:endParaRPr lang="en-US" b="1" i="1" dirty="0"/>
          </a:p>
        </p:txBody>
      </p:sp>
      <p:sp>
        <p:nvSpPr>
          <p:cNvPr id="21" name="Rectangle 20"/>
          <p:cNvSpPr/>
          <p:nvPr/>
        </p:nvSpPr>
        <p:spPr>
          <a:xfrm>
            <a:off x="5859624" y="4445062"/>
            <a:ext cx="2032024" cy="309820"/>
          </a:xfrm>
          <a:prstGeom prst="rect">
            <a:avLst/>
          </a:prstGeom>
          <a:solidFill>
            <a:srgbClr val="F3B3B3">
              <a:alpha val="49804"/>
            </a:srgbClr>
          </a:solidFill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TextBox 21"/>
          <p:cNvSpPr txBox="1"/>
          <p:nvPr/>
        </p:nvSpPr>
        <p:spPr>
          <a:xfrm>
            <a:off x="7336078" y="4655575"/>
            <a:ext cx="1356315" cy="449754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vert="horz" wrap="none" lIns="68580" tIns="34290" rIns="68580" bIns="34290" rtlCol="0" anchor="ctr">
            <a:normAutofit/>
          </a:bodyPr>
          <a:lstStyle/>
          <a:p>
            <a:pPr algn="ctr"/>
            <a:r>
              <a:rPr lang="it-IT" b="1" i="1" dirty="0"/>
              <a:t>Warehouse</a:t>
            </a:r>
            <a:endParaRPr lang="en-US" b="1" i="1" dirty="0"/>
          </a:p>
        </p:txBody>
      </p:sp>
      <p:sp>
        <p:nvSpPr>
          <p:cNvPr id="23" name="Rectangle 22"/>
          <p:cNvSpPr/>
          <p:nvPr/>
        </p:nvSpPr>
        <p:spPr>
          <a:xfrm>
            <a:off x="7255763" y="3531482"/>
            <a:ext cx="1436630" cy="34915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/>
          <p:cNvSpPr txBox="1"/>
          <p:nvPr/>
        </p:nvSpPr>
        <p:spPr>
          <a:xfrm>
            <a:off x="8014235" y="3718302"/>
            <a:ext cx="1267358" cy="44975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vert="horz" wrap="none" lIns="68580" tIns="34290" rIns="68580" bIns="34290" rtlCol="0" anchor="ctr">
            <a:normAutofit/>
          </a:bodyPr>
          <a:lstStyle/>
          <a:p>
            <a:pPr algn="ctr"/>
            <a:r>
              <a:rPr lang="it-IT" b="1" i="1" dirty="0"/>
              <a:t>Shipping</a:t>
            </a:r>
            <a:endParaRPr lang="en-US" b="1" i="1" dirty="0"/>
          </a:p>
        </p:txBody>
      </p:sp>
      <p:sp>
        <p:nvSpPr>
          <p:cNvPr id="25" name="Rectangle 24"/>
          <p:cNvSpPr/>
          <p:nvPr/>
        </p:nvSpPr>
        <p:spPr>
          <a:xfrm>
            <a:off x="838200" y="1403269"/>
            <a:ext cx="10515600" cy="4463058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TextBox 25"/>
          <p:cNvSpPr txBox="1"/>
          <p:nvPr/>
        </p:nvSpPr>
        <p:spPr>
          <a:xfrm>
            <a:off x="453697" y="5703992"/>
            <a:ext cx="1267358" cy="449754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vert="horz" wrap="none" lIns="68580" tIns="34290" rIns="68580" bIns="34290" rtlCol="0" anchor="ctr">
            <a:normAutofit/>
          </a:bodyPr>
          <a:lstStyle/>
          <a:p>
            <a:pPr algn="ctr"/>
            <a:r>
              <a:rPr lang="it-IT" b="1" i="1" dirty="0"/>
              <a:t>Publishing</a:t>
            </a:r>
            <a:endParaRPr lang="en-US" b="1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5157038" y="1379081"/>
            <a:ext cx="1267358" cy="44975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vert="horz" wrap="none" lIns="68580" tIns="34290" rIns="68580" bIns="34290" rtlCol="0" anchor="ctr">
            <a:normAutofit/>
          </a:bodyPr>
          <a:lstStyle/>
          <a:p>
            <a:pPr algn="ctr"/>
            <a:r>
              <a:rPr lang="it-IT" b="1" i="1" dirty="0"/>
              <a:t>Marketing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7319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</a:t>
            </a:r>
            <a:r>
              <a:rPr lang="en-US" dirty="0" err="1"/>
              <a:t>Microservices</a:t>
            </a:r>
            <a:r>
              <a:rPr lang="en-US" dirty="0"/>
              <a:t> or “SOA done right!”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6000" dirty="0"/>
              <a:t>(micro)services owning their own piece of information.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Single Responsibility Principle</a:t>
            </a:r>
            <a:endParaRPr lang="it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094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</a:t>
            </a:r>
            <a:r>
              <a:rPr lang="en-US" dirty="0" err="1"/>
              <a:t>Microservices</a:t>
            </a:r>
            <a:r>
              <a:rPr lang="en-US" dirty="0"/>
              <a:t> or “SOA done right!”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24"/>
          <p:cNvSpPr txBox="1">
            <a:spLocks/>
          </p:cNvSpPr>
          <p:nvPr/>
        </p:nvSpPr>
        <p:spPr>
          <a:xfrm>
            <a:off x="3114623" y="5438601"/>
            <a:ext cx="2741399" cy="60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 3" charset="2"/>
              <a:buNone/>
            </a:pPr>
            <a:r>
              <a:rPr lang="en-US" sz="3000" dirty="0"/>
              <a:t>/products/</a:t>
            </a:r>
            <a:endParaRPr lang="it-IT" sz="3000" dirty="0"/>
          </a:p>
        </p:txBody>
      </p:sp>
      <p:sp>
        <p:nvSpPr>
          <p:cNvPr id="5" name="Rectangle 4"/>
          <p:cNvSpPr/>
          <p:nvPr/>
        </p:nvSpPr>
        <p:spPr>
          <a:xfrm>
            <a:off x="1071654" y="1654306"/>
            <a:ext cx="1412180" cy="75884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Marketing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724947" y="1654306"/>
            <a:ext cx="1412180" cy="75884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378239" y="1654306"/>
            <a:ext cx="1412180" cy="75884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Shipping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1532" y="1654306"/>
            <a:ext cx="1412180" cy="758844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Warehouse</a:t>
            </a:r>
          </a:p>
        </p:txBody>
      </p:sp>
      <p:sp>
        <p:nvSpPr>
          <p:cNvPr id="9" name="Rectangle 8"/>
          <p:cNvSpPr/>
          <p:nvPr/>
        </p:nvSpPr>
        <p:spPr>
          <a:xfrm>
            <a:off x="7684824" y="1654306"/>
            <a:ext cx="1412180" cy="758844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Publishing</a:t>
            </a:r>
          </a:p>
        </p:txBody>
      </p:sp>
      <p:sp>
        <p:nvSpPr>
          <p:cNvPr id="10" name="Right Arrow 9"/>
          <p:cNvSpPr/>
          <p:nvPr/>
        </p:nvSpPr>
        <p:spPr>
          <a:xfrm rot="2028561">
            <a:off x="2035069" y="3050301"/>
            <a:ext cx="2352014" cy="203624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1" name="Right Arrow 13"/>
          <p:cNvSpPr/>
          <p:nvPr/>
        </p:nvSpPr>
        <p:spPr>
          <a:xfrm rot="3236130">
            <a:off x="3473970" y="2926867"/>
            <a:ext cx="1172596" cy="296098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2" name="Right Arrow 14"/>
          <p:cNvSpPr/>
          <p:nvPr/>
        </p:nvSpPr>
        <p:spPr>
          <a:xfrm rot="19571439" flipH="1">
            <a:off x="5747812" y="3060563"/>
            <a:ext cx="2413977" cy="286142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" name="Right Arrow 15"/>
          <p:cNvSpPr/>
          <p:nvPr/>
        </p:nvSpPr>
        <p:spPr>
          <a:xfrm rot="18457288" flipH="1">
            <a:off x="5462506" y="2933131"/>
            <a:ext cx="1198232" cy="28354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4" name="Right Arrow 16"/>
          <p:cNvSpPr/>
          <p:nvPr/>
        </p:nvSpPr>
        <p:spPr>
          <a:xfrm rot="5400000">
            <a:off x="4521803" y="2879475"/>
            <a:ext cx="1062492" cy="25320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5" name="Rectangle 14"/>
          <p:cNvSpPr/>
          <p:nvPr/>
        </p:nvSpPr>
        <p:spPr>
          <a:xfrm>
            <a:off x="4137126" y="4532855"/>
            <a:ext cx="1894406" cy="75884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Client</a:t>
            </a:r>
          </a:p>
        </p:txBody>
      </p:sp>
      <p:sp>
        <p:nvSpPr>
          <p:cNvPr id="16" name="Oval 15"/>
          <p:cNvSpPr/>
          <p:nvPr/>
        </p:nvSpPr>
        <p:spPr>
          <a:xfrm>
            <a:off x="7743928" y="2235409"/>
            <a:ext cx="478842" cy="47884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PK 1</a:t>
            </a:r>
          </a:p>
        </p:txBody>
      </p:sp>
      <p:sp>
        <p:nvSpPr>
          <p:cNvPr id="17" name="Oval 16"/>
          <p:cNvSpPr/>
          <p:nvPr/>
        </p:nvSpPr>
        <p:spPr>
          <a:xfrm>
            <a:off x="6300221" y="2235409"/>
            <a:ext cx="478842" cy="47884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PK 1</a:t>
            </a:r>
          </a:p>
        </p:txBody>
      </p:sp>
      <p:sp>
        <p:nvSpPr>
          <p:cNvPr id="18" name="Oval 17"/>
          <p:cNvSpPr/>
          <p:nvPr/>
        </p:nvSpPr>
        <p:spPr>
          <a:xfrm>
            <a:off x="4814530" y="2235409"/>
            <a:ext cx="478842" cy="47884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PK 1</a:t>
            </a:r>
          </a:p>
        </p:txBody>
      </p:sp>
      <p:sp>
        <p:nvSpPr>
          <p:cNvPr id="19" name="Oval 18"/>
          <p:cNvSpPr/>
          <p:nvPr/>
        </p:nvSpPr>
        <p:spPr>
          <a:xfrm>
            <a:off x="3406528" y="2235409"/>
            <a:ext cx="478842" cy="47884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PK 1</a:t>
            </a:r>
          </a:p>
        </p:txBody>
      </p:sp>
      <p:sp>
        <p:nvSpPr>
          <p:cNvPr id="20" name="Oval 19"/>
          <p:cNvSpPr/>
          <p:nvPr/>
        </p:nvSpPr>
        <p:spPr>
          <a:xfrm>
            <a:off x="1936174" y="2235409"/>
            <a:ext cx="478842" cy="47884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PK 1</a:t>
            </a:r>
          </a:p>
        </p:txBody>
      </p:sp>
      <p:sp>
        <p:nvSpPr>
          <p:cNvPr id="21" name="Oval 20"/>
          <p:cNvSpPr/>
          <p:nvPr/>
        </p:nvSpPr>
        <p:spPr>
          <a:xfrm>
            <a:off x="5712700" y="5433579"/>
            <a:ext cx="478842" cy="47884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 dirty="0"/>
          </a:p>
        </p:txBody>
      </p:sp>
      <p:sp>
        <p:nvSpPr>
          <p:cNvPr id="22" name="Content Placeholder 24"/>
          <p:cNvSpPr txBox="1">
            <a:spLocks/>
          </p:cNvSpPr>
          <p:nvPr/>
        </p:nvSpPr>
        <p:spPr>
          <a:xfrm>
            <a:off x="5701277" y="5438600"/>
            <a:ext cx="1502457" cy="60276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/>
              <a:t>1</a:t>
            </a:r>
            <a:endParaRPr lang="it-IT" sz="3000" dirty="0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0A1C3ED9-7505-4024-89DD-B1E60120935B}"/>
              </a:ext>
            </a:extLst>
          </p:cNvPr>
          <p:cNvSpPr/>
          <p:nvPr/>
        </p:nvSpPr>
        <p:spPr>
          <a:xfrm>
            <a:off x="4378239" y="3684225"/>
            <a:ext cx="1323038" cy="545742"/>
          </a:xfrm>
          <a:prstGeom prst="trapezoid">
            <a:avLst/>
          </a:prstGeom>
          <a:solidFill>
            <a:srgbClr val="FFCB3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ViewModel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24" name="Right Arrow 16">
            <a:extLst>
              <a:ext uri="{FF2B5EF4-FFF2-40B4-BE49-F238E27FC236}">
                <a16:creationId xmlns:a16="http://schemas.microsoft.com/office/drawing/2014/main" id="{CCB18875-9192-4C45-B1E8-F1BDBC78F0CB}"/>
              </a:ext>
            </a:extLst>
          </p:cNvPr>
          <p:cNvSpPr/>
          <p:nvPr/>
        </p:nvSpPr>
        <p:spPr>
          <a:xfrm rot="5400000">
            <a:off x="4886670" y="4213416"/>
            <a:ext cx="334560" cy="253207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</p:spTree>
    <p:extLst>
      <p:ext uri="{BB962C8B-B14F-4D97-AF65-F5344CB8AC3E}">
        <p14:creationId xmlns:p14="http://schemas.microsoft.com/office/powerpoint/2010/main" val="292955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 animBg="1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</a:t>
            </a:r>
            <a:r>
              <a:rPr lang="en-US" dirty="0" err="1"/>
              <a:t>Microservices</a:t>
            </a:r>
            <a:r>
              <a:rPr lang="en-US" dirty="0"/>
              <a:t> or “SOA done right!”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more next time  …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379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C3BF-DCE2-47B6-94D8-5224C5B4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0CBFE-4C5A-430D-9BC4-D524AA791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Flights - Demo</a:t>
            </a:r>
          </a:p>
        </p:txBody>
      </p:sp>
    </p:spTree>
    <p:extLst>
      <p:ext uri="{BB962C8B-B14F-4D97-AF65-F5344CB8AC3E}">
        <p14:creationId xmlns:p14="http://schemas.microsoft.com/office/powerpoint/2010/main" val="2283874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thing…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4400" b="1" i="1" dirty="0"/>
          </a:p>
        </p:txBody>
      </p:sp>
    </p:spTree>
    <p:extLst>
      <p:ext uri="{BB962C8B-B14F-4D97-AF65-F5344CB8AC3E}">
        <p14:creationId xmlns:p14="http://schemas.microsoft.com/office/powerpoint/2010/main" val="39602069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thing…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i="1" dirty="0"/>
              <a:t>Rules of Optimization:</a:t>
            </a:r>
            <a:br>
              <a:rPr lang="en-US" sz="2600" i="1" dirty="0"/>
            </a:br>
            <a:r>
              <a:rPr lang="en-US" sz="2600" i="1" dirty="0"/>
              <a:t>Rule 1: Don't do it.</a:t>
            </a:r>
            <a:br>
              <a:rPr lang="en-US" sz="2600" i="1" dirty="0"/>
            </a:br>
            <a:r>
              <a:rPr lang="en-US" sz="2600" i="1" dirty="0"/>
              <a:t>Rule 2 (for experts only): Don't do it yet.</a:t>
            </a:r>
            <a:r>
              <a:rPr lang="en-US" sz="2600" dirty="0"/>
              <a:t> </a:t>
            </a:r>
            <a:endParaRPr lang="en-GB" sz="2600" b="1" i="1" dirty="0"/>
          </a:p>
        </p:txBody>
      </p:sp>
    </p:spTree>
    <p:extLst>
      <p:ext uri="{BB962C8B-B14F-4D97-AF65-F5344CB8AC3E}">
        <p14:creationId xmlns:p14="http://schemas.microsoft.com/office/powerpoint/2010/main" val="409048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API’s - </a:t>
            </a:r>
            <a:r>
              <a:rPr lang="en-GB" dirty="0"/>
              <a:t>Semantic best practices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0044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Pluralsight</a:t>
            </a:r>
            <a:endParaRPr lang="en-US" dirty="0"/>
          </a:p>
          <a:p>
            <a:r>
              <a:rPr lang="en-US" dirty="0"/>
              <a:t>Mauro </a:t>
            </a:r>
            <a:r>
              <a:rPr lang="en-US" dirty="0" err="1"/>
              <a:t>Servienti</a:t>
            </a:r>
            <a:r>
              <a:rPr lang="en-US" dirty="0"/>
              <a:t> – “SOA done right!”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8967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8" name="Picture 4" descr="Imagini pentru questions picture">
            <a:extLst>
              <a:ext uri="{FF2B5EF4-FFF2-40B4-BE49-F238E27FC236}">
                <a16:creationId xmlns:a16="http://schemas.microsoft.com/office/drawing/2014/main" id="{3F53B332-6978-4B39-BB07-6740949B0E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801" y="1930400"/>
            <a:ext cx="5704635" cy="331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286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Thanks! </a:t>
            </a:r>
          </a:p>
          <a:p>
            <a:pPr marL="0" indent="0" algn="ctr">
              <a:buNone/>
            </a:pPr>
            <a:r>
              <a:rPr lang="en-US" sz="4800" dirty="0"/>
              <a:t>See you next time! </a:t>
            </a:r>
            <a:r>
              <a:rPr lang="en-US" sz="4800" dirty="0">
                <a:sym typeface="Wingdings" panose="05000000000000000000" pitchFamily="2" charset="2"/>
              </a:rPr>
              <a:t>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83503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API’s - </a:t>
            </a:r>
            <a:r>
              <a:rPr lang="en-GB" dirty="0"/>
              <a:t>Semantic best practices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nouns, not verbs.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89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API’s - </a:t>
            </a:r>
            <a:r>
              <a:rPr lang="en-GB" dirty="0"/>
              <a:t>Semantic best practices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nouns, not verbs.</a:t>
            </a:r>
          </a:p>
          <a:p>
            <a:pPr lvl="1"/>
            <a:r>
              <a:rPr lang="en-US" dirty="0"/>
              <a:t>GET - </a:t>
            </a:r>
            <a:r>
              <a:rPr lang="en-US" dirty="0">
                <a:hlinkClick r:id="rId3"/>
              </a:rPr>
              <a:t>http://localhost:16991/v1/cities</a:t>
            </a:r>
            <a:endParaRPr lang="en-US" dirty="0"/>
          </a:p>
          <a:p>
            <a:pPr lvl="1"/>
            <a:r>
              <a:rPr lang="en-US" dirty="0"/>
              <a:t>GET - </a:t>
            </a:r>
            <a:r>
              <a:rPr lang="en-US" dirty="0">
                <a:hlinkClick r:id="rId4"/>
              </a:rPr>
              <a:t>http://localhost:16991/v1/cities/1/poi</a:t>
            </a:r>
            <a:endParaRPr lang="en-US" dirty="0"/>
          </a:p>
          <a:p>
            <a:pPr lvl="1"/>
            <a:r>
              <a:rPr lang="en-US" dirty="0"/>
              <a:t>POST - </a:t>
            </a:r>
            <a:r>
              <a:rPr lang="en-US" dirty="0">
                <a:hlinkClick r:id="rId4"/>
              </a:rPr>
              <a:t>http://localhost:16991/v1/cities/1/poi</a:t>
            </a:r>
            <a:endParaRPr lang="en-US" dirty="0"/>
          </a:p>
          <a:p>
            <a:pPr lvl="1"/>
            <a:r>
              <a:rPr lang="en-US" dirty="0"/>
              <a:t>PUT - </a:t>
            </a:r>
            <a:r>
              <a:rPr lang="en-US" dirty="0">
                <a:hlinkClick r:id="rId5"/>
              </a:rPr>
              <a:t>http://localhost:16991/v1/cities/1/poi/3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32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API’s - </a:t>
            </a:r>
            <a:r>
              <a:rPr lang="en-GB" dirty="0"/>
              <a:t>Semantic best practices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nouns, not verbs.</a:t>
            </a:r>
          </a:p>
          <a:p>
            <a:r>
              <a:rPr lang="en-US" dirty="0"/>
              <a:t>Be consistent. 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25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API’s - </a:t>
            </a:r>
            <a:r>
              <a:rPr lang="en-GB" dirty="0"/>
              <a:t>Semantic best practices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nouns, not verbs.</a:t>
            </a:r>
          </a:p>
          <a:p>
            <a:r>
              <a:rPr lang="en-US" dirty="0"/>
              <a:t>Be consistent. 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339801"/>
              </p:ext>
            </p:extLst>
          </p:nvPr>
        </p:nvGraphicFramePr>
        <p:xfrm>
          <a:off x="821383" y="2954934"/>
          <a:ext cx="9571866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5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</a:t>
                      </a:r>
                      <a:r>
                        <a:rPr lang="en-US" baseline="0" dirty="0"/>
                        <a:t> NOT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GETs to get data.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status codes in a way that is not expected. If returning a set of objects, don’t return 404 if the set is empty — return the empty set. That’s what people expect.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PUTs/POSTs to change/add data.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GETs to alter data or PUTs/POSTs to only get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 a few good status codes to use consistently and use them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consistently and correctly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throughout your API.</a:t>
                      </a:r>
                      <a:endParaRPr lang="en-GB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every status code that tangentially relates to what you’re trying to tell your consumer. Use error messages to describe invalid conditions.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the same general endpoint structure throughout.</a:t>
                      </a:r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2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in Web API’s - </a:t>
            </a:r>
            <a:r>
              <a:rPr lang="en-GB" dirty="0"/>
              <a:t>Semantic best practices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nouns, not verbs.</a:t>
            </a:r>
          </a:p>
          <a:p>
            <a:r>
              <a:rPr lang="en-US" dirty="0"/>
              <a:t>Be consistent. </a:t>
            </a:r>
          </a:p>
          <a:p>
            <a:r>
              <a:rPr lang="en-US" dirty="0"/>
              <a:t>Versioning Web API’s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5263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1165</Words>
  <Application>Microsoft Office PowerPoint</Application>
  <PresentationFormat>Widescreen</PresentationFormat>
  <Paragraphs>367</Paragraphs>
  <Slides>42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Trebuchet MS</vt:lpstr>
      <vt:lpstr>Wingdings</vt:lpstr>
      <vt:lpstr>Wingdings 3</vt:lpstr>
      <vt:lpstr>Facet</vt:lpstr>
      <vt:lpstr>Introduction to .NET</vt:lpstr>
      <vt:lpstr>Agenda</vt:lpstr>
      <vt:lpstr>Best practices in Web API’s</vt:lpstr>
      <vt:lpstr>Best practices in Web API’s - Semantic best practices </vt:lpstr>
      <vt:lpstr>Best practices in Web API’s - Semantic best practices </vt:lpstr>
      <vt:lpstr>Best practices in Web API’s - Semantic best practices </vt:lpstr>
      <vt:lpstr>Best practices in Web API’s - Semantic best practices </vt:lpstr>
      <vt:lpstr>Best practices in Web API’s - Semantic best practices </vt:lpstr>
      <vt:lpstr>Best practices in Web API’s - Semantic best practices </vt:lpstr>
      <vt:lpstr>Best practices in Web API’s - Semantic best practices </vt:lpstr>
      <vt:lpstr>Best practices in Web API’s - Semantic best practices </vt:lpstr>
      <vt:lpstr>Best practices in Web API’s - Semantic best practices </vt:lpstr>
      <vt:lpstr>Best practices in Web API’s - Semantic best practices </vt:lpstr>
      <vt:lpstr>Best practices in Web API’s - Semantic best practices </vt:lpstr>
      <vt:lpstr>Best practices in Web API’s - Technical best practices </vt:lpstr>
      <vt:lpstr>Best practices in Web API’s - Technical best practices </vt:lpstr>
      <vt:lpstr>Best practices in Web API’s - Technical best practices </vt:lpstr>
      <vt:lpstr>Best practices in Web API’s - Technical best practices </vt:lpstr>
      <vt:lpstr>Best practices in Web API’s - Technical best practices </vt:lpstr>
      <vt:lpstr>Best practices in Web API’s - Technical best practices </vt:lpstr>
      <vt:lpstr>Best practices in Web API’s - Technical best practices </vt:lpstr>
      <vt:lpstr>Best practices in Web API’s - Technical best practices </vt:lpstr>
      <vt:lpstr>Fluent Validations</vt:lpstr>
      <vt:lpstr>Fluent Validations</vt:lpstr>
      <vt:lpstr>Fluent Validations</vt:lpstr>
      <vt:lpstr>Fluent Validations</vt:lpstr>
      <vt:lpstr>AutoMapper </vt:lpstr>
      <vt:lpstr>AutoMapper </vt:lpstr>
      <vt:lpstr>AutoMapper</vt:lpstr>
      <vt:lpstr>Starting Microservices or “SOA done right!”</vt:lpstr>
      <vt:lpstr>Starting Microservices or “SOA done right!”</vt:lpstr>
      <vt:lpstr>Starting Microservices or “SOA done right!”</vt:lpstr>
      <vt:lpstr>Starting Microservices or “SOA done right!”</vt:lpstr>
      <vt:lpstr>Starting Microservices or “SOA done right!”</vt:lpstr>
      <vt:lpstr>Starting Microservices or “SOA done right!”</vt:lpstr>
      <vt:lpstr>Starting Microservices or “SOA done right!”</vt:lpstr>
      <vt:lpstr>Web API</vt:lpstr>
      <vt:lpstr>One more thing…</vt:lpstr>
      <vt:lpstr>One more thing…</vt:lpstr>
      <vt:lpstr>Bibliography</vt:lpstr>
      <vt:lpstr>PowerPoint Presentation</vt:lpstr>
      <vt:lpstr>PowerPoint Presentation</vt:lpstr>
    </vt:vector>
  </TitlesOfParts>
  <Company>Centric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.NET Core 1.0</dc:title>
  <dc:creator>Olariu, Florin</dc:creator>
  <cp:lastModifiedBy>Olariu, Florin</cp:lastModifiedBy>
  <cp:revision>1612</cp:revision>
  <dcterms:created xsi:type="dcterms:W3CDTF">2016-09-16T14:15:46Z</dcterms:created>
  <dcterms:modified xsi:type="dcterms:W3CDTF">2018-11-28T06:29:38Z</dcterms:modified>
</cp:coreProperties>
</file>