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15" autoAdjust="0"/>
  </p:normalViewPr>
  <p:slideViewPr>
    <p:cSldViewPr snapToGrid="0">
      <p:cViewPr varScale="1">
        <p:scale>
          <a:sx n="93" d="100"/>
          <a:sy n="93" d="100"/>
        </p:scale>
        <p:origin x="12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86561-26E6-42B4-B42F-0E504CC74B0E}" type="datetimeFigureOut">
              <a:rPr lang="en-US" smtClean="0"/>
              <a:t>7/2/2019</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13B9E-123D-412D-A459-0F0A854DD546}" type="slidenum">
              <a:rPr lang="en-US" smtClean="0"/>
              <a:t>‹#›</a:t>
            </a:fld>
            <a:endParaRPr lang="en-US"/>
          </a:p>
        </p:txBody>
      </p:sp>
    </p:spTree>
    <p:extLst>
      <p:ext uri="{BB962C8B-B14F-4D97-AF65-F5344CB8AC3E}">
        <p14:creationId xmlns:p14="http://schemas.microsoft.com/office/powerpoint/2010/main" val="191955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39C13B9E-123D-412D-A459-0F0A854DD546}" type="slidenum">
              <a:rPr lang="en-US" smtClean="0"/>
              <a:t>1</a:t>
            </a:fld>
            <a:endParaRPr lang="en-US"/>
          </a:p>
        </p:txBody>
      </p:sp>
    </p:spTree>
    <p:extLst>
      <p:ext uri="{BB962C8B-B14F-4D97-AF65-F5344CB8AC3E}">
        <p14:creationId xmlns:p14="http://schemas.microsoft.com/office/powerpoint/2010/main" val="204574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600" dirty="0" err="1">
                <a:latin typeface="Times New Roman" panose="02020603050405020304" pitchFamily="18" charset="0"/>
                <a:cs typeface="Times New Roman" panose="02020603050405020304" pitchFamily="18" charset="0"/>
              </a:rPr>
              <a:t>Pornind</a:t>
            </a:r>
            <a:r>
              <a:rPr lang="en-US" sz="1600" dirty="0">
                <a:latin typeface="Times New Roman" panose="02020603050405020304" pitchFamily="18" charset="0"/>
                <a:cs typeface="Times New Roman" panose="02020603050405020304" pitchFamily="18" charset="0"/>
              </a:rPr>
              <a:t> de la </a:t>
            </a:r>
            <a:r>
              <a:rPr lang="en-US" sz="1600" dirty="0" err="1">
                <a:latin typeface="Times New Roman" panose="02020603050405020304" pitchFamily="18" charset="0"/>
                <a:cs typeface="Times New Roman" panose="02020603050405020304" pitchFamily="18" charset="0"/>
              </a:rPr>
              <a:t>premisa</a:t>
            </a:r>
            <a:r>
              <a:rPr lang="en-US" sz="1600" dirty="0">
                <a:latin typeface="Times New Roman" panose="02020603050405020304" pitchFamily="18" charset="0"/>
                <a:cs typeface="Times New Roman" panose="02020603050405020304" pitchFamily="18" charset="0"/>
              </a:rPr>
              <a:t> c</a:t>
            </a:r>
            <a:r>
              <a:rPr lang="ro-RO" sz="1600" dirty="0">
                <a:latin typeface="Times New Roman" panose="02020603050405020304" pitchFamily="18" charset="0"/>
                <a:cs typeface="Times New Roman" panose="02020603050405020304" pitchFamily="18" charset="0"/>
              </a:rPr>
              <a:t>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citatul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lui</a:t>
            </a:r>
            <a:r>
              <a:rPr lang="en-US" sz="1600" dirty="0">
                <a:latin typeface="Times New Roman" panose="02020603050405020304" pitchFamily="18" charset="0"/>
                <a:cs typeface="Times New Roman" panose="02020603050405020304" pitchFamily="18" charset="0"/>
              </a:rPr>
              <a:t> Tom Stoppard </a:t>
            </a:r>
            <a:r>
              <a:rPr lang="en-US" sz="1600" dirty="0" err="1">
                <a:latin typeface="Times New Roman" panose="02020603050405020304" pitchFamily="18" charset="0"/>
                <a:cs typeface="Times New Roman" panose="02020603050405020304" pitchFamily="18" charset="0"/>
              </a:rPr>
              <a:t>ce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afirm</a:t>
            </a:r>
            <a:r>
              <a:rPr lang="ro-RO" sz="1600" dirty="0">
                <a:latin typeface="Times New Roman" panose="02020603050405020304" pitchFamily="18" charset="0"/>
                <a:cs typeface="Times New Roman" panose="02020603050405020304" pitchFamily="18" charset="0"/>
              </a:rPr>
              <a:t>ă</a:t>
            </a:r>
            <a:r>
              <a:rPr lang="en-US" sz="1600" dirty="0">
                <a:latin typeface="Times New Roman" panose="02020603050405020304" pitchFamily="18" charset="0"/>
                <a:cs typeface="Times New Roman" panose="02020603050405020304" pitchFamily="18" charset="0"/>
              </a:rPr>
              <a:t> c</a:t>
            </a:r>
            <a:r>
              <a:rPr lang="ro-RO" sz="1600" dirty="0">
                <a:latin typeface="Times New Roman" panose="02020603050405020304" pitchFamily="18" charset="0"/>
                <a:cs typeface="Times New Roman" panose="02020603050405020304" pitchFamily="18" charset="0"/>
              </a:rPr>
              <a:t>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Democra</a:t>
            </a:r>
            <a:r>
              <a:rPr lang="ro-RO" sz="1600" dirty="0">
                <a:latin typeface="Times New Roman" panose="02020603050405020304" pitchFamily="18" charset="0"/>
                <a:cs typeface="Times New Roman" panose="02020603050405020304" pitchFamily="18" charset="0"/>
              </a:rPr>
              <a:t>ț</a:t>
            </a:r>
            <a:r>
              <a:rPr lang="en-US" sz="1600" dirty="0" err="1">
                <a:latin typeface="Times New Roman" panose="02020603050405020304" pitchFamily="18" charset="0"/>
                <a:cs typeface="Times New Roman" panose="02020603050405020304" pitchFamily="18" charset="0"/>
              </a:rPr>
              <a:t>ia</a:t>
            </a:r>
            <a:r>
              <a:rPr lang="en-US" sz="1600" dirty="0">
                <a:latin typeface="Times New Roman" panose="02020603050405020304" pitchFamily="18" charset="0"/>
                <a:cs typeface="Times New Roman" panose="02020603050405020304" pitchFamily="18" charset="0"/>
              </a:rPr>
              <a:t> nu </a:t>
            </a:r>
            <a:r>
              <a:rPr lang="en-US" sz="1600" dirty="0" err="1">
                <a:latin typeface="Times New Roman" panose="02020603050405020304" pitchFamily="18" charset="0"/>
                <a:cs typeface="Times New Roman" panose="02020603050405020304" pitchFamily="18" charset="0"/>
              </a:rPr>
              <a:t>este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votarea</a:t>
            </a:r>
            <a:r>
              <a:rPr lang="en-US" sz="1600" dirty="0">
                <a:latin typeface="Times New Roman" panose="02020603050405020304" pitchFamily="18" charset="0"/>
                <a:cs typeface="Times New Roman" panose="02020603050405020304" pitchFamily="18" charset="0"/>
              </a:rPr>
              <a:t>, ci </a:t>
            </a:r>
            <a:r>
              <a:rPr lang="en-US" sz="1600" dirty="0" err="1">
                <a:latin typeface="Times New Roman" panose="02020603050405020304" pitchFamily="18" charset="0"/>
                <a:cs typeface="Times New Roman" panose="02020603050405020304" pitchFamily="18" charset="0"/>
              </a:rPr>
              <a:t>calcularea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voturilor</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poate fi combătut, s-a ajuns la </a:t>
            </a:r>
            <a:r>
              <a:rPr lang="ro-RO" sz="1600" dirty="0" err="1">
                <a:latin typeface="Times New Roman" panose="02020603050405020304" pitchFamily="18" charset="0"/>
                <a:cs typeface="Times New Roman" panose="02020603050405020304" pitchFamily="18" charset="0"/>
              </a:rPr>
              <a:t>dorița</a:t>
            </a:r>
            <a:r>
              <a:rPr lang="ro-RO" sz="1600" dirty="0">
                <a:latin typeface="Times New Roman" panose="02020603050405020304" pitchFamily="18" charset="0"/>
                <a:cs typeface="Times New Roman" panose="02020603050405020304" pitchFamily="18" charset="0"/>
              </a:rPr>
              <a:t> de a găsi un mod prin care poate fi realizat acest lucru.  Așadar s-a </a:t>
            </a:r>
            <a:r>
              <a:rPr lang="ro-RO" sz="1600" dirty="0" err="1">
                <a:latin typeface="Times New Roman" panose="02020603050405020304" pitchFamily="18" charset="0"/>
                <a:cs typeface="Times New Roman" panose="02020603050405020304" pitchFamily="18" charset="0"/>
              </a:rPr>
              <a:t>cautat</a:t>
            </a:r>
            <a:r>
              <a:rPr lang="ro-RO" sz="1600" dirty="0">
                <a:latin typeface="Times New Roman" panose="02020603050405020304" pitchFamily="18" charset="0"/>
                <a:cs typeface="Times New Roman" panose="02020603050405020304" pitchFamily="18" charset="0"/>
              </a:rPr>
              <a:t> o </a:t>
            </a:r>
            <a:r>
              <a:rPr lang="ro-RO" sz="1600" dirty="0" err="1">
                <a:latin typeface="Times New Roman" panose="02020603050405020304" pitchFamily="18" charset="0"/>
                <a:cs typeface="Times New Roman" panose="02020603050405020304" pitchFamily="18" charset="0"/>
              </a:rPr>
              <a:t>solutie</a:t>
            </a:r>
            <a:r>
              <a:rPr lang="ro-RO" sz="1600" dirty="0">
                <a:latin typeface="Times New Roman" panose="02020603050405020304" pitchFamily="18" charset="0"/>
                <a:cs typeface="Times New Roman" panose="02020603050405020304" pitchFamily="18" charset="0"/>
              </a:rPr>
              <a:t> de actualitate, prin apelarea la tehnologie.</a:t>
            </a:r>
            <a:endParaRPr lang="en-US" sz="1600" dirty="0">
              <a:latin typeface="Times New Roman" panose="02020603050405020304" pitchFamily="18" charset="0"/>
              <a:cs typeface="Times New Roman" panose="02020603050405020304" pitchFamily="18" charset="0"/>
            </a:endParaRPr>
          </a:p>
        </p:txBody>
      </p:sp>
      <p:sp>
        <p:nvSpPr>
          <p:cNvPr id="4" name="Substituent număr diapozitiv 3"/>
          <p:cNvSpPr>
            <a:spLocks noGrp="1"/>
          </p:cNvSpPr>
          <p:nvPr>
            <p:ph type="sldNum" sz="quarter" idx="5"/>
          </p:nvPr>
        </p:nvSpPr>
        <p:spPr/>
        <p:txBody>
          <a:bodyPr/>
          <a:lstStyle/>
          <a:p>
            <a:fld id="{39C13B9E-123D-412D-A459-0F0A854DD546}" type="slidenum">
              <a:rPr lang="en-US" smtClean="0"/>
              <a:t>2</a:t>
            </a:fld>
            <a:endParaRPr lang="en-US"/>
          </a:p>
        </p:txBody>
      </p:sp>
    </p:spTree>
    <p:extLst>
      <p:ext uri="{BB962C8B-B14F-4D97-AF65-F5344CB8AC3E}">
        <p14:creationId xmlns:p14="http://schemas.microsoft.com/office/powerpoint/2010/main" val="298575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Scopul acestei lucrări a fost sa implementez un nou mod de votare, online, unde un votant </a:t>
            </a:r>
            <a:r>
              <a:rPr lang="ro-RO" dirty="0" err="1"/>
              <a:t>iși</a:t>
            </a:r>
            <a:r>
              <a:rPr lang="ro-RO" dirty="0"/>
              <a:t> poate crea rapid un cont pe baza introducerii unei poze de buletin, dar si pentru a oferi o numerotare corecta a voturilor. </a:t>
            </a:r>
            <a:endParaRPr lang="en-US" dirty="0"/>
          </a:p>
        </p:txBody>
      </p:sp>
      <p:sp>
        <p:nvSpPr>
          <p:cNvPr id="4" name="Substituent număr diapozitiv 3"/>
          <p:cNvSpPr>
            <a:spLocks noGrp="1"/>
          </p:cNvSpPr>
          <p:nvPr>
            <p:ph type="sldNum" sz="quarter" idx="5"/>
          </p:nvPr>
        </p:nvSpPr>
        <p:spPr/>
        <p:txBody>
          <a:bodyPr/>
          <a:lstStyle/>
          <a:p>
            <a:fld id="{39C13B9E-123D-412D-A459-0F0A854DD546}" type="slidenum">
              <a:rPr lang="en-US" smtClean="0"/>
              <a:t>3</a:t>
            </a:fld>
            <a:endParaRPr lang="en-US"/>
          </a:p>
        </p:txBody>
      </p:sp>
    </p:spTree>
    <p:extLst>
      <p:ext uri="{BB962C8B-B14F-4D97-AF65-F5344CB8AC3E}">
        <p14:creationId xmlns:p14="http://schemas.microsoft.com/office/powerpoint/2010/main" val="326473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err="1"/>
              <a:t>Diagrama</a:t>
            </a:r>
            <a:r>
              <a:rPr lang="en-US" dirty="0"/>
              <a:t> de context a </a:t>
            </a:r>
            <a:r>
              <a:rPr lang="en-US" dirty="0" err="1"/>
              <a:t>sistemului</a:t>
            </a:r>
            <a:r>
              <a:rPr lang="en-US" dirty="0"/>
              <a:t>, </a:t>
            </a:r>
            <a:r>
              <a:rPr lang="en-US" dirty="0" err="1"/>
              <a:t>reprezinta</a:t>
            </a:r>
            <a:r>
              <a:rPr lang="en-US" dirty="0"/>
              <a:t> </a:t>
            </a:r>
            <a:r>
              <a:rPr lang="en-US" dirty="0" err="1"/>
              <a:t>punctul</a:t>
            </a:r>
            <a:r>
              <a:rPr lang="en-US" dirty="0"/>
              <a:t> de start </a:t>
            </a:r>
            <a:r>
              <a:rPr lang="en-US" dirty="0" err="1"/>
              <a:t>pentru</a:t>
            </a:r>
            <a:r>
              <a:rPr lang="en-US" dirty="0"/>
              <a:t> </a:t>
            </a:r>
            <a:r>
              <a:rPr lang="en-US" dirty="0" err="1"/>
              <a:t>documentarea</a:t>
            </a:r>
            <a:r>
              <a:rPr lang="en-US" dirty="0"/>
              <a:t> </a:t>
            </a:r>
            <a:r>
              <a:rPr lang="en-US" dirty="0" err="1"/>
              <a:t>sistemului</a:t>
            </a:r>
            <a:r>
              <a:rPr lang="en-US" dirty="0"/>
              <a:t> software. In </a:t>
            </a:r>
            <a:r>
              <a:rPr lang="en-US" dirty="0" err="1"/>
              <a:t>aceasta</a:t>
            </a:r>
            <a:r>
              <a:rPr lang="en-US" dirty="0"/>
              <a:t> </a:t>
            </a:r>
            <a:r>
              <a:rPr lang="en-US" dirty="0" err="1"/>
              <a:t>diagrama</a:t>
            </a:r>
            <a:r>
              <a:rPr lang="en-US" dirty="0"/>
              <a:t> </a:t>
            </a:r>
            <a:r>
              <a:rPr lang="en-US" dirty="0" err="1"/>
              <a:t>accentul</a:t>
            </a:r>
            <a:r>
              <a:rPr lang="en-US" dirty="0"/>
              <a:t> nu </a:t>
            </a:r>
            <a:r>
              <a:rPr lang="en-US" dirty="0" err="1"/>
              <a:t>este</a:t>
            </a:r>
            <a:r>
              <a:rPr lang="en-US" dirty="0"/>
              <a:t> pus pe </a:t>
            </a:r>
            <a:r>
              <a:rPr lang="en-US" dirty="0" err="1"/>
              <a:t>modul</a:t>
            </a:r>
            <a:r>
              <a:rPr lang="en-US" dirty="0"/>
              <a:t> de </a:t>
            </a:r>
            <a:r>
              <a:rPr lang="en-US" dirty="0" err="1"/>
              <a:t>implementare</a:t>
            </a:r>
            <a:r>
              <a:rPr lang="en-US" dirty="0"/>
              <a:t> ci pe </a:t>
            </a:r>
            <a:r>
              <a:rPr lang="en-US" dirty="0" err="1"/>
              <a:t>utilizatorii</a:t>
            </a:r>
            <a:r>
              <a:rPr lang="en-US" dirty="0"/>
              <a:t> </a:t>
            </a:r>
            <a:r>
              <a:rPr lang="en-US" dirty="0" err="1"/>
              <a:t>aplicatiei</a:t>
            </a:r>
            <a:r>
              <a:rPr lang="en-US" dirty="0"/>
              <a:t>( </a:t>
            </a:r>
            <a:r>
              <a:rPr lang="en-US" dirty="0" err="1"/>
              <a:t>actori</a:t>
            </a:r>
            <a:r>
              <a:rPr lang="en-US" dirty="0"/>
              <a:t>, </a:t>
            </a:r>
            <a:r>
              <a:rPr lang="en-US" dirty="0" err="1"/>
              <a:t>roluri</a:t>
            </a:r>
            <a:r>
              <a:rPr lang="en-US" dirty="0"/>
              <a:t>). In </a:t>
            </a:r>
            <a:r>
              <a:rPr lang="en-US" dirty="0" err="1"/>
              <a:t>centru</a:t>
            </a:r>
            <a:r>
              <a:rPr lang="en-US" dirty="0"/>
              <a:t> se </a:t>
            </a:r>
            <a:r>
              <a:rPr lang="en-US" dirty="0" err="1"/>
              <a:t>afla</a:t>
            </a:r>
            <a:r>
              <a:rPr lang="en-US" dirty="0"/>
              <a:t> </a:t>
            </a:r>
            <a:r>
              <a:rPr lang="en-US" dirty="0" err="1"/>
              <a:t>aplicatia</a:t>
            </a:r>
            <a:r>
              <a:rPr lang="en-US" dirty="0"/>
              <a:t> </a:t>
            </a:r>
            <a:r>
              <a:rPr lang="en-US" dirty="0" err="1"/>
              <a:t>propriu-zisa</a:t>
            </a:r>
            <a:r>
              <a:rPr lang="en-US" dirty="0"/>
              <a:t> </a:t>
            </a:r>
            <a:r>
              <a:rPr lang="en-US" dirty="0" err="1"/>
              <a:t>iar</a:t>
            </a:r>
            <a:r>
              <a:rPr lang="en-US" dirty="0"/>
              <a:t> pe </a:t>
            </a:r>
            <a:r>
              <a:rPr lang="en-US" dirty="0" err="1"/>
              <a:t>margini</a:t>
            </a:r>
            <a:r>
              <a:rPr lang="en-US" dirty="0"/>
              <a:t> </a:t>
            </a:r>
            <a:r>
              <a:rPr lang="en-US" dirty="0" err="1"/>
              <a:t>este</a:t>
            </a:r>
            <a:r>
              <a:rPr lang="en-US" dirty="0"/>
              <a:t> </a:t>
            </a:r>
            <a:r>
              <a:rPr lang="en-US" dirty="0" err="1"/>
              <a:t>inconjurata</a:t>
            </a:r>
            <a:r>
              <a:rPr lang="en-US" dirty="0"/>
              <a:t> de </a:t>
            </a:r>
            <a:r>
              <a:rPr lang="en-US" dirty="0" err="1"/>
              <a:t>utilizatori</a:t>
            </a:r>
            <a:r>
              <a:rPr lang="en-US" dirty="0"/>
              <a:t>.</a:t>
            </a:r>
          </a:p>
        </p:txBody>
      </p:sp>
      <p:sp>
        <p:nvSpPr>
          <p:cNvPr id="4" name="Substituent număr diapozitiv 3"/>
          <p:cNvSpPr>
            <a:spLocks noGrp="1"/>
          </p:cNvSpPr>
          <p:nvPr>
            <p:ph type="sldNum" sz="quarter" idx="5"/>
          </p:nvPr>
        </p:nvSpPr>
        <p:spPr/>
        <p:txBody>
          <a:bodyPr/>
          <a:lstStyle/>
          <a:p>
            <a:fld id="{39C13B9E-123D-412D-A459-0F0A854DD546}" type="slidenum">
              <a:rPr lang="en-US" smtClean="0"/>
              <a:t>4</a:t>
            </a:fld>
            <a:endParaRPr lang="en-US"/>
          </a:p>
        </p:txBody>
      </p:sp>
    </p:spTree>
    <p:extLst>
      <p:ext uri="{BB962C8B-B14F-4D97-AF65-F5344CB8AC3E}">
        <p14:creationId xmlns:p14="http://schemas.microsoft.com/office/powerpoint/2010/main" val="91280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Un container poate fi reprezentat de o aplicație web, de o aplicație web de o singura pagina sau o schemă de baze de date.  În principal, este o componenta ce poate fi rulată separat, ce executa cod sau stochează date. Această diagramă prezinta mai în detaliu arhitectura și modul în care sunt împărțite responsabilitățile. De asemenea, oferă informații despre tehnologiile folosite și cum comunică containerele intre ele.</a:t>
            </a:r>
            <a:endParaRPr lang="en-US" dirty="0"/>
          </a:p>
        </p:txBody>
      </p:sp>
      <p:sp>
        <p:nvSpPr>
          <p:cNvPr id="4" name="Substituent număr diapozitiv 3"/>
          <p:cNvSpPr>
            <a:spLocks noGrp="1"/>
          </p:cNvSpPr>
          <p:nvPr>
            <p:ph type="sldNum" sz="quarter" idx="5"/>
          </p:nvPr>
        </p:nvSpPr>
        <p:spPr/>
        <p:txBody>
          <a:bodyPr/>
          <a:lstStyle/>
          <a:p>
            <a:fld id="{39C13B9E-123D-412D-A459-0F0A854DD546}" type="slidenum">
              <a:rPr lang="en-US" smtClean="0"/>
              <a:t>5</a:t>
            </a:fld>
            <a:endParaRPr lang="en-US"/>
          </a:p>
        </p:txBody>
      </p:sp>
    </p:spTree>
    <p:extLst>
      <p:ext uri="{BB962C8B-B14F-4D97-AF65-F5344CB8AC3E}">
        <p14:creationId xmlns:p14="http://schemas.microsoft.com/office/powerpoint/2010/main" val="97743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382889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Editați stilurile de text coordonator</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885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201797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Editați stilurile de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1128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Editați stilurile de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1426596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2680554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273382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307587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58E948EA-8C3F-477A-98DE-0ADB704DE24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361940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58E948EA-8C3F-477A-98DE-0ADB704DE24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369416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58E948EA-8C3F-477A-98DE-0ADB704DE244}"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411934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58E948EA-8C3F-477A-98DE-0ADB704DE244}"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62276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948EA-8C3F-477A-98DE-0ADB704DE244}"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124527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Faceți clic pentru a edita stilul de titlu coordonator</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8E948EA-8C3F-477A-98DE-0ADB704DE24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309205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8E948EA-8C3F-477A-98DE-0ADB704DE24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08DC8-B759-4C19-BE48-AD9947394B88}" type="slidenum">
              <a:rPr lang="en-US" smtClean="0"/>
              <a:t>‹#›</a:t>
            </a:fld>
            <a:endParaRPr lang="en-US"/>
          </a:p>
        </p:txBody>
      </p:sp>
    </p:spTree>
    <p:extLst>
      <p:ext uri="{BB962C8B-B14F-4D97-AF65-F5344CB8AC3E}">
        <p14:creationId xmlns:p14="http://schemas.microsoft.com/office/powerpoint/2010/main" val="158093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E948EA-8C3F-477A-98DE-0ADB704DE244}" type="datetimeFigureOut">
              <a:rPr lang="en-US" smtClean="0"/>
              <a:t>7/2/2019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208DC8-B759-4C19-BE48-AD9947394B88}" type="slidenum">
              <a:rPr lang="en-US" smtClean="0"/>
              <a:t>‹#›</a:t>
            </a:fld>
            <a:endParaRPr lang="en-US"/>
          </a:p>
        </p:txBody>
      </p:sp>
    </p:spTree>
    <p:extLst>
      <p:ext uri="{BB962C8B-B14F-4D97-AF65-F5344CB8AC3E}">
        <p14:creationId xmlns:p14="http://schemas.microsoft.com/office/powerpoint/2010/main" val="370460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910DE49-1778-47A8-9698-1B1D3525C72E}"/>
              </a:ext>
            </a:extLst>
          </p:cNvPr>
          <p:cNvSpPr>
            <a:spLocks noGrp="1"/>
          </p:cNvSpPr>
          <p:nvPr>
            <p:ph type="ctrTitle"/>
          </p:nvPr>
        </p:nvSpPr>
        <p:spPr>
          <a:xfrm>
            <a:off x="1844692" y="1160865"/>
            <a:ext cx="7766936" cy="1646302"/>
          </a:xfrm>
        </p:spPr>
        <p:txBody>
          <a:bodyPr/>
          <a:lstStyle/>
          <a:p>
            <a:pPr algn="ctr"/>
            <a:r>
              <a:rPr lang="en-US" dirty="0" err="1"/>
              <a:t>Voteaz</a:t>
            </a:r>
            <a:r>
              <a:rPr lang="ro-RO" dirty="0"/>
              <a:t>ă</a:t>
            </a:r>
            <a:endParaRPr lang="en-US" dirty="0"/>
          </a:p>
        </p:txBody>
      </p:sp>
      <p:sp>
        <p:nvSpPr>
          <p:cNvPr id="3" name="Subtitlu 2">
            <a:extLst>
              <a:ext uri="{FF2B5EF4-FFF2-40B4-BE49-F238E27FC236}">
                <a16:creationId xmlns:a16="http://schemas.microsoft.com/office/drawing/2014/main" id="{5A2FF335-8FE2-4918-B56F-49501E8976D9}"/>
              </a:ext>
            </a:extLst>
          </p:cNvPr>
          <p:cNvSpPr>
            <a:spLocks noGrp="1"/>
          </p:cNvSpPr>
          <p:nvPr>
            <p:ph type="subTitle" idx="1"/>
          </p:nvPr>
        </p:nvSpPr>
        <p:spPr>
          <a:xfrm>
            <a:off x="1507067" y="4050834"/>
            <a:ext cx="3247813" cy="943198"/>
          </a:xfrm>
        </p:spPr>
        <p:txBody>
          <a:bodyPr numCol="1">
            <a:normAutofit/>
          </a:bodyPr>
          <a:lstStyle/>
          <a:p>
            <a:r>
              <a:rPr lang="en-US" dirty="0"/>
              <a:t>Absolvent:</a:t>
            </a:r>
            <a:r>
              <a:rPr lang="ro-RO" dirty="0"/>
              <a:t>				</a:t>
            </a:r>
            <a:endParaRPr lang="en-US" dirty="0"/>
          </a:p>
          <a:p>
            <a:pPr algn="l"/>
            <a:r>
              <a:rPr lang="ro-RO" dirty="0"/>
              <a:t>	</a:t>
            </a:r>
            <a:r>
              <a:rPr lang="en-US" dirty="0"/>
              <a:t>Roman </a:t>
            </a:r>
            <a:r>
              <a:rPr lang="ro-RO" dirty="0"/>
              <a:t>Ștefan</a:t>
            </a:r>
            <a:endParaRPr lang="en-US" dirty="0"/>
          </a:p>
        </p:txBody>
      </p:sp>
      <p:sp>
        <p:nvSpPr>
          <p:cNvPr id="4" name="Subtitlu 2">
            <a:extLst>
              <a:ext uri="{FF2B5EF4-FFF2-40B4-BE49-F238E27FC236}">
                <a16:creationId xmlns:a16="http://schemas.microsoft.com/office/drawing/2014/main" id="{2824E17B-5C46-4D71-A51C-4E8F082C5F5A}"/>
              </a:ext>
            </a:extLst>
          </p:cNvPr>
          <p:cNvSpPr txBox="1">
            <a:spLocks/>
          </p:cNvSpPr>
          <p:nvPr/>
        </p:nvSpPr>
        <p:spPr>
          <a:xfrm>
            <a:off x="5728160" y="4050834"/>
            <a:ext cx="3247813" cy="943198"/>
          </a:xfrm>
          <a:prstGeom prst="rect">
            <a:avLst/>
          </a:prstGeom>
        </p:spPr>
        <p:txBody>
          <a:bodyPr vert="horz" lIns="91440" tIns="45720" rIns="91440" bIns="45720" numCol="1"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ro-RO" dirty="0"/>
              <a:t>Coordonator</a:t>
            </a:r>
            <a:r>
              <a:rPr lang="en-US" dirty="0"/>
              <a:t>:</a:t>
            </a:r>
            <a:r>
              <a:rPr lang="ro-RO" dirty="0"/>
              <a:t>				</a:t>
            </a:r>
            <a:endParaRPr lang="en-US" dirty="0"/>
          </a:p>
          <a:p>
            <a:pPr algn="l"/>
            <a:r>
              <a:rPr lang="ro-RO" dirty="0"/>
              <a:t>	Drd. Florin Olariu</a:t>
            </a:r>
            <a:endParaRPr lang="en-US" dirty="0"/>
          </a:p>
        </p:txBody>
      </p:sp>
    </p:spTree>
    <p:extLst>
      <p:ext uri="{BB962C8B-B14F-4D97-AF65-F5344CB8AC3E}">
        <p14:creationId xmlns:p14="http://schemas.microsoft.com/office/powerpoint/2010/main" val="325202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u 1">
            <a:extLst>
              <a:ext uri="{FF2B5EF4-FFF2-40B4-BE49-F238E27FC236}">
                <a16:creationId xmlns:a16="http://schemas.microsoft.com/office/drawing/2014/main" id="{2C298203-B3A5-4541-8E67-7D435E46D911}"/>
              </a:ext>
            </a:extLst>
          </p:cNvPr>
          <p:cNvSpPr>
            <a:spLocks noGrp="1"/>
          </p:cNvSpPr>
          <p:nvPr>
            <p:ph type="title"/>
          </p:nvPr>
        </p:nvSpPr>
        <p:spPr>
          <a:xfrm>
            <a:off x="643467" y="816638"/>
            <a:ext cx="3367359" cy="5224724"/>
          </a:xfrm>
        </p:spPr>
        <p:txBody>
          <a:bodyPr anchor="ctr">
            <a:normAutofit/>
          </a:bodyPr>
          <a:lstStyle/>
          <a:p>
            <a:r>
              <a:rPr lang="ro-RO" dirty="0"/>
              <a:t>Introducere</a:t>
            </a:r>
            <a:endParaRPr lang="en-US" dirty="0"/>
          </a:p>
        </p:txBody>
      </p:sp>
      <p:sp>
        <p:nvSpPr>
          <p:cNvPr id="3" name="Substituent conținut 2">
            <a:extLst>
              <a:ext uri="{FF2B5EF4-FFF2-40B4-BE49-F238E27FC236}">
                <a16:creationId xmlns:a16="http://schemas.microsoft.com/office/drawing/2014/main" id="{1BDFFE7C-3C18-466F-B823-BF1E2114E185}"/>
              </a:ext>
            </a:extLst>
          </p:cNvPr>
          <p:cNvSpPr>
            <a:spLocks noGrp="1"/>
          </p:cNvSpPr>
          <p:nvPr>
            <p:ph idx="1"/>
          </p:nvPr>
        </p:nvSpPr>
        <p:spPr>
          <a:xfrm>
            <a:off x="4654295" y="816638"/>
            <a:ext cx="4619706" cy="5224724"/>
          </a:xfrm>
        </p:spPr>
        <p:txBody>
          <a:bodyPr anchor="ctr">
            <a:normAutofit/>
          </a:bodyPr>
          <a:lstStyle/>
          <a:p>
            <a:pPr marL="0" indent="0" algn="just">
              <a:buNone/>
            </a:pPr>
            <a:r>
              <a:rPr lang="en-US" sz="2400" dirty="0">
                <a:latin typeface="Times New Roman" panose="02020603050405020304" pitchFamily="18" charset="0"/>
                <a:cs typeface="Times New Roman" panose="02020603050405020304" pitchFamily="18" charset="0"/>
              </a:rPr>
              <a:t>“</a:t>
            </a:r>
            <a:r>
              <a:rPr lang="it-IT" sz="2400" dirty="0">
                <a:latin typeface="Times New Roman" panose="02020603050405020304" pitchFamily="18" charset="0"/>
                <a:cs typeface="Times New Roman" panose="02020603050405020304" pitchFamily="18" charset="0"/>
              </a:rPr>
              <a:t>Democraţia nu este votarea, ci calcularea voturilor.</a:t>
            </a:r>
            <a:r>
              <a:rPr lang="en-US" sz="2400" dirty="0"/>
              <a:t>”</a:t>
            </a:r>
          </a:p>
          <a:p>
            <a:pPr marL="0" indent="0" algn="just">
              <a:buNone/>
            </a:pPr>
            <a:r>
              <a:rPr lang="en-US" sz="2400" dirty="0">
                <a:latin typeface="Times New Roman" panose="02020603050405020304" pitchFamily="18" charset="0"/>
                <a:cs typeface="Times New Roman" panose="02020603050405020304" pitchFamily="18" charset="0"/>
              </a:rPr>
              <a:t>					Tom Stoppard</a:t>
            </a:r>
          </a:p>
        </p:txBody>
      </p:sp>
    </p:spTree>
    <p:extLst>
      <p:ext uri="{BB962C8B-B14F-4D97-AF65-F5344CB8AC3E}">
        <p14:creationId xmlns:p14="http://schemas.microsoft.com/office/powerpoint/2010/main" val="104794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D891ADF6-D226-4A99-B721-B044A889848B}"/>
              </a:ext>
            </a:extLst>
          </p:cNvPr>
          <p:cNvSpPr>
            <a:spLocks noGrp="1"/>
          </p:cNvSpPr>
          <p:nvPr>
            <p:ph type="title"/>
          </p:nvPr>
        </p:nvSpPr>
        <p:spPr>
          <a:xfrm>
            <a:off x="1043950" y="1179151"/>
            <a:ext cx="3300646" cy="4463889"/>
          </a:xfrm>
        </p:spPr>
        <p:txBody>
          <a:bodyPr anchor="ctr">
            <a:normAutofit/>
          </a:bodyPr>
          <a:lstStyle/>
          <a:p>
            <a:r>
              <a:rPr lang="ro-RO" dirty="0"/>
              <a:t>Contribuții</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EC20BC6-0417-4C52-97DD-40E245E3C08A}"/>
              </a:ext>
            </a:extLst>
          </p:cNvPr>
          <p:cNvSpPr>
            <a:spLocks noGrp="1"/>
          </p:cNvSpPr>
          <p:nvPr>
            <p:ph idx="1"/>
          </p:nvPr>
        </p:nvSpPr>
        <p:spPr>
          <a:xfrm>
            <a:off x="4978918" y="1109145"/>
            <a:ext cx="6341016" cy="4603900"/>
          </a:xfrm>
        </p:spPr>
        <p:txBody>
          <a:bodyPr anchor="ctr">
            <a:normAutofit/>
          </a:bodyPr>
          <a:lstStyle/>
          <a:p>
            <a:pPr marL="457200" indent="-457200" algn="just">
              <a:buFont typeface="+mj-lt"/>
              <a:buAutoNum type="arabicPeriod"/>
            </a:pPr>
            <a:r>
              <a:rPr lang="ro-RO" sz="2400" dirty="0" err="1">
                <a:latin typeface="Times New Roman" panose="02020603050405020304" pitchFamily="18" charset="0"/>
                <a:cs typeface="Times New Roman" panose="02020603050405020304" pitchFamily="18" charset="0"/>
              </a:rPr>
              <a:t>Research</a:t>
            </a:r>
            <a:r>
              <a:rPr lang="ro-RO" sz="2400" dirty="0">
                <a:latin typeface="Times New Roman" panose="02020603050405020304" pitchFamily="18" charset="0"/>
                <a:cs typeface="Times New Roman" panose="02020603050405020304" pitchFamily="18" charset="0"/>
              </a:rPr>
              <a:t> asupra sistemelor de vot implementate în afara țării dar și în România.</a:t>
            </a:r>
          </a:p>
          <a:p>
            <a:pPr marL="457200" indent="-457200" algn="just">
              <a:buFont typeface="+mj-lt"/>
              <a:buAutoNum type="arabicPeriod"/>
            </a:pPr>
            <a:r>
              <a:rPr lang="ro-RO" sz="2400" dirty="0" err="1">
                <a:latin typeface="Times New Roman" panose="02020603050405020304" pitchFamily="18" charset="0"/>
                <a:cs typeface="Times New Roman" panose="02020603050405020304" pitchFamily="18" charset="0"/>
              </a:rPr>
              <a:t>Research</a:t>
            </a:r>
            <a:r>
              <a:rPr lang="ro-RO" sz="2400" dirty="0">
                <a:latin typeface="Times New Roman" panose="02020603050405020304" pitchFamily="18" charset="0"/>
                <a:cs typeface="Times New Roman" panose="02020603050405020304" pitchFamily="18" charset="0"/>
              </a:rPr>
              <a:t> despre OCR </a:t>
            </a:r>
          </a:p>
          <a:p>
            <a:pPr marL="457200" indent="-457200" algn="just">
              <a:buFont typeface="+mj-lt"/>
              <a:buAutoNum type="arabicPeriod"/>
            </a:pPr>
            <a:r>
              <a:rPr lang="ro-RO" sz="2400" dirty="0">
                <a:latin typeface="Times New Roman" panose="02020603050405020304" pitchFamily="18" charset="0"/>
                <a:cs typeface="Times New Roman" panose="02020603050405020304" pitchFamily="18" charset="0"/>
              </a:rPr>
              <a:t>Arhitectura și designul aplicației </a:t>
            </a:r>
          </a:p>
          <a:p>
            <a:pPr marL="457200" indent="-457200" algn="just">
              <a:buFont typeface="+mj-lt"/>
              <a:buAutoNum type="arabicPeriod"/>
            </a:pPr>
            <a:r>
              <a:rPr lang="ro-RO" sz="2400" dirty="0">
                <a:latin typeface="Times New Roman" panose="02020603050405020304" pitchFamily="18" charset="0"/>
                <a:cs typeface="Times New Roman" panose="02020603050405020304" pitchFamily="18" charset="0"/>
              </a:rPr>
              <a:t>Migrarea procesului clasic de votare în mediul online.</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499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D891ADF6-D226-4A99-B721-B044A889848B}"/>
              </a:ext>
            </a:extLst>
          </p:cNvPr>
          <p:cNvSpPr>
            <a:spLocks noGrp="1"/>
          </p:cNvSpPr>
          <p:nvPr>
            <p:ph type="title"/>
          </p:nvPr>
        </p:nvSpPr>
        <p:spPr>
          <a:xfrm>
            <a:off x="1043950" y="1179151"/>
            <a:ext cx="3300646" cy="4463889"/>
          </a:xfrm>
        </p:spPr>
        <p:txBody>
          <a:bodyPr anchor="ctr">
            <a:normAutofit/>
          </a:bodyPr>
          <a:lstStyle/>
          <a:p>
            <a:r>
              <a:rPr lang="ro-RO" dirty="0"/>
              <a:t>	Arhitectură</a:t>
            </a:r>
            <a:br>
              <a:rPr lang="ro-RO" dirty="0"/>
            </a:br>
            <a:r>
              <a:rPr lang="ro-RO" sz="1800" dirty="0">
                <a:latin typeface="Times New Roman" panose="02020603050405020304" pitchFamily="18" charset="0"/>
                <a:cs typeface="Times New Roman" panose="02020603050405020304" pitchFamily="18" charset="0"/>
              </a:rPr>
              <a:t>		     L</a:t>
            </a:r>
            <a:r>
              <a:rPr lang="en-US" sz="1800" dirty="0">
                <a:latin typeface="Times New Roman" panose="02020603050405020304" pitchFamily="18" charset="0"/>
                <a:cs typeface="Times New Roman" panose="02020603050405020304" pitchFamily="18" charset="0"/>
              </a:rPr>
              <a:t>e</a:t>
            </a:r>
            <a:r>
              <a:rPr lang="ro-RO" sz="1800" dirty="0">
                <a:latin typeface="Times New Roman" panose="02020603050405020304" pitchFamily="18" charset="0"/>
                <a:cs typeface="Times New Roman" panose="02020603050405020304" pitchFamily="18" charset="0"/>
              </a:rPr>
              <a:t>vel</a:t>
            </a:r>
            <a:r>
              <a:rPr lang="en-US" sz="1800" dirty="0">
                <a:latin typeface="Times New Roman" panose="02020603050405020304" pitchFamily="18" charset="0"/>
                <a:cs typeface="Times New Roman" panose="02020603050405020304" pitchFamily="18" charset="0"/>
              </a:rPr>
              <a:t> 1</a:t>
            </a:r>
            <a:br>
              <a:rPr lang="ro-RO" sz="1800" dirty="0">
                <a:latin typeface="Times New Roman" panose="02020603050405020304" pitchFamily="18" charset="0"/>
                <a:cs typeface="Times New Roman" panose="02020603050405020304" pitchFamily="18" charset="0"/>
              </a:rPr>
            </a:br>
            <a:r>
              <a:rPr lang="ro-RO"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System Context diagram</a:t>
            </a:r>
            <a:br>
              <a:rPr lang="ro-RO" dirty="0">
                <a:latin typeface="Times New Roman" panose="02020603050405020304" pitchFamily="18" charset="0"/>
                <a:cs typeface="Times New Roman" panose="02020603050405020304" pitchFamily="18" charset="0"/>
              </a:rPr>
            </a:b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EC20BC6-0417-4C52-97DD-40E245E3C08A}"/>
              </a:ext>
            </a:extLst>
          </p:cNvPr>
          <p:cNvSpPr>
            <a:spLocks noGrp="1"/>
          </p:cNvSpPr>
          <p:nvPr>
            <p:ph idx="1"/>
          </p:nvPr>
        </p:nvSpPr>
        <p:spPr>
          <a:xfrm>
            <a:off x="4978918" y="1109145"/>
            <a:ext cx="6341016" cy="4603900"/>
          </a:xfrm>
        </p:spPr>
        <p:txBody>
          <a:bodyPr anchor="ct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 name="Imagine 3">
            <a:extLst>
              <a:ext uri="{FF2B5EF4-FFF2-40B4-BE49-F238E27FC236}">
                <a16:creationId xmlns:a16="http://schemas.microsoft.com/office/drawing/2014/main" id="{54A9F619-1D41-4377-AACB-0CF0847449BA}"/>
              </a:ext>
            </a:extLst>
          </p:cNvPr>
          <p:cNvPicPr>
            <a:picLocks noChangeAspect="1"/>
          </p:cNvPicPr>
          <p:nvPr/>
        </p:nvPicPr>
        <p:blipFill>
          <a:blip r:embed="rId3"/>
          <a:stretch>
            <a:fillRect/>
          </a:stretch>
        </p:blipFill>
        <p:spPr>
          <a:xfrm>
            <a:off x="4895260" y="522993"/>
            <a:ext cx="6585975" cy="5812014"/>
          </a:xfrm>
          <a:prstGeom prst="rect">
            <a:avLst/>
          </a:prstGeom>
        </p:spPr>
      </p:pic>
    </p:spTree>
    <p:extLst>
      <p:ext uri="{BB962C8B-B14F-4D97-AF65-F5344CB8AC3E}">
        <p14:creationId xmlns:p14="http://schemas.microsoft.com/office/powerpoint/2010/main" val="147992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D891ADF6-D226-4A99-B721-B044A889848B}"/>
              </a:ext>
            </a:extLst>
          </p:cNvPr>
          <p:cNvSpPr>
            <a:spLocks noGrp="1"/>
          </p:cNvSpPr>
          <p:nvPr>
            <p:ph type="title"/>
          </p:nvPr>
        </p:nvSpPr>
        <p:spPr>
          <a:xfrm>
            <a:off x="1043950" y="1179151"/>
            <a:ext cx="3300646" cy="4463889"/>
          </a:xfrm>
        </p:spPr>
        <p:txBody>
          <a:bodyPr anchor="ctr">
            <a:normAutofit/>
          </a:bodyPr>
          <a:lstStyle/>
          <a:p>
            <a:r>
              <a:rPr lang="ro-RO" dirty="0"/>
              <a:t>	Arhitectură</a:t>
            </a:r>
            <a:br>
              <a:rPr lang="ro-RO" dirty="0"/>
            </a:br>
            <a:r>
              <a:rPr lang="ro-RO" sz="1800" dirty="0"/>
              <a:t>  			</a:t>
            </a:r>
            <a:r>
              <a:rPr lang="en-US" sz="1800" dirty="0">
                <a:latin typeface="Times New Roman" panose="02020603050405020304" pitchFamily="18" charset="0"/>
                <a:cs typeface="Times New Roman" panose="02020603050405020304" pitchFamily="18" charset="0"/>
              </a:rPr>
              <a:t>Level</a:t>
            </a:r>
            <a:r>
              <a:rPr lang="ro-RO" sz="1800" dirty="0">
                <a:latin typeface="Times New Roman" panose="02020603050405020304" pitchFamily="18" charset="0"/>
                <a:cs typeface="Times New Roman" panose="02020603050405020304" pitchFamily="18" charset="0"/>
              </a:rPr>
              <a:t> 2</a:t>
            </a:r>
            <a:br>
              <a:rPr lang="ro-RO" sz="1800" dirty="0">
                <a:latin typeface="Times New Roman" panose="02020603050405020304" pitchFamily="18" charset="0"/>
                <a:cs typeface="Times New Roman" panose="02020603050405020304" pitchFamily="18" charset="0"/>
              </a:rPr>
            </a:br>
            <a:r>
              <a:rPr lang="ro-RO" sz="1800" dirty="0">
                <a:latin typeface="Times New Roman" panose="02020603050405020304" pitchFamily="18" charset="0"/>
                <a:cs typeface="Times New Roman" panose="02020603050405020304" pitchFamily="18" charset="0"/>
              </a:rPr>
              <a:t>		Container </a:t>
            </a:r>
            <a:r>
              <a:rPr lang="en-US" sz="1800" dirty="0">
                <a:latin typeface="Times New Roman" panose="02020603050405020304" pitchFamily="18" charset="0"/>
                <a:cs typeface="Times New Roman" panose="02020603050405020304" pitchFamily="18" charset="0"/>
              </a:rPr>
              <a:t>diagram</a:t>
            </a:r>
            <a:br>
              <a:rPr lang="ro-RO" sz="1800" dirty="0">
                <a:latin typeface="Times New Roman" panose="02020603050405020304" pitchFamily="18" charset="0"/>
                <a:cs typeface="Times New Roman" panose="02020603050405020304" pitchFamily="18" charset="0"/>
              </a:rPr>
            </a:br>
            <a:r>
              <a:rPr lang="ro-RO" sz="1800" dirty="0">
                <a:latin typeface="Times New Roman" panose="02020603050405020304" pitchFamily="18" charset="0"/>
                <a:cs typeface="Times New Roman" panose="02020603050405020304" pitchFamily="18" charset="0"/>
              </a:rPr>
              <a:t>	</a:t>
            </a:r>
            <a:br>
              <a:rPr lang="ro-RO" dirty="0">
                <a:latin typeface="Times New Roman" panose="02020603050405020304" pitchFamily="18" charset="0"/>
                <a:cs typeface="Times New Roman" panose="02020603050405020304" pitchFamily="18" charset="0"/>
              </a:rPr>
            </a:b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EC20BC6-0417-4C52-97DD-40E245E3C08A}"/>
              </a:ext>
            </a:extLst>
          </p:cNvPr>
          <p:cNvSpPr>
            <a:spLocks noGrp="1"/>
          </p:cNvSpPr>
          <p:nvPr>
            <p:ph idx="1"/>
          </p:nvPr>
        </p:nvSpPr>
        <p:spPr>
          <a:xfrm>
            <a:off x="4978918" y="1109145"/>
            <a:ext cx="6341016" cy="4603900"/>
          </a:xfrm>
        </p:spPr>
        <p:txBody>
          <a:bodyPr anchor="ct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Imagine 6">
            <a:extLst>
              <a:ext uri="{FF2B5EF4-FFF2-40B4-BE49-F238E27FC236}">
                <a16:creationId xmlns:a16="http://schemas.microsoft.com/office/drawing/2014/main" id="{A5CCF2E6-5742-4757-B7A4-E9CACD7398CA}"/>
              </a:ext>
            </a:extLst>
          </p:cNvPr>
          <p:cNvPicPr>
            <a:picLocks noChangeAspect="1"/>
          </p:cNvPicPr>
          <p:nvPr/>
        </p:nvPicPr>
        <p:blipFill>
          <a:blip r:embed="rId3"/>
          <a:stretch>
            <a:fillRect/>
          </a:stretch>
        </p:blipFill>
        <p:spPr>
          <a:xfrm>
            <a:off x="4797885" y="987443"/>
            <a:ext cx="6703082" cy="5100524"/>
          </a:xfrm>
          <a:prstGeom prst="rect">
            <a:avLst/>
          </a:prstGeom>
        </p:spPr>
      </p:pic>
    </p:spTree>
    <p:extLst>
      <p:ext uri="{BB962C8B-B14F-4D97-AF65-F5344CB8AC3E}">
        <p14:creationId xmlns:p14="http://schemas.microsoft.com/office/powerpoint/2010/main" val="34887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D891ADF6-D226-4A99-B721-B044A889848B}"/>
              </a:ext>
            </a:extLst>
          </p:cNvPr>
          <p:cNvSpPr>
            <a:spLocks noGrp="1"/>
          </p:cNvSpPr>
          <p:nvPr>
            <p:ph type="title"/>
          </p:nvPr>
        </p:nvSpPr>
        <p:spPr>
          <a:xfrm>
            <a:off x="1043950" y="1179151"/>
            <a:ext cx="3300646" cy="4463889"/>
          </a:xfrm>
        </p:spPr>
        <p:txBody>
          <a:bodyPr anchor="ctr">
            <a:normAutofit/>
          </a:bodyPr>
          <a:lstStyle/>
          <a:p>
            <a:r>
              <a:rPr lang="ro-RO" dirty="0"/>
              <a:t>Prezentare </a:t>
            </a:r>
            <a:r>
              <a:rPr lang="ro-RO" dirty="0" err="1"/>
              <a:t>Demo</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EC20BC6-0417-4C52-97DD-40E245E3C08A}"/>
              </a:ext>
            </a:extLst>
          </p:cNvPr>
          <p:cNvSpPr>
            <a:spLocks noGrp="1"/>
          </p:cNvSpPr>
          <p:nvPr>
            <p:ph idx="1"/>
          </p:nvPr>
        </p:nvSpPr>
        <p:spPr>
          <a:xfrm>
            <a:off x="4978918" y="1109145"/>
            <a:ext cx="6341016" cy="4603900"/>
          </a:xfrm>
        </p:spPr>
        <p:txBody>
          <a:bodyPr anchor="ctr">
            <a:normAutofit/>
          </a:bodyPr>
          <a:lstStyle/>
          <a:p>
            <a:endParaRPr lang="en-US"/>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0678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D891ADF6-D226-4A99-B721-B044A889848B}"/>
              </a:ext>
            </a:extLst>
          </p:cNvPr>
          <p:cNvSpPr>
            <a:spLocks noGrp="1"/>
          </p:cNvSpPr>
          <p:nvPr>
            <p:ph type="title"/>
          </p:nvPr>
        </p:nvSpPr>
        <p:spPr>
          <a:xfrm>
            <a:off x="1043950" y="1179151"/>
            <a:ext cx="3300646" cy="4463889"/>
          </a:xfrm>
        </p:spPr>
        <p:txBody>
          <a:bodyPr anchor="ctr">
            <a:normAutofit/>
          </a:bodyPr>
          <a:lstStyle/>
          <a:p>
            <a:r>
              <a:rPr lang="ro-RO" dirty="0"/>
              <a:t>Concluzii</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EC20BC6-0417-4C52-97DD-40E245E3C08A}"/>
              </a:ext>
            </a:extLst>
          </p:cNvPr>
          <p:cNvSpPr>
            <a:spLocks noGrp="1"/>
          </p:cNvSpPr>
          <p:nvPr>
            <p:ph idx="1"/>
          </p:nvPr>
        </p:nvSpPr>
        <p:spPr>
          <a:xfrm>
            <a:off x="4978918" y="1109145"/>
            <a:ext cx="6341016" cy="4603900"/>
          </a:xfrm>
        </p:spPr>
        <p:txBody>
          <a:bodyPr anchor="ctr">
            <a:normAutofit/>
          </a:bodyPr>
          <a:lstStyle/>
          <a:p>
            <a:pPr marL="457200" indent="-457200" algn="just">
              <a:buFont typeface="+mj-lt"/>
              <a:buAutoNum type="arabicPeriod"/>
            </a:pPr>
            <a:r>
              <a:rPr lang="ro-RO" sz="2000" dirty="0">
                <a:latin typeface="Times New Roman" panose="02020603050405020304" pitchFamily="18" charset="0"/>
                <a:cs typeface="Times New Roman" panose="02020603050405020304" pitchFamily="18" charset="0"/>
              </a:rPr>
              <a:t>Migrarea sistemului clasic de votare pe web.</a:t>
            </a:r>
          </a:p>
          <a:p>
            <a:pPr marL="457200" indent="-457200" algn="just">
              <a:buFont typeface="+mj-lt"/>
              <a:buAutoNum type="arabicPeriod"/>
            </a:pPr>
            <a:r>
              <a:rPr lang="ro-RO" sz="2000" dirty="0">
                <a:latin typeface="Times New Roman" panose="02020603050405020304" pitchFamily="18" charset="0"/>
                <a:cs typeface="Times New Roman" panose="02020603050405020304" pitchFamily="18" charset="0"/>
              </a:rPr>
              <a:t>Înregistrarea pe baza unui buletin.</a:t>
            </a:r>
          </a:p>
          <a:p>
            <a:pPr marL="457200" indent="-457200" algn="just">
              <a:buFont typeface="+mj-lt"/>
              <a:buAutoNum type="arabicPeriod"/>
            </a:pPr>
            <a:r>
              <a:rPr lang="ro-RO" sz="2000" dirty="0">
                <a:latin typeface="Times New Roman" panose="02020603050405020304" pitchFamily="18" charset="0"/>
                <a:cs typeface="Times New Roman" panose="02020603050405020304" pitchFamily="18" charset="0"/>
              </a:rPr>
              <a:t>Anonimitatea votantului este păstrată</a:t>
            </a:r>
          </a:p>
          <a:p>
            <a:pPr marL="457200" indent="-457200" algn="just">
              <a:buFont typeface="+mj-lt"/>
              <a:buAutoNum type="arabicPeriod"/>
            </a:pPr>
            <a:r>
              <a:rPr lang="ro-RO" sz="2000" dirty="0">
                <a:latin typeface="Times New Roman" panose="02020603050405020304" pitchFamily="18" charset="0"/>
                <a:cs typeface="Times New Roman" panose="02020603050405020304" pitchFamily="18" charset="0"/>
              </a:rPr>
              <a:t>Platforma oferă rezultatele pe parcursul campaniei.</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5491122"/>
      </p:ext>
    </p:extLst>
  </p:cSld>
  <p:clrMapOvr>
    <a:masterClrMapping/>
  </p:clrMapOvr>
</p:sld>
</file>

<file path=ppt/theme/theme1.xml><?xml version="1.0" encoding="utf-8"?>
<a:theme xmlns:a="http://schemas.openxmlformats.org/drawingml/2006/main" name="Fațetă">
  <a:themeElements>
    <a:clrScheme name="Fațetă">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țetă">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țetă">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312</Words>
  <Application>Microsoft Office PowerPoint</Application>
  <PresentationFormat>Ecran lat</PresentationFormat>
  <Paragraphs>34</Paragraphs>
  <Slides>7</Slides>
  <Notes>5</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7</vt:i4>
      </vt:variant>
    </vt:vector>
  </HeadingPairs>
  <TitlesOfParts>
    <vt:vector size="13" baseType="lpstr">
      <vt:lpstr>Arial</vt:lpstr>
      <vt:lpstr>Calibri</vt:lpstr>
      <vt:lpstr>Times New Roman</vt:lpstr>
      <vt:lpstr>Trebuchet MS</vt:lpstr>
      <vt:lpstr>Wingdings 3</vt:lpstr>
      <vt:lpstr>Fațetă</vt:lpstr>
      <vt:lpstr>Votează</vt:lpstr>
      <vt:lpstr>Introducere</vt:lpstr>
      <vt:lpstr>Contribuții</vt:lpstr>
      <vt:lpstr> Arhitectură        Level 1  System Context diagram </vt:lpstr>
      <vt:lpstr> Arhitectură      Level 2   Container diagram   </vt:lpstr>
      <vt:lpstr>Prezentare Demo</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Voteaza</dc:title>
  <dc:creator>Stefan Roman</dc:creator>
  <cp:lastModifiedBy>Stefan Roman</cp:lastModifiedBy>
  <cp:revision>16</cp:revision>
  <dcterms:created xsi:type="dcterms:W3CDTF">2019-06-25T21:36:16Z</dcterms:created>
  <dcterms:modified xsi:type="dcterms:W3CDTF">2019-07-02T15:05:09Z</dcterms:modified>
</cp:coreProperties>
</file>