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4" r:id="rId3"/>
    <p:sldId id="258" r:id="rId4"/>
    <p:sldId id="259" r:id="rId5"/>
    <p:sldId id="385" r:id="rId6"/>
    <p:sldId id="386" r:id="rId7"/>
    <p:sldId id="260" r:id="rId8"/>
    <p:sldId id="282" r:id="rId9"/>
    <p:sldId id="261" r:id="rId10"/>
    <p:sldId id="262" r:id="rId11"/>
    <p:sldId id="283" r:id="rId12"/>
    <p:sldId id="25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1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56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82" r:id="rId124"/>
    <p:sldId id="376" r:id="rId125"/>
    <p:sldId id="377" r:id="rId126"/>
    <p:sldId id="378" r:id="rId127"/>
    <p:sldId id="379" r:id="rId128"/>
    <p:sldId id="380" r:id="rId129"/>
    <p:sldId id="381" r:id="rId130"/>
    <p:sldId id="383" r:id="rId1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C442D-A7DB-4590-925B-3F06C22F5BED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965-DAFE-40AF-AB31-055F45B39E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E1C9F-00E9-4CC1-A42C-51B9697C44FE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2FEA1-FD1F-4652-8115-B0DE4D20C0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FD51-FE12-45E7-880C-D13DFDED9FCD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2791-349A-4594-8407-B1AFFB65BC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9BB95-1591-4BEB-BDBB-52751B69A71E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98A5F-DFD3-4294-A3E1-BE1C980603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CABD-1318-443E-BF9E-79E2B92A8B6D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947D8-E97D-4E2B-A5EE-B1E8A8F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D0CE-5261-4E7A-BF42-EE1840A81CF3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2E396-3378-4F02-B196-86CFEB1405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5B5C-035F-4314-A85F-05335DF4586E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B32C-1BAC-4ABD-BB44-6E232D766D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7FDC0-EF4D-4B38-9B68-6404F9EE5CE7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ACC7-BB29-4107-8688-F0650EC489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348DD-E6EB-46E4-B21E-8D4D8857D63C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66CE2-1CE8-4896-B3A1-70D05744AA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445FB-3D40-4B68-BF02-F5604599970D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E27D-AFB6-4CDA-B81B-E57AF6AFF7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0510-DA06-4880-AB1B-F735B02BCC18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0F7BA-CDBF-4A4B-A0B6-4E1CDAA75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CA43B3-027D-4EF2-B69A-9685E03E13FD}" type="datetimeFigureOut">
              <a:rPr lang="ru-RU"/>
              <a:pPr>
                <a:defRPr/>
              </a:pPr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1F6FF-4B97-4540-8730-8A6F416FB3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4400" b="1" dirty="0">
                <a:solidFill>
                  <a:srgbClr val="FF0000"/>
                </a:solidFill>
              </a:rPr>
              <a:t>Арифметические основы ЭВМ</a:t>
            </a:r>
            <a:endParaRPr lang="ru-RU" sz="3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099" name="Рисунок 3" descr="Доска.jpg"/>
          <p:cNvPicPr>
            <a:picLocks noChangeAspect="1"/>
          </p:cNvPicPr>
          <p:nvPr/>
        </p:nvPicPr>
        <p:blipFill>
          <a:blip r:embed="rId2" cstate="print"/>
          <a:srcRect b="1151"/>
          <a:stretch>
            <a:fillRect/>
          </a:stretch>
        </p:blipFill>
        <p:spPr bwMode="auto">
          <a:xfrm>
            <a:off x="428625" y="712788"/>
            <a:ext cx="8380413" cy="61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232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учебнике «Прикладная теория цифровых автоматов» Савельева А.Я. доказывается, что оптимальной (с точки зрения затрат оборудования на представление и хранение чисел) является система счисления с основанием   </a:t>
            </a:r>
            <a:r>
              <a:rPr lang="ru-RU" sz="3200" b="1" dirty="0"/>
              <a:t>е</a:t>
            </a:r>
            <a:r>
              <a:rPr lang="ru-RU" sz="3200" dirty="0"/>
              <a:t> ≈2,72.</a:t>
            </a:r>
          </a:p>
          <a:p>
            <a:pPr algn="ctr">
              <a:defRPr/>
            </a:pPr>
            <a:endParaRPr lang="ru-RU" sz="1200" b="1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• В качестве результата деления формируется не только частное, но и остаток. Операция деления с остатком должна удовлетворять следующему соотношению: </a:t>
            </a:r>
          </a:p>
          <a:p>
            <a:pPr algn="ctr">
              <a:defRPr/>
            </a:pPr>
            <a:r>
              <a:rPr lang="en-US" sz="3200" dirty="0">
                <a:latin typeface="+mn-lt"/>
              </a:rPr>
              <a:t>B·C + R = A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большинства современных процессоров ( в том числе и фирмы </a:t>
            </a:r>
            <a:r>
              <a:rPr lang="ru-RU" sz="3200" dirty="0" err="1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) по окончании операции деления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частное занимает младшие разряды делимого, а остаток – старшие разряды делимого.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• В целях экономии оборудования на каждом шаге операции деления осуществляется не сдвиг </a:t>
            </a:r>
            <a:r>
              <a:rPr lang="ru-RU" sz="3200" dirty="0" err="1">
                <a:latin typeface="+mn-lt"/>
              </a:rPr>
              <a:t>дели-теля</a:t>
            </a:r>
            <a:r>
              <a:rPr lang="ru-RU" sz="3200" dirty="0">
                <a:latin typeface="+mn-lt"/>
              </a:rPr>
              <a:t> вправо относительно неподвижного текущего остатка, а сдвиг текущего остатка влево </a:t>
            </a:r>
            <a:r>
              <a:rPr lang="ru-RU" sz="3200" dirty="0" err="1">
                <a:latin typeface="+mn-lt"/>
              </a:rPr>
              <a:t>относи-тельно</a:t>
            </a:r>
            <a:r>
              <a:rPr lang="ru-RU" sz="3200" dirty="0">
                <a:latin typeface="+mn-lt"/>
              </a:rPr>
              <a:t> неподвижного делителя. При этом </a:t>
            </a:r>
            <a:r>
              <a:rPr lang="ru-RU" sz="3200" dirty="0" err="1">
                <a:latin typeface="+mn-lt"/>
              </a:rPr>
              <a:t>дели-тель</a:t>
            </a:r>
            <a:r>
              <a:rPr lang="ru-RU" sz="3200" dirty="0">
                <a:latin typeface="+mn-lt"/>
              </a:rPr>
              <a:t> должен совмещаться со старшими разрядами сначала делимого, а на последующих шагах – текущего остатка.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3538"/>
            <a:ext cx="9144000" cy="6494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• Подробный подход к реализации операции деления называется «метод деления с </a:t>
            </a:r>
            <a:r>
              <a:rPr lang="ru-RU" sz="3200" dirty="0" err="1">
                <a:latin typeface="+mn-lt"/>
              </a:rPr>
              <a:t>восстанов-лением</a:t>
            </a:r>
            <a:r>
              <a:rPr lang="ru-RU" sz="3200" dirty="0">
                <a:latin typeface="+mn-lt"/>
              </a:rPr>
              <a:t> остатка». В целях экономии времени выполнения операции деления в современных процессорах деление реализуется с </a:t>
            </a:r>
            <a:r>
              <a:rPr lang="ru-RU" sz="3200" dirty="0" err="1">
                <a:latin typeface="+mn-lt"/>
              </a:rPr>
              <a:t>использов-анием</a:t>
            </a:r>
            <a:r>
              <a:rPr lang="ru-RU" sz="3200" dirty="0">
                <a:latin typeface="+mn-lt"/>
              </a:rPr>
              <a:t> метода без восстановления остатка. Идея метода сводится к тому, что после получения отрицательного остатка на очередном шаге деления осуществляется его сдвиг влево так же, как и для положительного остатка, однако на следующем шаге производится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не вычитание делителя из остатка, а сложение делителя с остатком.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Обоснование метода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Допустим, что на </a:t>
            </a:r>
            <a:r>
              <a:rPr lang="ru-RU" sz="3200" dirty="0" err="1">
                <a:latin typeface="+mn-lt"/>
              </a:rPr>
              <a:t>i-ом</a:t>
            </a:r>
            <a:r>
              <a:rPr lang="ru-RU" sz="3200" dirty="0">
                <a:latin typeface="+mn-lt"/>
              </a:rPr>
              <a:t> шаге деления получен </a:t>
            </a:r>
            <a:r>
              <a:rPr lang="ru-RU" sz="3200" dirty="0" err="1">
                <a:latin typeface="+mn-lt"/>
              </a:rPr>
              <a:t>оста-ток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&lt;0, тогда для получения очередного остатка Ri+1 на (i+1)-</a:t>
            </a:r>
            <a:r>
              <a:rPr lang="ru-RU" sz="3200" dirty="0" err="1">
                <a:latin typeface="+mn-lt"/>
              </a:rPr>
              <a:t>ом</a:t>
            </a:r>
            <a:r>
              <a:rPr lang="ru-RU" sz="3200" dirty="0">
                <a:latin typeface="+mn-lt"/>
              </a:rPr>
              <a:t> шаге над текущим остатком 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 выполняются следующие действия: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49500"/>
            <a:ext cx="9663113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а) По методу с восстановлением остатка: </a:t>
            </a:r>
          </a:p>
          <a:p>
            <a:pPr algn="ctr">
              <a:defRPr/>
            </a:pPr>
            <a:r>
              <a:rPr lang="ru-RU" sz="3200" dirty="0">
                <a:latin typeface="+mn-lt"/>
              </a:rPr>
              <a:t>Ri+1 = (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 + В)·2 – В = 2Ri + 2В – В = 2Ri + В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 + В) – сложение с делителем;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 + В)·2 – сдвиг влево на 1 разряд;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Ri</a:t>
            </a:r>
            <a:r>
              <a:rPr lang="ru-RU" sz="3200" dirty="0">
                <a:latin typeface="+mn-lt"/>
              </a:rPr>
              <a:t> + В)·2 – В – вычитание делителя.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97425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б) По методу без восстановления остатка: </a:t>
            </a:r>
          </a:p>
          <a:p>
            <a:pPr algn="ctr">
              <a:defRPr/>
            </a:pPr>
            <a:r>
              <a:rPr lang="en-US" sz="3200" dirty="0">
                <a:latin typeface="+mn-lt"/>
              </a:rPr>
              <a:t>Ri+1 = 2Ri + </a:t>
            </a:r>
            <a:r>
              <a:rPr lang="ru-RU" sz="3200" dirty="0">
                <a:latin typeface="+mn-lt"/>
              </a:rPr>
              <a:t>В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2Ri – сдвиг отрицательного остатка влево;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2Ri + В – сложение с делителем.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• При некоторых соотношениях между делимым и делителем может оказаться, что частное не </a:t>
            </a:r>
            <a:r>
              <a:rPr lang="ru-RU" sz="3200" dirty="0" err="1">
                <a:latin typeface="+mn-lt"/>
              </a:rPr>
              <a:t>поме-щается</a:t>
            </a:r>
            <a:r>
              <a:rPr lang="ru-RU" sz="3200" dirty="0">
                <a:latin typeface="+mn-lt"/>
              </a:rPr>
              <a:t> в формат делителя. Подобная ситуация </a:t>
            </a:r>
            <a:r>
              <a:rPr lang="ru-RU" sz="3200" dirty="0" err="1">
                <a:latin typeface="+mn-lt"/>
              </a:rPr>
              <a:t>воз-никает</a:t>
            </a:r>
            <a:r>
              <a:rPr lang="ru-RU" sz="3200" dirty="0">
                <a:latin typeface="+mn-lt"/>
              </a:rPr>
              <a:t> также, если делитель равен 0. Этот особый случай распознается и фиксируется на начальных шагах операции деления. Наличие подобного </a:t>
            </a:r>
            <a:r>
              <a:rPr lang="ru-RU" sz="3200" dirty="0" err="1">
                <a:latin typeface="+mn-lt"/>
              </a:rPr>
              <a:t>слу-чая</a:t>
            </a:r>
            <a:r>
              <a:rPr lang="ru-RU" sz="3200" dirty="0">
                <a:latin typeface="+mn-lt"/>
              </a:rPr>
              <a:t> классифицируется как некорректность </a:t>
            </a:r>
            <a:r>
              <a:rPr lang="ru-RU" sz="3200" dirty="0" err="1">
                <a:latin typeface="+mn-lt"/>
              </a:rPr>
              <a:t>цело-численного</a:t>
            </a:r>
            <a:r>
              <a:rPr lang="ru-RU" sz="3200" dirty="0">
                <a:latin typeface="+mn-lt"/>
              </a:rPr>
              <a:t> деления и приводит к прерыванию </a:t>
            </a:r>
            <a:r>
              <a:rPr lang="ru-RU" sz="3200" dirty="0" err="1">
                <a:latin typeface="+mn-lt"/>
              </a:rPr>
              <a:t>вы-полняемой</a:t>
            </a:r>
            <a:r>
              <a:rPr lang="ru-RU" sz="3200" dirty="0">
                <a:latin typeface="+mn-lt"/>
              </a:rPr>
              <a:t> программы. Выход на это прерывание может быть зафиксирован при попытке разделить двухбайтное делимое, равное 1000, на </a:t>
            </a:r>
            <a:r>
              <a:rPr lang="ru-RU" sz="3200" dirty="0" err="1">
                <a:latin typeface="+mn-lt"/>
              </a:rPr>
              <a:t>однобайт-ный</a:t>
            </a:r>
            <a:r>
              <a:rPr lang="ru-RU" sz="3200" dirty="0">
                <a:latin typeface="+mn-lt"/>
              </a:rPr>
              <a:t> делитель, равный 1,2 или 3, при выполнении команды DIV (</a:t>
            </a:r>
            <a:r>
              <a:rPr lang="ru-RU" sz="3200" dirty="0" err="1">
                <a:latin typeface="+mn-lt"/>
              </a:rPr>
              <a:t>беззнаковое</a:t>
            </a:r>
            <a:r>
              <a:rPr lang="ru-RU" sz="3200" dirty="0">
                <a:latin typeface="+mn-lt"/>
              </a:rPr>
              <a:t> деление), а при </a:t>
            </a:r>
            <a:r>
              <a:rPr lang="ru-RU" sz="3200" dirty="0" err="1">
                <a:latin typeface="+mn-lt"/>
              </a:rPr>
              <a:t>выпол-нении</a:t>
            </a:r>
            <a:r>
              <a:rPr lang="ru-RU" sz="3200" dirty="0">
                <a:latin typeface="+mn-lt"/>
              </a:rPr>
              <a:t> команды IDIV также при В = 4 или 5.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Деление </a:t>
            </a:r>
            <a:r>
              <a:rPr lang="ru-RU" sz="3200" b="1" dirty="0" err="1">
                <a:solidFill>
                  <a:srgbClr val="FF0000"/>
                </a:solidFill>
                <a:latin typeface="+mn-lt"/>
              </a:rPr>
              <a:t>беззнаковых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целых чисел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В основном </a:t>
            </a:r>
            <a:r>
              <a:rPr lang="ru-RU" sz="3200" dirty="0" err="1">
                <a:latin typeface="+mn-lt"/>
              </a:rPr>
              <a:t>беззнаковое</a:t>
            </a:r>
            <a:r>
              <a:rPr lang="ru-RU" sz="3200" dirty="0">
                <a:latin typeface="+mn-lt"/>
              </a:rPr>
              <a:t> деление реализуется по общим принципам, описанным ранее. Это </a:t>
            </a:r>
            <a:r>
              <a:rPr lang="ru-RU" sz="3200" dirty="0" err="1">
                <a:latin typeface="+mn-lt"/>
              </a:rPr>
              <a:t>означа-ет</a:t>
            </a:r>
            <a:r>
              <a:rPr lang="ru-RU" sz="3200" dirty="0">
                <a:latin typeface="+mn-lt"/>
              </a:rPr>
              <a:t>, что цифра частного, вырабатываемая на </a:t>
            </a:r>
            <a:r>
              <a:rPr lang="ru-RU" sz="3200" dirty="0" err="1">
                <a:latin typeface="+mn-lt"/>
              </a:rPr>
              <a:t>каж-дом</a:t>
            </a:r>
            <a:r>
              <a:rPr lang="ru-RU" sz="3200" dirty="0">
                <a:latin typeface="+mn-lt"/>
              </a:rPr>
              <a:t> шаге деления, определяется знаком текущего остатка, получаемого на данном шаге. При </a:t>
            </a:r>
            <a:r>
              <a:rPr lang="ru-RU" sz="3200" dirty="0" err="1">
                <a:latin typeface="+mn-lt"/>
              </a:rPr>
              <a:t>отрица-тельном</a:t>
            </a:r>
            <a:r>
              <a:rPr lang="ru-RU" sz="3200" dirty="0">
                <a:latin typeface="+mn-lt"/>
              </a:rPr>
              <a:t> остатке вырабатывается цифра частного, равная 0; при положительном остатке – равная 1.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0800"/>
            <a:ext cx="91440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Проверка корректности </a:t>
            </a:r>
            <a:r>
              <a:rPr lang="ru-RU" sz="3200" b="1" dirty="0" err="1">
                <a:solidFill>
                  <a:srgbClr val="FF0000"/>
                </a:solidFill>
                <a:latin typeface="+mn-lt"/>
              </a:rPr>
              <a:t>беззнакового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деления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n-разрядного делителя и, следовательно, n-разрядного частного условие корректности принимает вид:         </a:t>
            </a:r>
            <a:r>
              <a:rPr lang="pt-BR" sz="3200" dirty="0">
                <a:latin typeface="+mn-lt"/>
              </a:rPr>
              <a:t>А/B ≤ 2n – 1 =&gt; A/B &lt; 2n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</a:t>
            </a:r>
            <a:r>
              <a:rPr lang="en-US" sz="3200" dirty="0">
                <a:latin typeface="+mn-lt"/>
              </a:rPr>
              <a:t>A &lt; B · 2n 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                      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 - B · 2n &lt; 0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Из полученного условия следует, что для проверки корректности </a:t>
            </a:r>
            <a:r>
              <a:rPr lang="ru-RU" sz="3200" dirty="0" err="1">
                <a:latin typeface="+mn-lt"/>
              </a:rPr>
              <a:t>беззнакового</a:t>
            </a:r>
            <a:r>
              <a:rPr lang="ru-RU" sz="3200" dirty="0">
                <a:latin typeface="+mn-lt"/>
              </a:rPr>
              <a:t> деления необходимо произвести вычитание делителя из старших </a:t>
            </a:r>
            <a:r>
              <a:rPr lang="ru-RU" sz="3200" dirty="0" err="1">
                <a:latin typeface="+mn-lt"/>
              </a:rPr>
              <a:t>разря-дов</a:t>
            </a:r>
            <a:r>
              <a:rPr lang="ru-RU" sz="3200" dirty="0">
                <a:latin typeface="+mn-lt"/>
              </a:rPr>
              <a:t> делимого. Если полученная разность </a:t>
            </a:r>
            <a:r>
              <a:rPr lang="ru-RU" sz="3200" dirty="0" err="1">
                <a:latin typeface="+mn-lt"/>
              </a:rPr>
              <a:t>отрица-тельна</a:t>
            </a:r>
            <a:r>
              <a:rPr lang="ru-RU" sz="3200" dirty="0">
                <a:latin typeface="+mn-lt"/>
              </a:rPr>
              <a:t>, то деление корректно, т.е. частное </a:t>
            </a:r>
            <a:r>
              <a:rPr lang="ru-RU" sz="3200" dirty="0" err="1">
                <a:latin typeface="+mn-lt"/>
              </a:rPr>
              <a:t>поме-щается</a:t>
            </a:r>
            <a:r>
              <a:rPr lang="ru-RU" sz="3200" dirty="0">
                <a:latin typeface="+mn-lt"/>
              </a:rPr>
              <a:t> в формате делителя. Если же результат так называемого «пробного вычитания» положителен или равен 0, то результат деления в виде частного не может быть помещен в n-разрядный формат. При обнаружении такого случая генерируется </a:t>
            </a:r>
            <a:r>
              <a:rPr lang="ru-RU" sz="3200" dirty="0" err="1">
                <a:latin typeface="+mn-lt"/>
              </a:rPr>
              <a:t>пре-рывание</a:t>
            </a:r>
            <a:r>
              <a:rPr lang="ru-RU" sz="3200" dirty="0">
                <a:latin typeface="+mn-lt"/>
              </a:rPr>
              <a:t> выполняемой программы по причине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не-корректности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целочисленного деления</a:t>
            </a:r>
            <a:r>
              <a:rPr lang="ru-RU" sz="3200" i="1" dirty="0">
                <a:latin typeface="+mn-lt"/>
              </a:rPr>
              <a:t>. Для </a:t>
            </a:r>
            <a:r>
              <a:rPr lang="ru-RU" sz="3200" i="1" dirty="0" err="1">
                <a:latin typeface="+mn-lt"/>
              </a:rPr>
              <a:t>про-цессоров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i="1" dirty="0" err="1">
                <a:latin typeface="+mn-lt"/>
              </a:rPr>
              <a:t>Intel</a:t>
            </a:r>
            <a:r>
              <a:rPr lang="ru-RU" sz="3200" i="1" dirty="0">
                <a:latin typeface="+mn-lt"/>
              </a:rPr>
              <a:t> это прерывание является </a:t>
            </a:r>
            <a:r>
              <a:rPr lang="ru-RU" sz="3200" i="1" dirty="0" err="1">
                <a:latin typeface="+mn-lt"/>
              </a:rPr>
              <a:t>стан-дартным</a:t>
            </a:r>
            <a:r>
              <a:rPr lang="ru-RU" sz="3200" i="1" dirty="0">
                <a:latin typeface="+mn-lt"/>
              </a:rPr>
              <a:t>, ему присвоен номер, равный нулю. 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 </a:t>
            </a:r>
            <a:r>
              <a:rPr lang="ru-RU" sz="3200" b="1" dirty="0" err="1">
                <a:latin typeface="+mn-lt"/>
              </a:rPr>
              <a:t>беззнакового</a:t>
            </a:r>
            <a:r>
              <a:rPr lang="ru-RU" sz="3200" b="1" dirty="0">
                <a:latin typeface="+mn-lt"/>
              </a:rPr>
              <a:t> деления.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А = 141, В = 13, С = 10, R = 11.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Минимальный формат делителя для выполнения операции  n=4.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А = (141)</a:t>
            </a:r>
            <a:r>
              <a:rPr lang="ru-RU" sz="24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(10001101)</a:t>
            </a:r>
            <a:r>
              <a:rPr lang="ru-RU" sz="24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В = (13)</a:t>
            </a:r>
            <a:r>
              <a:rPr lang="ru-RU" sz="24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(1101)</a:t>
            </a:r>
            <a:r>
              <a:rPr lang="ru-RU" sz="24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6606" t="49480" r="6250" b="17239"/>
          <a:stretch>
            <a:fillRect/>
          </a:stretch>
        </p:blipFill>
        <p:spPr bwMode="auto">
          <a:xfrm>
            <a:off x="-107950" y="3141663"/>
            <a:ext cx="9520238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24727" t="17241" r="16949" b="15981"/>
          <a:stretch>
            <a:fillRect/>
          </a:stretch>
        </p:blipFill>
        <p:spPr bwMode="auto">
          <a:xfrm>
            <a:off x="0" y="11113"/>
            <a:ext cx="9144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/>
              <a:t> </a:t>
            </a:r>
            <a:r>
              <a:rPr lang="ru-RU" sz="3200" u="sng" dirty="0">
                <a:latin typeface="+mn-lt"/>
              </a:rPr>
              <a:t>Пояснения к примеру.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1. Формируемые на каждом шаге (кроме первого) цифры частного помещаются  в освобождающийся при сдвиге влево младший разряд остатка.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2. Знак остатка определяется наличием или </a:t>
            </a:r>
            <a:r>
              <a:rPr lang="ru-RU" sz="3200" dirty="0" err="1">
                <a:latin typeface="+mn-lt"/>
              </a:rPr>
              <a:t>отсут-ствием</a:t>
            </a:r>
            <a:r>
              <a:rPr lang="ru-RU" sz="3200" dirty="0">
                <a:latin typeface="+mn-lt"/>
              </a:rPr>
              <a:t> переноса из старшего разряда при </a:t>
            </a:r>
            <a:r>
              <a:rPr lang="ru-RU" sz="3200" dirty="0" err="1">
                <a:latin typeface="+mn-lt"/>
              </a:rPr>
              <a:t>сложе-нии</a:t>
            </a:r>
            <a:r>
              <a:rPr lang="ru-RU" sz="3200" dirty="0">
                <a:latin typeface="+mn-lt"/>
              </a:rPr>
              <a:t> или </a:t>
            </a:r>
            <a:r>
              <a:rPr lang="ru-RU" sz="3200" dirty="0" err="1">
                <a:latin typeface="+mn-lt"/>
              </a:rPr>
              <a:t>заема</a:t>
            </a:r>
            <a:r>
              <a:rPr lang="ru-RU" sz="3200" dirty="0">
                <a:latin typeface="+mn-lt"/>
              </a:rPr>
              <a:t> в старший разряд при вычитании. Наличие переноса при сложении свидетельствует  о получении положительного остатка, а его отсутствие – о получении отрицательного остатка. В свою очередь наличие </a:t>
            </a:r>
            <a:r>
              <a:rPr lang="ru-RU" sz="3200" dirty="0" err="1">
                <a:latin typeface="+mn-lt"/>
              </a:rPr>
              <a:t>заема</a:t>
            </a:r>
            <a:r>
              <a:rPr lang="ru-RU" sz="3200" dirty="0">
                <a:latin typeface="+mn-lt"/>
              </a:rPr>
              <a:t> при вычитании свидетельствует о получении отрицательного остатка, а его отсутствие – о получении </a:t>
            </a:r>
            <a:r>
              <a:rPr lang="ru-RU" sz="3200" dirty="0" err="1">
                <a:latin typeface="+mn-lt"/>
              </a:rPr>
              <a:t>положи-тельного</a:t>
            </a:r>
            <a:r>
              <a:rPr lang="ru-RU" sz="3200" dirty="0">
                <a:latin typeface="+mn-lt"/>
              </a:rPr>
              <a:t> остатка.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94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Представление чисел в ЭВМ</a:t>
            </a:r>
          </a:p>
          <a:p>
            <a:pPr algn="ctr"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u="sng" dirty="0">
                <a:solidFill>
                  <a:srgbClr val="FF0000"/>
                </a:solidFill>
                <a:latin typeface="+mn-lt"/>
              </a:rPr>
              <a:t>Классификация данных, используемых в ЭВМ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   В отношении данных достаточно широко используется термин «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аппаратная поддержка</a:t>
            </a:r>
            <a:r>
              <a:rPr lang="ru-RU" sz="3200" dirty="0">
                <a:latin typeface="+mn-lt"/>
              </a:rPr>
              <a:t>». Принято считать, что данные некоторого типа в определенных форматах являются аппаратно-поддерживаемыми в рамках определенной </a:t>
            </a:r>
            <a:r>
              <a:rPr lang="ru-RU" sz="3200" dirty="0" err="1">
                <a:latin typeface="+mn-lt"/>
              </a:rPr>
              <a:t>моде-ли</a:t>
            </a:r>
            <a:r>
              <a:rPr lang="ru-RU" sz="3200" dirty="0">
                <a:latin typeface="+mn-lt"/>
              </a:rPr>
              <a:t> компьютера (процессора), если в системе </a:t>
            </a:r>
            <a:r>
              <a:rPr lang="ru-RU" sz="3200" dirty="0" err="1">
                <a:latin typeface="+mn-lt"/>
              </a:rPr>
              <a:t>ко-манд</a:t>
            </a:r>
            <a:r>
              <a:rPr lang="ru-RU" sz="3200" dirty="0">
                <a:latin typeface="+mn-lt"/>
              </a:rPr>
              <a:t> процессора имеются команды для обработки данных этого типа в соответствующих форматах.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Например, в базовой ЭВМ аппаратно </a:t>
            </a:r>
            <a:r>
              <a:rPr lang="ru-RU" sz="3200" dirty="0" err="1">
                <a:latin typeface="+mn-lt"/>
              </a:rPr>
              <a:t>поддержи-ваются</a:t>
            </a:r>
            <a:r>
              <a:rPr lang="ru-RU" sz="3200" dirty="0">
                <a:latin typeface="+mn-lt"/>
              </a:rPr>
              <a:t> целые знаковые числа в 16-битном  формате.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3.По результату пробного вычитания на начальном (нулевом) шаге осуществляется проверка </a:t>
            </a:r>
            <a:r>
              <a:rPr lang="ru-RU" sz="3200" dirty="0" err="1">
                <a:latin typeface="+mn-lt"/>
              </a:rPr>
              <a:t>коррек-тности</a:t>
            </a:r>
            <a:r>
              <a:rPr lang="ru-RU" sz="3200" dirty="0">
                <a:latin typeface="+mn-lt"/>
              </a:rPr>
              <a:t> деления, поэтому на данном шаге никакой цифры частного не формируется.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7965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фиксации некорректности деления</a:t>
            </a:r>
            <a:r>
              <a:rPr lang="ru-RU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А = 141, В = 8.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24727" t="23540" r="17688" b="66380"/>
          <a:stretch>
            <a:fillRect/>
          </a:stretch>
        </p:blipFill>
        <p:spPr bwMode="auto">
          <a:xfrm>
            <a:off x="34925" y="3500438"/>
            <a:ext cx="91281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24899" t="60080" r="17516" b="22279"/>
          <a:stretch>
            <a:fillRect/>
          </a:stretch>
        </p:blipFill>
        <p:spPr bwMode="auto">
          <a:xfrm>
            <a:off x="36513" y="4379913"/>
            <a:ext cx="9144000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Для рассматриваемых делимого и делителя С=17.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Аналогичная ситуация фиксации некорректности деления будет иметь место и при  В&lt;8, в том числе и при В=0.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16113"/>
            <a:ext cx="9144000" cy="5018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Возможные модернизации метода деления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1. Для явного представления знака остатка можно использовать дополнительный старший бит как в регистре остатка, так и в </a:t>
            </a:r>
            <a:r>
              <a:rPr lang="ru-RU" sz="3200" dirty="0" err="1">
                <a:latin typeface="+mn-lt"/>
              </a:rPr>
              <a:t>сумматоре-вычитателе</a:t>
            </a:r>
            <a:r>
              <a:rPr lang="ru-RU" sz="3200" dirty="0">
                <a:latin typeface="+mn-lt"/>
              </a:rPr>
              <a:t>. Следует иметь в виду, что при сдвиге остатка влево может произойти искажение старшего бита остатка, интерпретируемого как знаковый. В связи с этим действия на очередном шаге алгоритма деления следует определять значением знакового бита остатка до сдвига, а не после.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  Для упрощения метода операцию вычитания делителя можно заменить операцией сложения с его дополнительным кодом.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В процессорах </a:t>
            </a:r>
            <a:r>
              <a:rPr lang="en-US" sz="3200" dirty="0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err="1">
                <a:latin typeface="+mn-lt"/>
              </a:rPr>
              <a:t>беззнаковое</a:t>
            </a:r>
            <a:r>
              <a:rPr lang="ru-RU" sz="3200" dirty="0">
                <a:latin typeface="+mn-lt"/>
              </a:rPr>
              <a:t> деление реализуется командой </a:t>
            </a:r>
            <a:r>
              <a:rPr lang="en-US" sz="3200" dirty="0">
                <a:latin typeface="+mn-lt"/>
              </a:rPr>
              <a:t>DIV</a:t>
            </a:r>
            <a:r>
              <a:rPr lang="ru-RU" sz="3200" dirty="0">
                <a:latin typeface="+mn-lt"/>
              </a:rPr>
              <a:t>, а знаковое  - командой </a:t>
            </a:r>
            <a:r>
              <a:rPr lang="en-US" sz="3200" dirty="0">
                <a:latin typeface="+mn-lt"/>
              </a:rPr>
              <a:t>IDIV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41663"/>
            <a:ext cx="9144000" cy="4030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Деление знаковых чисел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Аналогично операции умножения знаковое деление может быть реализовано одним из двух методов: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• метод  деления в прямых кодах;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• метод  деления в дополнительных кодах.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особенности метода деления 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в прямых кодах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1. Отрицательные операнды предварительно преобразуются из дополнительного кода в прямой.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16113"/>
            <a:ext cx="91440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Деление модулей операндов осуществляется аналогично делению для </a:t>
            </a:r>
            <a:r>
              <a:rPr lang="ru-RU" sz="3200" dirty="0" err="1">
                <a:latin typeface="+mn-lt"/>
              </a:rPr>
              <a:t>беззнаковых</a:t>
            </a:r>
            <a:r>
              <a:rPr lang="ru-RU" sz="3200" dirty="0">
                <a:latin typeface="+mn-lt"/>
              </a:rPr>
              <a:t> чисел</a:t>
            </a:r>
            <a:r>
              <a:rPr lang="ru-RU" sz="32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527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Знак частного вырабатывается отдельным действием как сумма по модулю 2 знаковых разрядов операндов.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29260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Знаку остатка присваивается знак делимого. </a:t>
            </a:r>
            <a:r>
              <a:rPr lang="ru-RU" sz="3200" dirty="0" err="1">
                <a:latin typeface="+mn-lt"/>
              </a:rPr>
              <a:t>Иск-лючением</a:t>
            </a:r>
            <a:r>
              <a:rPr lang="ru-RU" sz="3200" dirty="0">
                <a:latin typeface="+mn-lt"/>
              </a:rPr>
              <a:t> из правил 3,4 является получение </a:t>
            </a:r>
            <a:r>
              <a:rPr lang="ru-RU" sz="3200" dirty="0" err="1">
                <a:latin typeface="+mn-lt"/>
              </a:rPr>
              <a:t>нуле-вого</a:t>
            </a:r>
            <a:r>
              <a:rPr lang="ru-RU" sz="3200" dirty="0">
                <a:latin typeface="+mn-lt"/>
              </a:rPr>
              <a:t> частного и(или) нулевого остатка, которым, независимо от знаков операндов, присваивается знак + (положительный ноль).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5. Отрицательные результаты в конце операции преобразуются из прямого кода в дополнительный.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7338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6. Существенным отличием знакового деления в прямых кодах от </a:t>
            </a:r>
            <a:r>
              <a:rPr lang="ru-RU" sz="3200" dirty="0" err="1">
                <a:latin typeface="+mn-lt"/>
              </a:rPr>
              <a:t>беззнакового</a:t>
            </a:r>
            <a:r>
              <a:rPr lang="ru-RU" sz="3200" dirty="0">
                <a:latin typeface="+mn-lt"/>
              </a:rPr>
              <a:t> деления является проверка корректности деления, выполняемая на начальных шагах  алгоритма.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1588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Обоснование метода проверки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корректности деления</a:t>
            </a:r>
            <a:r>
              <a:rPr lang="ru-RU" sz="3200" b="1" dirty="0">
                <a:latin typeface="+mn-lt"/>
              </a:rPr>
              <a:t> 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В связи с тем, что старший бит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-разрядного делителя и, соответственно, частного отводится для представления знака, условие корректности для деления модулей операндов имеет вид: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70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/ |В| ≤ 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-1</a:t>
            </a:r>
            <a:r>
              <a:rPr lang="ru-RU" sz="3200" dirty="0">
                <a:latin typeface="+mn-lt"/>
              </a:rPr>
              <a:t> – 1  =&gt;  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/ |В| &lt; 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-1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                        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|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| / |В| · 2</a:t>
            </a:r>
            <a:r>
              <a:rPr lang="en-US" sz="3200" b="1" baseline="30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baseline="30000" dirty="0">
                <a:solidFill>
                  <a:srgbClr val="FF0000"/>
                </a:solidFill>
                <a:latin typeface="+mn-lt"/>
              </a:rPr>
              <a:t>-1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&lt; 0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Из полученного соотношения следует, что на этапе пробного вычитания следует делимое и делитель расположить друг под другом следующим образом:</a:t>
            </a:r>
            <a:endParaRPr lang="ru-RU" sz="2800" dirty="0"/>
          </a:p>
        </p:txBody>
      </p:sp>
      <p:sp>
        <p:nvSpPr>
          <p:cNvPr id="1157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 eaLnBrk="0" hangingPunct="0"/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4213" y="2349500"/>
          <a:ext cx="4608513" cy="538728"/>
        </p:xfrm>
        <a:graphic>
          <a:graphicData uri="http://schemas.openxmlformats.org/drawingml/2006/table">
            <a:tbl>
              <a:tblPr/>
              <a:tblGrid>
                <a:gridCol w="483878"/>
                <a:gridCol w="2678565"/>
                <a:gridCol w="1446070"/>
              </a:tblGrid>
              <a:tr h="538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726" name="Text Box 2"/>
          <p:cNvSpPr txBox="1">
            <a:spLocks noChangeArrowheads="1"/>
          </p:cNvSpPr>
          <p:nvPr/>
        </p:nvSpPr>
        <p:spPr bwMode="auto">
          <a:xfrm>
            <a:off x="468313" y="2781300"/>
            <a:ext cx="5111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ru-RU" sz="2800" b="1">
                <a:latin typeface="Calibri" pitchFamily="34" charset="0"/>
              </a:rPr>
              <a:t>2</a:t>
            </a:r>
            <a:r>
              <a:rPr lang="en-US" sz="2800" b="1">
                <a:latin typeface="Calibri" pitchFamily="34" charset="0"/>
              </a:rPr>
              <a:t>n-1             </a:t>
            </a:r>
            <a:r>
              <a:rPr lang="ru-RU" sz="2800" b="1">
                <a:latin typeface="Calibri" pitchFamily="34" charset="0"/>
              </a:rPr>
              <a:t>              </a:t>
            </a:r>
            <a:r>
              <a:rPr lang="en-US" sz="2800" b="1">
                <a:latin typeface="Calibri" pitchFamily="34" charset="0"/>
              </a:rPr>
              <a:t>  n   n-1   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    0</a:t>
            </a:r>
            <a:endParaRPr lang="ru-RU" sz="2800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364163" y="2349500"/>
            <a:ext cx="10795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28600" algn="just" eaLnBrk="0" hangingPunct="0">
              <a:defRPr/>
            </a:pPr>
            <a:r>
              <a:rPr lang="ru-RU" sz="2800" b="1" dirty="0">
                <a:latin typeface="+mn-lt"/>
                <a:ea typeface="Times New Roman" pitchFamily="18" charset="0"/>
              </a:rPr>
              <a:t>|</a:t>
            </a:r>
            <a:r>
              <a:rPr lang="en-US" sz="2800" b="1" dirty="0">
                <a:latin typeface="+mn-lt"/>
                <a:ea typeface="Times New Roman" pitchFamily="18" charset="0"/>
              </a:rPr>
              <a:t>A|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42988" y="3357563"/>
          <a:ext cx="2736304" cy="504055"/>
        </p:xfrm>
        <a:graphic>
          <a:graphicData uri="http://schemas.openxmlformats.org/drawingml/2006/table">
            <a:tbl>
              <a:tblPr/>
              <a:tblGrid>
                <a:gridCol w="2736304"/>
              </a:tblGrid>
              <a:tr h="504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5734" name="Group 4"/>
          <p:cNvGrpSpPr>
            <a:grpSpLocks/>
          </p:cNvGrpSpPr>
          <p:nvPr/>
        </p:nvGrpSpPr>
        <p:grpSpPr bwMode="auto">
          <a:xfrm>
            <a:off x="-274638" y="176213"/>
            <a:ext cx="160338" cy="227012"/>
            <a:chOff x="3681" y="14357"/>
            <a:chExt cx="360" cy="239"/>
          </a:xfrm>
        </p:grpSpPr>
        <p:sp>
          <p:nvSpPr>
            <p:cNvPr id="115741" name="Line 6"/>
            <p:cNvSpPr>
              <a:spLocks noChangeShapeType="1"/>
            </p:cNvSpPr>
            <p:nvPr/>
          </p:nvSpPr>
          <p:spPr bwMode="auto">
            <a:xfrm>
              <a:off x="3681" y="1435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742" name="Line 5"/>
            <p:cNvSpPr>
              <a:spLocks noChangeShapeType="1"/>
            </p:cNvSpPr>
            <p:nvPr/>
          </p:nvSpPr>
          <p:spPr bwMode="auto">
            <a:xfrm>
              <a:off x="3861" y="1441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15735" name="Group 7"/>
          <p:cNvGrpSpPr>
            <a:grpSpLocks/>
          </p:cNvGrpSpPr>
          <p:nvPr/>
        </p:nvGrpSpPr>
        <p:grpSpPr bwMode="auto">
          <a:xfrm>
            <a:off x="611188" y="3500438"/>
            <a:ext cx="431800" cy="371475"/>
            <a:chOff x="3681" y="14357"/>
            <a:chExt cx="360" cy="239"/>
          </a:xfrm>
        </p:grpSpPr>
        <p:sp>
          <p:nvSpPr>
            <p:cNvPr id="115739" name="Line 8"/>
            <p:cNvSpPr>
              <a:spLocks noChangeShapeType="1"/>
            </p:cNvSpPr>
            <p:nvPr/>
          </p:nvSpPr>
          <p:spPr bwMode="auto">
            <a:xfrm>
              <a:off x="3681" y="1435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740" name="Line 9"/>
            <p:cNvSpPr>
              <a:spLocks noChangeShapeType="1"/>
            </p:cNvSpPr>
            <p:nvPr/>
          </p:nvSpPr>
          <p:spPr bwMode="auto">
            <a:xfrm>
              <a:off x="3861" y="1441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5736" name="Rectangle 10"/>
          <p:cNvSpPr>
            <a:spLocks noChangeArrowheads="1"/>
          </p:cNvSpPr>
          <p:nvPr/>
        </p:nvSpPr>
        <p:spPr bwMode="auto">
          <a:xfrm>
            <a:off x="3995738" y="3284538"/>
            <a:ext cx="1492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2800" b="1">
                <a:latin typeface="Calibri" pitchFamily="34" charset="0"/>
                <a:cs typeface="Times New Roman" pitchFamily="18" charset="0"/>
              </a:rPr>
              <a:t>|В| · 2</a:t>
            </a:r>
            <a:r>
              <a:rPr lang="en-US" sz="2800" b="1" baseline="30000"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2800" b="1" baseline="30000">
                <a:latin typeface="Calibri" pitchFamily="34" charset="0"/>
                <a:cs typeface="Times New Roman" pitchFamily="18" charset="0"/>
              </a:rPr>
              <a:t>-1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850" y="3789363"/>
            <a:ext cx="973138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1 </a:t>
            </a:r>
            <a:r>
              <a:rPr lang="ru-RU" sz="2800" dirty="0">
                <a:latin typeface="+mn-lt"/>
              </a:rPr>
              <a:t>бит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149725"/>
            <a:ext cx="91440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В целях однообразия выполнения пробного вычитания с основным циклом деления, в котором делитель </a:t>
            </a:r>
            <a:r>
              <a:rPr lang="ru-RU" sz="2800" dirty="0" err="1">
                <a:latin typeface="+mn-lt"/>
              </a:rPr>
              <a:t>разме-щается</a:t>
            </a:r>
            <a:r>
              <a:rPr lang="ru-RU" sz="2800" dirty="0">
                <a:latin typeface="+mn-lt"/>
              </a:rPr>
              <a:t> под старшими разрядами остатка, необходимо перед выполнением пробного вычитания сдвинуть </a:t>
            </a:r>
            <a:r>
              <a:rPr lang="ru-RU" sz="2800" dirty="0" err="1">
                <a:latin typeface="+mn-lt"/>
              </a:rPr>
              <a:t>дели-мое</a:t>
            </a:r>
            <a:r>
              <a:rPr lang="ru-RU" sz="2800" dirty="0">
                <a:latin typeface="+mn-lt"/>
              </a:rPr>
              <a:t> на один разряд влево и после этого произвести </a:t>
            </a:r>
            <a:r>
              <a:rPr lang="ru-RU" sz="2800" dirty="0" err="1">
                <a:latin typeface="+mn-lt"/>
              </a:rPr>
              <a:t>вычи-тание</a:t>
            </a:r>
            <a:r>
              <a:rPr lang="ru-RU" sz="2800" dirty="0">
                <a:latin typeface="+mn-lt"/>
              </a:rPr>
              <a:t> делителя из его старших разрядов.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особенности метода деления в дополнительных кодах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1. Цифры частного, формируемые на каждом шаге, определяются не только знаком остатка, но и знаком делителя. При их совпадении цифра частного равна 1, при несовпадении – 0.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24175"/>
            <a:ext cx="91440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Действие, выполняемое над текущим остатком на каждом шаге, определяется не только знаком остатка, но и знаком делителя. При их совпадении производится вычитание делителя из старших разрядов остатка, а при несовпадении – сложение делителя со старшими разрядами остатка. Вычитание делителя может заменяться сложением с его дополнительным кодом.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Коррекция остатка выполняется в конце </a:t>
            </a:r>
            <a:r>
              <a:rPr lang="ru-RU" sz="3200" dirty="0" err="1">
                <a:latin typeface="+mn-lt"/>
              </a:rPr>
              <a:t>опера-ции</a:t>
            </a:r>
            <a:r>
              <a:rPr lang="ru-RU" sz="3200" dirty="0">
                <a:latin typeface="+mn-lt"/>
              </a:rPr>
              <a:t> (после выработки всех цифр частного) в том случае, если знак последнего остатка не совпадает со знаком делимого. Эта коррекция </a:t>
            </a:r>
            <a:r>
              <a:rPr lang="ru-RU" sz="3200" dirty="0" err="1">
                <a:latin typeface="+mn-lt"/>
              </a:rPr>
              <a:t>осуществля-ется</a:t>
            </a:r>
            <a:r>
              <a:rPr lang="ru-RU" sz="3200" dirty="0">
                <a:latin typeface="+mn-lt"/>
              </a:rPr>
              <a:t> действием над остатком (прибавление или вычитание делителя), аналогичным действиям в основном цикле деления (определяется </a:t>
            </a:r>
            <a:r>
              <a:rPr lang="ru-RU" sz="3200" dirty="0" err="1">
                <a:latin typeface="+mn-lt"/>
              </a:rPr>
              <a:t>сравне-нием</a:t>
            </a:r>
            <a:r>
              <a:rPr lang="ru-RU" sz="3200" dirty="0">
                <a:latin typeface="+mn-lt"/>
              </a:rPr>
              <a:t> знаков остатка и делителя).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001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Коррекция частного выполняется только при отрицательном делимом и нулевом остатке и состоит в инкременте (увеличении на единицу) для положительного частного и декременте для отрицательного частного.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5. Проверка корректности деления реализуется аналогично методу деления в прямых кодах только в случае положительных операндов. Для </a:t>
            </a:r>
            <a:r>
              <a:rPr lang="ru-RU" sz="3200" dirty="0" err="1">
                <a:latin typeface="+mn-lt"/>
              </a:rPr>
              <a:t>осталь-ных</a:t>
            </a:r>
            <a:r>
              <a:rPr lang="ru-RU" sz="3200" dirty="0">
                <a:latin typeface="+mn-lt"/>
              </a:rPr>
              <a:t> комбинаций знаков имеют место следующие нюансы: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0670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Обоснование методов проверки корректности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1) 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&gt;0, B&gt;0.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</a:t>
            </a:r>
            <a:r>
              <a:rPr lang="en-US" sz="3200" dirty="0">
                <a:latin typeface="+mn-lt"/>
              </a:rPr>
              <a:t>A/B &lt; 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</a:t>
            </a:r>
            <a:r>
              <a:rPr lang="en-US" sz="3200" dirty="0">
                <a:latin typeface="+mn-lt"/>
              </a:rPr>
              <a:t>A - B·2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 &lt; 0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56175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2) 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&lt;0, B&lt;0.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    </a:t>
            </a:r>
            <a:r>
              <a:rPr lang="en-US" sz="3200" dirty="0">
                <a:latin typeface="+mn-lt"/>
              </a:rPr>
              <a:t>A/B &lt; 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      A - B·2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 &gt; 0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Из полученных соотношений следует, что </a:t>
            </a:r>
            <a:r>
              <a:rPr lang="ru-RU" sz="3200" b="1" dirty="0" err="1">
                <a:latin typeface="+mn-lt"/>
              </a:rPr>
              <a:t>провер-ка</a:t>
            </a:r>
            <a:r>
              <a:rPr lang="ru-RU" sz="3200" b="1" dirty="0">
                <a:latin typeface="+mn-lt"/>
              </a:rPr>
              <a:t> корректности при одинаковых знаках  </a:t>
            </a:r>
            <a:r>
              <a:rPr lang="ru-RU" sz="3200" b="1" dirty="0" err="1">
                <a:latin typeface="+mn-lt"/>
              </a:rPr>
              <a:t>делимо-го</a:t>
            </a:r>
            <a:r>
              <a:rPr lang="ru-RU" sz="3200" b="1" dirty="0">
                <a:latin typeface="+mn-lt"/>
              </a:rPr>
              <a:t> и делителя</a:t>
            </a:r>
            <a:r>
              <a:rPr lang="ru-RU" sz="3200" dirty="0">
                <a:latin typeface="+mn-lt"/>
              </a:rPr>
              <a:t> реализуется следующим образом: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а)</a:t>
            </a:r>
            <a:r>
              <a:rPr lang="ru-RU" sz="3200" dirty="0">
                <a:latin typeface="+mn-lt"/>
              </a:rPr>
              <a:t> выполняется предварительный сдвиг делимого на один разряд влево;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20938"/>
            <a:ext cx="91440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б)</a:t>
            </a:r>
            <a:r>
              <a:rPr lang="ru-RU" sz="3200" dirty="0">
                <a:latin typeface="+mn-lt"/>
              </a:rPr>
              <a:t> из старших разрядов сдвинутого делимого вычитается делитель;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в)</a:t>
            </a:r>
            <a:r>
              <a:rPr lang="ru-RU" sz="3200" dirty="0">
                <a:latin typeface="+mn-lt"/>
              </a:rPr>
              <a:t> знак полученного остатка сравнивается со знаком делимого. Если они совпадают, то деление некорректно, и операция завершается выходом на прерывание. Если знаки делимого и первого </a:t>
            </a:r>
            <a:r>
              <a:rPr lang="ru-RU" sz="3200" dirty="0" err="1">
                <a:latin typeface="+mn-lt"/>
              </a:rPr>
              <a:t>остат-ка</a:t>
            </a:r>
            <a:r>
              <a:rPr lang="ru-RU" sz="3200" dirty="0">
                <a:latin typeface="+mn-lt"/>
              </a:rPr>
              <a:t> не совпадают, то формируется старший разряд частного, интерпретируемый как знак, и </a:t>
            </a:r>
            <a:r>
              <a:rPr lang="ru-RU" sz="3200" dirty="0" err="1">
                <a:latin typeface="+mn-lt"/>
              </a:rPr>
              <a:t>осущест-вляется</a:t>
            </a:r>
            <a:r>
              <a:rPr lang="ru-RU" sz="3200" dirty="0">
                <a:latin typeface="+mn-lt"/>
              </a:rPr>
              <a:t> переход к основному циклу деления.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4950" y="0"/>
            <a:ext cx="6369050" cy="67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-36513" y="44450"/>
            <a:ext cx="4032251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Схема в виде дерева классификации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6988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Знак частного формируется по тем же правилам, что и любая его цифра, т.е. как результат сравнения знаков текущего остатка и делителя.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57338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3) 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A&lt;0, B&gt;0</a:t>
            </a:r>
            <a:r>
              <a:rPr lang="en-US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3200" b="1" dirty="0">
                <a:latin typeface="+mn-lt"/>
              </a:rPr>
              <a:t>   </a:t>
            </a:r>
            <a:r>
              <a:rPr lang="en-US" sz="3200" dirty="0">
                <a:latin typeface="+mn-lt"/>
              </a:rPr>
              <a:t>  A/B ≥ - 2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;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+mn-lt"/>
              </a:rPr>
              <a:t>     A/B ≥ - 2</a:t>
            </a:r>
            <a:r>
              <a:rPr lang="en-US" sz="3200" baseline="30000" dirty="0">
                <a:latin typeface="+mn-lt"/>
              </a:rPr>
              <a:t>n-1</a:t>
            </a:r>
            <a:r>
              <a:rPr lang="en-US" sz="3200" dirty="0">
                <a:latin typeface="+mn-lt"/>
              </a:rPr>
              <a:t> – 1;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+mn-lt"/>
              </a:rPr>
              <a:t>     A + B·2</a:t>
            </a:r>
            <a:r>
              <a:rPr lang="en-US" sz="3200" baseline="30000" dirty="0">
                <a:latin typeface="+mn-lt"/>
              </a:rPr>
              <a:t>n-1 </a:t>
            </a:r>
            <a:r>
              <a:rPr lang="en-US" sz="3200" dirty="0">
                <a:latin typeface="+mn-lt"/>
              </a:rPr>
              <a:t>+ B &gt; 0.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004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4) 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&gt;0,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&lt;0.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/</a:t>
            </a:r>
            <a:r>
              <a:rPr lang="en-US" sz="3200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 &gt; - 2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-1</a:t>
            </a:r>
            <a:r>
              <a:rPr lang="ru-RU" sz="3200" dirty="0">
                <a:latin typeface="+mn-lt"/>
              </a:rPr>
              <a:t> – 1;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 + </a:t>
            </a:r>
            <a:r>
              <a:rPr lang="en-US" sz="3200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·2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-1 </a:t>
            </a:r>
            <a:r>
              <a:rPr lang="ru-RU" sz="3200" dirty="0">
                <a:latin typeface="+mn-lt"/>
              </a:rPr>
              <a:t>+ </a:t>
            </a:r>
            <a:r>
              <a:rPr lang="en-US" sz="3200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 &lt; 0.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68863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Из полученных соотношений следует, что </a:t>
            </a:r>
            <a:r>
              <a:rPr lang="ru-RU" sz="3200" b="1" dirty="0" err="1">
                <a:latin typeface="+mn-lt"/>
              </a:rPr>
              <a:t>провер-ка</a:t>
            </a:r>
            <a:r>
              <a:rPr lang="ru-RU" sz="3200" b="1" dirty="0">
                <a:latin typeface="+mn-lt"/>
              </a:rPr>
              <a:t> корректности деления при разных знаках </a:t>
            </a:r>
            <a:r>
              <a:rPr lang="ru-RU" sz="3200" b="1" dirty="0" err="1">
                <a:latin typeface="+mn-lt"/>
              </a:rPr>
              <a:t>де-лимого</a:t>
            </a:r>
            <a:r>
              <a:rPr lang="ru-RU" sz="3200" b="1" dirty="0">
                <a:latin typeface="+mn-lt"/>
              </a:rPr>
              <a:t> и делителя</a:t>
            </a:r>
            <a:r>
              <a:rPr lang="ru-RU" sz="3200" dirty="0">
                <a:latin typeface="+mn-lt"/>
              </a:rPr>
              <a:t> выполняется в такой </a:t>
            </a:r>
            <a:r>
              <a:rPr lang="ru-RU" sz="3200" dirty="0" err="1">
                <a:latin typeface="+mn-lt"/>
              </a:rPr>
              <a:t>последо-вательности</a:t>
            </a:r>
            <a:r>
              <a:rPr lang="ru-RU" sz="3200" dirty="0">
                <a:latin typeface="+mn-lt"/>
              </a:rPr>
              <a:t>: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1. сложение делителя с младшими разрядами делимого;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050"/>
            <a:ext cx="91440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сдвиг полученного остатка влево;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41438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сложение делителя со старшими разрядами остатка;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9175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знак полученного остатка сравнивается со </a:t>
            </a:r>
            <a:r>
              <a:rPr lang="ru-RU" sz="3200" dirty="0" err="1">
                <a:latin typeface="+mn-lt"/>
              </a:rPr>
              <a:t>зна-ком</a:t>
            </a:r>
            <a:r>
              <a:rPr lang="ru-RU" sz="3200" dirty="0">
                <a:latin typeface="+mn-lt"/>
              </a:rPr>
              <a:t> делимого. Если они совпадают, то деление некорректно, и операция завершается </a:t>
            </a:r>
            <a:r>
              <a:rPr lang="ru-RU" sz="3200" dirty="0" err="1">
                <a:latin typeface="+mn-lt"/>
              </a:rPr>
              <a:t>прерыва-нием</a:t>
            </a:r>
            <a:r>
              <a:rPr lang="ru-RU" sz="3200" dirty="0">
                <a:latin typeface="+mn-lt"/>
              </a:rPr>
              <a:t>. Если знаки делимого и первого остатка не совпадают, то формируется старший разряд </a:t>
            </a:r>
            <a:r>
              <a:rPr lang="ru-RU" sz="3200" dirty="0" err="1">
                <a:latin typeface="+mn-lt"/>
              </a:rPr>
              <a:t>част-ного</a:t>
            </a:r>
            <a:r>
              <a:rPr lang="ru-RU" sz="3200" dirty="0">
                <a:latin typeface="+mn-lt"/>
              </a:rPr>
              <a:t>, интерпретируемый как знак, и </a:t>
            </a:r>
            <a:r>
              <a:rPr lang="ru-RU" sz="3200" dirty="0" err="1">
                <a:latin typeface="+mn-lt"/>
              </a:rPr>
              <a:t>осуществля-ется</a:t>
            </a:r>
            <a:r>
              <a:rPr lang="ru-RU" sz="3200" dirty="0">
                <a:latin typeface="+mn-lt"/>
              </a:rPr>
              <a:t> переход к основному циклу деления. Знак частного формируется по тем же правилам, что и любая его цифра.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94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Пример.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Выполнить операцию деления заданных чисел А и В со всеми комбинациями знаков, используя метод деления в дополнительных кодах. Для </a:t>
            </a:r>
            <a:r>
              <a:rPr lang="ru-RU" sz="3200" dirty="0" smtClean="0">
                <a:latin typeface="+mn-lt"/>
              </a:rPr>
              <a:t>представления </a:t>
            </a:r>
            <a:r>
              <a:rPr lang="ru-RU" sz="3200" dirty="0">
                <a:latin typeface="+mn-lt"/>
              </a:rPr>
              <a:t>делимого (А) использовать 16 двоичных </a:t>
            </a:r>
            <a:r>
              <a:rPr lang="ru-RU" sz="3200" dirty="0" smtClean="0">
                <a:latin typeface="+mn-lt"/>
              </a:rPr>
              <a:t>разрядов </a:t>
            </a:r>
            <a:r>
              <a:rPr lang="ru-RU" sz="3200" dirty="0">
                <a:latin typeface="+mn-lt"/>
              </a:rPr>
              <a:t>(один-знаковый,15-цифровых), для </a:t>
            </a:r>
            <a:r>
              <a:rPr lang="ru-RU" sz="3200" dirty="0" smtClean="0">
                <a:latin typeface="+mn-lt"/>
              </a:rPr>
              <a:t>представления </a:t>
            </a:r>
            <a:r>
              <a:rPr lang="ru-RU" sz="3200" dirty="0">
                <a:latin typeface="+mn-lt"/>
              </a:rPr>
              <a:t>делителя (В) – 8 разрядов (один-знаковый,7-цифровых). Остаток от деления и частное представляются в той же разрядной сетке, что и делитель. </a:t>
            </a:r>
            <a:endParaRPr lang="ru-RU" sz="14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А = 139, В = 13.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[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]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 = 0.010001011,       [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]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 = 1.101110101;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[В]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 = 0.1101,                   [В]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 = 1.0011.</a:t>
            </a:r>
            <a:endParaRPr lang="en-US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9538" y="6059488"/>
            <a:ext cx="87487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i="1" dirty="0">
                <a:latin typeface="+mn-lt"/>
              </a:rPr>
              <a:t>a) A&lt;0; B&lt;0.</a:t>
            </a:r>
            <a:endParaRPr lang="ru-RU" sz="3200" i="1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92" t="46667" r="34895" b="7500"/>
          <a:stretch>
            <a:fillRect/>
          </a:stretch>
        </p:blipFill>
        <p:spPr bwMode="auto">
          <a:xfrm>
            <a:off x="250825" y="1736725"/>
            <a:ext cx="846296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92" t="12500" r="34375" b="71666"/>
          <a:stretch>
            <a:fillRect/>
          </a:stretch>
        </p:blipFill>
        <p:spPr bwMode="auto">
          <a:xfrm>
            <a:off x="250825" y="0"/>
            <a:ext cx="8464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результате выполнения операции получено положительное частное: 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[</a:t>
            </a:r>
            <a:r>
              <a:rPr lang="en-US" sz="3200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]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 = (0.1010)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(+10)</a:t>
            </a:r>
            <a:r>
              <a:rPr lang="ru-RU" sz="3200" baseline="-25000" dirty="0">
                <a:latin typeface="+mn-lt"/>
              </a:rPr>
              <a:t>10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и отрицательный остаток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  <a:r>
              <a:rPr lang="ru-RU" sz="3200" dirty="0" smtClean="0">
                <a:latin typeface="+mn-lt"/>
              </a:rPr>
              <a:t>[</a:t>
            </a:r>
            <a:r>
              <a:rPr lang="en-US" sz="32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]</a:t>
            </a:r>
            <a:r>
              <a:rPr lang="ru-RU" sz="3200" baseline="-25000" dirty="0" err="1" smtClean="0">
                <a:latin typeface="+mn-lt"/>
              </a:rPr>
              <a:t>доп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(1.0111)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, </a:t>
            </a:r>
            <a:r>
              <a:rPr lang="ru-RU" sz="3200" dirty="0" smtClean="0">
                <a:latin typeface="+mn-lt"/>
              </a:rPr>
              <a:t>[</a:t>
            </a:r>
            <a:r>
              <a:rPr lang="en-US" sz="32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]</a:t>
            </a:r>
            <a:r>
              <a:rPr lang="ru-RU" sz="3200" baseline="-25000" dirty="0" err="1" smtClean="0">
                <a:latin typeface="+mn-lt"/>
              </a:rPr>
              <a:t>пр</a:t>
            </a:r>
            <a:r>
              <a:rPr lang="ru-RU" sz="3200" dirty="0" smtClean="0">
                <a:latin typeface="+mn-lt"/>
              </a:rPr>
              <a:t> = (1.1001)</a:t>
            </a:r>
            <a:r>
              <a:rPr lang="ru-RU" sz="3200" baseline="-25000" dirty="0" smtClean="0">
                <a:latin typeface="+mn-lt"/>
              </a:rPr>
              <a:t>2 </a:t>
            </a:r>
            <a:r>
              <a:rPr lang="ru-RU" sz="3200" dirty="0" smtClean="0">
                <a:latin typeface="+mn-lt"/>
              </a:rPr>
              <a:t>= </a:t>
            </a:r>
            <a:r>
              <a:rPr lang="ru-RU" sz="3200" dirty="0">
                <a:latin typeface="+mn-lt"/>
              </a:rPr>
              <a:t>(-9)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которые соответствуют значениям: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10·(-13) + 9 = -139</a:t>
            </a:r>
            <a:r>
              <a:rPr lang="ru-RU" sz="3200" dirty="0" smtClean="0">
                <a:latin typeface="+mn-lt"/>
              </a:rPr>
              <a:t>.</a:t>
            </a:r>
            <a:endParaRPr lang="en-US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890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) </a:t>
            </a:r>
            <a:r>
              <a:rPr lang="ru-RU" sz="3200" i="1" dirty="0" smtClean="0">
                <a:latin typeface="+mn-lt"/>
              </a:rPr>
              <a:t>А&lt;0, 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&gt;0.</a:t>
            </a:r>
            <a:endParaRPr lang="ru-RU" sz="3200" dirty="0" smtClean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 l="20313" t="11667" r="34895" b="75000"/>
          <a:stretch>
            <a:fillRect/>
          </a:stretch>
        </p:blipFill>
        <p:spPr bwMode="auto">
          <a:xfrm>
            <a:off x="285750" y="0"/>
            <a:ext cx="82772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1"/>
          <p:cNvPicPr>
            <a:picLocks noChangeAspect="1" noChangeArrowheads="1"/>
          </p:cNvPicPr>
          <p:nvPr/>
        </p:nvPicPr>
        <p:blipFill>
          <a:blip r:embed="rId2" cstate="print"/>
          <a:srcRect l="20313" t="42291" r="34895" b="10834"/>
          <a:stretch>
            <a:fillRect/>
          </a:stretch>
        </p:blipFill>
        <p:spPr bwMode="auto">
          <a:xfrm>
            <a:off x="285750" y="1454150"/>
            <a:ext cx="8262938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результате выполнения операции получено отрицательное частное: [</a:t>
            </a:r>
            <a:r>
              <a:rPr lang="en-US" sz="3200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]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 = (1.0110)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(-10)</a:t>
            </a:r>
            <a:r>
              <a:rPr lang="ru-RU" sz="3200" baseline="-25000" dirty="0">
                <a:latin typeface="+mn-lt"/>
              </a:rPr>
              <a:t>10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и отрицательный остаток</a:t>
            </a:r>
            <a:r>
              <a:rPr lang="en-US" sz="3200" dirty="0">
                <a:latin typeface="+mn-lt"/>
              </a:rPr>
              <a:t>:</a:t>
            </a:r>
            <a:r>
              <a:rPr lang="ru-RU" sz="3200" dirty="0">
                <a:latin typeface="+mn-lt"/>
              </a:rPr>
              <a:t> </a:t>
            </a:r>
            <a:r>
              <a:rPr lang="ru-RU" sz="3200" dirty="0" smtClean="0">
                <a:latin typeface="+mn-lt"/>
              </a:rPr>
              <a:t>[</a:t>
            </a:r>
            <a:r>
              <a:rPr lang="en-US" sz="32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]</a:t>
            </a:r>
            <a:r>
              <a:rPr lang="ru-RU" sz="3200" baseline="-25000" dirty="0" err="1" smtClean="0">
                <a:latin typeface="+mn-lt"/>
              </a:rPr>
              <a:t>доп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(1.0111)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(-9)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соответствующие значениям:  (-10)·13 + (-9) = -139.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60575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Особый случай алгоритма</a:t>
            </a:r>
            <a:r>
              <a:rPr lang="ru-RU" sz="3200" b="1" dirty="0">
                <a:latin typeface="+mn-lt"/>
              </a:rPr>
              <a:t> 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Такой случай может иметь место только при отри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цательном</a:t>
            </a:r>
            <a:r>
              <a:rPr lang="ru-RU" sz="3200" dirty="0">
                <a:latin typeface="+mn-lt"/>
              </a:rPr>
              <a:t> делимом, нулевом остатке и четном частном. В этом случае получаемый </a:t>
            </a:r>
            <a:r>
              <a:rPr lang="ru-RU" sz="3200" dirty="0" err="1">
                <a:latin typeface="+mn-lt"/>
              </a:rPr>
              <a:t>окончатель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ный</a:t>
            </a:r>
            <a:r>
              <a:rPr lang="ru-RU" sz="3200" dirty="0">
                <a:latin typeface="+mn-lt"/>
              </a:rPr>
              <a:t> остаток оказывается не равным нулю, но не подлежит коррекции по общим правилам. Для устранения этого недостатка необходимо модернизировать предлагаемый алгоритм, расширив его на подобные ситуации.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[А]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 = (-168)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(1.0101000)</a:t>
            </a:r>
            <a:r>
              <a:rPr lang="ru-RU" sz="3200" baseline="-25000" dirty="0">
                <a:latin typeface="+mn-lt"/>
              </a:rPr>
              <a:t>2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[В]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 = (-14)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(1.1110)</a:t>
            </a:r>
            <a:r>
              <a:rPr lang="ru-RU" sz="3200" baseline="-25000" dirty="0">
                <a:latin typeface="+mn-lt"/>
              </a:rPr>
              <a:t>2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[А]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 = (1.1011000)</a:t>
            </a:r>
            <a:r>
              <a:rPr lang="ru-RU" sz="3200" baseline="-25000" dirty="0">
                <a:latin typeface="+mn-lt"/>
              </a:rPr>
              <a:t>2                </a:t>
            </a:r>
            <a:r>
              <a:rPr lang="ru-RU" sz="3200" dirty="0">
                <a:latin typeface="+mn-lt"/>
              </a:rPr>
              <a:t>[В]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 = (1.0010)</a:t>
            </a:r>
            <a:r>
              <a:rPr lang="ru-RU" sz="3200" baseline="-25000" dirty="0">
                <a:latin typeface="+mn-lt"/>
              </a:rPr>
              <a:t>2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90488"/>
            <a:ext cx="7248525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Арифметические операции над числами с плавающей запятой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Операции сложения и вычитания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8750"/>
            <a:ext cx="9144000" cy="544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Рассмотрим  основные нюансы операции сложения на примере для десятичных чисел.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А = 0, 945 · 10</a:t>
            </a:r>
            <a:r>
              <a:rPr lang="ru-RU" sz="3200" b="1" baseline="30000" dirty="0">
                <a:latin typeface="+mn-lt"/>
              </a:rPr>
              <a:t>3 </a:t>
            </a:r>
            <a:r>
              <a:rPr lang="en-US" sz="3200" b="1" baseline="30000" dirty="0">
                <a:latin typeface="+mn-lt"/>
              </a:rPr>
              <a:t>             </a:t>
            </a:r>
            <a:r>
              <a:rPr lang="ru-RU" sz="3200" b="1" dirty="0">
                <a:latin typeface="+mn-lt"/>
              </a:rPr>
              <a:t>Р</a:t>
            </a:r>
            <a:r>
              <a:rPr lang="ru-RU" sz="3200" b="1" baseline="-25000" dirty="0">
                <a:latin typeface="+mn-lt"/>
              </a:rPr>
              <a:t>А</a:t>
            </a:r>
            <a:r>
              <a:rPr lang="en-US" sz="3200" b="1" baseline="-25000" dirty="0">
                <a:latin typeface="+mn-lt"/>
              </a:rPr>
              <a:t>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</a:t>
            </a:r>
            <a:r>
              <a:rPr lang="ru-RU" sz="3200" baseline="30000" dirty="0">
                <a:latin typeface="+mn-lt"/>
              </a:rPr>
              <a:t> мантисса МА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</a:t>
            </a:r>
            <a:r>
              <a:rPr lang="ru-RU" sz="3200" b="1" dirty="0">
                <a:latin typeface="+mn-lt"/>
              </a:rPr>
              <a:t>  В = 0, 847 · 10</a:t>
            </a:r>
            <a:r>
              <a:rPr lang="ru-RU" sz="3200" b="1" baseline="30000" dirty="0">
                <a:latin typeface="+mn-lt"/>
              </a:rPr>
              <a:t>2 </a:t>
            </a:r>
            <a:r>
              <a:rPr lang="en-US" sz="3200" b="1" baseline="30000" dirty="0">
                <a:latin typeface="+mn-lt"/>
              </a:rPr>
              <a:t>              </a:t>
            </a:r>
            <a:r>
              <a:rPr lang="ru-RU" sz="3200" b="1" dirty="0">
                <a:latin typeface="+mn-lt"/>
              </a:rPr>
              <a:t>Р</a:t>
            </a:r>
            <a:r>
              <a:rPr lang="ru-RU" sz="3200" b="1" baseline="-25000" dirty="0">
                <a:latin typeface="+mn-lt"/>
              </a:rPr>
              <a:t>В</a:t>
            </a:r>
            <a:r>
              <a:rPr lang="ru-RU" sz="3200" b="1" baseline="30000" dirty="0">
                <a:latin typeface="+mn-lt"/>
              </a:rPr>
              <a:t>     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en-US" sz="1000" b="1" baseline="30000" dirty="0">
              <a:latin typeface="+mn-lt"/>
            </a:endParaRPr>
          </a:p>
          <a:p>
            <a:pPr>
              <a:defRPr/>
            </a:pPr>
            <a:r>
              <a:rPr lang="en-US" sz="3200" baseline="30000" dirty="0">
                <a:latin typeface="+mn-lt"/>
              </a:rPr>
              <a:t>                                  </a:t>
            </a:r>
            <a:r>
              <a:rPr lang="ru-RU" sz="3200" baseline="30000" dirty="0">
                <a:latin typeface="+mn-lt"/>
              </a:rPr>
              <a:t>мантисса</a:t>
            </a:r>
            <a:r>
              <a:rPr lang="ru-RU" sz="3200" b="1" baseline="30000" dirty="0">
                <a:latin typeface="+mn-lt"/>
              </a:rPr>
              <a:t>   </a:t>
            </a:r>
            <a:r>
              <a:rPr lang="ru-RU" sz="3200" baseline="30000" dirty="0">
                <a:latin typeface="+mn-lt"/>
              </a:rPr>
              <a:t>МВ</a:t>
            </a:r>
            <a:endParaRPr lang="en-US" sz="3200" baseline="300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Первоначально необходимо привести операнды к одному порядку. Для этой цели мантиссу числа с меньшим порядком сдвигают влево на один разряд (величина разности порядка). 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>
            <a:off x="4071938" y="2643188"/>
            <a:ext cx="857250" cy="71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Левая фигурная скобка 7"/>
          <p:cNvSpPr/>
          <p:nvPr/>
        </p:nvSpPr>
        <p:spPr>
          <a:xfrm rot="16200000">
            <a:off x="2750344" y="2499519"/>
            <a:ext cx="249237" cy="822325"/>
          </a:xfrm>
          <a:prstGeom prst="leftBrace">
            <a:avLst>
              <a:gd name="adj1" fmla="val 8333"/>
              <a:gd name="adj2" fmla="val 50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786063" y="3465513"/>
            <a:ext cx="249237" cy="820737"/>
          </a:xfrm>
          <a:prstGeom prst="leftBrace">
            <a:avLst>
              <a:gd name="adj1" fmla="val 8333"/>
              <a:gd name="adj2" fmla="val 50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4071938" y="3643313"/>
            <a:ext cx="857250" cy="71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К основным типам нечисловых  данных, </a:t>
            </a:r>
            <a:r>
              <a:rPr lang="ru-RU" sz="3200" dirty="0" err="1">
                <a:latin typeface="+mn-lt"/>
              </a:rPr>
              <a:t>обладаю-щих</a:t>
            </a:r>
            <a:r>
              <a:rPr lang="ru-RU" sz="3200" dirty="0">
                <a:latin typeface="+mn-lt"/>
              </a:rPr>
              <a:t> аппаратной поддержкой, принято относить логические значения и символьные данные.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логических значений характерным свойством является их побитовая обработка, то есть каждый бит логического значения обрабатывается </a:t>
            </a:r>
            <a:r>
              <a:rPr lang="ru-RU" sz="3200" dirty="0" err="1">
                <a:latin typeface="+mn-lt"/>
              </a:rPr>
              <a:t>незави-симо</a:t>
            </a:r>
            <a:r>
              <a:rPr lang="ru-RU" sz="3200" dirty="0">
                <a:latin typeface="+mn-lt"/>
              </a:rPr>
              <a:t> от других битов формата. Как правило, </a:t>
            </a:r>
            <a:r>
              <a:rPr lang="ru-RU" sz="3200" dirty="0" err="1">
                <a:latin typeface="+mn-lt"/>
              </a:rPr>
              <a:t>от-дельные</a:t>
            </a:r>
            <a:r>
              <a:rPr lang="ru-RU" sz="3200" dirty="0">
                <a:latin typeface="+mn-lt"/>
              </a:rPr>
              <a:t> биты логических значений объединяются в стандартные форматы, которые в терминологии фирмы  </a:t>
            </a:r>
            <a:r>
              <a:rPr lang="en-US" sz="3200" dirty="0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 имеют следующие наименования:</a:t>
            </a:r>
          </a:p>
          <a:p>
            <a:pPr marL="174625">
              <a:defRPr/>
            </a:pPr>
            <a:r>
              <a:rPr lang="en-US" sz="3200" dirty="0">
                <a:latin typeface="+mn-lt"/>
              </a:rPr>
              <a:t>Byte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 байт – 8 бит;</a:t>
            </a:r>
          </a:p>
          <a:p>
            <a:pPr marL="174625">
              <a:defRPr/>
            </a:pPr>
            <a:r>
              <a:rPr lang="en-US" sz="3200" dirty="0">
                <a:latin typeface="+mn-lt"/>
              </a:rPr>
              <a:t>Word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dirty="0">
                <a:latin typeface="+mn-lt"/>
              </a:rPr>
              <a:t>W</a:t>
            </a:r>
            <a:r>
              <a:rPr lang="ru-RU" sz="3200" dirty="0">
                <a:latin typeface="+mn-lt"/>
              </a:rPr>
              <a:t>) слово – 16 бит;</a:t>
            </a:r>
          </a:p>
          <a:p>
            <a:pPr marL="174625">
              <a:defRPr/>
            </a:pPr>
            <a:r>
              <a:rPr lang="en-US" sz="3200" dirty="0">
                <a:latin typeface="+mn-lt"/>
              </a:rPr>
              <a:t>Double Word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dirty="0">
                <a:latin typeface="+mn-lt"/>
              </a:rPr>
              <a:t>DW</a:t>
            </a:r>
            <a:r>
              <a:rPr lang="ru-RU" sz="3200" dirty="0">
                <a:latin typeface="+mn-lt"/>
              </a:rPr>
              <a:t>) двойное слово– 32 бита;</a:t>
            </a:r>
          </a:p>
          <a:p>
            <a:pPr marL="174625">
              <a:defRPr/>
            </a:pPr>
            <a:r>
              <a:rPr lang="ru-RU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Quadro</a:t>
            </a:r>
            <a:r>
              <a:rPr lang="en-US" sz="3200" dirty="0">
                <a:latin typeface="+mn-lt"/>
              </a:rPr>
              <a:t> Word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dirty="0">
                <a:latin typeface="+mn-lt"/>
              </a:rPr>
              <a:t>QW</a:t>
            </a:r>
            <a:r>
              <a:rPr lang="ru-RU" sz="3200" dirty="0">
                <a:latin typeface="+mn-lt"/>
              </a:rPr>
              <a:t>) учетверенное слово– 64 бита.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961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В</a:t>
            </a:r>
            <a:r>
              <a:rPr lang="ru-RU" sz="3200" b="1" baseline="30000" dirty="0">
                <a:latin typeface="+mn-lt"/>
              </a:rPr>
              <a:t>'</a:t>
            </a:r>
            <a:r>
              <a:rPr lang="ru-RU" sz="3200" b="1" dirty="0">
                <a:latin typeface="+mn-lt"/>
              </a:rPr>
              <a:t> = 0, 0847 · 10</a:t>
            </a:r>
            <a:r>
              <a:rPr lang="ru-RU" sz="3200" b="1" baseline="30000" dirty="0">
                <a:latin typeface="+mn-lt"/>
              </a:rPr>
              <a:t>3 </a:t>
            </a:r>
            <a:r>
              <a:rPr lang="en-US" sz="3200" b="1" baseline="30000" dirty="0">
                <a:latin typeface="+mn-lt"/>
              </a:rPr>
              <a:t>              </a:t>
            </a:r>
            <a:r>
              <a:rPr lang="ru-RU" sz="3200" b="1" dirty="0">
                <a:latin typeface="+mn-lt"/>
              </a:rPr>
              <a:t>Р</a:t>
            </a:r>
            <a:r>
              <a:rPr lang="ru-RU" sz="3200" b="1" baseline="-25000" dirty="0">
                <a:latin typeface="+mn-lt"/>
              </a:rPr>
              <a:t>В </a:t>
            </a:r>
            <a:r>
              <a:rPr lang="ru-RU" sz="3200" b="1" dirty="0">
                <a:latin typeface="+mn-lt"/>
              </a:rPr>
              <a:t>= Р</a:t>
            </a:r>
            <a:r>
              <a:rPr lang="ru-RU" sz="3200" b="1" baseline="-25000" dirty="0">
                <a:latin typeface="+mn-lt"/>
              </a:rPr>
              <a:t>А</a:t>
            </a:r>
            <a:endParaRPr lang="en-US" sz="3200" b="1" baseline="-25000" dirty="0">
              <a:latin typeface="+mn-lt"/>
            </a:endParaRPr>
          </a:p>
          <a:p>
            <a:pPr>
              <a:defRPr/>
            </a:pPr>
            <a:endParaRPr lang="ru-RU" sz="800" dirty="0">
              <a:latin typeface="+mn-lt"/>
            </a:endParaRPr>
          </a:p>
          <a:p>
            <a:pPr>
              <a:defRPr/>
            </a:pPr>
            <a:r>
              <a:rPr lang="ru-RU" sz="3200" b="1" baseline="30000" dirty="0">
                <a:latin typeface="+mn-lt"/>
              </a:rPr>
              <a:t>                      </a:t>
            </a:r>
            <a:r>
              <a:rPr lang="ru-RU" sz="3200" baseline="30000" dirty="0">
                <a:latin typeface="+mn-lt"/>
              </a:rPr>
              <a:t>МВ</a:t>
            </a:r>
            <a:endParaRPr lang="en-US" sz="3200" baseline="30000" dirty="0">
              <a:latin typeface="+mn-lt"/>
            </a:endParaRPr>
          </a:p>
          <a:p>
            <a:pPr>
              <a:defRPr/>
            </a:pPr>
            <a:endParaRPr lang="en-US" sz="3200" baseline="30000" dirty="0">
              <a:latin typeface="+mn-lt"/>
            </a:endParaRPr>
          </a:p>
          <a:p>
            <a:pPr>
              <a:defRPr/>
            </a:pPr>
            <a:r>
              <a:rPr lang="en-US" sz="3200" baseline="300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                                                       P</a:t>
            </a:r>
            <a:r>
              <a:rPr lang="en-US" sz="3200" baseline="-25000" dirty="0">
                <a:latin typeface="+mn-lt"/>
              </a:rPr>
              <a:t>c=3</a:t>
            </a:r>
            <a:endParaRPr lang="en-US" sz="3200" baseline="30000" dirty="0">
              <a:latin typeface="+mn-lt"/>
            </a:endParaRPr>
          </a:p>
          <a:p>
            <a:pPr>
              <a:defRPr/>
            </a:pPr>
            <a:endParaRPr lang="en-US" sz="3200" baseline="300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В результате сложения получается </a:t>
            </a:r>
            <a:r>
              <a:rPr lang="ru-RU" sz="3200" dirty="0" err="1">
                <a:latin typeface="+mn-lt"/>
              </a:rPr>
              <a:t>ненормали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зованный</a:t>
            </a:r>
            <a:r>
              <a:rPr lang="ru-RU" sz="3200" dirty="0">
                <a:latin typeface="+mn-lt"/>
              </a:rPr>
              <a:t> результат (сумма мантисс больше 1, при сложении мантисс происходит переполнение фор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>
                <a:latin typeface="+mn-lt"/>
              </a:rPr>
              <a:t>мата). Для приведения результата к </a:t>
            </a:r>
            <a:r>
              <a:rPr lang="ru-RU" sz="3200" dirty="0" err="1">
                <a:latin typeface="+mn-lt"/>
              </a:rPr>
              <a:t>нормализо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>
                <a:latin typeface="+mn-lt"/>
              </a:rPr>
              <a:t>ванному виду необходимо сдвинуть его мантиссу вправо и увеличить порядок на 1. </a:t>
            </a:r>
            <a:r>
              <a:rPr lang="ru-RU" sz="3200" smtClean="0">
                <a:latin typeface="+mn-lt"/>
              </a:rPr>
              <a:t>Таким </a:t>
            </a:r>
            <a:r>
              <a:rPr lang="ru-RU" sz="3200" dirty="0">
                <a:latin typeface="+mn-lt"/>
              </a:rPr>
              <a:t>образом результат сложения  С = 0,10297 · 10</a:t>
            </a:r>
            <a:r>
              <a:rPr lang="ru-RU" sz="3200" baseline="30000" dirty="0">
                <a:latin typeface="+mn-lt"/>
              </a:rPr>
              <a:t>4</a:t>
            </a:r>
            <a:r>
              <a:rPr lang="ru-RU" sz="3200" dirty="0">
                <a:latin typeface="+mn-lt"/>
              </a:rPr>
              <a:t>.</a:t>
            </a:r>
          </a:p>
          <a:p>
            <a:pPr>
              <a:defRPr/>
            </a:pPr>
            <a:endParaRPr lang="en-US" sz="3200" baseline="30000" dirty="0">
              <a:latin typeface="+mn-lt"/>
            </a:endParaRPr>
          </a:p>
        </p:txBody>
      </p:sp>
      <p:sp>
        <p:nvSpPr>
          <p:cNvPr id="3" name="Левая фигурная скобка 2"/>
          <p:cNvSpPr/>
          <p:nvPr/>
        </p:nvSpPr>
        <p:spPr>
          <a:xfrm rot="16200000">
            <a:off x="1428750" y="71438"/>
            <a:ext cx="249237" cy="820738"/>
          </a:xfrm>
          <a:prstGeom prst="leftBrace">
            <a:avLst>
              <a:gd name="adj1" fmla="val 8333"/>
              <a:gd name="adj2" fmla="val 50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rot="10800000">
            <a:off x="2857500" y="214313"/>
            <a:ext cx="857250" cy="71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07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50" y="571500"/>
            <a:ext cx="32734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08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 </a:t>
            </a:r>
            <a:r>
              <a:rPr lang="ru-RU" sz="3200" dirty="0">
                <a:latin typeface="+mn-lt"/>
              </a:rPr>
              <a:t>Аппаратная поддержка логических значений реализуется на уровне логических команд, таких как: 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AND</a:t>
            </a:r>
            <a:r>
              <a:rPr lang="ru-RU" sz="3200" dirty="0">
                <a:latin typeface="+mn-lt"/>
              </a:rPr>
              <a:t> – поразрядная конъюнкция (логическое И);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OR</a:t>
            </a:r>
            <a:r>
              <a:rPr lang="ru-RU" sz="3200" dirty="0">
                <a:latin typeface="+mn-lt"/>
              </a:rPr>
              <a:t> – поразрядная дизъюнкция (логическое ИЛИ);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XOR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исключительное «или» (для двух операндов операция </a:t>
            </a:r>
            <a:r>
              <a:rPr lang="en-US" sz="3200" dirty="0">
                <a:latin typeface="+mn-lt"/>
              </a:rPr>
              <a:t>XOR</a:t>
            </a:r>
            <a:r>
              <a:rPr lang="ru-RU" sz="3200" dirty="0">
                <a:latin typeface="+mn-lt"/>
              </a:rPr>
              <a:t> совпадает со сложением по модулю 2);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NOT</a:t>
            </a:r>
            <a:r>
              <a:rPr lang="ru-RU" sz="3200" dirty="0">
                <a:latin typeface="+mn-lt"/>
              </a:rPr>
              <a:t> – инверсия (логическое НЕ). </a:t>
            </a:r>
          </a:p>
          <a:p>
            <a:pPr>
              <a:defRPr/>
            </a:pPr>
            <a:endParaRPr lang="ru-RU" sz="1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Символьные данные используются для представления в ЭВМ разнообразной текстовой информации.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678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В современных компьютерах для представления символьных данных используется код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ASCII</a:t>
            </a:r>
            <a:r>
              <a:rPr lang="ru-RU" sz="3200" dirty="0">
                <a:latin typeface="+mn-lt"/>
              </a:rPr>
              <a:t> – </a:t>
            </a:r>
            <a:r>
              <a:rPr lang="en-US" sz="3200" dirty="0">
                <a:latin typeface="+mn-lt"/>
              </a:rPr>
              <a:t>American Standard Code for Information Interchange </a:t>
            </a:r>
            <a:r>
              <a:rPr lang="ru-RU" sz="3200" dirty="0">
                <a:latin typeface="+mn-lt"/>
              </a:rPr>
              <a:t>(Американский стандартный код для обмена информацией).</a:t>
            </a:r>
          </a:p>
          <a:p>
            <a:pPr>
              <a:defRPr/>
            </a:pPr>
            <a:endParaRPr lang="ru-RU" sz="1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Аппаратная поддержка символьных данных в процессорах </a:t>
            </a:r>
            <a:r>
              <a:rPr lang="en-US" sz="3200" dirty="0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 80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86 реализуется на уровне специальных команд обработки строк, основными из которых являются: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MOVS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пересылка строк;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CMPS</a:t>
            </a:r>
            <a:r>
              <a:rPr lang="ru-RU" sz="3200" dirty="0">
                <a:latin typeface="+mn-lt"/>
              </a:rPr>
              <a:t> – сравнение строк;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SCAS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сканирование строки.  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Каждая команда обработки строк рассчитана на обработку  одного элемента строки длиной в байт, слово или двойное слово, однако использование перед этими командами специального префикса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REP</a:t>
            </a:r>
            <a:r>
              <a:rPr lang="ru-RU" sz="3200" dirty="0">
                <a:latin typeface="+mn-lt"/>
              </a:rPr>
              <a:t> (повторение) позволяет осуществлять </a:t>
            </a:r>
            <a:r>
              <a:rPr lang="ru-RU" sz="3200" dirty="0" err="1">
                <a:latin typeface="+mn-lt"/>
              </a:rPr>
              <a:t>обра-ботку</a:t>
            </a:r>
            <a:r>
              <a:rPr lang="ru-RU" sz="3200" dirty="0">
                <a:latin typeface="+mn-lt"/>
              </a:rPr>
              <a:t> строки произвольной длины с заданным числом элементов. Использование команд </a:t>
            </a:r>
            <a:r>
              <a:rPr lang="ru-RU" sz="3200" dirty="0" err="1">
                <a:latin typeface="+mn-lt"/>
              </a:rPr>
              <a:t>обра-ботки</a:t>
            </a:r>
            <a:r>
              <a:rPr lang="ru-RU" sz="3200" dirty="0">
                <a:latin typeface="+mn-lt"/>
              </a:rPr>
              <a:t> строк с префиксом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REP</a:t>
            </a:r>
            <a:r>
              <a:rPr lang="ru-RU" sz="3200" dirty="0">
                <a:latin typeface="+mn-lt"/>
              </a:rPr>
              <a:t> можно </a:t>
            </a:r>
            <a:r>
              <a:rPr lang="ru-RU" sz="3200" dirty="0" err="1">
                <a:latin typeface="+mn-lt"/>
              </a:rPr>
              <a:t>рассматри-вать</a:t>
            </a:r>
            <a:r>
              <a:rPr lang="ru-RU" sz="3200" dirty="0">
                <a:latin typeface="+mn-lt"/>
              </a:rPr>
              <a:t> как аппаратную поддержку элементарной структуры данных типа «строка». 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200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Числовые данные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Аппаратная поддержка числовых данных </a:t>
            </a:r>
            <a:r>
              <a:rPr lang="ru-RU" sz="3200" dirty="0" err="1">
                <a:latin typeface="+mn-lt"/>
              </a:rPr>
              <a:t>реали-зуется</a:t>
            </a:r>
            <a:r>
              <a:rPr lang="ru-RU" sz="3200" dirty="0">
                <a:latin typeface="+mn-lt"/>
              </a:rPr>
              <a:t> прежде всего на уровне арифметических команд, таких как: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ADD</a:t>
            </a:r>
            <a:r>
              <a:rPr lang="ru-RU" sz="3200" b="1" dirty="0">
                <a:latin typeface="+mn-lt"/>
              </a:rPr>
              <a:t> – </a:t>
            </a:r>
            <a:r>
              <a:rPr lang="ru-RU" sz="3200" dirty="0">
                <a:latin typeface="+mn-lt"/>
              </a:rPr>
              <a:t>сложение;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SUB </a:t>
            </a:r>
            <a:r>
              <a:rPr lang="ru-RU" sz="3200" b="1" dirty="0">
                <a:latin typeface="+mn-lt"/>
              </a:rPr>
              <a:t>– </a:t>
            </a:r>
            <a:r>
              <a:rPr lang="ru-RU" sz="3200" dirty="0">
                <a:latin typeface="+mn-lt"/>
              </a:rPr>
              <a:t>вычитание;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MUL </a:t>
            </a:r>
            <a:r>
              <a:rPr lang="ru-RU" sz="3200" b="1" dirty="0">
                <a:latin typeface="+mn-lt"/>
              </a:rPr>
              <a:t>– </a:t>
            </a:r>
            <a:r>
              <a:rPr lang="ru-RU" sz="3200" dirty="0">
                <a:latin typeface="+mn-lt"/>
              </a:rPr>
              <a:t>умножение;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DIV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– </a:t>
            </a:r>
            <a:r>
              <a:rPr lang="ru-RU" sz="3200" dirty="0">
                <a:latin typeface="+mn-lt"/>
              </a:rPr>
              <a:t>деление.</a:t>
            </a:r>
          </a:p>
          <a:p>
            <a:pPr>
              <a:defRPr/>
            </a:pPr>
            <a:r>
              <a:rPr lang="ru-RU" sz="1100" b="1" dirty="0">
                <a:latin typeface="+mn-lt"/>
              </a:rPr>
              <a:t> 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79863"/>
            <a:ext cx="9144000" cy="287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ru-RU" sz="1100" dirty="0"/>
          </a:p>
          <a:p>
            <a:pPr algn="ctr">
              <a:defRPr/>
            </a:pPr>
            <a:r>
              <a:rPr lang="ru-RU" sz="3200" b="1" u="sng" dirty="0">
                <a:solidFill>
                  <a:srgbClr val="FF0000"/>
                </a:solidFill>
                <a:latin typeface="+mn-lt"/>
              </a:rPr>
              <a:t>Десятичные числа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1000" b="1" dirty="0">
                <a:latin typeface="+mn-lt"/>
              </a:rPr>
              <a:t> </a:t>
            </a:r>
            <a:endParaRPr lang="ru-RU" sz="10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Десятичные числа используются в ЭВМ на этапе ввода исходных данных или этапе вывода </a:t>
            </a:r>
            <a:r>
              <a:rPr lang="ru-RU" sz="3200" dirty="0" err="1">
                <a:latin typeface="+mn-lt"/>
              </a:rPr>
              <a:t>резуль-татов</a:t>
            </a:r>
            <a:r>
              <a:rPr lang="ru-RU" sz="3200" dirty="0">
                <a:latin typeface="+mn-lt"/>
              </a:rPr>
              <a:t> для поддержки удобного интерфейса с </a:t>
            </a:r>
            <a:r>
              <a:rPr lang="ru-RU" sz="3200" dirty="0" err="1">
                <a:latin typeface="+mn-lt"/>
              </a:rPr>
              <a:t>поль-зователем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 В ЭВМ десятичные числа представляются в двоично-кодированной форме, в связи с чем их часто называют </a:t>
            </a:r>
            <a:r>
              <a:rPr lang="ru-RU" sz="3200" b="1" i="1">
                <a:solidFill>
                  <a:srgbClr val="FF0000"/>
                </a:solidFill>
              </a:rPr>
              <a:t>двоично-десятичными числами</a:t>
            </a:r>
            <a:r>
              <a:rPr lang="ru-RU" sz="3200" b="1">
                <a:solidFill>
                  <a:srgbClr val="FF0000"/>
                </a:solidFill>
              </a:rPr>
              <a:t>.</a:t>
            </a:r>
          </a:p>
          <a:p>
            <a:r>
              <a:rPr lang="ru-RU" sz="3200"/>
              <a:t>В современных ЭВМ для  кодирования деся-тичных цифр используется код  </a:t>
            </a:r>
            <a:r>
              <a:rPr lang="ru-RU" sz="3200" b="1">
                <a:solidFill>
                  <a:srgbClr val="FF0000"/>
                </a:solidFill>
              </a:rPr>
              <a:t>8421</a:t>
            </a:r>
            <a:r>
              <a:rPr lang="ru-RU" sz="3200"/>
              <a:t>, который характеризуется естественным представле-нием десятичных цифр с помощью двоичной тетрады: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7888" y="4005263"/>
          <a:ext cx="4295800" cy="296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319584"/>
                <a:gridCol w="1944216"/>
              </a:tblGrid>
              <a:tr h="593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0 – 0000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5 – 0101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1 – 0001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6 – 0110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2 –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7 – 0111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3 –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8 – 1000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4 –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9 – 1001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Десятичные числа принято представлять в ЭВМ в одном из двух форматов: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           • упакованном 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PACK</a:t>
            </a:r>
            <a:r>
              <a:rPr lang="ru-RU" sz="3200" dirty="0">
                <a:latin typeface="+mn-lt"/>
              </a:rPr>
              <a:t>);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• неупакованном 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UNPACK</a:t>
            </a:r>
            <a:r>
              <a:rPr lang="ru-RU" sz="3200" dirty="0">
                <a:latin typeface="+mn-lt"/>
              </a:rPr>
              <a:t>).</a:t>
            </a:r>
          </a:p>
          <a:p>
            <a:pPr>
              <a:defRPr/>
            </a:pPr>
            <a:endParaRPr lang="ru-RU" sz="1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9144000" cy="206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упакованном формате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каждом байте числа содержатся две десятичные цифры. Обычно упакованный формат называют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BCD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-форматом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en-US" sz="3200" dirty="0">
                <a:latin typeface="+mn-lt"/>
              </a:rPr>
              <a:t>Binary Coded Decimal</a:t>
            </a:r>
            <a:r>
              <a:rPr lang="ru-RU" sz="3200" dirty="0">
                <a:latin typeface="+mn-lt"/>
              </a:rPr>
              <a:t>).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2116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неупакованном (распакованном) формате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каждом байте числа представляется только одна десятичная цифра. Типичным примером </a:t>
            </a:r>
            <a:r>
              <a:rPr lang="ru-RU" sz="3200" dirty="0" err="1">
                <a:latin typeface="+mn-lt"/>
              </a:rPr>
              <a:t>неупако-ванного</a:t>
            </a:r>
            <a:r>
              <a:rPr lang="ru-RU" sz="3200" dirty="0">
                <a:latin typeface="+mn-lt"/>
              </a:rPr>
              <a:t> формата является представление </a:t>
            </a:r>
            <a:r>
              <a:rPr lang="ru-RU" sz="3200" dirty="0" err="1">
                <a:latin typeface="+mn-lt"/>
              </a:rPr>
              <a:t>десятич-ных</a:t>
            </a:r>
            <a:r>
              <a:rPr lang="ru-RU" sz="3200" dirty="0">
                <a:latin typeface="+mn-lt"/>
              </a:rPr>
              <a:t> цифр в коде </a:t>
            </a:r>
            <a:r>
              <a:rPr lang="en-US" sz="3200" dirty="0">
                <a:latin typeface="+mn-lt"/>
              </a:rPr>
              <a:t>ASCII</a:t>
            </a:r>
            <a:r>
              <a:rPr lang="ru-RU" sz="3200" dirty="0">
                <a:latin typeface="+mn-lt"/>
              </a:rPr>
              <a:t>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задча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252" y="0"/>
            <a:ext cx="6585496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 дальнейшем представление десятичных чисел в неупакованном формате будем называть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ASCII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-форматом</a:t>
            </a:r>
            <a:r>
              <a:rPr lang="ru-RU" sz="3200" dirty="0">
                <a:latin typeface="+mn-lt"/>
              </a:rPr>
              <a:t>. В данном формате для представления десятичной цифры отводится младшая </a:t>
            </a:r>
            <a:r>
              <a:rPr lang="ru-RU" sz="3200" dirty="0" err="1">
                <a:latin typeface="+mn-lt"/>
              </a:rPr>
              <a:t>тетрада</a:t>
            </a:r>
            <a:r>
              <a:rPr lang="ru-RU" sz="3200" dirty="0">
                <a:latin typeface="+mn-lt"/>
              </a:rPr>
              <a:t> байта (младший полубайт), старшая </a:t>
            </a:r>
            <a:r>
              <a:rPr lang="ru-RU" sz="3200" dirty="0" err="1">
                <a:latin typeface="+mn-lt"/>
              </a:rPr>
              <a:t>тетрада</a:t>
            </a:r>
            <a:r>
              <a:rPr lang="ru-RU" sz="3200" dirty="0">
                <a:latin typeface="+mn-lt"/>
              </a:rPr>
              <a:t> байта (старший полубайт) принимает стандартное значение (0011)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(3)</a:t>
            </a:r>
            <a:r>
              <a:rPr lang="ru-RU" sz="3200" baseline="-25000" dirty="0">
                <a:latin typeface="+mn-lt"/>
              </a:rPr>
              <a:t>10.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33825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Представить число </a:t>
            </a:r>
            <a:r>
              <a:rPr lang="ru-RU" sz="3200" b="1" dirty="0">
                <a:latin typeface="+mn-lt"/>
              </a:rPr>
              <a:t>90345</a:t>
            </a:r>
            <a:r>
              <a:rPr lang="ru-RU" sz="3200" dirty="0">
                <a:latin typeface="+mn-lt"/>
              </a:rPr>
              <a:t> в </a:t>
            </a:r>
            <a:r>
              <a:rPr lang="en-US" sz="3200" dirty="0">
                <a:latin typeface="+mn-lt"/>
              </a:rPr>
              <a:t>BCD </a:t>
            </a:r>
            <a:r>
              <a:rPr lang="ru-RU" sz="3200" dirty="0">
                <a:latin typeface="+mn-lt"/>
              </a:rPr>
              <a:t>и </a:t>
            </a:r>
            <a:r>
              <a:rPr lang="en-US" sz="3200" dirty="0">
                <a:latin typeface="+mn-lt"/>
              </a:rPr>
              <a:t>ASCII</a:t>
            </a:r>
            <a:r>
              <a:rPr lang="ru-RU" sz="3200" dirty="0">
                <a:latin typeface="+mn-lt"/>
              </a:rPr>
              <a:t>- форматах.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606" t="15981" r="14735" b="10941"/>
          <a:stretch>
            <a:fillRect/>
          </a:stretch>
        </p:blipFill>
        <p:spPr bwMode="auto">
          <a:xfrm>
            <a:off x="1187450" y="2492375"/>
            <a:ext cx="6999288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606" t="23540" r="13997" b="32838"/>
          <a:stretch>
            <a:fillRect/>
          </a:stretch>
        </p:blipFill>
        <p:spPr bwMode="auto">
          <a:xfrm>
            <a:off x="1187450" y="0"/>
            <a:ext cx="6985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6988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На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этапе ввода числовых данных и вывода </a:t>
            </a:r>
            <a:r>
              <a:rPr lang="ru-RU" sz="3200" dirty="0" err="1">
                <a:latin typeface="+mn-lt"/>
              </a:rPr>
              <a:t>число-вых</a:t>
            </a:r>
            <a:r>
              <a:rPr lang="ru-RU" sz="3200" dirty="0">
                <a:latin typeface="+mn-lt"/>
              </a:rPr>
              <a:t> результатов десятичные числа представляются в </a:t>
            </a:r>
            <a:r>
              <a:rPr lang="en-US" sz="3200" dirty="0">
                <a:latin typeface="+mn-lt"/>
              </a:rPr>
              <a:t>ASCII</a:t>
            </a:r>
            <a:r>
              <a:rPr lang="ru-RU" sz="3200" dirty="0">
                <a:latin typeface="+mn-lt"/>
              </a:rPr>
              <a:t>-формате. Их преобразование в </a:t>
            </a:r>
            <a:r>
              <a:rPr lang="en-US" sz="3200" dirty="0">
                <a:latin typeface="+mn-lt"/>
              </a:rPr>
              <a:t>BCD</a:t>
            </a:r>
            <a:r>
              <a:rPr lang="ru-RU" sz="3200" dirty="0">
                <a:latin typeface="+mn-lt"/>
              </a:rPr>
              <a:t>-формат может быть реализовано либо на аппаратном, либо на программном уровне.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В системе команд процессоров семейства </a:t>
            </a:r>
            <a:r>
              <a:rPr lang="en-US" sz="3200" dirty="0">
                <a:latin typeface="+mn-lt"/>
              </a:rPr>
              <a:t>Intel X</a:t>
            </a:r>
            <a:r>
              <a:rPr lang="ru-RU" sz="3200" dirty="0">
                <a:latin typeface="+mn-lt"/>
              </a:rPr>
              <a:t>86 отсутствуют команды преобразования десятичных чисел из одного формата в другой, значит, это </a:t>
            </a:r>
            <a:r>
              <a:rPr lang="ru-RU" sz="3200" dirty="0" err="1">
                <a:latin typeface="+mn-lt"/>
              </a:rPr>
              <a:t>пре-образование</a:t>
            </a:r>
            <a:r>
              <a:rPr lang="ru-RU" sz="3200" dirty="0">
                <a:latin typeface="+mn-lt"/>
              </a:rPr>
              <a:t> можно реализовать на программном уровне. 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любой ЭВМ поддерживаются как двоичные, так и десятичные числа, естественно выглядит </a:t>
            </a:r>
            <a:r>
              <a:rPr lang="ru-RU" sz="3200" dirty="0" err="1">
                <a:latin typeface="+mn-lt"/>
              </a:rPr>
              <a:t>реали-зация</a:t>
            </a:r>
            <a:r>
              <a:rPr lang="ru-RU" sz="3200" dirty="0">
                <a:latin typeface="+mn-lt"/>
              </a:rPr>
              <a:t> не только двоичной, но и десятичной </a:t>
            </a:r>
            <a:r>
              <a:rPr lang="ru-RU" sz="3200" dirty="0" err="1">
                <a:latin typeface="+mn-lt"/>
              </a:rPr>
              <a:t>ариф-метики</a:t>
            </a:r>
            <a:r>
              <a:rPr lang="ru-RU" sz="3200" dirty="0">
                <a:latin typeface="+mn-lt"/>
              </a:rPr>
              <a:t> для обработки десятичных чисел.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7975"/>
            <a:ext cx="9144000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Из-за разделения двоичных чисел на две формы представления (с фиксированной запятой и с </a:t>
            </a:r>
            <a:r>
              <a:rPr lang="ru-RU" sz="3200" dirty="0" err="1">
                <a:latin typeface="+mn-lt"/>
              </a:rPr>
              <a:t>пла-вающей</a:t>
            </a:r>
            <a:r>
              <a:rPr lang="ru-RU" sz="3200" dirty="0">
                <a:latin typeface="+mn-lt"/>
              </a:rPr>
              <a:t> запятой) практически в любом </a:t>
            </a:r>
            <a:r>
              <a:rPr lang="ru-RU" sz="3200" dirty="0" err="1">
                <a:latin typeface="+mn-lt"/>
              </a:rPr>
              <a:t>компью-тере</a:t>
            </a:r>
            <a:r>
              <a:rPr lang="ru-RU" sz="3200" dirty="0">
                <a:latin typeface="+mn-lt"/>
              </a:rPr>
              <a:t> реализована аппаратная поддержка как целочисленной арифметики (для чисел с </a:t>
            </a:r>
            <a:r>
              <a:rPr lang="ru-RU" sz="3200" dirty="0" err="1">
                <a:latin typeface="+mn-lt"/>
              </a:rPr>
              <a:t>фикси-рованной</a:t>
            </a:r>
            <a:r>
              <a:rPr lang="ru-RU" sz="3200" dirty="0">
                <a:latin typeface="+mn-lt"/>
              </a:rPr>
              <a:t> запятой), так и арифметики с плавающей запятой. Так, например, в процессорах </a:t>
            </a:r>
            <a:r>
              <a:rPr lang="en-US" sz="3200" dirty="0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 наряду с целочисленным АЛУ (</a:t>
            </a:r>
            <a:r>
              <a:rPr lang="en-US" sz="3200" dirty="0">
                <a:latin typeface="+mn-lt"/>
              </a:rPr>
              <a:t>ALU</a:t>
            </a:r>
            <a:r>
              <a:rPr lang="ru-RU" sz="3200" dirty="0">
                <a:latin typeface="+mn-lt"/>
              </a:rPr>
              <a:t>) имеется также АЛУ для операций над числами с плавающей запятой, которое входит в состав </a:t>
            </a:r>
            <a:r>
              <a:rPr lang="en-US" sz="3200" dirty="0">
                <a:latin typeface="+mn-lt"/>
              </a:rPr>
              <a:t>FPU</a:t>
            </a:r>
            <a:r>
              <a:rPr lang="ru-RU" sz="3200" dirty="0">
                <a:latin typeface="+mn-lt"/>
              </a:rPr>
              <a:t>. Для того, чтобы подчеркнуть </a:t>
            </a:r>
            <a:r>
              <a:rPr lang="ru-RU" sz="3200" dirty="0" err="1">
                <a:latin typeface="+mn-lt"/>
              </a:rPr>
              <a:t>целочисленность</a:t>
            </a:r>
            <a:r>
              <a:rPr lang="ru-RU" sz="3200" dirty="0">
                <a:latin typeface="+mn-lt"/>
              </a:rPr>
              <a:t> АЛУ, его </a:t>
            </a:r>
            <a:r>
              <a:rPr lang="ru-RU" sz="3200" dirty="0" err="1">
                <a:latin typeface="+mn-lt"/>
              </a:rPr>
              <a:t>аббревиа-туру</a:t>
            </a:r>
            <a:r>
              <a:rPr lang="ru-RU" sz="3200" dirty="0">
                <a:latin typeface="+mn-lt"/>
              </a:rPr>
              <a:t> достаточно часто дополняют буквой </a:t>
            </a:r>
            <a:r>
              <a:rPr lang="en-US" sz="3200" dirty="0">
                <a:latin typeface="+mn-lt"/>
              </a:rPr>
              <a:t>I</a:t>
            </a:r>
            <a:r>
              <a:rPr lang="ru-RU" sz="3200" dirty="0">
                <a:latin typeface="+mn-lt"/>
              </a:rPr>
              <a:t>: </a:t>
            </a:r>
            <a:r>
              <a:rPr lang="en-US" sz="3200" dirty="0">
                <a:latin typeface="+mn-lt"/>
              </a:rPr>
              <a:t>IALU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Двоичная и десятичная арифметики 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и области их применения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Для обработки данных в ЭВМ возможно применение одной из двух следующих схем: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345" t="15981" r="6250" b="48740"/>
          <a:stretch>
            <a:fillRect/>
          </a:stretch>
        </p:blipFill>
        <p:spPr bwMode="auto">
          <a:xfrm>
            <a:off x="0" y="2420938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868" t="18500" r="34668" b="48740"/>
          <a:stretch>
            <a:fillRect/>
          </a:stretch>
        </p:blipFill>
        <p:spPr bwMode="auto">
          <a:xfrm>
            <a:off x="107950" y="44450"/>
            <a:ext cx="76073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321310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Первую схему обработки данных целесообразно применять при сравнительно небольших объемах перерабатываемых данных и достаточно большом объеме вычислений (операций), приходящихся на единицу данных. Подобным свойством обладают так называемые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научно-технические задачи.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Вторую схему обработки целесообразно </a:t>
            </a:r>
            <a:r>
              <a:rPr lang="ru-RU" sz="3200" dirty="0" err="1">
                <a:latin typeface="+mn-lt"/>
              </a:rPr>
              <a:t>приме-нять</a:t>
            </a:r>
            <a:r>
              <a:rPr lang="ru-RU" sz="3200" dirty="0">
                <a:latin typeface="+mn-lt"/>
              </a:rPr>
              <a:t> при больших объемах обрабатываемых </a:t>
            </a:r>
            <a:r>
              <a:rPr lang="ru-RU" sz="3200" dirty="0" err="1">
                <a:latin typeface="+mn-lt"/>
              </a:rPr>
              <a:t>дан-ных</a:t>
            </a:r>
            <a:r>
              <a:rPr lang="ru-RU" sz="3200" dirty="0">
                <a:latin typeface="+mn-lt"/>
              </a:rPr>
              <a:t> и небольшом объеме вычислений, </a:t>
            </a:r>
            <a:r>
              <a:rPr lang="ru-RU" sz="3200" dirty="0" err="1">
                <a:latin typeface="+mn-lt"/>
              </a:rPr>
              <a:t>приходя-щихся</a:t>
            </a:r>
            <a:r>
              <a:rPr lang="ru-RU" sz="3200" dirty="0">
                <a:latin typeface="+mn-lt"/>
              </a:rPr>
              <a:t> на каждую единицу данных. Подобным свойством обладают так называемые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экономические (коммерческие) задачи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4175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Аппаратная поддержка второй схемы обработки данных в ЭВМ предполагает наличие в составе процессора помимо традиционного двоичного АЛУ еще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десятичного АЛУ.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Использование </a:t>
            </a:r>
            <a:r>
              <a:rPr lang="ru-RU" sz="3200" dirty="0" err="1">
                <a:latin typeface="+mn-lt"/>
              </a:rPr>
              <a:t>по-добных</a:t>
            </a:r>
            <a:r>
              <a:rPr lang="ru-RU" sz="3200" dirty="0">
                <a:latin typeface="+mn-lt"/>
              </a:rPr>
              <a:t> АЛУ характеризуются ЭВМ, относящиеся к классам </a:t>
            </a:r>
            <a:r>
              <a:rPr lang="en-US" sz="3200" dirty="0">
                <a:latin typeface="+mn-lt"/>
              </a:rPr>
              <a:t>Main Frame</a:t>
            </a:r>
            <a:r>
              <a:rPr lang="ru-RU" sz="3200" dirty="0">
                <a:latin typeface="+mn-lt"/>
              </a:rPr>
              <a:t>. В ПК и рабочих станциях на базе практически всех современных процессоров десятичное АЛУ отсутствует.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94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Двоичные числа с фиксированной запятой Знаковые и </a:t>
            </a:r>
            <a:r>
              <a:rPr lang="ru-RU" sz="3200" b="1" dirty="0" err="1">
                <a:solidFill>
                  <a:srgbClr val="FF0000"/>
                </a:solidFill>
                <a:latin typeface="+mn-lt"/>
              </a:rPr>
              <a:t>беззнаковые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числа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  Основной особенностью представления целых знаковых чисел является использование </a:t>
            </a:r>
            <a:r>
              <a:rPr lang="ru-RU" sz="3200" dirty="0" err="1">
                <a:latin typeface="+mn-lt"/>
              </a:rPr>
              <a:t>допол-нительного</a:t>
            </a:r>
            <a:r>
              <a:rPr lang="ru-RU" sz="3200" dirty="0">
                <a:latin typeface="+mn-lt"/>
              </a:rPr>
              <a:t> кода. Дополнительный код позволяет значительно упростить основные арифметические операции (сложение, вычитание) по сравнению с прямым кодом.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Дополнительный код числа: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, при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≥0,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[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]</a:t>
            </a:r>
            <a:r>
              <a:rPr lang="ru-RU" sz="3200" baseline="-25000" dirty="0" err="1">
                <a:latin typeface="+mn-lt"/>
              </a:rPr>
              <a:t>доп.</a:t>
            </a:r>
            <a:r>
              <a:rPr lang="ru-RU" sz="3200" dirty="0" err="1">
                <a:latin typeface="+mn-lt"/>
              </a:rPr>
              <a:t>=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2 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-1</a:t>
            </a:r>
            <a:r>
              <a:rPr lang="ru-RU" sz="3200" dirty="0">
                <a:latin typeface="+mn-lt"/>
              </a:rPr>
              <a:t> + ‌‌‌‌‌‌‌‌|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|, при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&lt;0.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27651" name="AutoShape 1"/>
          <p:cNvSpPr>
            <a:spLocks/>
          </p:cNvSpPr>
          <p:nvPr/>
        </p:nvSpPr>
        <p:spPr bwMode="auto">
          <a:xfrm>
            <a:off x="1835150" y="4530725"/>
            <a:ext cx="201613" cy="1346200"/>
          </a:xfrm>
          <a:prstGeom prst="leftBrace">
            <a:avLst>
              <a:gd name="adj1" fmla="val 6674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en-US" sz="3200" b="1" i="1" dirty="0">
                <a:latin typeface="+mn-lt"/>
              </a:rPr>
              <a:t>n</a:t>
            </a:r>
            <a:r>
              <a:rPr lang="ru-RU" sz="3200" b="1" dirty="0">
                <a:latin typeface="+mn-lt"/>
              </a:rPr>
              <a:t> = 5  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= -13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1200" b="1" dirty="0">
                <a:latin typeface="+mn-lt"/>
              </a:rPr>
              <a:t> </a:t>
            </a:r>
            <a:endParaRPr lang="ru-RU" sz="1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 [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dirty="0">
                <a:latin typeface="+mn-lt"/>
              </a:rPr>
              <a:t> ]</a:t>
            </a:r>
            <a:r>
              <a:rPr lang="ru-RU" sz="3200" b="1" baseline="-25000" dirty="0" err="1">
                <a:latin typeface="+mn-lt"/>
              </a:rPr>
              <a:t>пр</a:t>
            </a:r>
            <a:r>
              <a:rPr lang="ru-RU" sz="3200" b="1" dirty="0">
                <a:latin typeface="+mn-lt"/>
              </a:rPr>
              <a:t> = 1.1101=2</a:t>
            </a:r>
            <a:r>
              <a:rPr lang="ru-RU" sz="3200" b="1" baseline="30000" dirty="0">
                <a:latin typeface="+mn-lt"/>
              </a:rPr>
              <a:t>4</a:t>
            </a:r>
            <a:r>
              <a:rPr lang="ru-RU" sz="3200" b="1" dirty="0">
                <a:latin typeface="+mn-lt"/>
              </a:rPr>
              <a:t>+13=29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1200" b="1" dirty="0">
                <a:latin typeface="+mn-lt"/>
              </a:rPr>
              <a:t> </a:t>
            </a:r>
            <a:endParaRPr lang="ru-RU" sz="1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[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]</a:t>
            </a:r>
            <a:r>
              <a:rPr lang="ru-RU" sz="3200" b="1" baseline="-25000" dirty="0" err="1">
                <a:latin typeface="+mn-lt"/>
              </a:rPr>
              <a:t>доп</a:t>
            </a:r>
            <a:r>
              <a:rPr lang="ru-RU" sz="3200" b="1" dirty="0">
                <a:latin typeface="+mn-lt"/>
              </a:rPr>
              <a:t> =  2</a:t>
            </a:r>
            <a:r>
              <a:rPr lang="ru-RU" sz="3200" b="1" baseline="30000" dirty="0">
                <a:latin typeface="+mn-lt"/>
              </a:rPr>
              <a:t>5 </a:t>
            </a:r>
            <a:r>
              <a:rPr lang="ru-RU" sz="3200" b="1" dirty="0">
                <a:latin typeface="+mn-lt"/>
              </a:rPr>
              <a:t>- |</a:t>
            </a:r>
            <a:r>
              <a:rPr lang="ru-RU" sz="3200" b="1" i="1" dirty="0">
                <a:latin typeface="+mn-lt"/>
              </a:rPr>
              <a:t>X</a:t>
            </a:r>
            <a:r>
              <a:rPr lang="ru-RU" sz="3200" b="1" dirty="0">
                <a:latin typeface="+mn-lt"/>
              </a:rPr>
              <a:t>| =  _1.0000    = 1.0011=32-13=19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                       </a:t>
            </a:r>
            <a:r>
              <a:rPr lang="ru-RU" sz="3200" b="1" u="sng" dirty="0">
                <a:latin typeface="+mn-lt"/>
              </a:rPr>
              <a:t>1.1101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</a:t>
            </a:r>
            <a:r>
              <a:rPr lang="ru-RU" sz="3200" b="1" dirty="0">
                <a:latin typeface="+mn-lt"/>
              </a:rPr>
              <a:t>1.0011</a:t>
            </a:r>
            <a:endParaRPr lang="ru-RU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4490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Основными форматами, в которых представляются целые числа, являются: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                    1 байт 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2 байта – слово;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4 байта – двойное слово;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8 байтов – учетверенное слово.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24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</a:rPr>
              <a:t>Диапазон представления 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</a:rPr>
              <a:t>знаковых целых чисел</a:t>
            </a:r>
          </a:p>
          <a:p>
            <a:pPr algn="ctr">
              <a:defRPr/>
            </a:pPr>
            <a:endParaRPr lang="ru-RU" sz="105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ru-RU" sz="3200" b="1" dirty="0"/>
              <a:t>-2</a:t>
            </a:r>
            <a:r>
              <a:rPr lang="en-US" sz="3200" b="1" baseline="30000" dirty="0"/>
              <a:t>n</a:t>
            </a:r>
            <a:r>
              <a:rPr lang="ru-RU" sz="3200" b="1" baseline="30000" dirty="0"/>
              <a:t>-1</a:t>
            </a:r>
            <a:r>
              <a:rPr lang="ru-RU" sz="3200" b="1" dirty="0"/>
              <a:t> ≤ </a:t>
            </a:r>
            <a:r>
              <a:rPr lang="ru-RU" sz="3200" b="1" dirty="0" err="1"/>
              <a:t>А</a:t>
            </a:r>
            <a:r>
              <a:rPr lang="ru-RU" sz="3200" b="1" baseline="-25000" dirty="0" err="1"/>
              <a:t>зн</a:t>
            </a:r>
            <a:r>
              <a:rPr lang="ru-RU" sz="3200" b="1" baseline="-25000" dirty="0"/>
              <a:t>  </a:t>
            </a:r>
            <a:r>
              <a:rPr lang="ru-RU" sz="3200" b="1" dirty="0"/>
              <a:t>≤ 2</a:t>
            </a:r>
            <a:r>
              <a:rPr lang="en-US" sz="3200" b="1" baseline="30000" dirty="0"/>
              <a:t>n</a:t>
            </a:r>
            <a:r>
              <a:rPr lang="ru-RU" sz="3200" b="1" baseline="30000" dirty="0"/>
              <a:t>-1</a:t>
            </a:r>
            <a:r>
              <a:rPr lang="ru-RU" sz="3200" b="1" dirty="0"/>
              <a:t>-1</a:t>
            </a:r>
          </a:p>
          <a:p>
            <a:pPr>
              <a:defRPr/>
            </a:pPr>
            <a:r>
              <a:rPr lang="ru-RU" sz="3200" b="1" baseline="30000" dirty="0"/>
              <a:t>                                  1.00…00                   0.11…11</a:t>
            </a:r>
            <a:endParaRPr lang="ru-RU" sz="3200" dirty="0"/>
          </a:p>
          <a:p>
            <a:pPr>
              <a:defRPr/>
            </a:pPr>
            <a:r>
              <a:rPr lang="ru-RU" sz="1000" b="1" baseline="30000" dirty="0"/>
              <a:t>                                       </a:t>
            </a:r>
          </a:p>
          <a:p>
            <a:pPr>
              <a:defRPr/>
            </a:pPr>
            <a:r>
              <a:rPr lang="ru-RU" sz="3200" b="1" baseline="30000" dirty="0"/>
              <a:t>                                         </a:t>
            </a:r>
            <a:r>
              <a:rPr lang="en-US" sz="3200" b="1" baseline="30000" dirty="0"/>
              <a:t>n</a:t>
            </a:r>
            <a:r>
              <a:rPr lang="ru-RU" sz="3200" b="1" baseline="30000" dirty="0"/>
              <a:t>-1                           </a:t>
            </a:r>
            <a:r>
              <a:rPr lang="en-US" sz="3200" b="1" baseline="30000" dirty="0"/>
              <a:t>n</a:t>
            </a:r>
            <a:r>
              <a:rPr lang="ru-RU" sz="3200" b="1" baseline="30000" dirty="0"/>
              <a:t>-1</a:t>
            </a:r>
          </a:p>
          <a:p>
            <a:pPr>
              <a:defRPr/>
            </a:pPr>
            <a:r>
              <a:rPr lang="ru-RU" sz="3200" baseline="30000" dirty="0"/>
              <a:t> </a:t>
            </a:r>
            <a:r>
              <a:rPr lang="ru-RU" sz="3200" dirty="0">
                <a:latin typeface="+mn-lt"/>
              </a:rPr>
              <a:t>Отрицательное число по модулю на единицу больше положительного.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байтного формата: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= 8</a:t>
            </a:r>
          </a:p>
          <a:p>
            <a:pPr algn="ctr">
              <a:defRPr/>
            </a:pPr>
            <a:r>
              <a:rPr lang="ru-RU" sz="3200" dirty="0">
                <a:latin typeface="+mn-lt"/>
              </a:rPr>
              <a:t>-128 ≤ 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зн</a:t>
            </a:r>
            <a:r>
              <a:rPr lang="ru-RU" sz="3200" baseline="-25000" dirty="0">
                <a:latin typeface="+mn-lt"/>
              </a:rPr>
              <a:t>  </a:t>
            </a:r>
            <a:r>
              <a:rPr lang="ru-RU" sz="3200" dirty="0">
                <a:latin typeface="+mn-lt"/>
              </a:rPr>
              <a:t>≤ 127</a:t>
            </a:r>
            <a:r>
              <a:rPr lang="ru-RU" sz="3200" dirty="0"/>
              <a:t> </a:t>
            </a:r>
          </a:p>
        </p:txBody>
      </p:sp>
      <p:sp>
        <p:nvSpPr>
          <p:cNvPr id="29699" name="AutoShape 1"/>
          <p:cNvSpPr>
            <a:spLocks/>
          </p:cNvSpPr>
          <p:nvPr/>
        </p:nvSpPr>
        <p:spPr bwMode="auto">
          <a:xfrm rot="-5400000">
            <a:off x="3182144" y="1607344"/>
            <a:ext cx="144462" cy="908050"/>
          </a:xfrm>
          <a:prstGeom prst="leftBrace">
            <a:avLst>
              <a:gd name="adj1" fmla="val 332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700" name="AutoShape 1"/>
          <p:cNvSpPr>
            <a:spLocks/>
          </p:cNvSpPr>
          <p:nvPr/>
        </p:nvSpPr>
        <p:spPr bwMode="auto">
          <a:xfrm rot="-5400000">
            <a:off x="5666582" y="1643856"/>
            <a:ext cx="144462" cy="835025"/>
          </a:xfrm>
          <a:prstGeom prst="leftBrace">
            <a:avLst>
              <a:gd name="adj1" fmla="val 33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701" name="AutoShape 1"/>
          <p:cNvSpPr>
            <a:spLocks/>
          </p:cNvSpPr>
          <p:nvPr/>
        </p:nvSpPr>
        <p:spPr bwMode="auto">
          <a:xfrm rot="-5400000">
            <a:off x="3334544" y="5855494"/>
            <a:ext cx="144462" cy="908050"/>
          </a:xfrm>
          <a:prstGeom prst="leftBrace">
            <a:avLst>
              <a:gd name="adj1" fmla="val 332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702" name="AutoShape 1"/>
          <p:cNvSpPr>
            <a:spLocks/>
          </p:cNvSpPr>
          <p:nvPr/>
        </p:nvSpPr>
        <p:spPr bwMode="auto">
          <a:xfrm rot="-5400000">
            <a:off x="5558632" y="5855494"/>
            <a:ext cx="144462" cy="908050"/>
          </a:xfrm>
          <a:prstGeom prst="leftBrace">
            <a:avLst>
              <a:gd name="adj1" fmla="val 332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4437063"/>
            <a:ext cx="9144000" cy="2882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u="sng" dirty="0">
                <a:solidFill>
                  <a:srgbClr val="FF0000"/>
                </a:solidFill>
                <a:latin typeface="+mn-lt"/>
              </a:rPr>
              <a:t>Диапазон представления </a:t>
            </a:r>
            <a:r>
              <a:rPr lang="ru-RU" sz="3200" b="1" u="sng" dirty="0" err="1">
                <a:solidFill>
                  <a:srgbClr val="FF0000"/>
                </a:solidFill>
                <a:latin typeface="+mn-lt"/>
              </a:rPr>
              <a:t>беззнаковых</a:t>
            </a:r>
            <a:r>
              <a:rPr lang="ru-RU" sz="3200" b="1" u="sng" dirty="0">
                <a:solidFill>
                  <a:srgbClr val="FF0000"/>
                </a:solidFill>
                <a:latin typeface="+mn-lt"/>
              </a:rPr>
              <a:t> целых чисел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ru-RU" sz="3200" dirty="0">
                <a:latin typeface="+mn-lt"/>
              </a:rPr>
              <a:t> </a:t>
            </a:r>
            <a:r>
              <a:rPr lang="ru-RU" sz="3200" b="1" dirty="0">
                <a:latin typeface="+mn-lt"/>
              </a:rPr>
              <a:t>0 ≤ </a:t>
            </a:r>
            <a:r>
              <a:rPr lang="ru-RU" sz="3200" b="1" dirty="0" err="1">
                <a:latin typeface="+mn-lt"/>
              </a:rPr>
              <a:t>А</a:t>
            </a:r>
            <a:r>
              <a:rPr lang="ru-RU" sz="3200" b="1" baseline="-25000" dirty="0" err="1">
                <a:latin typeface="+mn-lt"/>
              </a:rPr>
              <a:t>бзн</a:t>
            </a:r>
            <a:r>
              <a:rPr lang="ru-RU" sz="3200" b="1" baseline="-25000" dirty="0">
                <a:latin typeface="+mn-lt"/>
              </a:rPr>
              <a:t>  </a:t>
            </a:r>
            <a:r>
              <a:rPr lang="ru-RU" sz="3200" b="1" dirty="0">
                <a:latin typeface="+mn-lt"/>
              </a:rPr>
              <a:t>≤ 2</a:t>
            </a:r>
            <a:r>
              <a:rPr lang="en-US" sz="3200" b="1" baseline="30000" dirty="0">
                <a:latin typeface="+mn-lt"/>
              </a:rPr>
              <a:t>n</a:t>
            </a:r>
            <a:r>
              <a:rPr lang="ru-RU" sz="3200" b="1" dirty="0">
                <a:latin typeface="+mn-lt"/>
              </a:rPr>
              <a:t> – 1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                 </a:t>
            </a:r>
            <a:r>
              <a:rPr lang="ru-RU" sz="3200" b="1" baseline="30000" dirty="0">
                <a:latin typeface="+mn-lt"/>
              </a:rPr>
              <a:t>00…0                         11…1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baseline="30000" dirty="0">
                <a:latin typeface="+mn-lt"/>
              </a:rPr>
              <a:t>                                                     </a:t>
            </a:r>
            <a:r>
              <a:rPr lang="en-US" sz="3200" b="1" baseline="30000" dirty="0">
                <a:latin typeface="+mn-lt"/>
              </a:rPr>
              <a:t>n</a:t>
            </a:r>
            <a:r>
              <a:rPr lang="ru-RU" sz="3200" b="1" baseline="30000" dirty="0">
                <a:latin typeface="+mn-lt"/>
              </a:rPr>
              <a:t>                                 </a:t>
            </a:r>
            <a:r>
              <a:rPr lang="en-US" sz="3200" b="1" baseline="30000" dirty="0">
                <a:latin typeface="+mn-lt"/>
              </a:rPr>
              <a:t>n</a:t>
            </a:r>
            <a:endParaRPr lang="ru-RU" sz="3200" b="1" baseline="300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понятия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Определение 1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.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i="1" dirty="0">
                <a:latin typeface="+mn-lt"/>
              </a:rPr>
              <a:t>Системой счисления</a:t>
            </a:r>
            <a:r>
              <a:rPr lang="ru-RU" sz="3200" dirty="0">
                <a:latin typeface="+mn-lt"/>
              </a:rPr>
              <a:t> называется совокупность цифровых знаков и правил их </a:t>
            </a:r>
            <a:r>
              <a:rPr lang="ru-RU" sz="3200" dirty="0" err="1">
                <a:latin typeface="+mn-lt"/>
              </a:rPr>
              <a:t>запи-си</a:t>
            </a:r>
            <a:r>
              <a:rPr lang="ru-RU" sz="3200" dirty="0">
                <a:latin typeface="+mn-lt"/>
              </a:rPr>
              <a:t>, применяемая для однозначного изображения чисел.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4950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Определение 2</a:t>
            </a:r>
            <a:r>
              <a:rPr lang="ru-RU" sz="3200" b="1" i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Под </a:t>
            </a:r>
            <a:r>
              <a:rPr lang="ru-RU" sz="3200" i="1" dirty="0">
                <a:latin typeface="+mn-lt"/>
              </a:rPr>
              <a:t>системой счисления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err="1">
                <a:latin typeface="+mn-lt"/>
              </a:rPr>
              <a:t>пони-мается</a:t>
            </a:r>
            <a:r>
              <a:rPr lang="ru-RU" sz="3200" dirty="0">
                <a:latin typeface="+mn-lt"/>
              </a:rPr>
              <a:t> способ представления любого числа </a:t>
            </a:r>
            <a:r>
              <a:rPr lang="ru-RU" sz="3200" dirty="0" err="1">
                <a:latin typeface="+mn-lt"/>
              </a:rPr>
              <a:t>посре-дством</a:t>
            </a:r>
            <a:r>
              <a:rPr lang="ru-RU" sz="3200" dirty="0">
                <a:latin typeface="+mn-lt"/>
              </a:rPr>
              <a:t> некоторого алфавита символов, </a:t>
            </a:r>
            <a:r>
              <a:rPr lang="ru-RU" sz="3200" dirty="0" err="1">
                <a:latin typeface="+mn-lt"/>
              </a:rPr>
              <a:t>называ-емых</a:t>
            </a:r>
            <a:r>
              <a:rPr lang="ru-RU" sz="3200" dirty="0">
                <a:latin typeface="+mn-lt"/>
              </a:rPr>
              <a:t> «цифрами».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65625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Определение 3</a:t>
            </a:r>
            <a:r>
              <a:rPr lang="ru-RU" sz="3200" i="1" dirty="0">
                <a:latin typeface="+mn-lt"/>
              </a:rPr>
              <a:t>. Системой счисления</a:t>
            </a:r>
            <a:r>
              <a:rPr lang="ru-RU" sz="3200" dirty="0">
                <a:latin typeface="+mn-lt"/>
              </a:rPr>
              <a:t> называют систему приемов и правил, позволяющих </a:t>
            </a:r>
            <a:r>
              <a:rPr lang="ru-RU" sz="3200" dirty="0" err="1">
                <a:latin typeface="+mn-lt"/>
              </a:rPr>
              <a:t>устано-вить</a:t>
            </a:r>
            <a:r>
              <a:rPr lang="ru-RU" sz="3200" dirty="0">
                <a:latin typeface="+mn-lt"/>
              </a:rPr>
              <a:t> взаимно однозначное соответствие между любым числом и его представлением в виде </a:t>
            </a:r>
            <a:r>
              <a:rPr lang="ru-RU" sz="3200" dirty="0" err="1">
                <a:latin typeface="+mn-lt"/>
              </a:rPr>
              <a:t>коне-чного</a:t>
            </a:r>
            <a:r>
              <a:rPr lang="ru-RU" sz="3200" dirty="0">
                <a:latin typeface="+mn-lt"/>
              </a:rPr>
              <a:t> числа символов, называемых «цифрами». 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Для байтного формата: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= 8</a:t>
            </a:r>
          </a:p>
          <a:p>
            <a:pPr algn="ctr">
              <a:defRPr/>
            </a:pPr>
            <a:r>
              <a:rPr lang="ru-RU" sz="3200" dirty="0">
                <a:latin typeface="+mn-lt"/>
              </a:rPr>
              <a:t>0 ≤ 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зн</a:t>
            </a:r>
            <a:r>
              <a:rPr lang="ru-RU" sz="3200" baseline="-25000" dirty="0">
                <a:latin typeface="+mn-lt"/>
              </a:rPr>
              <a:t>  </a:t>
            </a:r>
            <a:r>
              <a:rPr lang="ru-RU" sz="3200" dirty="0">
                <a:latin typeface="+mn-lt"/>
              </a:rPr>
              <a:t>≤ 255</a:t>
            </a:r>
          </a:p>
          <a:p>
            <a:pPr>
              <a:defRPr/>
            </a:pPr>
            <a:endParaRPr lang="ru-RU" sz="1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84313"/>
            <a:ext cx="9144000" cy="5202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u="sng" dirty="0">
                <a:solidFill>
                  <a:srgbClr val="FF0000"/>
                </a:solidFill>
                <a:latin typeface="+mn-lt"/>
              </a:rPr>
              <a:t>Диапазон представления дробных чисел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1200" dirty="0">
                <a:latin typeface="+mn-lt"/>
              </a:rPr>
              <a:t> 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Для правильной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-разрядной дроби:</a:t>
            </a:r>
          </a:p>
          <a:p>
            <a:pPr algn="ctr">
              <a:defRPr/>
            </a:pPr>
            <a:r>
              <a:rPr lang="ru-RU" sz="3200" dirty="0">
                <a:latin typeface="+mn-lt"/>
              </a:rPr>
              <a:t> 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baseline="30000" dirty="0">
                <a:latin typeface="+mn-lt"/>
              </a:rPr>
              <a:t>-</a:t>
            </a:r>
            <a:r>
              <a:rPr lang="en-US" sz="3200" b="1" baseline="30000" dirty="0">
                <a:latin typeface="+mn-lt"/>
              </a:rPr>
              <a:t>n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≤ </a:t>
            </a:r>
            <a:r>
              <a:rPr lang="ru-RU" sz="3200" b="1" dirty="0" err="1">
                <a:latin typeface="+mn-lt"/>
              </a:rPr>
              <a:t>|А</a:t>
            </a:r>
            <a:r>
              <a:rPr lang="ru-RU" sz="3200" b="1" baseline="-25000" dirty="0" err="1">
                <a:latin typeface="+mn-lt"/>
              </a:rPr>
              <a:t>др</a:t>
            </a:r>
            <a:r>
              <a:rPr lang="ru-RU" sz="3200" b="1" dirty="0" err="1">
                <a:latin typeface="+mn-lt"/>
              </a:rPr>
              <a:t>|</a:t>
            </a:r>
            <a:r>
              <a:rPr lang="ru-RU" sz="3200" b="1" baseline="-25000" dirty="0">
                <a:latin typeface="+mn-lt"/>
              </a:rPr>
              <a:t>  </a:t>
            </a:r>
            <a:r>
              <a:rPr lang="ru-RU" sz="3200" b="1" dirty="0">
                <a:latin typeface="+mn-lt"/>
              </a:rPr>
              <a:t>≤ 1 - 2</a:t>
            </a:r>
            <a:r>
              <a:rPr lang="ru-RU" sz="3200" b="1" baseline="30000" dirty="0">
                <a:latin typeface="+mn-lt"/>
              </a:rPr>
              <a:t>-</a:t>
            </a:r>
            <a:r>
              <a:rPr lang="en-US" sz="3200" b="1" baseline="30000" dirty="0">
                <a:latin typeface="+mn-lt"/>
              </a:rPr>
              <a:t>n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0.00…01              0.11…1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Неправильная дробь в целой части содержит обязательную и единственную единицу.</a:t>
            </a:r>
          </a:p>
          <a:p>
            <a:pPr algn="ctr">
              <a:defRPr/>
            </a:pPr>
            <a:r>
              <a:rPr lang="ru-RU" sz="3200" b="1" dirty="0">
                <a:latin typeface="+mn-lt"/>
              </a:rPr>
              <a:t>1 ≤ </a:t>
            </a:r>
            <a:r>
              <a:rPr lang="ru-RU" sz="3200" b="1" dirty="0" err="1">
                <a:latin typeface="+mn-lt"/>
              </a:rPr>
              <a:t>|А</a:t>
            </a:r>
            <a:r>
              <a:rPr lang="ru-RU" sz="3200" b="1" baseline="-25000" dirty="0" err="1">
                <a:latin typeface="+mn-lt"/>
              </a:rPr>
              <a:t>др.нпр.</a:t>
            </a:r>
            <a:r>
              <a:rPr lang="ru-RU" sz="3200" b="1" dirty="0" err="1">
                <a:latin typeface="+mn-lt"/>
              </a:rPr>
              <a:t>|</a:t>
            </a:r>
            <a:r>
              <a:rPr lang="ru-RU" sz="3200" b="1" baseline="-25000" dirty="0">
                <a:latin typeface="+mn-lt"/>
              </a:rPr>
              <a:t>  </a:t>
            </a:r>
            <a:r>
              <a:rPr lang="ru-RU" sz="3200" b="1" dirty="0">
                <a:latin typeface="+mn-lt"/>
              </a:rPr>
              <a:t>≤ 2 - 2</a:t>
            </a:r>
            <a:r>
              <a:rPr lang="ru-RU" sz="3200" b="1" baseline="30000" dirty="0">
                <a:latin typeface="+mn-lt"/>
              </a:rPr>
              <a:t>-(</a:t>
            </a:r>
            <a:r>
              <a:rPr lang="en-US" sz="3200" b="1" baseline="30000" dirty="0">
                <a:latin typeface="+mn-lt"/>
              </a:rPr>
              <a:t>n</a:t>
            </a:r>
            <a:r>
              <a:rPr lang="ru-RU" sz="3200" b="1" baseline="30000" dirty="0">
                <a:latin typeface="+mn-lt"/>
              </a:rPr>
              <a:t>+1)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1.00…0                       1.11…1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Числа с плавающей запятой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   В формате представления чисел с плавающей запятой имеются три части: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313"/>
            <a:ext cx="91440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j-lt"/>
              </a:rPr>
              <a:t>• </a:t>
            </a:r>
            <a:r>
              <a:rPr lang="ru-RU" sz="3200" b="1" dirty="0">
                <a:solidFill>
                  <a:srgbClr val="FF0000"/>
                </a:solidFill>
                <a:latin typeface="+mj-lt"/>
              </a:rPr>
              <a:t>знак</a:t>
            </a:r>
            <a:r>
              <a:rPr lang="ru-RU" sz="3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dirty="0">
                <a:latin typeface="+mj-lt"/>
              </a:rPr>
              <a:t>(представляется крайним левым битом формата)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20938"/>
            <a:ext cx="91440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•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мантисса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(представляется в виде правильной или неправильной двоичной дроби);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57563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 •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порядок </a:t>
            </a:r>
            <a:r>
              <a:rPr lang="ru-RU" sz="3200" dirty="0">
                <a:latin typeface="+mn-lt"/>
              </a:rPr>
              <a:t>(представляется в общем случае как целое число со знаком).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29260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С учетом этих частей значение числа с плавающей запятой представляется в виде:</a:t>
            </a:r>
          </a:p>
          <a:p>
            <a:pPr algn="ctr">
              <a:defRPr/>
            </a:pPr>
            <a:r>
              <a:rPr lang="ru-RU" sz="3200" b="1" dirty="0" err="1">
                <a:latin typeface="+mn-lt"/>
              </a:rPr>
              <a:t>А</a:t>
            </a:r>
            <a:r>
              <a:rPr lang="ru-RU" sz="3200" b="1" baseline="-25000" dirty="0" err="1">
                <a:latin typeface="+mn-lt"/>
              </a:rPr>
              <a:t>пз</a:t>
            </a:r>
            <a:r>
              <a:rPr lang="fr-FR" sz="3200" b="1" dirty="0">
                <a:latin typeface="+mn-lt"/>
              </a:rPr>
              <a:t> = (-1)</a:t>
            </a:r>
            <a:r>
              <a:rPr lang="fr-FR" sz="3200" b="1" baseline="30000" dirty="0">
                <a:latin typeface="+mn-lt"/>
              </a:rPr>
              <a:t>signA</a:t>
            </a:r>
            <a:r>
              <a:rPr lang="fr-FR" sz="3200" i="1" dirty="0">
                <a:latin typeface="+mn-lt"/>
              </a:rPr>
              <a:t>•</a:t>
            </a:r>
            <a:r>
              <a:rPr lang="fr-FR" sz="3200" b="1" dirty="0">
                <a:latin typeface="+mn-lt"/>
              </a:rPr>
              <a:t> M</a:t>
            </a:r>
            <a:r>
              <a:rPr lang="fr-FR" sz="3200" b="1" baseline="-25000" dirty="0">
                <a:latin typeface="+mn-lt"/>
              </a:rPr>
              <a:t>A</a:t>
            </a:r>
            <a:r>
              <a:rPr lang="fr-FR" sz="3200" i="1" dirty="0">
                <a:latin typeface="+mn-lt"/>
              </a:rPr>
              <a:t>•</a:t>
            </a:r>
            <a:r>
              <a:rPr lang="fr-FR" sz="3200" b="1" dirty="0">
                <a:latin typeface="+mn-lt"/>
              </a:rPr>
              <a:t> S</a:t>
            </a:r>
            <a:r>
              <a:rPr lang="fr-FR" sz="3200" b="1" baseline="30000" dirty="0">
                <a:latin typeface="+mn-lt"/>
              </a:rPr>
              <a:t>PA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fr-FR" sz="3200" b="1" dirty="0">
                <a:solidFill>
                  <a:srgbClr val="FF0000"/>
                </a:solidFill>
                <a:latin typeface="+mn-lt"/>
              </a:rPr>
              <a:t>signA</a:t>
            </a:r>
            <a:r>
              <a:rPr lang="fr-FR" sz="3200" dirty="0">
                <a:latin typeface="+mn-lt"/>
              </a:rPr>
              <a:t> – </a:t>
            </a:r>
            <a:r>
              <a:rPr lang="ru-RU" sz="3200" dirty="0">
                <a:latin typeface="+mn-lt"/>
              </a:rPr>
              <a:t>знак</a:t>
            </a:r>
            <a:r>
              <a:rPr lang="fr-FR" sz="3200" dirty="0">
                <a:latin typeface="+mn-lt"/>
              </a:rPr>
              <a:t>;</a:t>
            </a:r>
            <a:r>
              <a:rPr lang="ru-RU" sz="3200" dirty="0">
                <a:latin typeface="+mn-lt"/>
              </a:rPr>
              <a:t>                        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3200" b="1" baseline="-25000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порядок числа;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3200" b="1" baseline="-25000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–мантисса числа А;      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основание порядка.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особенности представления чисел с плавающей запятой в современных ЭВМ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5538"/>
            <a:ext cx="9144000" cy="206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Классы ЭВМ:</a:t>
            </a:r>
          </a:p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 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Универсальные ЭВМ </a:t>
            </a:r>
            <a:r>
              <a:rPr lang="ru-RU" sz="3200" b="1" i="1" dirty="0">
                <a:latin typeface="+mn-lt"/>
              </a:rPr>
              <a:t>–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Mainframe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sz="3200" dirty="0">
                <a:latin typeface="+mn-lt"/>
              </a:rPr>
              <a:t>MF</a:t>
            </a:r>
            <a:r>
              <a:rPr lang="ru-RU" sz="3200" dirty="0">
                <a:latin typeface="+mn-lt"/>
              </a:rPr>
              <a:t>), такие как:           </a:t>
            </a:r>
            <a:r>
              <a:rPr lang="en-US" sz="3200" dirty="0">
                <a:latin typeface="+mn-lt"/>
              </a:rPr>
              <a:t>IBM System</a:t>
            </a:r>
            <a:r>
              <a:rPr lang="ru-RU" sz="3200" dirty="0">
                <a:latin typeface="+mn-lt"/>
              </a:rPr>
              <a:t> 370;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Модели ЕС ЭВМ: </a:t>
            </a:r>
            <a:r>
              <a:rPr lang="en-US" sz="3200" dirty="0">
                <a:latin typeface="+mn-lt"/>
              </a:rPr>
              <a:t>EC</a:t>
            </a:r>
            <a:r>
              <a:rPr lang="ru-RU" sz="3200" dirty="0">
                <a:latin typeface="+mn-lt"/>
              </a:rPr>
              <a:t> 1010;  </a:t>
            </a:r>
            <a:r>
              <a:rPr lang="en-US" sz="3200" dirty="0">
                <a:latin typeface="+mn-lt"/>
              </a:rPr>
              <a:t>EC</a:t>
            </a:r>
            <a:r>
              <a:rPr lang="ru-RU" sz="3200" dirty="0">
                <a:latin typeface="+mn-lt"/>
              </a:rPr>
              <a:t> 1065;  </a:t>
            </a:r>
            <a:r>
              <a:rPr lang="en-US" sz="3200" dirty="0">
                <a:latin typeface="+mn-lt"/>
              </a:rPr>
              <a:t>EC</a:t>
            </a:r>
            <a:r>
              <a:rPr lang="ru-RU" sz="3200" dirty="0">
                <a:latin typeface="+mn-lt"/>
              </a:rPr>
              <a:t> 1087.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25750"/>
            <a:ext cx="889317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>
                <a:latin typeface="+mn-lt"/>
              </a:rPr>
              <a:t> 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Мини  ЭВМ</a:t>
            </a:r>
            <a:r>
              <a:rPr lang="ru-RU" sz="3200" dirty="0">
                <a:latin typeface="+mn-lt"/>
              </a:rPr>
              <a:t>, такие как: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</a:t>
            </a:r>
            <a:r>
              <a:rPr lang="en-US" sz="3200" dirty="0">
                <a:latin typeface="+mn-lt"/>
              </a:rPr>
              <a:t>DEC</a:t>
            </a:r>
            <a:r>
              <a:rPr lang="ru-RU" sz="3200" dirty="0">
                <a:latin typeface="+mn-lt"/>
              </a:rPr>
              <a:t>:  </a:t>
            </a:r>
            <a:r>
              <a:rPr lang="en-US" sz="3200" dirty="0">
                <a:latin typeface="+mn-lt"/>
              </a:rPr>
              <a:t>PDP</a:t>
            </a:r>
            <a:r>
              <a:rPr lang="ru-RU" sz="3200" dirty="0">
                <a:latin typeface="+mn-lt"/>
              </a:rPr>
              <a:t>-11;   </a:t>
            </a:r>
            <a:r>
              <a:rPr lang="en-US" sz="3200" dirty="0">
                <a:latin typeface="+mn-lt"/>
              </a:rPr>
              <a:t>VAX</a:t>
            </a:r>
            <a:r>
              <a:rPr lang="ru-RU" sz="3200" dirty="0">
                <a:latin typeface="+mn-lt"/>
              </a:rPr>
              <a:t>-11;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Модели </a:t>
            </a:r>
            <a:r>
              <a:rPr lang="en-US" sz="3200" dirty="0">
                <a:latin typeface="+mn-lt"/>
              </a:rPr>
              <a:t>CM</a:t>
            </a:r>
            <a:r>
              <a:rPr lang="ru-RU" sz="3200" dirty="0">
                <a:latin typeface="+mn-lt"/>
              </a:rPr>
              <a:t> ЭВМ:  СМ 1- СМ 4;  СМ 1420,…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59375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 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ПК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ru-RU" sz="3200" dirty="0">
                <a:latin typeface="+mn-lt"/>
              </a:rPr>
              <a:t>(например, на базе процессоров </a:t>
            </a:r>
            <a:r>
              <a:rPr lang="ru-RU" sz="3200" dirty="0" err="1">
                <a:latin typeface="+mn-lt"/>
              </a:rPr>
              <a:t>Intel</a:t>
            </a:r>
            <a:r>
              <a:rPr lang="ru-RU" sz="3200" dirty="0">
                <a:latin typeface="+mn-lt"/>
              </a:rPr>
              <a:t> 80X86, </a:t>
            </a:r>
            <a:r>
              <a:rPr lang="en-US" sz="3200" dirty="0">
                <a:latin typeface="+mn-lt"/>
              </a:rPr>
              <a:t>Pentium</a:t>
            </a:r>
            <a:r>
              <a:rPr lang="ru-RU" sz="3200" dirty="0">
                <a:latin typeface="+mn-lt"/>
              </a:rPr>
              <a:t>).   Стандарт </a:t>
            </a:r>
            <a:r>
              <a:rPr lang="en-US" sz="3200" dirty="0">
                <a:latin typeface="+mn-lt"/>
              </a:rPr>
              <a:t>IEEE</a:t>
            </a:r>
            <a:r>
              <a:rPr lang="ru-RU" sz="3200" dirty="0">
                <a:latin typeface="+mn-lt"/>
              </a:rPr>
              <a:t> 754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1. Мантисса представляется в прямом коде независимо от знака числа.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5538"/>
            <a:ext cx="9144000" cy="206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 </a:t>
            </a:r>
            <a:r>
              <a:rPr lang="ru-RU" sz="3200" dirty="0">
                <a:latin typeface="+mn-lt"/>
              </a:rPr>
              <a:t>2. Порядок числа представляется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со смещением </a:t>
            </a:r>
            <a:r>
              <a:rPr lang="ru-RU" sz="3200" dirty="0">
                <a:latin typeface="+mn-lt"/>
              </a:rPr>
              <a:t>как целое число без знака. Величина смещения обычно равна весу старшего разряда смещенного порядка или на единицу меньше 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284538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В качестве основания порядка используются: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1. Универсальные ЭВМ – </a:t>
            </a:r>
            <a:r>
              <a:rPr lang="en-US" sz="3200" b="1" dirty="0">
                <a:latin typeface="+mn-lt"/>
              </a:rPr>
              <a:t>S</a:t>
            </a:r>
            <a:r>
              <a:rPr lang="ru-RU" sz="3200" b="1" dirty="0">
                <a:latin typeface="+mn-lt"/>
              </a:rPr>
              <a:t> = 16</a:t>
            </a:r>
            <a:r>
              <a:rPr lang="ru-RU" sz="3200" dirty="0">
                <a:latin typeface="+mn-lt"/>
              </a:rPr>
              <a:t>; 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Классы:        2. Мини ЭВМ – </a:t>
            </a:r>
            <a:r>
              <a:rPr lang="en-US" sz="3200" b="1" dirty="0">
                <a:latin typeface="+mn-lt"/>
              </a:rPr>
              <a:t>S</a:t>
            </a:r>
            <a:r>
              <a:rPr lang="ru-RU" sz="3200" b="1" dirty="0">
                <a:latin typeface="+mn-lt"/>
              </a:rPr>
              <a:t> = 2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3. ПК – </a:t>
            </a:r>
            <a:r>
              <a:rPr lang="en-US" sz="3200" b="1" dirty="0">
                <a:latin typeface="+mn-lt"/>
              </a:rPr>
              <a:t>S</a:t>
            </a:r>
            <a:r>
              <a:rPr lang="ru-RU" sz="3200" b="1" dirty="0">
                <a:latin typeface="+mn-lt"/>
              </a:rPr>
              <a:t> = 2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73688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В целях повышения точности в основном используются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нормализованные числа </a:t>
            </a:r>
            <a:r>
              <a:rPr lang="ru-RU" sz="3200" dirty="0">
                <a:latin typeface="+mn-lt"/>
              </a:rPr>
              <a:t>с плавающей запятой.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Определение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>
                <a:latin typeface="+mn-lt"/>
              </a:rPr>
              <a:t>Число с плавающей запятой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нормализованным</a:t>
            </a:r>
            <a:r>
              <a:rPr lang="ru-RU" sz="3200" dirty="0">
                <a:latin typeface="+mn-lt"/>
              </a:rPr>
              <a:t>, если старшая цифра его мантиссы является значащей  (не 0).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875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5. Мантисса чисел в классах универсальных ЭВМ и мини ЭВМ является правильной дробью, а в стандарте </a:t>
            </a:r>
            <a:r>
              <a:rPr lang="en-US" sz="3200" dirty="0">
                <a:latin typeface="+mn-lt"/>
              </a:rPr>
              <a:t>IEEE</a:t>
            </a:r>
            <a:r>
              <a:rPr lang="ru-RU" sz="3200" dirty="0">
                <a:latin typeface="+mn-lt"/>
              </a:rPr>
              <a:t> – неправильной.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52738"/>
            <a:ext cx="91440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6.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Использование  в  качестве  основания   порядка </a:t>
            </a:r>
            <a:r>
              <a:rPr lang="en-US" sz="3200" dirty="0">
                <a:latin typeface="+mn-lt"/>
              </a:rPr>
              <a:t>S</a:t>
            </a:r>
            <a:r>
              <a:rPr lang="ru-RU" sz="3200" dirty="0">
                <a:latin typeface="+mn-lt"/>
              </a:rPr>
              <a:t>=2 и использования в основном </a:t>
            </a:r>
            <a:r>
              <a:rPr lang="ru-RU" sz="3200" dirty="0" err="1">
                <a:latin typeface="+mn-lt"/>
              </a:rPr>
              <a:t>нормализован-ных</a:t>
            </a:r>
            <a:r>
              <a:rPr lang="ru-RU" sz="3200" dirty="0">
                <a:latin typeface="+mn-lt"/>
              </a:rPr>
              <a:t>   чисел  в  мини ЭВМ и  ПК требует, чтобы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старшая  цифра мантиссы была  равна 1. Старшая единица мантиссы с целью увеличения точности в формате не представляется, а лишь </a:t>
            </a:r>
            <a:r>
              <a:rPr lang="ru-RU" sz="3200" dirty="0" err="1">
                <a:latin typeface="+mn-lt"/>
              </a:rPr>
              <a:t>подразуме-вается</a:t>
            </a:r>
            <a:r>
              <a:rPr lang="ru-RU" sz="3200" dirty="0">
                <a:latin typeface="+mn-lt"/>
              </a:rPr>
              <a:t>, и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скрытым разрядом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(скрытой единицей).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7. В  целях  разумного  компромисса  между  </a:t>
            </a:r>
            <a:r>
              <a:rPr lang="ru-RU" sz="3200" dirty="0" err="1">
                <a:latin typeface="+mn-lt"/>
              </a:rPr>
              <a:t>точ-ностью</a:t>
            </a:r>
            <a:r>
              <a:rPr lang="ru-RU" sz="3200" dirty="0">
                <a:latin typeface="+mn-lt"/>
              </a:rPr>
              <a:t> представления и скоростью  обработки  данных  в  ЭВМ используется несколько форматов: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875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36588" algn="l"/>
              </a:tabLst>
              <a:defRPr/>
            </a:pPr>
            <a:r>
              <a:rPr lang="ru-RU" sz="3200" dirty="0"/>
              <a:t> </a:t>
            </a:r>
            <a:r>
              <a:rPr lang="ru-RU" sz="3200" dirty="0"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короткий формат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формат</a:t>
            </a:r>
            <a:r>
              <a:rPr lang="ru-RU" sz="3200" dirty="0">
                <a:latin typeface="+mn-lt"/>
              </a:rPr>
              <a:t> одинарной </a:t>
            </a:r>
            <a:r>
              <a:rPr lang="ru-RU" sz="3200" dirty="0" err="1">
                <a:latin typeface="+mn-lt"/>
              </a:rPr>
              <a:t>точ-ности</a:t>
            </a:r>
            <a:r>
              <a:rPr lang="ru-RU" sz="3200" dirty="0">
                <a:latin typeface="+mn-lt"/>
              </a:rPr>
              <a:t>) - 32 разряда;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9500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36588" algn="l"/>
              </a:tabLst>
              <a:defRPr/>
            </a:pPr>
            <a:r>
              <a:rPr lang="ru-RU" dirty="0"/>
              <a:t> </a:t>
            </a:r>
            <a:r>
              <a:rPr lang="ru-RU" sz="3200" dirty="0"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длинный   формат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  </a:t>
            </a: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формат</a:t>
            </a:r>
            <a:r>
              <a:rPr lang="ru-RU" sz="3200" dirty="0">
                <a:latin typeface="+mn-lt"/>
              </a:rPr>
              <a:t>  двойной  </a:t>
            </a:r>
            <a:r>
              <a:rPr lang="ru-RU" sz="3200" dirty="0" err="1">
                <a:latin typeface="+mn-lt"/>
              </a:rPr>
              <a:t>точ-ности</a:t>
            </a:r>
            <a:r>
              <a:rPr lang="ru-RU" sz="3200" dirty="0">
                <a:latin typeface="+mn-lt"/>
              </a:rPr>
              <a:t>) – 64 разряда;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57563"/>
            <a:ext cx="9144000" cy="4030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36588" algn="l"/>
              </a:tabLst>
              <a:defRPr/>
            </a:pPr>
            <a:r>
              <a:rPr lang="ru-RU" sz="3200" dirty="0"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расширенный формат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ru-RU" sz="3200" dirty="0">
                <a:latin typeface="+mn-lt"/>
              </a:rPr>
              <a:t>(</a:t>
            </a:r>
            <a:r>
              <a:rPr lang="ru-RU" sz="3200" dirty="0" err="1">
                <a:latin typeface="+mn-lt"/>
              </a:rPr>
              <a:t>формат</a:t>
            </a:r>
            <a:r>
              <a:rPr lang="ru-RU" sz="3200" dirty="0">
                <a:latin typeface="+mn-lt"/>
              </a:rPr>
              <a:t>  расширенной точности) 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для </a:t>
            </a:r>
            <a:r>
              <a:rPr lang="en-US" sz="3200" dirty="0">
                <a:latin typeface="+mn-lt"/>
              </a:rPr>
              <a:t>MF </a:t>
            </a:r>
            <a:r>
              <a:rPr lang="ru-RU" sz="3200" dirty="0">
                <a:latin typeface="+mn-lt"/>
              </a:rPr>
              <a:t>и Мини ЭВМ – 128 разрядов;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для </a:t>
            </a:r>
            <a:r>
              <a:rPr lang="en-US" sz="3200" dirty="0">
                <a:latin typeface="+mn-lt"/>
              </a:rPr>
              <a:t>IEEE </a:t>
            </a:r>
            <a:r>
              <a:rPr lang="ru-RU" sz="3200" dirty="0">
                <a:latin typeface="+mn-lt"/>
              </a:rPr>
              <a:t>– 80 разрядов.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В классах </a:t>
            </a:r>
            <a:r>
              <a:rPr lang="en-US" sz="3200" dirty="0">
                <a:latin typeface="+mn-lt"/>
              </a:rPr>
              <a:t>MF</a:t>
            </a:r>
            <a:r>
              <a:rPr lang="ru-RU" sz="3200" dirty="0">
                <a:latin typeface="+mn-lt"/>
              </a:rPr>
              <a:t> и Мини ЭВМ увеличивается  </a:t>
            </a:r>
            <a:r>
              <a:rPr lang="ru-RU" sz="3200" dirty="0" err="1">
                <a:latin typeface="+mn-lt"/>
              </a:rPr>
              <a:t>разряд-ность</a:t>
            </a:r>
            <a:r>
              <a:rPr lang="ru-RU" sz="3200" dirty="0">
                <a:latin typeface="+mn-lt"/>
              </a:rPr>
              <a:t> мантиссы, в стандарте </a:t>
            </a:r>
            <a:r>
              <a:rPr lang="en-US" sz="3200" dirty="0">
                <a:latin typeface="+mn-lt"/>
              </a:rPr>
              <a:t>IEEE </a:t>
            </a:r>
            <a:r>
              <a:rPr lang="ru-RU" sz="3200" dirty="0">
                <a:latin typeface="+mn-lt"/>
              </a:rPr>
              <a:t>– и мантиссы и порядка. 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07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Диапазон представления чисел 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с плавающей запятой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Определяется в отношении модуля </a:t>
            </a:r>
            <a:r>
              <a:rPr lang="ru-RU" sz="3200" dirty="0" err="1">
                <a:latin typeface="+mn-lt"/>
              </a:rPr>
              <a:t>нормализо-ванного</a:t>
            </a:r>
            <a:r>
              <a:rPr lang="ru-RU" sz="3200" dirty="0">
                <a:latin typeface="+mn-lt"/>
              </a:rPr>
              <a:t> числа.</a:t>
            </a:r>
          </a:p>
          <a:p>
            <a:pPr algn="ctr">
              <a:defRPr/>
            </a:pPr>
            <a:r>
              <a:rPr lang="en-US" sz="4000" b="1" dirty="0" err="1">
                <a:latin typeface="+mn-lt"/>
              </a:rPr>
              <a:t>M</a:t>
            </a:r>
            <a:r>
              <a:rPr lang="en-US" sz="4000" b="1" baseline="-25000" dirty="0" err="1">
                <a:latin typeface="+mn-lt"/>
              </a:rPr>
              <a:t>Amin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S</a:t>
            </a:r>
            <a:r>
              <a:rPr lang="en-US" sz="4000" b="1" baseline="30000" dirty="0" err="1">
                <a:latin typeface="+mn-lt"/>
              </a:rPr>
              <a:t>PAmin</a:t>
            </a:r>
            <a:r>
              <a:rPr lang="en-US" sz="4000" b="1" dirty="0">
                <a:latin typeface="+mn-lt"/>
              </a:rPr>
              <a:t> </a:t>
            </a:r>
            <a:r>
              <a:rPr lang="ru-RU" sz="4000" b="1" dirty="0">
                <a:latin typeface="+mn-lt"/>
              </a:rPr>
              <a:t>≤ ‌‌‌‌‌‌‌‌| </a:t>
            </a:r>
            <a:r>
              <a:rPr lang="en-US" sz="4000" b="1" dirty="0">
                <a:latin typeface="+mn-lt"/>
              </a:rPr>
              <a:t>A</a:t>
            </a:r>
            <a:r>
              <a:rPr lang="ru-RU" sz="4000" b="1" baseline="-25000" dirty="0">
                <a:latin typeface="+mn-lt"/>
              </a:rPr>
              <a:t>п.т. норм</a:t>
            </a:r>
            <a:r>
              <a:rPr lang="ru-RU" sz="4000" b="1" dirty="0">
                <a:latin typeface="+mn-lt"/>
              </a:rPr>
              <a:t> ‌‌‌‌‌‌‌‌| ≤ </a:t>
            </a:r>
            <a:r>
              <a:rPr lang="en-US" sz="4000" b="1" dirty="0" err="1">
                <a:latin typeface="+mn-lt"/>
              </a:rPr>
              <a:t>M</a:t>
            </a:r>
            <a:r>
              <a:rPr lang="en-US" sz="4000" b="1" baseline="-25000" dirty="0" err="1">
                <a:latin typeface="+mn-lt"/>
              </a:rPr>
              <a:t>Amax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S</a:t>
            </a:r>
            <a:r>
              <a:rPr lang="en-US" sz="4000" b="1" baseline="30000" dirty="0" err="1">
                <a:latin typeface="+mn-lt"/>
              </a:rPr>
              <a:t>PAmax</a:t>
            </a:r>
            <a:endParaRPr lang="ru-RU" sz="4000" dirty="0">
              <a:latin typeface="+mn-lt"/>
            </a:endParaRPr>
          </a:p>
          <a:p>
            <a:pPr>
              <a:defRPr/>
            </a:pPr>
            <a:r>
              <a:rPr lang="ru-RU" sz="3200" baseline="30000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Для классов: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MF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3200" b="1" dirty="0">
                <a:latin typeface="+mn-lt"/>
              </a:rPr>
              <a:t>S = 16, d = 64</a:t>
            </a:r>
            <a:r>
              <a:rPr lang="ru-RU" sz="3200" dirty="0">
                <a:latin typeface="+mn-lt"/>
              </a:rPr>
              <a:t> – смещение порядка</a:t>
            </a:r>
            <a:r>
              <a:rPr lang="en-US" sz="3200" dirty="0">
                <a:latin typeface="+mn-lt"/>
              </a:rPr>
              <a:t>. 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endParaRPr lang="ru-RU" sz="1100" dirty="0">
              <a:latin typeface="+mn-lt"/>
            </a:endParaRPr>
          </a:p>
          <a:p>
            <a:pPr>
              <a:defRPr/>
            </a:pPr>
            <a:endParaRPr lang="ru-RU" sz="1200" b="1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Характеристика: </a:t>
            </a:r>
            <a:r>
              <a:rPr lang="ru-RU" sz="3200" dirty="0">
                <a:latin typeface="+mn-lt"/>
              </a:rPr>
              <a:t>0 </a:t>
            </a:r>
            <a:r>
              <a:rPr lang="ru-RU" sz="3200" b="1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X</a:t>
            </a:r>
            <a:r>
              <a:rPr lang="en-US" sz="3200" baseline="-25000" dirty="0">
                <a:latin typeface="+mn-lt"/>
              </a:rPr>
              <a:t>A </a:t>
            </a:r>
            <a:r>
              <a:rPr lang="ru-RU" sz="3200" dirty="0">
                <a:latin typeface="+mn-lt"/>
              </a:rPr>
              <a:t>≤</a:t>
            </a:r>
            <a:r>
              <a:rPr lang="en-US" sz="3200" dirty="0">
                <a:latin typeface="+mn-lt"/>
              </a:rPr>
              <a:t> 127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Порядок</a:t>
            </a:r>
            <a:r>
              <a:rPr lang="ru-RU" sz="3200" dirty="0">
                <a:latin typeface="+mn-lt"/>
              </a:rPr>
              <a:t>: -64 </a:t>
            </a:r>
            <a:r>
              <a:rPr lang="ru-RU" sz="3200" b="1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P</a:t>
            </a:r>
            <a:r>
              <a:rPr lang="en-US" sz="3200" baseline="-25000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≤</a:t>
            </a:r>
            <a:r>
              <a:rPr lang="en-US" sz="3200" dirty="0">
                <a:latin typeface="+mn-lt"/>
              </a:rPr>
              <a:t> 63.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1200" dirty="0">
              <a:latin typeface="+mn-lt"/>
            </a:endParaRPr>
          </a:p>
          <a:p>
            <a:pPr algn="ctr">
              <a:defRPr/>
            </a:pPr>
            <a:r>
              <a:rPr lang="en-US" sz="3200" b="1" dirty="0">
                <a:latin typeface="+mn-lt"/>
              </a:rPr>
              <a:t> </a:t>
            </a:r>
            <a:r>
              <a:rPr lang="en-US" sz="4000" b="1" dirty="0">
                <a:latin typeface="+mn-lt"/>
              </a:rPr>
              <a:t>1/16</a:t>
            </a:r>
            <a:r>
              <a:rPr lang="en-US" sz="4000" b="1" i="1" dirty="0">
                <a:latin typeface="+mn-lt"/>
              </a:rPr>
              <a:t>•</a:t>
            </a:r>
            <a:r>
              <a:rPr lang="en-US" sz="4000" b="1" dirty="0">
                <a:latin typeface="+mn-lt"/>
              </a:rPr>
              <a:t> 16</a:t>
            </a:r>
            <a:r>
              <a:rPr lang="en-US" sz="4000" b="1" baseline="30000" dirty="0">
                <a:latin typeface="+mn-lt"/>
              </a:rPr>
              <a:t>-64 </a:t>
            </a:r>
            <a:r>
              <a:rPr lang="en-US" sz="4000" b="1" dirty="0">
                <a:latin typeface="+mn-lt"/>
              </a:rPr>
              <a:t>≤ ‌‌‌‌‌‌‌‌| A</a:t>
            </a:r>
            <a:r>
              <a:rPr lang="ru-RU" sz="4000" b="1" baseline="-25000" dirty="0" err="1">
                <a:latin typeface="+mn-lt"/>
              </a:rPr>
              <a:t>п</a:t>
            </a:r>
            <a:r>
              <a:rPr lang="en-US" sz="4000" b="1" baseline="-25000" dirty="0">
                <a:latin typeface="+mn-lt"/>
              </a:rPr>
              <a:t>.</a:t>
            </a:r>
            <a:r>
              <a:rPr lang="ru-RU" sz="4000" b="1" baseline="-25000" dirty="0">
                <a:latin typeface="+mn-lt"/>
              </a:rPr>
              <a:t>т</a:t>
            </a:r>
            <a:r>
              <a:rPr lang="en-US" sz="4000" b="1" baseline="-25000" dirty="0">
                <a:latin typeface="+mn-lt"/>
              </a:rPr>
              <a:t>. </a:t>
            </a:r>
            <a:r>
              <a:rPr lang="ru-RU" sz="4000" b="1" baseline="-25000" dirty="0">
                <a:latin typeface="+mn-lt"/>
              </a:rPr>
              <a:t>норм</a:t>
            </a:r>
            <a:r>
              <a:rPr lang="en-US" sz="4000" b="1" dirty="0">
                <a:latin typeface="+mn-lt"/>
              </a:rPr>
              <a:t> ‌‌‌‌‌‌‌‌| &lt; 1</a:t>
            </a:r>
            <a:r>
              <a:rPr lang="en-US" sz="4000" b="1" i="1" dirty="0">
                <a:latin typeface="+mn-lt"/>
              </a:rPr>
              <a:t>•</a:t>
            </a:r>
            <a:r>
              <a:rPr lang="en-US" sz="4000" b="1" dirty="0">
                <a:latin typeface="+mn-lt"/>
              </a:rPr>
              <a:t> 16</a:t>
            </a:r>
            <a:r>
              <a:rPr lang="en-US" sz="4000" b="1" baseline="30000" dirty="0">
                <a:latin typeface="+mn-lt"/>
              </a:rPr>
              <a:t>63</a:t>
            </a:r>
            <a:endParaRPr lang="ru-RU" sz="4000" b="1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868" t="32359" r="6250" b="52521"/>
          <a:stretch>
            <a:fillRect/>
          </a:stretch>
        </p:blipFill>
        <p:spPr bwMode="auto">
          <a:xfrm>
            <a:off x="107950" y="4005263"/>
            <a:ext cx="88614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846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Мини ЭВМ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3200" b="1" dirty="0">
                <a:latin typeface="+mn-lt"/>
              </a:rPr>
              <a:t>S = 2</a:t>
            </a:r>
            <a:r>
              <a:rPr lang="ru-RU" sz="3200" b="1" dirty="0">
                <a:latin typeface="+mn-lt"/>
              </a:rPr>
              <a:t>;</a:t>
            </a:r>
            <a:r>
              <a:rPr lang="en-US" sz="3200" b="1" dirty="0">
                <a:latin typeface="+mn-lt"/>
              </a:rPr>
              <a:t> d = 128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смещение порядка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Характеристика: </a:t>
            </a:r>
            <a:r>
              <a:rPr lang="ru-RU" sz="3200" dirty="0">
                <a:latin typeface="+mn-lt"/>
              </a:rPr>
              <a:t>0 </a:t>
            </a:r>
            <a:r>
              <a:rPr lang="ru-RU" sz="3200" b="1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X</a:t>
            </a:r>
            <a:r>
              <a:rPr lang="en-US" sz="3200" baseline="-25000" dirty="0">
                <a:latin typeface="+mn-lt"/>
              </a:rPr>
              <a:t>A </a:t>
            </a:r>
            <a:r>
              <a:rPr lang="ru-RU" sz="3200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225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Порядок</a:t>
            </a:r>
            <a:r>
              <a:rPr lang="ru-RU" sz="3200" dirty="0">
                <a:latin typeface="+mn-lt"/>
              </a:rPr>
              <a:t>: -</a:t>
            </a:r>
            <a:r>
              <a:rPr lang="en-US" sz="3200" dirty="0">
                <a:latin typeface="+mn-lt"/>
              </a:rPr>
              <a:t>128 </a:t>
            </a:r>
            <a:r>
              <a:rPr lang="ru-RU" sz="3200" b="1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P</a:t>
            </a:r>
            <a:r>
              <a:rPr lang="en-US" sz="3200" baseline="-25000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127.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1200" dirty="0">
                <a:latin typeface="+mn-lt"/>
              </a:rPr>
              <a:t> </a:t>
            </a:r>
            <a:endParaRPr lang="ru-RU" sz="1200" dirty="0">
              <a:latin typeface="+mn-lt"/>
            </a:endParaRPr>
          </a:p>
          <a:p>
            <a:pPr algn="ctr">
              <a:defRPr/>
            </a:pPr>
            <a:r>
              <a:rPr lang="en-US" sz="4000" b="1" dirty="0">
                <a:latin typeface="+mn-lt"/>
              </a:rPr>
              <a:t>1/2</a:t>
            </a:r>
            <a:r>
              <a:rPr lang="en-US" sz="4000" b="1" i="1" dirty="0">
                <a:latin typeface="+mn-lt"/>
              </a:rPr>
              <a:t>•</a:t>
            </a:r>
            <a:r>
              <a:rPr lang="en-US" sz="4000" b="1" dirty="0">
                <a:latin typeface="+mn-lt"/>
              </a:rPr>
              <a:t> 2</a:t>
            </a:r>
            <a:r>
              <a:rPr lang="en-US" sz="4000" b="1" baseline="30000" dirty="0">
                <a:latin typeface="+mn-lt"/>
              </a:rPr>
              <a:t>-128 </a:t>
            </a:r>
            <a:r>
              <a:rPr lang="en-US" sz="4000" b="1" dirty="0">
                <a:latin typeface="+mn-lt"/>
              </a:rPr>
              <a:t>≤ ‌‌‌‌‌‌‌‌| A</a:t>
            </a:r>
            <a:r>
              <a:rPr lang="ru-RU" sz="4000" b="1" baseline="-25000" dirty="0" err="1">
                <a:latin typeface="+mn-lt"/>
              </a:rPr>
              <a:t>п</a:t>
            </a:r>
            <a:r>
              <a:rPr lang="en-US" sz="4000" b="1" baseline="-25000" dirty="0">
                <a:latin typeface="+mn-lt"/>
              </a:rPr>
              <a:t>.</a:t>
            </a:r>
            <a:r>
              <a:rPr lang="ru-RU" sz="4000" b="1" baseline="-25000" dirty="0">
                <a:latin typeface="+mn-lt"/>
              </a:rPr>
              <a:t>т</a:t>
            </a:r>
            <a:r>
              <a:rPr lang="en-US" sz="4000" b="1" baseline="-25000" dirty="0">
                <a:latin typeface="+mn-lt"/>
              </a:rPr>
              <a:t>. </a:t>
            </a:r>
            <a:r>
              <a:rPr lang="ru-RU" sz="4000" b="1" baseline="-25000" dirty="0">
                <a:latin typeface="+mn-lt"/>
              </a:rPr>
              <a:t>норм</a:t>
            </a:r>
            <a:r>
              <a:rPr lang="en-US" sz="4000" b="1" dirty="0">
                <a:latin typeface="+mn-lt"/>
              </a:rPr>
              <a:t> ‌‌‌‌‌‌‌‌| &lt; 1</a:t>
            </a:r>
            <a:r>
              <a:rPr lang="en-US" sz="4000" b="1" i="1" dirty="0">
                <a:latin typeface="+mn-lt"/>
              </a:rPr>
              <a:t>•</a:t>
            </a:r>
            <a:r>
              <a:rPr lang="en-US" sz="4000" b="1" dirty="0">
                <a:latin typeface="+mn-lt"/>
              </a:rPr>
              <a:t> 2</a:t>
            </a:r>
            <a:r>
              <a:rPr lang="en-US" sz="4000" b="1" baseline="30000" dirty="0">
                <a:latin typeface="+mn-lt"/>
              </a:rPr>
              <a:t>127</a:t>
            </a:r>
            <a:endParaRPr lang="ru-RU" sz="3200" b="1" dirty="0">
              <a:latin typeface="+mn-lt"/>
            </a:endParaRP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868" t="21021" r="6250" b="67641"/>
          <a:stretch>
            <a:fillRect/>
          </a:stretch>
        </p:blipFill>
        <p:spPr bwMode="auto">
          <a:xfrm>
            <a:off x="-31750" y="981075"/>
            <a:ext cx="92837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00526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dirty="0" err="1">
                <a:solidFill>
                  <a:srgbClr val="FF0000"/>
                </a:solidFill>
                <a:latin typeface="+mn-lt"/>
              </a:rPr>
              <a:t>тандарт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IEEE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3200" b="1" dirty="0">
                <a:latin typeface="+mn-lt"/>
              </a:rPr>
              <a:t>S = 2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3200" b="1" dirty="0">
                <a:latin typeface="+mn-lt"/>
              </a:rPr>
              <a:t>d</a:t>
            </a:r>
            <a:r>
              <a:rPr lang="ru-RU" sz="3200" b="1" dirty="0">
                <a:latin typeface="+mn-lt"/>
              </a:rPr>
              <a:t> = 127 </a:t>
            </a:r>
            <a:r>
              <a:rPr lang="ru-RU" sz="3200" dirty="0">
                <a:latin typeface="+mn-lt"/>
              </a:rPr>
              <a:t>– для короткого формата;</a:t>
            </a:r>
          </a:p>
          <a:p>
            <a:pPr>
              <a:defRPr/>
            </a:pPr>
            <a:r>
              <a:rPr lang="en-US" sz="3200" b="1" dirty="0">
                <a:latin typeface="+mn-lt"/>
              </a:rPr>
              <a:t>d</a:t>
            </a:r>
            <a:r>
              <a:rPr lang="ru-RU" sz="3200" b="1" dirty="0">
                <a:latin typeface="+mn-lt"/>
              </a:rPr>
              <a:t> = 1023 </a:t>
            </a:r>
            <a:r>
              <a:rPr lang="ru-RU" sz="3200" dirty="0">
                <a:latin typeface="+mn-lt"/>
              </a:rPr>
              <a:t>– для длинного формата;</a:t>
            </a:r>
          </a:p>
          <a:p>
            <a:pPr>
              <a:defRPr/>
            </a:pPr>
            <a:r>
              <a:rPr lang="en-US" sz="3200" b="1" dirty="0">
                <a:latin typeface="+mn-lt"/>
              </a:rPr>
              <a:t>d</a:t>
            </a:r>
            <a:r>
              <a:rPr lang="ru-RU" sz="3200" b="1" dirty="0">
                <a:latin typeface="+mn-lt"/>
              </a:rPr>
              <a:t> = 16383 </a:t>
            </a:r>
            <a:r>
              <a:rPr lang="ru-RU" sz="3200" dirty="0">
                <a:latin typeface="+mn-lt"/>
              </a:rPr>
              <a:t>– для расширенного формата.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868" t="63860" r="8829" b="23540"/>
          <a:stretch>
            <a:fillRect/>
          </a:stretch>
        </p:blipFill>
        <p:spPr bwMode="auto">
          <a:xfrm>
            <a:off x="358775" y="71438"/>
            <a:ext cx="85344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981075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Скрытая единица имеется только в коротком или длинном формате, в расширенном формате она представляется в явном виде.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209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 </a:t>
            </a:r>
            <a:r>
              <a:rPr lang="ru-RU" sz="3200" b="1" dirty="0">
                <a:latin typeface="+mn-lt"/>
              </a:rPr>
              <a:t>При определении диапазона представления чисел </a:t>
            </a:r>
            <a:r>
              <a:rPr lang="ru-RU" sz="3200" dirty="0">
                <a:latin typeface="+mn-lt"/>
              </a:rPr>
              <a:t>необходимо учитывать особенности стандарта </a:t>
            </a:r>
            <a:r>
              <a:rPr lang="en-US" sz="3200" dirty="0">
                <a:latin typeface="+mn-lt"/>
              </a:rPr>
              <a:t>IEEE</a:t>
            </a:r>
            <a:r>
              <a:rPr lang="ru-RU" sz="3200" dirty="0">
                <a:latin typeface="+mn-lt"/>
              </a:rPr>
              <a:t>-754: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60800"/>
            <a:ext cx="91440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Крайние значение характеристики (порядка) во всех форматах зарезервированы и для </a:t>
            </a:r>
            <a:r>
              <a:rPr lang="ru-RU" sz="3200" dirty="0" err="1">
                <a:latin typeface="+mn-lt"/>
              </a:rPr>
              <a:t>представ-ления</a:t>
            </a:r>
            <a:r>
              <a:rPr lang="ru-RU" sz="3200" dirty="0">
                <a:latin typeface="+mn-lt"/>
              </a:rPr>
              <a:t> нормализованных чисел не используются. Максимальное значение характеристики при знаке + и нулевой мантиссе зарезервировано для +</a:t>
            </a:r>
            <a:r>
              <a:rPr lang="ru-RU" sz="3200" dirty="0">
                <a:latin typeface="+mn-lt"/>
                <a:sym typeface="Symbol"/>
              </a:rPr>
              <a:t></a:t>
            </a:r>
            <a:r>
              <a:rPr lang="ru-RU" sz="3200" dirty="0">
                <a:latin typeface="+mn-lt"/>
              </a:rPr>
              <a:t> и для представления не чисел (</a:t>
            </a:r>
            <a:r>
              <a:rPr lang="en-US" sz="3200" dirty="0">
                <a:latin typeface="+mn-lt"/>
              </a:rPr>
              <a:t>NAN</a:t>
            </a:r>
            <a:r>
              <a:rPr lang="ru-RU" sz="3200" dirty="0">
                <a:latin typeface="+mn-lt"/>
              </a:rPr>
              <a:t>).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Максимальное значение характеристики с </a:t>
            </a:r>
            <a:r>
              <a:rPr lang="ru-RU" sz="3200" dirty="0" err="1">
                <a:latin typeface="+mn-lt"/>
              </a:rPr>
              <a:t>едини-цей</a:t>
            </a:r>
            <a:r>
              <a:rPr lang="ru-RU" sz="3200" dirty="0">
                <a:latin typeface="+mn-lt"/>
              </a:rPr>
              <a:t> в старшем разряде мантиссы используется для представления -</a:t>
            </a:r>
            <a:r>
              <a:rPr lang="ru-RU" sz="3200" dirty="0">
                <a:latin typeface="+mn-lt"/>
                <a:sym typeface="Symbol"/>
              </a:rPr>
              <a:t> </a:t>
            </a:r>
            <a:r>
              <a:rPr lang="ru-RU" sz="3200" dirty="0">
                <a:latin typeface="+mn-lt"/>
              </a:rPr>
              <a:t>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Минимальное значение характеристики </a:t>
            </a:r>
            <a:r>
              <a:rPr lang="ru-RU" sz="3200" dirty="0" err="1">
                <a:latin typeface="+mn-lt"/>
              </a:rPr>
              <a:t>исполь-зуется</a:t>
            </a:r>
            <a:r>
              <a:rPr lang="ru-RU" sz="3200" dirty="0">
                <a:latin typeface="+mn-lt"/>
              </a:rPr>
              <a:t> для представления ненормализованных </a:t>
            </a:r>
            <a:r>
              <a:rPr lang="ru-RU" sz="3200" dirty="0" err="1">
                <a:latin typeface="+mn-lt"/>
              </a:rPr>
              <a:t>чи-сел</a:t>
            </a:r>
            <a:r>
              <a:rPr lang="ru-RU" sz="3200" dirty="0">
                <a:latin typeface="+mn-lt"/>
              </a:rPr>
              <a:t> со знаками +, − и для представления нуля (+0 и -0).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00438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Поэтому диапазон характеристики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короткого формата:  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1 </a:t>
            </a:r>
            <a:r>
              <a:rPr lang="ru-RU" sz="3200" b="1" dirty="0">
                <a:latin typeface="+mn-lt"/>
              </a:rPr>
              <a:t>≤ </a:t>
            </a:r>
            <a:r>
              <a:rPr lang="en-US" sz="3200" dirty="0">
                <a:latin typeface="+mn-lt"/>
              </a:rPr>
              <a:t>X</a:t>
            </a:r>
            <a:r>
              <a:rPr lang="en-US" sz="3200" baseline="-25000" dirty="0">
                <a:latin typeface="+mn-lt"/>
              </a:rPr>
              <a:t>A </a:t>
            </a:r>
            <a:r>
              <a:rPr lang="ru-RU" sz="3200" dirty="0">
                <a:latin typeface="+mn-lt"/>
              </a:rPr>
              <a:t>≤ 254;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диапазон чисел:                  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baseline="30000" dirty="0">
                <a:latin typeface="+mn-lt"/>
              </a:rPr>
              <a:t>-126 </a:t>
            </a:r>
            <a:r>
              <a:rPr lang="ru-RU" sz="3200" b="1" dirty="0">
                <a:latin typeface="+mn-lt"/>
              </a:rPr>
              <a:t>≤ ‌‌‌‌‌‌‌‌| 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п.т. норм</a:t>
            </a:r>
            <a:r>
              <a:rPr lang="ru-RU" sz="3200" b="1" dirty="0">
                <a:latin typeface="+mn-lt"/>
              </a:rPr>
              <a:t> ‌‌‌‌‌‌‌‌| &lt; 2</a:t>
            </a:r>
            <a:r>
              <a:rPr lang="ru-RU" sz="3200" b="1" baseline="30000" dirty="0">
                <a:latin typeface="+mn-lt"/>
              </a:rPr>
              <a:t>128</a:t>
            </a:r>
            <a:r>
              <a:rPr lang="ru-RU" sz="3200" b="1" dirty="0">
                <a:latin typeface="+mn-lt"/>
              </a:rPr>
              <a:t>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длинного формата:  </a:t>
            </a:r>
            <a:r>
              <a:rPr lang="ru-RU" sz="3200" b="1" dirty="0">
                <a:latin typeface="+mn-lt"/>
              </a:rPr>
              <a:t>10</a:t>
            </a:r>
            <a:r>
              <a:rPr lang="ru-RU" sz="3200" b="1" baseline="30000" dirty="0">
                <a:latin typeface="+mn-lt"/>
              </a:rPr>
              <a:t>-308 </a:t>
            </a:r>
            <a:r>
              <a:rPr lang="ru-RU" sz="3200" b="1" dirty="0">
                <a:latin typeface="+mn-lt"/>
              </a:rPr>
              <a:t>≤ ‌‌‌‌‌‌‌‌| 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п.т. норм</a:t>
            </a:r>
            <a:r>
              <a:rPr lang="ru-RU" sz="3200" b="1" dirty="0">
                <a:latin typeface="+mn-lt"/>
              </a:rPr>
              <a:t> ‌‌‌‌‌‌‌‌| &lt; 10</a:t>
            </a:r>
            <a:r>
              <a:rPr lang="ru-RU" sz="3200" b="1" baseline="30000" dirty="0">
                <a:latin typeface="+mn-lt"/>
              </a:rPr>
              <a:t>308</a:t>
            </a:r>
            <a:r>
              <a:rPr lang="ru-RU" sz="3200" b="1" dirty="0">
                <a:latin typeface="+mn-lt"/>
              </a:rPr>
              <a:t>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для  расширенного формата:</a:t>
            </a:r>
          </a:p>
          <a:p>
            <a:pPr algn="ctr">
              <a:defRPr/>
            </a:pPr>
            <a:r>
              <a:rPr lang="ru-RU" sz="3200" b="1" dirty="0">
                <a:latin typeface="+mn-lt"/>
              </a:rPr>
              <a:t>                                            10</a:t>
            </a:r>
            <a:r>
              <a:rPr lang="ru-RU" sz="3200" b="1" baseline="30000" dirty="0">
                <a:latin typeface="+mn-lt"/>
              </a:rPr>
              <a:t>-4932 </a:t>
            </a:r>
            <a:r>
              <a:rPr lang="ru-RU" sz="3200" b="1" dirty="0">
                <a:latin typeface="+mn-lt"/>
              </a:rPr>
              <a:t>≤ ‌‌‌‌‌‌‌‌| 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п.т. норм</a:t>
            </a:r>
            <a:r>
              <a:rPr lang="ru-RU" sz="3200" b="1" dirty="0">
                <a:latin typeface="+mn-lt"/>
              </a:rPr>
              <a:t> ‌‌‌‌‌‌‌‌| &lt; 10</a:t>
            </a:r>
            <a:r>
              <a:rPr lang="ru-RU" sz="3200" b="1" baseline="30000" dirty="0">
                <a:latin typeface="+mn-lt"/>
              </a:rPr>
              <a:t>4932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Понятие системы счисления включает в себя: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• Алфавит, используемый для записи чисел (цифры, знаки);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• Способ записи чисел;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• Однозначность представления любого числа.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Системы счисления принято разделять на два класса: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     - позиционные;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- непозиционные.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Для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позиционных</a:t>
            </a:r>
            <a:r>
              <a:rPr lang="ru-RU" sz="3200" dirty="0">
                <a:latin typeface="+mn-lt"/>
              </a:rPr>
              <a:t> систем счисления значение каждой цифры однозначно определяется ее положением (позицией) в числе.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Для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непозиционных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систем счисления значение цифры не зависит от ее положения в числе.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6988"/>
            <a:ext cx="91440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Точность представления чисел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Каждая десятичная дробь представляется в виде бесконечной двоичной дроби, что в условиях ограниченного формата приводит к возникновению погрешности.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Максимальная абсолютная погрешность имеет место в том случае, когда все отбрасываемые разряды равны единице. </a:t>
            </a:r>
          </a:p>
          <a:p>
            <a:pPr algn="ctr">
              <a:defRPr/>
            </a:pPr>
            <a:r>
              <a:rPr lang="en-US" sz="3200" dirty="0"/>
              <a:t>0 </a:t>
            </a:r>
            <a:r>
              <a:rPr lang="en-US" sz="3200" b="1" dirty="0"/>
              <a:t>.</a:t>
            </a:r>
            <a:r>
              <a:rPr lang="en-US" sz="3200" dirty="0"/>
              <a:t> 10 ………110 111 …….1</a:t>
            </a:r>
            <a:endParaRPr lang="ru-RU" sz="3200" dirty="0"/>
          </a:p>
          <a:p>
            <a:pPr>
              <a:defRPr/>
            </a:pPr>
            <a:r>
              <a:rPr lang="en-US" sz="3200" dirty="0"/>
              <a:t>                               </a:t>
            </a:r>
            <a:r>
              <a:rPr lang="ru-RU" sz="3200" dirty="0"/>
              <a:t> </a:t>
            </a:r>
            <a:r>
              <a:rPr lang="en-US" sz="3200" dirty="0"/>
              <a:t> n          n+1 </a:t>
            </a:r>
            <a:r>
              <a:rPr lang="ru-RU" sz="3200" dirty="0"/>
              <a:t>         </a:t>
            </a:r>
            <a:r>
              <a:rPr lang="ru-RU" sz="3200" dirty="0">
                <a:sym typeface="Symbol"/>
              </a:rPr>
              <a:t></a:t>
            </a:r>
            <a:r>
              <a:rPr lang="en-US" sz="3200" dirty="0"/>
              <a:t>     </a:t>
            </a:r>
            <a:endParaRPr lang="ru-RU" sz="3200" dirty="0"/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  <p:sp>
        <p:nvSpPr>
          <p:cNvPr id="3" name="Левая фигурная скобка 2"/>
          <p:cNvSpPr/>
          <p:nvPr/>
        </p:nvSpPr>
        <p:spPr>
          <a:xfrm rot="5400000" flipH="1">
            <a:off x="3537744" y="3113881"/>
            <a:ext cx="555625" cy="2665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29" name="Rectangle 1"/>
          <p:cNvSpPr>
            <a:spLocks noChangeArrowheads="1"/>
          </p:cNvSpPr>
          <p:nvPr/>
        </p:nvSpPr>
        <p:spPr bwMode="auto">
          <a:xfrm>
            <a:off x="0" y="5289550"/>
            <a:ext cx="9144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1574800" algn="l"/>
              </a:tabLst>
            </a:pPr>
            <a:r>
              <a:rPr lang="en-US" sz="3200">
                <a:latin typeface="Calibri" pitchFamily="34" charset="0"/>
                <a:cs typeface="Times New Roman" pitchFamily="18" charset="0"/>
              </a:rPr>
              <a:t>                       </a:t>
            </a:r>
            <a:endParaRPr lang="ru-RU" sz="3200">
              <a:latin typeface="Calibri" pitchFamily="34" charset="0"/>
            </a:endParaRPr>
          </a:p>
          <a:p>
            <a:pPr eaLnBrk="0" hangingPunct="0">
              <a:tabLst>
                <a:tab pos="1574800" algn="l"/>
              </a:tabLst>
            </a:pPr>
            <a:r>
              <a:rPr lang="ru-RU" sz="3200">
                <a:latin typeface="Calibri" pitchFamily="34" charset="0"/>
                <a:cs typeface="Times New Roman" pitchFamily="18" charset="0"/>
              </a:rPr>
              <a:t>   </a:t>
            </a:r>
            <a:endParaRPr lang="ru-RU" sz="3200">
              <a:latin typeface="Calibri" pitchFamily="34" charset="0"/>
            </a:endParaRPr>
          </a:p>
          <a:p>
            <a:pPr eaLnBrk="0" hangingPunct="0">
              <a:tabLst>
                <a:tab pos="1574800" algn="l"/>
              </a:tabLst>
            </a:pPr>
            <a:r>
              <a:rPr lang="ru-RU" sz="3200">
                <a:latin typeface="Calibri" pitchFamily="34" charset="0"/>
                <a:cs typeface="Times New Roman" pitchFamily="18" charset="0"/>
              </a:rPr>
              <a:t>где </a:t>
            </a:r>
            <a:r>
              <a:rPr lang="en-US" sz="3200"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3200">
                <a:latin typeface="Calibri" pitchFamily="34" charset="0"/>
                <a:cs typeface="Times New Roman" pitchFamily="18" charset="0"/>
              </a:rPr>
              <a:t>- разрядность числа.</a:t>
            </a:r>
            <a:endParaRPr lang="ru-RU" sz="3200"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63713" y="4868863"/>
          <a:ext cx="5422900" cy="1439862"/>
        </p:xfrm>
        <a:graphic>
          <a:graphicData uri="http://schemas.openxmlformats.org/presentationml/2006/ole">
            <p:oleObj spid="_x0000_s1028" name="Формула" r:id="rId3" imgW="1625600" imgH="431800" progId="Equation.3">
              <p:embed/>
            </p:oleObj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468313" y="0"/>
          <a:ext cx="8388350" cy="1608138"/>
        </p:xfrm>
        <a:graphic>
          <a:graphicData uri="http://schemas.openxmlformats.org/presentationml/2006/ole">
            <p:oleObj spid="_x0000_s2058" name="Формула" r:id="rId3" imgW="2514600" imgH="482600" progId="Equation.3">
              <p:embed/>
            </p:oleObj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395288" y="1557338"/>
          <a:ext cx="7372350" cy="1608137"/>
        </p:xfrm>
        <a:graphic>
          <a:graphicData uri="http://schemas.openxmlformats.org/presentationml/2006/ole">
            <p:oleObj spid="_x0000_s2059" name="Формула" r:id="rId4" imgW="2209800" imgH="4826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0686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Погрешность представления чисел с плавающей точкой определяется погрешностью мантиссы как дробного числа. 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2" name="Object 3"/>
          <p:cNvGraphicFramePr>
            <a:graphicFrameLocks noChangeAspect="1"/>
          </p:cNvGraphicFramePr>
          <p:nvPr/>
        </p:nvGraphicFramePr>
        <p:xfrm>
          <a:off x="3314700" y="4005263"/>
          <a:ext cx="4137025" cy="941387"/>
        </p:xfrm>
        <a:graphic>
          <a:graphicData uri="http://schemas.openxmlformats.org/presentationml/2006/ole">
            <p:oleObj spid="_x0000_s2060" name="Формула" r:id="rId5" imgW="1117600" imgH="254000" progId="Equation.3">
              <p:embed/>
            </p:oleObj>
          </a:graphicData>
        </a:graphic>
      </p:graphicFrame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1750" y="4941888"/>
          <a:ext cx="8969375" cy="1727200"/>
        </p:xfrm>
        <a:graphic>
          <a:graphicData uri="http://schemas.openxmlformats.org/presentationml/2006/ole">
            <p:oleObj spid="_x0000_s2061" name="Формула" r:id="rId6" imgW="3454400" imgH="609600" progId="Equation.3">
              <p:embed/>
            </p:oleObj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Формула справедлива для правильных и неправильных дробей</a:t>
            </a:r>
            <a:r>
              <a:rPr lang="ru-RU" sz="3200" dirty="0"/>
              <a:t>.</a:t>
            </a:r>
            <a:endParaRPr lang="en-US" sz="3200" dirty="0"/>
          </a:p>
          <a:p>
            <a:pPr>
              <a:defRPr/>
            </a:pPr>
            <a:endParaRPr lang="en-US" sz="1000" dirty="0"/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Точность представления чисел для различных типов машин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dirty="0"/>
              <a:t> </a:t>
            </a:r>
            <a:r>
              <a:rPr lang="ru-RU" sz="3200" dirty="0">
                <a:latin typeface="+mn-lt"/>
              </a:rPr>
              <a:t>ЕС: </a:t>
            </a:r>
            <a:r>
              <a:rPr lang="en-US" sz="3200" dirty="0">
                <a:latin typeface="+mn-lt"/>
              </a:rPr>
              <a:t>δ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п.т</a:t>
            </a:r>
            <a:r>
              <a:rPr lang="ru-RU" sz="3200" baseline="-25000" dirty="0">
                <a:latin typeface="+mn-lt"/>
              </a:rPr>
              <a:t>. </a:t>
            </a:r>
            <a:r>
              <a:rPr lang="ru-RU" sz="3200" dirty="0">
                <a:latin typeface="+mn-lt"/>
              </a:rPr>
              <a:t>=</a:t>
            </a:r>
            <a:r>
              <a:rPr lang="ru-RU" sz="3200" baseline="-25000" dirty="0">
                <a:latin typeface="+mn-lt"/>
              </a:rPr>
              <a:t>  </a:t>
            </a:r>
            <a:r>
              <a:rPr lang="ru-RU" sz="3200" dirty="0">
                <a:latin typeface="+mn-lt"/>
              </a:rPr>
              <a:t>16 </a:t>
            </a:r>
            <a:r>
              <a:rPr lang="en-US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-24</a:t>
            </a:r>
            <a:r>
              <a:rPr lang="ru-RU" sz="3200" dirty="0">
                <a:latin typeface="+mn-lt"/>
              </a:rPr>
              <a:t> = 2</a:t>
            </a:r>
            <a:r>
              <a:rPr lang="ru-RU" sz="3200" baseline="30000" dirty="0">
                <a:latin typeface="+mn-lt"/>
              </a:rPr>
              <a:t>-20</a:t>
            </a:r>
            <a:r>
              <a:rPr lang="ru-RU" sz="3200" dirty="0">
                <a:latin typeface="+mn-lt"/>
              </a:rPr>
              <a:t> = 10</a:t>
            </a:r>
            <a:r>
              <a:rPr lang="ru-RU" sz="3200" baseline="30000" dirty="0">
                <a:latin typeface="+mn-lt"/>
              </a:rPr>
              <a:t>-6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СМ: </a:t>
            </a:r>
            <a:r>
              <a:rPr lang="en-US" sz="3200" dirty="0">
                <a:latin typeface="+mn-lt"/>
              </a:rPr>
              <a:t>δ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п.т</a:t>
            </a:r>
            <a:r>
              <a:rPr lang="ru-RU" sz="3200" dirty="0">
                <a:latin typeface="+mn-lt"/>
              </a:rPr>
              <a:t>. =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-24</a:t>
            </a:r>
            <a:r>
              <a:rPr lang="ru-RU" sz="3200" dirty="0">
                <a:latin typeface="+mn-lt"/>
              </a:rPr>
              <a:t> = 2</a:t>
            </a:r>
            <a:r>
              <a:rPr lang="ru-RU" sz="3200" baseline="30000" dirty="0">
                <a:latin typeface="+mn-lt"/>
              </a:rPr>
              <a:t>-23</a:t>
            </a:r>
            <a:r>
              <a:rPr lang="ru-RU" sz="3200" dirty="0">
                <a:latin typeface="+mn-lt"/>
              </a:rPr>
              <a:t> = 10</a:t>
            </a:r>
            <a:r>
              <a:rPr lang="ru-RU" sz="3200" baseline="30000" dirty="0">
                <a:latin typeface="+mn-lt"/>
              </a:rPr>
              <a:t>-7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IEEE</a:t>
            </a:r>
            <a:r>
              <a:rPr lang="ru-RU" sz="3200" dirty="0">
                <a:latin typeface="+mn-lt"/>
              </a:rPr>
              <a:t>:  </a:t>
            </a:r>
            <a:r>
              <a:rPr lang="en-US" sz="3200" dirty="0">
                <a:latin typeface="+mn-lt"/>
              </a:rPr>
              <a:t>δ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п.т</a:t>
            </a:r>
            <a:r>
              <a:rPr lang="ru-RU" sz="3200" dirty="0">
                <a:latin typeface="+mn-lt"/>
              </a:rPr>
              <a:t>. = 10</a:t>
            </a:r>
            <a:r>
              <a:rPr lang="ru-RU" sz="3200" baseline="30000" dirty="0">
                <a:latin typeface="+mn-lt"/>
              </a:rPr>
              <a:t>-7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71475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Методы округления чисел с плавающей точкой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Округление производится для повышения точности представления чисел.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Методы округления оговариваются стандартом </a:t>
            </a:r>
            <a:r>
              <a:rPr lang="en-US" sz="3200" dirty="0">
                <a:latin typeface="+mn-lt"/>
              </a:rPr>
              <a:t>IEEE</a:t>
            </a:r>
            <a:r>
              <a:rPr lang="ru-RU" sz="3200" dirty="0">
                <a:latin typeface="+mn-lt"/>
              </a:rPr>
              <a:t> 754.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Округление усечением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– не вписывающиеся в сетку разряды отбрасываются;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2513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Округление к ближайшему </a:t>
            </a:r>
            <a:r>
              <a:rPr lang="ru-RU" sz="3200" dirty="0">
                <a:latin typeface="+mn-lt"/>
              </a:rPr>
              <a:t>– анализируется старший отбрасываемый разряд, если он равен 1, то к младшему разряду мантиссы добавляется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92375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Округление к ближайшему большему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(округление к </a:t>
            </a:r>
            <a:r>
              <a:rPr lang="en-US" sz="3200" dirty="0">
                <a:latin typeface="+mn-lt"/>
              </a:rPr>
              <a:t>+</a:t>
            </a:r>
            <a:r>
              <a:rPr lang="ru-RU" sz="3200" dirty="0">
                <a:latin typeface="+mn-lt"/>
              </a:rPr>
              <a:t> ∞)- для положительных чисел 1 добавляется в младший разряд мантиссы, для отрицательных чисел мантисса не меняется.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81525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 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Округление к ближайшему меньшему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(округление к -∞)</a:t>
            </a:r>
            <a:r>
              <a:rPr lang="ru-RU" sz="3200" i="1" dirty="0">
                <a:latin typeface="+mn-lt"/>
              </a:rPr>
              <a:t> –</a:t>
            </a:r>
            <a:r>
              <a:rPr lang="ru-RU" sz="3200" dirty="0">
                <a:latin typeface="+mn-lt"/>
              </a:rPr>
              <a:t> для отрицательных чисел единица добавляется в младший разряд мантиссы</a:t>
            </a:r>
            <a:r>
              <a:rPr lang="ru-RU" sz="3200" dirty="0"/>
              <a:t>.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Все методы, кроме метода усечения, позволяют уменьшить максимальную относительную погрешность. По умолчанию используется метод округления к ближайшему.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43125"/>
            <a:ext cx="91440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Регистр флагов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Арифметические флаги формируются </a:t>
            </a:r>
            <a:r>
              <a:rPr lang="ru-RU" sz="3200" dirty="0" err="1">
                <a:latin typeface="+mn-lt"/>
              </a:rPr>
              <a:t>арифмети-ческими</a:t>
            </a:r>
            <a:r>
              <a:rPr lang="ru-RU" sz="3200" dirty="0">
                <a:latin typeface="+mn-lt"/>
              </a:rPr>
              <a:t> командами и являются признаками их результата.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Флаги управления оказывают влияние на процесс выполнения программ.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К арифметическим флагам относятся:</a:t>
            </a:r>
          </a:p>
          <a:p>
            <a:pPr>
              <a:defRPr/>
            </a:pPr>
            <a:r>
              <a:rPr lang="ru-RU" dirty="0"/>
              <a:t> 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5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CF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Carry Flag </a:t>
            </a:r>
            <a:r>
              <a:rPr lang="ru-RU" sz="3200" b="1" dirty="0">
                <a:latin typeface="+mn-lt"/>
              </a:rPr>
              <a:t>– </a:t>
            </a:r>
            <a:r>
              <a:rPr lang="ru-RU" sz="3200" dirty="0">
                <a:latin typeface="+mn-lt"/>
              </a:rPr>
              <a:t> флаг переноса, в нем фиксируется перенос из старшего разряда при сложении и заем  в старший разряд при вычитании. При умножении </a:t>
            </a:r>
            <a:r>
              <a:rPr lang="en-US" sz="3200" dirty="0">
                <a:latin typeface="+mn-lt"/>
              </a:rPr>
              <a:t>CF</a:t>
            </a:r>
            <a:r>
              <a:rPr lang="ru-RU" sz="3200" dirty="0">
                <a:latin typeface="+mn-lt"/>
              </a:rPr>
              <a:t> показывает возможность (=0) и невозможность (=1) представления произведения в том же формате, что и операндов.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89363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PF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Parity Flag </a:t>
            </a:r>
            <a:r>
              <a:rPr lang="ru-RU" sz="3200" dirty="0">
                <a:latin typeface="+mn-lt"/>
              </a:rPr>
              <a:t>– флаг паритета (четности). Устанавливается в единицу при наличии четного числа единиц в младшем байте результата, в противном случае - сбрасывается.. </a:t>
            </a:r>
            <a:r>
              <a:rPr lang="en-US" sz="3200" dirty="0">
                <a:latin typeface="+mn-lt"/>
              </a:rPr>
              <a:t>PF</a:t>
            </a:r>
            <a:r>
              <a:rPr lang="ru-RU" sz="3200" dirty="0">
                <a:latin typeface="+mn-lt"/>
              </a:rPr>
              <a:t> используется в качестве аппаратной поддержки контроля по четности.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81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Auxiliary Carry Flag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- флаг вспомогательного переноса, в котором фиксируется </a:t>
            </a:r>
            <a:r>
              <a:rPr lang="ru-RU" sz="3200" dirty="0" err="1">
                <a:latin typeface="+mn-lt"/>
              </a:rPr>
              <a:t>межтетрадный</a:t>
            </a:r>
            <a:r>
              <a:rPr lang="ru-RU" sz="3200" dirty="0">
                <a:latin typeface="+mn-lt"/>
              </a:rPr>
              <a:t> перенос при сложении и </a:t>
            </a:r>
            <a:r>
              <a:rPr lang="ru-RU" sz="3200" dirty="0" err="1">
                <a:latin typeface="+mn-lt"/>
              </a:rPr>
              <a:t>межтетрадный</a:t>
            </a:r>
            <a:r>
              <a:rPr lang="ru-RU" sz="3200" dirty="0">
                <a:latin typeface="+mn-lt"/>
              </a:rPr>
              <a:t> заем при вычитании. Этот флаг используется командами десятичной арифметики.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8130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ZF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Zero Flag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–</a:t>
            </a:r>
            <a:r>
              <a:rPr lang="ru-RU" sz="3200" dirty="0">
                <a:latin typeface="+mn-lt"/>
              </a:rPr>
              <a:t> флаг нуля, устанавливается при нулевом значении результата, в противном случае сбрасывается.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65625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/>
              <a:t>•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SF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Sign Flag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– </a:t>
            </a:r>
            <a:r>
              <a:rPr lang="ru-RU" sz="3200" dirty="0">
                <a:latin typeface="+mn-lt"/>
              </a:rPr>
              <a:t>флаг знака, в котором копируется старший разряд результата.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OF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Overflow Flag </a:t>
            </a:r>
            <a:r>
              <a:rPr lang="ru-RU" sz="3200" dirty="0">
                <a:latin typeface="+mn-lt"/>
              </a:rPr>
              <a:t>флаг переполнения. Устанавливается в командах сложения и вычитания, если результат не помещается в формате, при этом и операнды и результат интерпретируются как знаковые числа. Аппаратно он формируется совпадением переносов из двух старших разрядов при сложении и </a:t>
            </a:r>
            <a:r>
              <a:rPr lang="ru-RU" sz="3200" dirty="0" err="1">
                <a:latin typeface="+mn-lt"/>
              </a:rPr>
              <a:t>заемов</a:t>
            </a:r>
            <a:r>
              <a:rPr lang="ru-RU" sz="3200" dirty="0">
                <a:latin typeface="+mn-lt"/>
              </a:rPr>
              <a:t> в два старших разряда при вычитании (если они совпадают, то флаг равен нулю).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929188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Выполнение арифметических операция в ЭВМ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Сложение целых чисел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Операции двоичного сложения реализуются поразрядно, начиная с младшего разряда, с учетом возникающих </a:t>
            </a:r>
            <a:r>
              <a:rPr lang="ru-RU" sz="3200" dirty="0" err="1">
                <a:latin typeface="+mn-lt"/>
              </a:rPr>
              <a:t>межразрядных</a:t>
            </a:r>
            <a:r>
              <a:rPr lang="ru-RU" sz="3200" dirty="0">
                <a:latin typeface="+mn-lt"/>
              </a:rPr>
              <a:t> переносов.</a:t>
            </a:r>
          </a:p>
          <a:p>
            <a:pPr marL="5197475" indent="-80963">
              <a:defRPr/>
            </a:pPr>
            <a:r>
              <a:rPr lang="en-US" sz="2800" b="1" dirty="0">
                <a:latin typeface="+mn-lt"/>
              </a:rPr>
              <a:t>P</a:t>
            </a:r>
            <a:r>
              <a:rPr lang="en-US" sz="2800" b="1" baseline="-25000" dirty="0">
                <a:latin typeface="+mn-lt"/>
              </a:rPr>
              <a:t>i</a:t>
            </a:r>
            <a:r>
              <a:rPr lang="ru-RU" sz="2800" b="1" baseline="-25000" dirty="0">
                <a:latin typeface="+mn-lt"/>
              </a:rPr>
              <a:t>-1 </a:t>
            </a:r>
            <a:r>
              <a:rPr lang="ru-RU" sz="2800" dirty="0">
                <a:latin typeface="+mn-lt"/>
              </a:rPr>
              <a:t>– перенос из предыдущего разряда;</a:t>
            </a:r>
          </a:p>
          <a:p>
            <a:pPr marL="5197475" indent="-80963">
              <a:defRPr/>
            </a:pPr>
            <a:r>
              <a:rPr lang="en-US" sz="2800" b="1" dirty="0">
                <a:latin typeface="+mn-lt"/>
              </a:rPr>
              <a:t>P</a:t>
            </a:r>
            <a:r>
              <a:rPr lang="en-US" sz="2800" b="1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– перенос из 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>
                <a:latin typeface="+mn-lt"/>
              </a:rPr>
              <a:t>-го разряда;</a:t>
            </a:r>
          </a:p>
          <a:p>
            <a:pPr marL="5197475" indent="-80963">
              <a:defRPr/>
            </a:pPr>
            <a:r>
              <a:rPr lang="en-US" sz="2800" b="1" dirty="0">
                <a:latin typeface="+mn-lt"/>
              </a:rPr>
              <a:t>S</a:t>
            </a:r>
            <a:r>
              <a:rPr lang="en-US" sz="2800" b="1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– сумма 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>
                <a:latin typeface="+mn-lt"/>
              </a:rPr>
              <a:t>-го разряда</a:t>
            </a:r>
            <a:r>
              <a:rPr lang="ru-RU" sz="3200" dirty="0"/>
              <a:t>.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1438" y="2000250"/>
          <a:ext cx="5000660" cy="3840480"/>
        </p:xfrm>
        <a:graphic>
          <a:graphicData uri="http://schemas.openxmlformats.org/drawingml/2006/table">
            <a:tbl>
              <a:tblPr/>
              <a:tblGrid>
                <a:gridCol w="999921"/>
                <a:gridCol w="999921"/>
                <a:gridCol w="999921"/>
                <a:gridCol w="999921"/>
                <a:gridCol w="1000976"/>
              </a:tblGrid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b="1" baseline="-25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i-1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2800" b="1" baseline="-25000" dirty="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1440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solidFill>
                  <a:srgbClr val="FF0000"/>
                </a:solidFill>
                <a:latin typeface="+mn-lt"/>
              </a:rPr>
              <a:t>Пример. </a:t>
            </a:r>
            <a:r>
              <a:rPr lang="ru-RU" sz="2800" dirty="0">
                <a:latin typeface="+mn-lt"/>
              </a:rPr>
              <a:t>Выполнить операцию сложения  </a:t>
            </a:r>
            <a:r>
              <a:rPr lang="ru-RU" sz="2800" dirty="0"/>
              <a:t>А = 57, В = 49.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А&gt;0</a:t>
            </a:r>
            <a:r>
              <a:rPr lang="en-US" sz="2800" dirty="0">
                <a:latin typeface="+mn-lt"/>
              </a:rPr>
              <a:t>, B&gt;0.</a:t>
            </a:r>
            <a:r>
              <a:rPr lang="ru-RU" sz="2800" dirty="0">
                <a:latin typeface="+mn-lt"/>
              </a:rPr>
              <a:t>                                                Интерпретации</a:t>
            </a:r>
          </a:p>
          <a:p>
            <a:pPr>
              <a:defRPr/>
            </a:pPr>
            <a:r>
              <a:rPr lang="ru-RU" sz="2800" dirty="0"/>
              <a:t>                                                      </a:t>
            </a:r>
            <a:r>
              <a:rPr lang="ru-RU" sz="2800" dirty="0">
                <a:latin typeface="+mn-lt"/>
              </a:rPr>
              <a:t>Знаковая    </a:t>
            </a:r>
            <a:r>
              <a:rPr lang="ru-RU" sz="2800" dirty="0" err="1">
                <a:latin typeface="+mn-lt"/>
              </a:rPr>
              <a:t>Беззнаковая</a:t>
            </a: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/>
              <a:t> </a:t>
            </a:r>
          </a:p>
          <a:p>
            <a:pPr>
              <a:defRPr/>
            </a:pPr>
            <a:endParaRPr lang="ru-RU" sz="2800" dirty="0">
              <a:latin typeface="+mn-lt"/>
            </a:endParaRPr>
          </a:p>
        </p:txBody>
      </p:sp>
      <p:grpSp>
        <p:nvGrpSpPr>
          <p:cNvPr id="48131" name="Group 31"/>
          <p:cNvGrpSpPr>
            <a:grpSpLocks/>
          </p:cNvGrpSpPr>
          <p:nvPr/>
        </p:nvGrpSpPr>
        <p:grpSpPr bwMode="auto">
          <a:xfrm>
            <a:off x="2071688" y="1385888"/>
            <a:ext cx="3281362" cy="328612"/>
            <a:chOff x="4221" y="2214"/>
            <a:chExt cx="2130" cy="181"/>
          </a:xfrm>
        </p:grpSpPr>
        <p:sp>
          <p:nvSpPr>
            <p:cNvPr id="48193" name="Freeform 32"/>
            <p:cNvSpPr>
              <a:spLocks/>
            </p:cNvSpPr>
            <p:nvPr/>
          </p:nvSpPr>
          <p:spPr bwMode="auto">
            <a:xfrm>
              <a:off x="6021" y="2214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94" name="Freeform 33"/>
            <p:cNvSpPr>
              <a:spLocks/>
            </p:cNvSpPr>
            <p:nvPr/>
          </p:nvSpPr>
          <p:spPr bwMode="auto">
            <a:xfrm>
              <a:off x="4581" y="2214"/>
              <a:ext cx="360" cy="180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95" name="Freeform 34"/>
            <p:cNvSpPr>
              <a:spLocks/>
            </p:cNvSpPr>
            <p:nvPr/>
          </p:nvSpPr>
          <p:spPr bwMode="auto">
            <a:xfrm>
              <a:off x="4221" y="2214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71500" y="1357313"/>
          <a:ext cx="7358063" cy="1143000"/>
        </p:xfrm>
        <a:graphic>
          <a:graphicData uri="http://schemas.openxmlformats.org/drawingml/2006/table">
            <a:tbl>
              <a:tblPr/>
              <a:tblGrid>
                <a:gridCol w="649288"/>
                <a:gridCol w="482600"/>
                <a:gridCol w="566737"/>
                <a:gridCol w="565150"/>
                <a:gridCol w="566738"/>
                <a:gridCol w="565150"/>
                <a:gridCol w="566737"/>
                <a:gridCol w="565150"/>
                <a:gridCol w="566738"/>
                <a:gridCol w="565150"/>
                <a:gridCol w="566737"/>
                <a:gridCol w="565150"/>
                <a:gridCol w="566738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/>
        </p:nvGraphicFramePr>
        <p:xfrm>
          <a:off x="571500" y="2214563"/>
          <a:ext cx="7358063" cy="1706880"/>
        </p:xfrm>
        <a:graphic>
          <a:graphicData uri="http://schemas.openxmlformats.org/drawingml/2006/table">
            <a:tbl>
              <a:tblPr/>
              <a:tblGrid>
                <a:gridCol w="642938"/>
                <a:gridCol w="488950"/>
                <a:gridCol w="566737"/>
                <a:gridCol w="565150"/>
                <a:gridCol w="566738"/>
                <a:gridCol w="565150"/>
                <a:gridCol w="566737"/>
                <a:gridCol w="565150"/>
                <a:gridCol w="566738"/>
                <a:gridCol w="406400"/>
                <a:gridCol w="785812"/>
                <a:gridCol w="285750"/>
                <a:gridCol w="785813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Таблица 52"/>
          <p:cNvGraphicFramePr>
            <a:graphicFrameLocks noGrp="1"/>
          </p:cNvGraphicFramePr>
          <p:nvPr/>
        </p:nvGraphicFramePr>
        <p:xfrm>
          <a:off x="2571750" y="4357688"/>
          <a:ext cx="4786346" cy="1303024"/>
        </p:xfrm>
        <a:graphic>
          <a:graphicData uri="http://schemas.openxmlformats.org/drawingml/2006/table">
            <a:tbl>
              <a:tblPr/>
              <a:tblGrid>
                <a:gridCol w="1595449"/>
                <a:gridCol w="434628"/>
                <a:gridCol w="2756269"/>
              </a:tblGrid>
              <a:tr h="449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190" name="TextBox 56"/>
          <p:cNvSpPr txBox="1">
            <a:spLocks noChangeArrowheads="1"/>
          </p:cNvSpPr>
          <p:nvPr/>
        </p:nvSpPr>
        <p:spPr bwMode="auto">
          <a:xfrm>
            <a:off x="214313" y="1857375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48191" name="TextBox 57"/>
          <p:cNvSpPr txBox="1">
            <a:spLocks noChangeArrowheads="1"/>
          </p:cNvSpPr>
          <p:nvPr/>
        </p:nvSpPr>
        <p:spPr bwMode="auto">
          <a:xfrm>
            <a:off x="5857875" y="20002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48192" name="TextBox 58"/>
          <p:cNvSpPr txBox="1">
            <a:spLocks noChangeArrowheads="1"/>
          </p:cNvSpPr>
          <p:nvPr/>
        </p:nvSpPr>
        <p:spPr bwMode="auto">
          <a:xfrm>
            <a:off x="7072313" y="20002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russian7.ru/wp-content/uploads/2014/12/jjjjcu.jpg"/>
          <p:cNvPicPr>
            <a:picLocks noChangeAspect="1" noChangeArrowheads="1"/>
          </p:cNvPicPr>
          <p:nvPr/>
        </p:nvPicPr>
        <p:blipFill>
          <a:blip r:embed="rId2" cstate="print"/>
          <a:srcRect l="13067" t="3360" r="13201" b="4241"/>
          <a:stretch>
            <a:fillRect/>
          </a:stretch>
        </p:blipFill>
        <p:spPr bwMode="auto">
          <a:xfrm>
            <a:off x="35496" y="188640"/>
            <a:ext cx="8998381" cy="62646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4150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А&gt;0</a:t>
            </a:r>
            <a:r>
              <a:rPr lang="en-US" sz="2800" dirty="0">
                <a:latin typeface="+mn-lt"/>
              </a:rPr>
              <a:t>, B&lt;0.</a:t>
            </a:r>
            <a:r>
              <a:rPr lang="ru-RU" sz="2800" dirty="0">
                <a:latin typeface="+mn-lt"/>
              </a:rPr>
              <a:t>                                                       Интерпретации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</a:p>
          <a:p>
            <a:pPr>
              <a:defRPr/>
            </a:pP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/>
          </a:p>
        </p:txBody>
      </p:sp>
      <p:grpSp>
        <p:nvGrpSpPr>
          <p:cNvPr id="49155" name="Группа 11"/>
          <p:cNvGrpSpPr>
            <a:grpSpLocks/>
          </p:cNvGrpSpPr>
          <p:nvPr/>
        </p:nvGrpSpPr>
        <p:grpSpPr bwMode="auto">
          <a:xfrm>
            <a:off x="642938" y="928688"/>
            <a:ext cx="5214937" cy="357187"/>
            <a:chOff x="2225675" y="762000"/>
            <a:chExt cx="1847850" cy="119063"/>
          </a:xfrm>
        </p:grpSpPr>
        <p:grpSp>
          <p:nvGrpSpPr>
            <p:cNvPr id="49219" name="Group 1"/>
            <p:cNvGrpSpPr>
              <a:grpSpLocks/>
            </p:cNvGrpSpPr>
            <p:nvPr/>
          </p:nvGrpSpPr>
          <p:grpSpPr bwMode="auto">
            <a:xfrm>
              <a:off x="2487613" y="762000"/>
              <a:ext cx="1585912" cy="119063"/>
              <a:chOff x="3852" y="5448"/>
              <a:chExt cx="2499" cy="187"/>
            </a:xfrm>
          </p:grpSpPr>
          <p:sp>
            <p:nvSpPr>
              <p:cNvPr id="49221" name="Freeform 2"/>
              <p:cNvSpPr>
                <a:spLocks/>
              </p:cNvSpPr>
              <p:nvPr/>
            </p:nvSpPr>
            <p:spPr bwMode="auto">
              <a:xfrm>
                <a:off x="6021" y="5454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2" name="Freeform 3"/>
              <p:cNvSpPr>
                <a:spLocks/>
              </p:cNvSpPr>
              <p:nvPr/>
            </p:nvSpPr>
            <p:spPr bwMode="auto">
              <a:xfrm>
                <a:off x="5652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3" name="Freeform 4"/>
              <p:cNvSpPr>
                <a:spLocks/>
              </p:cNvSpPr>
              <p:nvPr/>
            </p:nvSpPr>
            <p:spPr bwMode="auto">
              <a:xfrm>
                <a:off x="5308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4" name="Freeform 5"/>
              <p:cNvSpPr>
                <a:spLocks/>
              </p:cNvSpPr>
              <p:nvPr/>
            </p:nvSpPr>
            <p:spPr bwMode="auto">
              <a:xfrm>
                <a:off x="4944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5" name="Freeform 6"/>
              <p:cNvSpPr>
                <a:spLocks/>
              </p:cNvSpPr>
              <p:nvPr/>
            </p:nvSpPr>
            <p:spPr bwMode="auto">
              <a:xfrm>
                <a:off x="4581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6" name="Freeform 7"/>
              <p:cNvSpPr>
                <a:spLocks/>
              </p:cNvSpPr>
              <p:nvPr/>
            </p:nvSpPr>
            <p:spPr bwMode="auto">
              <a:xfrm>
                <a:off x="4217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27" name="Freeform 8"/>
              <p:cNvSpPr>
                <a:spLocks/>
              </p:cNvSpPr>
              <p:nvPr/>
            </p:nvSpPr>
            <p:spPr bwMode="auto">
              <a:xfrm>
                <a:off x="3852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9220" name="Freeform 9"/>
            <p:cNvSpPr>
              <a:spLocks/>
            </p:cNvSpPr>
            <p:nvPr/>
          </p:nvSpPr>
          <p:spPr bwMode="auto">
            <a:xfrm>
              <a:off x="2225675" y="762000"/>
              <a:ext cx="209550" cy="114300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357188" y="1143000"/>
          <a:ext cx="8001635" cy="1714500"/>
        </p:xfrm>
        <a:graphic>
          <a:graphicData uri="http://schemas.openxmlformats.org/drawingml/2006/table">
            <a:tbl>
              <a:tblPr/>
              <a:tblGrid>
                <a:gridCol w="800100"/>
                <a:gridCol w="582612"/>
                <a:gridCol w="581025"/>
                <a:gridCol w="654050"/>
                <a:gridCol w="582613"/>
                <a:gridCol w="654050"/>
                <a:gridCol w="655637"/>
                <a:gridCol w="873125"/>
                <a:gridCol w="363538"/>
                <a:gridCol w="407987"/>
                <a:gridCol w="755650"/>
                <a:gridCol w="162560"/>
                <a:gridCol w="928688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8</a:t>
                      </a: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202" name="Group 13"/>
          <p:cNvGrpSpPr>
            <a:grpSpLocks/>
          </p:cNvGrpSpPr>
          <p:nvPr/>
        </p:nvGrpSpPr>
        <p:grpSpPr bwMode="auto">
          <a:xfrm>
            <a:off x="-50800" y="100013"/>
            <a:ext cx="142875" cy="142875"/>
            <a:chOff x="6751" y="6743"/>
            <a:chExt cx="226" cy="225"/>
          </a:xfrm>
        </p:grpSpPr>
        <p:sp>
          <p:nvSpPr>
            <p:cNvPr id="49217" name="Line 15"/>
            <p:cNvSpPr>
              <a:spLocks noChangeShapeType="1"/>
            </p:cNvSpPr>
            <p:nvPr/>
          </p:nvSpPr>
          <p:spPr bwMode="auto">
            <a:xfrm>
              <a:off x="6869" y="6743"/>
              <a:ext cx="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218" name="Line 14"/>
            <p:cNvSpPr>
              <a:spLocks noChangeShapeType="1"/>
            </p:cNvSpPr>
            <p:nvPr/>
          </p:nvSpPr>
          <p:spPr bwMode="auto">
            <a:xfrm>
              <a:off x="6751" y="6853"/>
              <a:ext cx="2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9203" name="TextBox 22"/>
          <p:cNvSpPr txBox="1">
            <a:spLocks noChangeArrowheads="1"/>
          </p:cNvSpPr>
          <p:nvPr/>
        </p:nvSpPr>
        <p:spPr bwMode="auto">
          <a:xfrm>
            <a:off x="0" y="14287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49204" name="TextBox 23"/>
          <p:cNvSpPr txBox="1">
            <a:spLocks noChangeArrowheads="1"/>
          </p:cNvSpPr>
          <p:nvPr/>
        </p:nvSpPr>
        <p:spPr bwMode="auto">
          <a:xfrm>
            <a:off x="6286500" y="14287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49205" name="TextBox 24"/>
          <p:cNvSpPr txBox="1">
            <a:spLocks noChangeArrowheads="1"/>
          </p:cNvSpPr>
          <p:nvPr/>
        </p:nvSpPr>
        <p:spPr bwMode="auto">
          <a:xfrm>
            <a:off x="7358063" y="14287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2857500" y="3929063"/>
          <a:ext cx="4643469" cy="1417329"/>
        </p:xfrm>
        <a:graphic>
          <a:graphicData uri="http://schemas.openxmlformats.org/drawingml/2006/table">
            <a:tbl>
              <a:tblPr/>
              <a:tblGrid>
                <a:gridCol w="1547823"/>
                <a:gridCol w="427768"/>
                <a:gridCol w="2667878"/>
              </a:tblGrid>
              <a:tr h="4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8" name="Прямая со стрелкой 27"/>
          <p:cNvCxnSpPr/>
          <p:nvPr/>
        </p:nvCxnSpPr>
        <p:spPr>
          <a:xfrm flipV="1">
            <a:off x="4071938" y="2786063"/>
            <a:ext cx="3786187" cy="1214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313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</a:t>
            </a:r>
            <a:r>
              <a:rPr lang="en-US" sz="2800" dirty="0">
                <a:latin typeface="+mn-lt"/>
              </a:rPr>
              <a:t>&lt;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, B&gt;0.</a:t>
            </a:r>
            <a:r>
              <a:rPr lang="ru-RU" sz="2800" dirty="0">
                <a:latin typeface="+mn-lt"/>
              </a:rPr>
              <a:t>                                                                Интерпретации</a:t>
            </a:r>
          </a:p>
          <a:p>
            <a:pPr>
              <a:defRPr/>
            </a:pPr>
            <a:r>
              <a:rPr lang="ru-RU" sz="2800" dirty="0"/>
              <a:t> 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/>
              <a:t>.</a:t>
            </a: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/>
          </a:p>
        </p:txBody>
      </p:sp>
      <p:grpSp>
        <p:nvGrpSpPr>
          <p:cNvPr id="50179" name="Группа 5"/>
          <p:cNvGrpSpPr>
            <a:grpSpLocks/>
          </p:cNvGrpSpPr>
          <p:nvPr/>
        </p:nvGrpSpPr>
        <p:grpSpPr bwMode="auto">
          <a:xfrm>
            <a:off x="4429125" y="857250"/>
            <a:ext cx="1785938" cy="403225"/>
            <a:chOff x="3421063" y="2860675"/>
            <a:chExt cx="665162" cy="117475"/>
          </a:xfrm>
        </p:grpSpPr>
        <p:sp>
          <p:nvSpPr>
            <p:cNvPr id="50257" name="Freeform 1"/>
            <p:cNvSpPr>
              <a:spLocks/>
            </p:cNvSpPr>
            <p:nvPr/>
          </p:nvSpPr>
          <p:spPr bwMode="auto">
            <a:xfrm>
              <a:off x="3876675" y="2863850"/>
              <a:ext cx="209550" cy="114300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58" name="Freeform 2"/>
            <p:cNvSpPr>
              <a:spLocks/>
            </p:cNvSpPr>
            <p:nvPr/>
          </p:nvSpPr>
          <p:spPr bwMode="auto">
            <a:xfrm>
              <a:off x="3641725" y="2860675"/>
              <a:ext cx="209550" cy="114300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59" name="Freeform 3"/>
            <p:cNvSpPr>
              <a:spLocks/>
            </p:cNvSpPr>
            <p:nvPr/>
          </p:nvSpPr>
          <p:spPr bwMode="auto">
            <a:xfrm>
              <a:off x="3421063" y="2860675"/>
              <a:ext cx="209550" cy="114300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00125" y="1285875"/>
          <a:ext cx="7858125" cy="2367915"/>
        </p:xfrm>
        <a:graphic>
          <a:graphicData uri="http://schemas.openxmlformats.org/drawingml/2006/table">
            <a:tbl>
              <a:tblPr/>
              <a:tblGrid>
                <a:gridCol w="785813"/>
                <a:gridCol w="571500"/>
                <a:gridCol w="642937"/>
                <a:gridCol w="571500"/>
                <a:gridCol w="642938"/>
                <a:gridCol w="571500"/>
                <a:gridCol w="571500"/>
                <a:gridCol w="571500"/>
                <a:gridCol w="511175"/>
                <a:gridCol w="434975"/>
                <a:gridCol w="911225"/>
                <a:gridCol w="285750"/>
                <a:gridCol w="78581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-8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44" name="TextBox 16"/>
          <p:cNvSpPr txBox="1">
            <a:spLocks noChangeArrowheads="1"/>
          </p:cNvSpPr>
          <p:nvPr/>
        </p:nvSpPr>
        <p:spPr bwMode="auto">
          <a:xfrm>
            <a:off x="7858125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0245" name="TextBox 17"/>
          <p:cNvSpPr txBox="1">
            <a:spLocks noChangeArrowheads="1"/>
          </p:cNvSpPr>
          <p:nvPr/>
        </p:nvSpPr>
        <p:spPr bwMode="auto">
          <a:xfrm>
            <a:off x="6643688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0246" name="TextBox 18"/>
          <p:cNvSpPr txBox="1">
            <a:spLocks noChangeArrowheads="1"/>
          </p:cNvSpPr>
          <p:nvPr/>
        </p:nvSpPr>
        <p:spPr bwMode="auto">
          <a:xfrm>
            <a:off x="571500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3357563" y="4357688"/>
          <a:ext cx="3905256" cy="1280160"/>
        </p:xfrm>
        <a:graphic>
          <a:graphicData uri="http://schemas.openxmlformats.org/drawingml/2006/table">
            <a:tbl>
              <a:tblPr/>
              <a:tblGrid>
                <a:gridCol w="1301752"/>
                <a:gridCol w="238991"/>
                <a:gridCol w="236451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313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</a:t>
            </a:r>
            <a:r>
              <a:rPr lang="en-US" sz="2800" dirty="0">
                <a:latin typeface="+mn-lt"/>
              </a:rPr>
              <a:t>&lt;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, B&lt;0.</a:t>
            </a:r>
            <a:r>
              <a:rPr lang="ru-RU" sz="2800" dirty="0">
                <a:latin typeface="+mn-lt"/>
              </a:rPr>
              <a:t>                                                                Интерпретации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                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</a:p>
          <a:p>
            <a:pPr>
              <a:defRPr/>
            </a:pPr>
            <a:endParaRPr lang="ru-RU" sz="2800" dirty="0"/>
          </a:p>
        </p:txBody>
      </p:sp>
      <p:sp>
        <p:nvSpPr>
          <p:cNvPr id="51203" name="Freeform 1"/>
          <p:cNvSpPr>
            <a:spLocks/>
          </p:cNvSpPr>
          <p:nvPr/>
        </p:nvSpPr>
        <p:spPr bwMode="auto">
          <a:xfrm>
            <a:off x="5429250" y="1071563"/>
            <a:ext cx="571500" cy="285750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4" name="Freeform 2"/>
          <p:cNvSpPr>
            <a:spLocks/>
          </p:cNvSpPr>
          <p:nvPr/>
        </p:nvSpPr>
        <p:spPr bwMode="auto">
          <a:xfrm>
            <a:off x="4714875" y="1084263"/>
            <a:ext cx="615950" cy="273050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5" name="Freeform 3"/>
          <p:cNvSpPr>
            <a:spLocks/>
          </p:cNvSpPr>
          <p:nvPr/>
        </p:nvSpPr>
        <p:spPr bwMode="auto">
          <a:xfrm>
            <a:off x="4143375" y="1084263"/>
            <a:ext cx="596900" cy="201612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6" name="Freeform 4"/>
          <p:cNvSpPr>
            <a:spLocks/>
          </p:cNvSpPr>
          <p:nvPr/>
        </p:nvSpPr>
        <p:spPr bwMode="auto">
          <a:xfrm>
            <a:off x="3571875" y="1084263"/>
            <a:ext cx="500063" cy="201612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1207" name="Группа 20"/>
          <p:cNvGrpSpPr>
            <a:grpSpLocks/>
          </p:cNvGrpSpPr>
          <p:nvPr/>
        </p:nvGrpSpPr>
        <p:grpSpPr bwMode="auto">
          <a:xfrm>
            <a:off x="1571625" y="1071563"/>
            <a:ext cx="1241425" cy="357187"/>
            <a:chOff x="2212479" y="1084782"/>
            <a:chExt cx="1099051" cy="254785"/>
          </a:xfrm>
        </p:grpSpPr>
        <p:sp>
          <p:nvSpPr>
            <p:cNvPr id="51287" name="Freeform 5"/>
            <p:cNvSpPr>
              <a:spLocks/>
            </p:cNvSpPr>
            <p:nvPr/>
          </p:nvSpPr>
          <p:spPr bwMode="auto">
            <a:xfrm>
              <a:off x="2785897" y="1084782"/>
              <a:ext cx="525633" cy="254785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88" name="Freeform 6"/>
            <p:cNvSpPr>
              <a:spLocks/>
            </p:cNvSpPr>
            <p:nvPr/>
          </p:nvSpPr>
          <p:spPr bwMode="auto">
            <a:xfrm>
              <a:off x="2212479" y="1084782"/>
              <a:ext cx="525633" cy="254785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08" name="Freeform 7"/>
          <p:cNvSpPr>
            <a:spLocks/>
          </p:cNvSpPr>
          <p:nvPr/>
        </p:nvSpPr>
        <p:spPr bwMode="auto">
          <a:xfrm>
            <a:off x="1000125" y="1143000"/>
            <a:ext cx="525463" cy="254000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571500" y="1365250"/>
          <a:ext cx="8286750" cy="1706880"/>
        </p:xfrm>
        <a:graphic>
          <a:graphicData uri="http://schemas.openxmlformats.org/drawingml/2006/table">
            <a:tbl>
              <a:tblPr/>
              <a:tblGrid>
                <a:gridCol w="857250"/>
                <a:gridCol w="500063"/>
                <a:gridCol w="642937"/>
                <a:gridCol w="642938"/>
                <a:gridCol w="571500"/>
                <a:gridCol w="609600"/>
                <a:gridCol w="638175"/>
                <a:gridCol w="636587"/>
                <a:gridCol w="638175"/>
                <a:gridCol w="441325"/>
                <a:gridCol w="833438"/>
                <a:gridCol w="274637"/>
                <a:gridCol w="100012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3" name="TextBox 21"/>
          <p:cNvSpPr txBox="1">
            <a:spLocks noChangeArrowheads="1"/>
          </p:cNvSpPr>
          <p:nvPr/>
        </p:nvSpPr>
        <p:spPr bwMode="auto">
          <a:xfrm>
            <a:off x="285750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1274" name="TextBox 22"/>
          <p:cNvSpPr txBox="1">
            <a:spLocks noChangeArrowheads="1"/>
          </p:cNvSpPr>
          <p:nvPr/>
        </p:nvSpPr>
        <p:spPr bwMode="auto">
          <a:xfrm>
            <a:off x="6572250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1275" name="TextBox 23"/>
          <p:cNvSpPr txBox="1">
            <a:spLocks noChangeArrowheads="1"/>
          </p:cNvSpPr>
          <p:nvPr/>
        </p:nvSpPr>
        <p:spPr bwMode="auto">
          <a:xfrm>
            <a:off x="7786688" y="1500188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4071938" y="4143375"/>
          <a:ext cx="4595834" cy="1280160"/>
        </p:xfrm>
        <a:graphic>
          <a:graphicData uri="http://schemas.openxmlformats.org/drawingml/2006/table">
            <a:tbl>
              <a:tblPr/>
              <a:tblGrid>
                <a:gridCol w="1531945"/>
                <a:gridCol w="191505"/>
                <a:gridCol w="287238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Прямая со стрелкой 25"/>
          <p:cNvCxnSpPr/>
          <p:nvPr/>
        </p:nvCxnSpPr>
        <p:spPr>
          <a:xfrm flipV="1">
            <a:off x="5214938" y="2643188"/>
            <a:ext cx="3071812" cy="16430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solidFill>
                  <a:srgbClr val="FF0000"/>
                </a:solidFill>
                <a:latin typeface="+mn-lt"/>
              </a:rPr>
              <a:t>Пример. </a:t>
            </a:r>
            <a:r>
              <a:rPr lang="ru-RU" sz="2800" dirty="0">
                <a:latin typeface="+mn-lt"/>
              </a:rPr>
              <a:t>Выполнить операцию сложения  А = 57, В = 96.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   А </a:t>
            </a:r>
          </a:p>
          <a:p>
            <a:pPr>
              <a:defRPr/>
            </a:pP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    В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А&gt;0</a:t>
            </a:r>
            <a:r>
              <a:rPr lang="en-US" sz="2800" dirty="0">
                <a:latin typeface="+mn-lt"/>
              </a:rPr>
              <a:t>, B&gt;0.</a:t>
            </a:r>
            <a:r>
              <a:rPr lang="ru-RU" sz="2800" dirty="0">
                <a:latin typeface="+mn-lt"/>
              </a:rPr>
              <a:t>                                                        Интерпретации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214563" y="785813"/>
          <a:ext cx="3393448" cy="426720"/>
        </p:xfrm>
        <a:graphic>
          <a:graphicData uri="http://schemas.openxmlformats.org/drawingml/2006/table">
            <a:tbl>
              <a:tblPr/>
              <a:tblGrid>
                <a:gridCol w="424181"/>
                <a:gridCol w="424181"/>
                <a:gridCol w="424181"/>
                <a:gridCol w="424181"/>
                <a:gridCol w="424181"/>
                <a:gridCol w="424181"/>
                <a:gridCol w="424181"/>
                <a:gridCol w="424181"/>
              </a:tblGrid>
              <a:tr h="407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14563" y="1571625"/>
          <a:ext cx="3429024" cy="428628"/>
        </p:xfrm>
        <a:graphic>
          <a:graphicData uri="http://schemas.openxmlformats.org/drawingml/2006/table">
            <a:tbl>
              <a:tblPr/>
              <a:tblGrid>
                <a:gridCol w="450088"/>
                <a:gridCol w="407166"/>
                <a:gridCol w="428628"/>
                <a:gridCol w="428628"/>
                <a:gridCol w="428628"/>
                <a:gridCol w="428628"/>
                <a:gridCol w="428628"/>
                <a:gridCol w="428630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2214563" y="1214438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tabLst>
                <a:tab pos="1574800" algn="l"/>
              </a:tabLst>
              <a:defRPr/>
            </a:pPr>
            <a:r>
              <a:rPr lang="ru-RU" sz="2000" dirty="0">
                <a:latin typeface="+mn-lt"/>
                <a:ea typeface="Times New Roman" pitchFamily="18" charset="0"/>
              </a:rPr>
              <a:t>7                                                    0</a:t>
            </a:r>
            <a:endParaRPr lang="ru-RU" sz="2000" dirty="0"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88" y="2643188"/>
          <a:ext cx="8358187" cy="1706880"/>
        </p:xfrm>
        <a:graphic>
          <a:graphicData uri="http://schemas.openxmlformats.org/drawingml/2006/table">
            <a:tbl>
              <a:tblPr/>
              <a:tblGrid>
                <a:gridCol w="785812"/>
                <a:gridCol w="500063"/>
                <a:gridCol w="642937"/>
                <a:gridCol w="642938"/>
                <a:gridCol w="642937"/>
                <a:gridCol w="642938"/>
                <a:gridCol w="642937"/>
                <a:gridCol w="642938"/>
                <a:gridCol w="642937"/>
                <a:gridCol w="500063"/>
                <a:gridCol w="928687"/>
                <a:gridCol w="285750"/>
                <a:gridCol w="85725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-103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32" name="Rectangle 11"/>
          <p:cNvSpPr>
            <a:spLocks noChangeArrowheads="1"/>
          </p:cNvSpPr>
          <p:nvPr/>
        </p:nvSpPr>
        <p:spPr bwMode="auto">
          <a:xfrm>
            <a:off x="0" y="3286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1574800" algn="l"/>
              </a:tabLst>
            </a:pPr>
            <a:endParaRPr lang="ru-RU"/>
          </a:p>
        </p:txBody>
      </p:sp>
      <p:sp>
        <p:nvSpPr>
          <p:cNvPr id="52333" name="TextBox 16"/>
          <p:cNvSpPr txBox="1">
            <a:spLocks noChangeArrowheads="1"/>
          </p:cNvSpPr>
          <p:nvPr/>
        </p:nvSpPr>
        <p:spPr bwMode="auto">
          <a:xfrm>
            <a:off x="71438" y="284480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2334" name="TextBox 17"/>
          <p:cNvSpPr txBox="1">
            <a:spLocks noChangeArrowheads="1"/>
          </p:cNvSpPr>
          <p:nvPr/>
        </p:nvSpPr>
        <p:spPr bwMode="auto">
          <a:xfrm>
            <a:off x="7715250" y="2786063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2335" name="TextBox 18"/>
          <p:cNvSpPr txBox="1">
            <a:spLocks noChangeArrowheads="1"/>
          </p:cNvSpPr>
          <p:nvPr/>
        </p:nvSpPr>
        <p:spPr bwMode="auto">
          <a:xfrm>
            <a:off x="6500813" y="2786063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643188" y="4714875"/>
          <a:ext cx="4000527" cy="1280160"/>
        </p:xfrm>
        <a:graphic>
          <a:graphicData uri="http://schemas.openxmlformats.org/drawingml/2006/table">
            <a:tbl>
              <a:tblPr/>
              <a:tblGrid>
                <a:gridCol w="1333509"/>
                <a:gridCol w="166699"/>
                <a:gridCol w="2500319"/>
              </a:tblGrid>
              <a:tr h="206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 rot="5400000" flipH="1" flipV="1">
            <a:off x="5715000" y="4429126"/>
            <a:ext cx="1500187" cy="13573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47" name="Freeform 2"/>
          <p:cNvSpPr>
            <a:spLocks/>
          </p:cNvSpPr>
          <p:nvPr/>
        </p:nvSpPr>
        <p:spPr bwMode="auto">
          <a:xfrm>
            <a:off x="1928813" y="2357438"/>
            <a:ext cx="642937" cy="428625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2348" name="Freeform 3"/>
          <p:cNvSpPr>
            <a:spLocks/>
          </p:cNvSpPr>
          <p:nvPr/>
        </p:nvSpPr>
        <p:spPr bwMode="auto">
          <a:xfrm>
            <a:off x="1357313" y="2357438"/>
            <a:ext cx="561975" cy="392112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</a:t>
            </a:r>
            <a:r>
              <a:rPr lang="en-US" sz="2800" dirty="0">
                <a:latin typeface="+mn-lt"/>
              </a:rPr>
              <a:t>&lt;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, B&lt;0.</a:t>
            </a:r>
            <a:r>
              <a:rPr lang="ru-RU" sz="2800" dirty="0">
                <a:latin typeface="+mn-lt"/>
              </a:rPr>
              <a:t>                                                                Интерпретации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</a:p>
          <a:p>
            <a:pPr>
              <a:defRPr/>
            </a:pP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285875" y="928688"/>
          <a:ext cx="7500938" cy="2119314"/>
        </p:xfrm>
        <a:graphic>
          <a:graphicData uri="http://schemas.openxmlformats.org/drawingml/2006/table">
            <a:tbl>
              <a:tblPr/>
              <a:tblGrid>
                <a:gridCol w="928688"/>
                <a:gridCol w="571500"/>
                <a:gridCol w="500062"/>
                <a:gridCol w="571500"/>
                <a:gridCol w="500063"/>
                <a:gridCol w="571500"/>
                <a:gridCol w="571500"/>
                <a:gridCol w="500062"/>
                <a:gridCol w="477838"/>
                <a:gridCol w="307975"/>
                <a:gridCol w="714375"/>
                <a:gridCol w="214312"/>
                <a:gridCol w="1071563"/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TextBox 12"/>
          <p:cNvSpPr txBox="1">
            <a:spLocks noChangeArrowheads="1"/>
          </p:cNvSpPr>
          <p:nvPr/>
        </p:nvSpPr>
        <p:spPr bwMode="auto">
          <a:xfrm>
            <a:off x="928688" y="1357313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3298" name="TextBox 13"/>
          <p:cNvSpPr txBox="1">
            <a:spLocks noChangeArrowheads="1"/>
          </p:cNvSpPr>
          <p:nvPr/>
        </p:nvSpPr>
        <p:spPr bwMode="auto">
          <a:xfrm>
            <a:off x="7786688" y="1285875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3299" name="TextBox 14"/>
          <p:cNvSpPr txBox="1">
            <a:spLocks noChangeArrowheads="1"/>
          </p:cNvSpPr>
          <p:nvPr/>
        </p:nvSpPr>
        <p:spPr bwMode="auto">
          <a:xfrm>
            <a:off x="6643688" y="1285875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3929063" y="3929063"/>
          <a:ext cx="3405190" cy="1280160"/>
        </p:xfrm>
        <a:graphic>
          <a:graphicData uri="http://schemas.openxmlformats.org/drawingml/2006/table">
            <a:tbl>
              <a:tblPr/>
              <a:tblGrid>
                <a:gridCol w="1047736"/>
                <a:gridCol w="178132"/>
                <a:gridCol w="217932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 rot="5400000" flipH="1" flipV="1">
            <a:off x="5822156" y="3679032"/>
            <a:ext cx="2143125" cy="5000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857750" y="2857500"/>
            <a:ext cx="3214688" cy="12858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12" name="Freeform 1"/>
          <p:cNvSpPr>
            <a:spLocks/>
          </p:cNvSpPr>
          <p:nvPr/>
        </p:nvSpPr>
        <p:spPr bwMode="auto">
          <a:xfrm>
            <a:off x="1928813" y="714375"/>
            <a:ext cx="561975" cy="392113"/>
          </a:xfrm>
          <a:custGeom>
            <a:avLst/>
            <a:gdLst>
              <a:gd name="T0" fmla="*/ 2147483647 w 1929"/>
              <a:gd name="T1" fmla="*/ 2147483647 h 861"/>
              <a:gd name="T2" fmla="*/ 2147483647 w 1929"/>
              <a:gd name="T3" fmla="*/ 2147483647 h 861"/>
              <a:gd name="T4" fmla="*/ 2147483647 w 1929"/>
              <a:gd name="T5" fmla="*/ 2147483647 h 861"/>
              <a:gd name="T6" fmla="*/ 2147483647 w 1929"/>
              <a:gd name="T7" fmla="*/ 2147483647 h 861"/>
              <a:gd name="T8" fmla="*/ 2147483647 w 1929"/>
              <a:gd name="T9" fmla="*/ 2147483647 h 861"/>
              <a:gd name="T10" fmla="*/ 2147483647 w 1929"/>
              <a:gd name="T11" fmla="*/ 2147483647 h 861"/>
              <a:gd name="T12" fmla="*/ 2147483647 w 1929"/>
              <a:gd name="T13" fmla="*/ 2147483647 h 861"/>
              <a:gd name="T14" fmla="*/ 2147483647 w 1929"/>
              <a:gd name="T15" fmla="*/ 0 h 861"/>
              <a:gd name="T16" fmla="*/ 2147483647 w 1929"/>
              <a:gd name="T17" fmla="*/ 2147483647 h 861"/>
              <a:gd name="T18" fmla="*/ 2147483647 w 1929"/>
              <a:gd name="T19" fmla="*/ 2147483647 h 861"/>
              <a:gd name="T20" fmla="*/ 2147483647 w 1929"/>
              <a:gd name="T21" fmla="*/ 2147483647 h 861"/>
              <a:gd name="T22" fmla="*/ 2147483647 w 1929"/>
              <a:gd name="T23" fmla="*/ 2147483647 h 861"/>
              <a:gd name="T24" fmla="*/ 2147483647 w 1929"/>
              <a:gd name="T25" fmla="*/ 2147483647 h 861"/>
              <a:gd name="T26" fmla="*/ 2147483647 w 1929"/>
              <a:gd name="T27" fmla="*/ 2147483647 h 861"/>
              <a:gd name="T28" fmla="*/ 2147483647 w 1929"/>
              <a:gd name="T29" fmla="*/ 2147483647 h 861"/>
              <a:gd name="T30" fmla="*/ 2147483647 w 1929"/>
              <a:gd name="T31" fmla="*/ 2147483647 h 861"/>
              <a:gd name="T32" fmla="*/ 2147483647 w 1929"/>
              <a:gd name="T33" fmla="*/ 2147483647 h 861"/>
              <a:gd name="T34" fmla="*/ 2147483647 w 1929"/>
              <a:gd name="T35" fmla="*/ 2147483647 h 861"/>
              <a:gd name="T36" fmla="*/ 2147483647 w 1929"/>
              <a:gd name="T37" fmla="*/ 2147483647 h 861"/>
              <a:gd name="T38" fmla="*/ 2147483647 w 1929"/>
              <a:gd name="T39" fmla="*/ 2147483647 h 861"/>
              <a:gd name="T40" fmla="*/ 2147483647 w 1929"/>
              <a:gd name="T41" fmla="*/ 2147483647 h 861"/>
              <a:gd name="T42" fmla="*/ 2147483647 w 1929"/>
              <a:gd name="T43" fmla="*/ 2147483647 h 861"/>
              <a:gd name="T44" fmla="*/ 2147483647 w 1929"/>
              <a:gd name="T45" fmla="*/ 2147483647 h 861"/>
              <a:gd name="T46" fmla="*/ 2147483647 w 1929"/>
              <a:gd name="T47" fmla="*/ 2147483647 h 861"/>
              <a:gd name="T48" fmla="*/ 2147483647 w 1929"/>
              <a:gd name="T49" fmla="*/ 2147483647 h 861"/>
              <a:gd name="T50" fmla="*/ 2147483647 w 1929"/>
              <a:gd name="T51" fmla="*/ 2147483647 h 861"/>
              <a:gd name="T52" fmla="*/ 2147483647 w 1929"/>
              <a:gd name="T53" fmla="*/ 2147483647 h 861"/>
              <a:gd name="T54" fmla="*/ 2147483647 w 1929"/>
              <a:gd name="T55" fmla="*/ 2147483647 h 861"/>
              <a:gd name="T56" fmla="*/ 2147483647 w 1929"/>
              <a:gd name="T57" fmla="*/ 2147483647 h 861"/>
              <a:gd name="T58" fmla="*/ 2147483647 w 1929"/>
              <a:gd name="T59" fmla="*/ 2147483647 h 861"/>
              <a:gd name="T60" fmla="*/ 2147483647 w 1929"/>
              <a:gd name="T61" fmla="*/ 2147483647 h 861"/>
              <a:gd name="T62" fmla="*/ 2147483647 w 1929"/>
              <a:gd name="T63" fmla="*/ 2147483647 h 861"/>
              <a:gd name="T64" fmla="*/ 2147483647 w 1929"/>
              <a:gd name="T65" fmla="*/ 2147483647 h 861"/>
              <a:gd name="T66" fmla="*/ 2147483647 w 1929"/>
              <a:gd name="T67" fmla="*/ 2147483647 h 861"/>
              <a:gd name="T68" fmla="*/ 2147483647 w 1929"/>
              <a:gd name="T69" fmla="*/ 2147483647 h 861"/>
              <a:gd name="T70" fmla="*/ 2147483647 w 1929"/>
              <a:gd name="T71" fmla="*/ 2147483647 h 861"/>
              <a:gd name="T72" fmla="*/ 2147483647 w 1929"/>
              <a:gd name="T73" fmla="*/ 2147483647 h 861"/>
              <a:gd name="T74" fmla="*/ 2147483647 w 1929"/>
              <a:gd name="T75" fmla="*/ 2147483647 h 861"/>
              <a:gd name="T76" fmla="*/ 2147483647 w 1929"/>
              <a:gd name="T77" fmla="*/ 2147483647 h 861"/>
              <a:gd name="T78" fmla="*/ 2147483647 w 1929"/>
              <a:gd name="T79" fmla="*/ 2147483647 h 861"/>
              <a:gd name="T80" fmla="*/ 2147483647 w 1929"/>
              <a:gd name="T81" fmla="*/ 2147483647 h 861"/>
              <a:gd name="T82" fmla="*/ 2147483647 w 1929"/>
              <a:gd name="T83" fmla="*/ 2147483647 h 861"/>
              <a:gd name="T84" fmla="*/ 2147483647 w 1929"/>
              <a:gd name="T85" fmla="*/ 2147483647 h 861"/>
              <a:gd name="T86" fmla="*/ 2147483647 w 1929"/>
              <a:gd name="T87" fmla="*/ 2147483647 h 861"/>
              <a:gd name="T88" fmla="*/ 2147483647 w 1929"/>
              <a:gd name="T89" fmla="*/ 2147483647 h 861"/>
              <a:gd name="T90" fmla="*/ 2147483647 w 1929"/>
              <a:gd name="T91" fmla="*/ 2147483647 h 861"/>
              <a:gd name="T92" fmla="*/ 2147483647 w 1929"/>
              <a:gd name="T93" fmla="*/ 2147483647 h 861"/>
              <a:gd name="T94" fmla="*/ 2147483647 w 1929"/>
              <a:gd name="T95" fmla="*/ 2147483647 h 861"/>
              <a:gd name="T96" fmla="*/ 2147483647 w 1929"/>
              <a:gd name="T97" fmla="*/ 2147483647 h 861"/>
              <a:gd name="T98" fmla="*/ 2147483647 w 1929"/>
              <a:gd name="T99" fmla="*/ 2147483647 h 861"/>
              <a:gd name="T100" fmla="*/ 2147483647 w 1929"/>
              <a:gd name="T101" fmla="*/ 2147483647 h 861"/>
              <a:gd name="T102" fmla="*/ 2147483647 w 1929"/>
              <a:gd name="T103" fmla="*/ 2147483647 h 861"/>
              <a:gd name="T104" fmla="*/ 2147483647 w 1929"/>
              <a:gd name="T105" fmla="*/ 2147483647 h 8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929"/>
              <a:gd name="T160" fmla="*/ 0 h 861"/>
              <a:gd name="T161" fmla="*/ 1929 w 1929"/>
              <a:gd name="T162" fmla="*/ 861 h 8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929" h="861">
                <a:moveTo>
                  <a:pt x="1929" y="580"/>
                </a:moveTo>
                <a:cubicBezTo>
                  <a:pt x="1902" y="474"/>
                  <a:pt x="1921" y="461"/>
                  <a:pt x="1829" y="400"/>
                </a:cubicBezTo>
                <a:cubicBezTo>
                  <a:pt x="1779" y="249"/>
                  <a:pt x="1852" y="429"/>
                  <a:pt x="1749" y="300"/>
                </a:cubicBezTo>
                <a:cubicBezTo>
                  <a:pt x="1639" y="162"/>
                  <a:pt x="1841" y="315"/>
                  <a:pt x="1669" y="200"/>
                </a:cubicBezTo>
                <a:cubicBezTo>
                  <a:pt x="1656" y="180"/>
                  <a:pt x="1649" y="153"/>
                  <a:pt x="1629" y="140"/>
                </a:cubicBezTo>
                <a:cubicBezTo>
                  <a:pt x="1571" y="104"/>
                  <a:pt x="1458" y="83"/>
                  <a:pt x="1389" y="60"/>
                </a:cubicBezTo>
                <a:cubicBezTo>
                  <a:pt x="1366" y="52"/>
                  <a:pt x="1350" y="31"/>
                  <a:pt x="1329" y="20"/>
                </a:cubicBezTo>
                <a:cubicBezTo>
                  <a:pt x="1310" y="11"/>
                  <a:pt x="1289" y="7"/>
                  <a:pt x="1269" y="0"/>
                </a:cubicBezTo>
                <a:cubicBezTo>
                  <a:pt x="1122" y="7"/>
                  <a:pt x="975" y="4"/>
                  <a:pt x="829" y="20"/>
                </a:cubicBezTo>
                <a:cubicBezTo>
                  <a:pt x="685" y="35"/>
                  <a:pt x="542" y="136"/>
                  <a:pt x="409" y="180"/>
                </a:cubicBezTo>
                <a:cubicBezTo>
                  <a:pt x="382" y="220"/>
                  <a:pt x="356" y="260"/>
                  <a:pt x="329" y="300"/>
                </a:cubicBezTo>
                <a:cubicBezTo>
                  <a:pt x="317" y="318"/>
                  <a:pt x="322" y="344"/>
                  <a:pt x="309" y="360"/>
                </a:cubicBezTo>
                <a:cubicBezTo>
                  <a:pt x="294" y="379"/>
                  <a:pt x="269" y="387"/>
                  <a:pt x="249" y="400"/>
                </a:cubicBezTo>
                <a:cubicBezTo>
                  <a:pt x="176" y="619"/>
                  <a:pt x="292" y="287"/>
                  <a:pt x="189" y="520"/>
                </a:cubicBezTo>
                <a:cubicBezTo>
                  <a:pt x="157" y="591"/>
                  <a:pt x="163" y="646"/>
                  <a:pt x="109" y="700"/>
                </a:cubicBezTo>
                <a:cubicBezTo>
                  <a:pt x="92" y="717"/>
                  <a:pt x="69" y="727"/>
                  <a:pt x="49" y="740"/>
                </a:cubicBezTo>
                <a:cubicBezTo>
                  <a:pt x="42" y="760"/>
                  <a:pt x="50" y="800"/>
                  <a:pt x="29" y="800"/>
                </a:cubicBezTo>
                <a:cubicBezTo>
                  <a:pt x="8" y="800"/>
                  <a:pt x="9" y="761"/>
                  <a:pt x="9" y="740"/>
                </a:cubicBezTo>
                <a:cubicBezTo>
                  <a:pt x="9" y="666"/>
                  <a:pt x="22" y="593"/>
                  <a:pt x="29" y="520"/>
                </a:cubicBezTo>
                <a:cubicBezTo>
                  <a:pt x="180" y="570"/>
                  <a:pt x="0" y="497"/>
                  <a:pt x="129" y="600"/>
                </a:cubicBezTo>
                <a:cubicBezTo>
                  <a:pt x="145" y="613"/>
                  <a:pt x="170" y="611"/>
                  <a:pt x="189" y="620"/>
                </a:cubicBezTo>
                <a:cubicBezTo>
                  <a:pt x="210" y="631"/>
                  <a:pt x="229" y="647"/>
                  <a:pt x="249" y="660"/>
                </a:cubicBezTo>
                <a:cubicBezTo>
                  <a:pt x="262" y="680"/>
                  <a:pt x="294" y="696"/>
                  <a:pt x="289" y="720"/>
                </a:cubicBezTo>
                <a:cubicBezTo>
                  <a:pt x="274" y="793"/>
                  <a:pt x="197" y="749"/>
                  <a:pt x="169" y="740"/>
                </a:cubicBezTo>
                <a:cubicBezTo>
                  <a:pt x="142" y="747"/>
                  <a:pt x="101" y="735"/>
                  <a:pt x="89" y="760"/>
                </a:cubicBezTo>
                <a:cubicBezTo>
                  <a:pt x="80" y="779"/>
                  <a:pt x="149" y="759"/>
                  <a:pt x="149" y="780"/>
                </a:cubicBezTo>
                <a:cubicBezTo>
                  <a:pt x="149" y="801"/>
                  <a:pt x="109" y="793"/>
                  <a:pt x="89" y="800"/>
                </a:cubicBezTo>
                <a:cubicBezTo>
                  <a:pt x="69" y="793"/>
                  <a:pt x="32" y="801"/>
                  <a:pt x="29" y="780"/>
                </a:cubicBezTo>
                <a:cubicBezTo>
                  <a:pt x="17" y="707"/>
                  <a:pt x="16" y="626"/>
                  <a:pt x="49" y="560"/>
                </a:cubicBezTo>
                <a:cubicBezTo>
                  <a:pt x="70" y="518"/>
                  <a:pt x="62" y="653"/>
                  <a:pt x="69" y="700"/>
                </a:cubicBezTo>
                <a:cubicBezTo>
                  <a:pt x="122" y="542"/>
                  <a:pt x="102" y="538"/>
                  <a:pt x="129" y="700"/>
                </a:cubicBezTo>
                <a:cubicBezTo>
                  <a:pt x="149" y="687"/>
                  <a:pt x="165" y="660"/>
                  <a:pt x="189" y="660"/>
                </a:cubicBezTo>
                <a:cubicBezTo>
                  <a:pt x="349" y="660"/>
                  <a:pt x="189" y="740"/>
                  <a:pt x="189" y="740"/>
                </a:cubicBezTo>
                <a:cubicBezTo>
                  <a:pt x="169" y="733"/>
                  <a:pt x="111" y="732"/>
                  <a:pt x="129" y="720"/>
                </a:cubicBezTo>
                <a:cubicBezTo>
                  <a:pt x="199" y="673"/>
                  <a:pt x="324" y="725"/>
                  <a:pt x="189" y="680"/>
                </a:cubicBezTo>
                <a:cubicBezTo>
                  <a:pt x="176" y="660"/>
                  <a:pt x="168" y="635"/>
                  <a:pt x="149" y="620"/>
                </a:cubicBezTo>
                <a:cubicBezTo>
                  <a:pt x="133" y="607"/>
                  <a:pt x="104" y="615"/>
                  <a:pt x="89" y="600"/>
                </a:cubicBezTo>
                <a:cubicBezTo>
                  <a:pt x="74" y="585"/>
                  <a:pt x="48" y="540"/>
                  <a:pt x="69" y="540"/>
                </a:cubicBezTo>
                <a:cubicBezTo>
                  <a:pt x="93" y="540"/>
                  <a:pt x="92" y="583"/>
                  <a:pt x="109" y="600"/>
                </a:cubicBezTo>
                <a:cubicBezTo>
                  <a:pt x="126" y="617"/>
                  <a:pt x="149" y="627"/>
                  <a:pt x="169" y="640"/>
                </a:cubicBezTo>
                <a:cubicBezTo>
                  <a:pt x="176" y="660"/>
                  <a:pt x="174" y="685"/>
                  <a:pt x="189" y="700"/>
                </a:cubicBezTo>
                <a:cubicBezTo>
                  <a:pt x="204" y="715"/>
                  <a:pt x="264" y="705"/>
                  <a:pt x="249" y="720"/>
                </a:cubicBezTo>
                <a:cubicBezTo>
                  <a:pt x="219" y="750"/>
                  <a:pt x="169" y="747"/>
                  <a:pt x="129" y="760"/>
                </a:cubicBezTo>
                <a:cubicBezTo>
                  <a:pt x="83" y="775"/>
                  <a:pt x="9" y="840"/>
                  <a:pt x="9" y="840"/>
                </a:cubicBezTo>
                <a:cubicBezTo>
                  <a:pt x="22" y="820"/>
                  <a:pt x="25" y="780"/>
                  <a:pt x="49" y="780"/>
                </a:cubicBezTo>
                <a:cubicBezTo>
                  <a:pt x="70" y="780"/>
                  <a:pt x="29" y="861"/>
                  <a:pt x="29" y="840"/>
                </a:cubicBezTo>
                <a:cubicBezTo>
                  <a:pt x="29" y="790"/>
                  <a:pt x="58" y="657"/>
                  <a:pt x="69" y="600"/>
                </a:cubicBezTo>
                <a:cubicBezTo>
                  <a:pt x="175" y="627"/>
                  <a:pt x="188" y="608"/>
                  <a:pt x="249" y="700"/>
                </a:cubicBezTo>
                <a:cubicBezTo>
                  <a:pt x="242" y="720"/>
                  <a:pt x="246" y="748"/>
                  <a:pt x="229" y="760"/>
                </a:cubicBezTo>
                <a:cubicBezTo>
                  <a:pt x="195" y="785"/>
                  <a:pt x="67" y="805"/>
                  <a:pt x="109" y="800"/>
                </a:cubicBezTo>
                <a:cubicBezTo>
                  <a:pt x="169" y="793"/>
                  <a:pt x="229" y="787"/>
                  <a:pt x="289" y="780"/>
                </a:cubicBezTo>
                <a:cubicBezTo>
                  <a:pt x="282" y="753"/>
                  <a:pt x="284" y="723"/>
                  <a:pt x="269" y="700"/>
                </a:cubicBezTo>
                <a:cubicBezTo>
                  <a:pt x="187" y="577"/>
                  <a:pt x="207" y="698"/>
                  <a:pt x="249" y="7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5"/>
            <a:ext cx="91440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 = 79, В = 49.</a:t>
            </a:r>
          </a:p>
          <a:p>
            <a:pPr>
              <a:defRPr/>
            </a:pPr>
            <a:r>
              <a:rPr lang="ru-RU" sz="2800" dirty="0"/>
              <a:t>               </a:t>
            </a:r>
            <a:r>
              <a:rPr lang="ru-RU" sz="2800" dirty="0">
                <a:latin typeface="+mn-lt"/>
              </a:rPr>
              <a:t>А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800" dirty="0"/>
              <a:t>               </a:t>
            </a:r>
            <a:r>
              <a:rPr lang="ru-RU" sz="2800" dirty="0">
                <a:latin typeface="+mn-lt"/>
              </a:rPr>
              <a:t>В</a:t>
            </a:r>
          </a:p>
          <a:p>
            <a:pPr>
              <a:defRPr/>
            </a:pP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А</a:t>
            </a:r>
            <a:r>
              <a:rPr lang="en-US" sz="2800" dirty="0">
                <a:latin typeface="+mn-lt"/>
              </a:rPr>
              <a:t>&gt;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, B&gt;0.</a:t>
            </a:r>
            <a:r>
              <a:rPr lang="ru-RU" sz="2800" dirty="0">
                <a:latin typeface="+mn-lt"/>
              </a:rPr>
              <a:t>                                                              Интерпретации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                                                                                  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57375" y="642938"/>
          <a:ext cx="3898288" cy="426720"/>
        </p:xfrm>
        <a:graphic>
          <a:graphicData uri="http://schemas.openxmlformats.org/drawingml/2006/table">
            <a:tbl>
              <a:tblPr/>
              <a:tblGrid>
                <a:gridCol w="487286"/>
                <a:gridCol w="487286"/>
                <a:gridCol w="487286"/>
                <a:gridCol w="487286"/>
                <a:gridCol w="487286"/>
                <a:gridCol w="487286"/>
                <a:gridCol w="487286"/>
                <a:gridCol w="487286"/>
              </a:tblGrid>
              <a:tr h="336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57375" y="1428750"/>
          <a:ext cx="3898288" cy="428628"/>
        </p:xfrm>
        <a:graphic>
          <a:graphicData uri="http://schemas.openxmlformats.org/drawingml/2006/table">
            <a:tbl>
              <a:tblPr/>
              <a:tblGrid>
                <a:gridCol w="487286"/>
                <a:gridCol w="487286"/>
                <a:gridCol w="487286"/>
                <a:gridCol w="487286"/>
                <a:gridCol w="487286"/>
                <a:gridCol w="487286"/>
                <a:gridCol w="487286"/>
                <a:gridCol w="487286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315" name="Прямоугольник 6"/>
          <p:cNvSpPr>
            <a:spLocks noChangeArrowheads="1"/>
          </p:cNvSpPr>
          <p:nvPr/>
        </p:nvSpPr>
        <p:spPr bwMode="auto">
          <a:xfrm>
            <a:off x="1928813" y="1071563"/>
            <a:ext cx="3775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>
              <a:tabLst>
                <a:tab pos="1574800" algn="l"/>
              </a:tabLst>
            </a:pPr>
            <a:r>
              <a:rPr lang="ru-RU">
                <a:cs typeface="Times New Roman" pitchFamily="18" charset="0"/>
              </a:rPr>
              <a:t>7                                                    0</a:t>
            </a:r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28625" y="3000375"/>
          <a:ext cx="8429625" cy="1706880"/>
        </p:xfrm>
        <a:graphic>
          <a:graphicData uri="http://schemas.openxmlformats.org/drawingml/2006/table">
            <a:tbl>
              <a:tblPr/>
              <a:tblGrid>
                <a:gridCol w="828675"/>
                <a:gridCol w="468313"/>
                <a:gridCol w="647700"/>
                <a:gridCol w="649287"/>
                <a:gridCol w="647700"/>
                <a:gridCol w="649288"/>
                <a:gridCol w="647700"/>
                <a:gridCol w="649287"/>
                <a:gridCol w="647700"/>
                <a:gridCol w="176213"/>
                <a:gridCol w="989012"/>
                <a:gridCol w="254000"/>
                <a:gridCol w="1174750"/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80" name="TextBox 17"/>
          <p:cNvSpPr txBox="1">
            <a:spLocks noChangeArrowheads="1"/>
          </p:cNvSpPr>
          <p:nvPr/>
        </p:nvSpPr>
        <p:spPr bwMode="auto">
          <a:xfrm>
            <a:off x="214313" y="31305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4381" name="TextBox 18"/>
          <p:cNvSpPr txBox="1">
            <a:spLocks noChangeArrowheads="1"/>
          </p:cNvSpPr>
          <p:nvPr/>
        </p:nvSpPr>
        <p:spPr bwMode="auto">
          <a:xfrm>
            <a:off x="6357938" y="31432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4382" name="TextBox 19"/>
          <p:cNvSpPr txBox="1">
            <a:spLocks noChangeArrowheads="1"/>
          </p:cNvSpPr>
          <p:nvPr/>
        </p:nvSpPr>
        <p:spPr bwMode="auto">
          <a:xfrm>
            <a:off x="7643813" y="31432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pSp>
        <p:nvGrpSpPr>
          <p:cNvPr id="54383" name="Group 1"/>
          <p:cNvGrpSpPr>
            <a:grpSpLocks/>
          </p:cNvGrpSpPr>
          <p:nvPr/>
        </p:nvGrpSpPr>
        <p:grpSpPr bwMode="auto">
          <a:xfrm>
            <a:off x="1566863" y="2714625"/>
            <a:ext cx="4291012" cy="357188"/>
            <a:chOff x="3852" y="5448"/>
            <a:chExt cx="2499" cy="187"/>
          </a:xfrm>
        </p:grpSpPr>
        <p:sp>
          <p:nvSpPr>
            <p:cNvPr id="54395" name="Freeform 2"/>
            <p:cNvSpPr>
              <a:spLocks/>
            </p:cNvSpPr>
            <p:nvPr/>
          </p:nvSpPr>
          <p:spPr bwMode="auto">
            <a:xfrm>
              <a:off x="6021" y="5454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396" name="Freeform 3"/>
            <p:cNvSpPr>
              <a:spLocks/>
            </p:cNvSpPr>
            <p:nvPr/>
          </p:nvSpPr>
          <p:spPr bwMode="auto">
            <a:xfrm>
              <a:off x="5652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397" name="Freeform 4"/>
            <p:cNvSpPr>
              <a:spLocks/>
            </p:cNvSpPr>
            <p:nvPr/>
          </p:nvSpPr>
          <p:spPr bwMode="auto">
            <a:xfrm>
              <a:off x="5308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398" name="Freeform 5"/>
            <p:cNvSpPr>
              <a:spLocks/>
            </p:cNvSpPr>
            <p:nvPr/>
          </p:nvSpPr>
          <p:spPr bwMode="auto">
            <a:xfrm>
              <a:off x="4944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399" name="Freeform 6"/>
            <p:cNvSpPr>
              <a:spLocks/>
            </p:cNvSpPr>
            <p:nvPr/>
          </p:nvSpPr>
          <p:spPr bwMode="auto">
            <a:xfrm>
              <a:off x="4581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400" name="Freeform 7"/>
            <p:cNvSpPr>
              <a:spLocks/>
            </p:cNvSpPr>
            <p:nvPr/>
          </p:nvSpPr>
          <p:spPr bwMode="auto">
            <a:xfrm>
              <a:off x="4217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401" name="Freeform 8"/>
            <p:cNvSpPr>
              <a:spLocks/>
            </p:cNvSpPr>
            <p:nvPr/>
          </p:nvSpPr>
          <p:spPr bwMode="auto">
            <a:xfrm>
              <a:off x="3852" y="5448"/>
              <a:ext cx="330" cy="181"/>
            </a:xfrm>
            <a:custGeom>
              <a:avLst/>
              <a:gdLst>
                <a:gd name="T0" fmla="*/ 0 w 1929"/>
                <a:gd name="T1" fmla="*/ 0 h 861"/>
                <a:gd name="T2" fmla="*/ 0 w 1929"/>
                <a:gd name="T3" fmla="*/ 0 h 861"/>
                <a:gd name="T4" fmla="*/ 0 w 1929"/>
                <a:gd name="T5" fmla="*/ 0 h 861"/>
                <a:gd name="T6" fmla="*/ 0 w 1929"/>
                <a:gd name="T7" fmla="*/ 0 h 861"/>
                <a:gd name="T8" fmla="*/ 0 w 1929"/>
                <a:gd name="T9" fmla="*/ 0 h 861"/>
                <a:gd name="T10" fmla="*/ 0 w 1929"/>
                <a:gd name="T11" fmla="*/ 0 h 861"/>
                <a:gd name="T12" fmla="*/ 0 w 1929"/>
                <a:gd name="T13" fmla="*/ 0 h 861"/>
                <a:gd name="T14" fmla="*/ 0 w 1929"/>
                <a:gd name="T15" fmla="*/ 0 h 861"/>
                <a:gd name="T16" fmla="*/ 0 w 1929"/>
                <a:gd name="T17" fmla="*/ 0 h 861"/>
                <a:gd name="T18" fmla="*/ 0 w 1929"/>
                <a:gd name="T19" fmla="*/ 0 h 861"/>
                <a:gd name="T20" fmla="*/ 0 w 1929"/>
                <a:gd name="T21" fmla="*/ 0 h 861"/>
                <a:gd name="T22" fmla="*/ 0 w 1929"/>
                <a:gd name="T23" fmla="*/ 0 h 861"/>
                <a:gd name="T24" fmla="*/ 0 w 1929"/>
                <a:gd name="T25" fmla="*/ 0 h 861"/>
                <a:gd name="T26" fmla="*/ 0 w 1929"/>
                <a:gd name="T27" fmla="*/ 0 h 861"/>
                <a:gd name="T28" fmla="*/ 0 w 1929"/>
                <a:gd name="T29" fmla="*/ 0 h 861"/>
                <a:gd name="T30" fmla="*/ 0 w 1929"/>
                <a:gd name="T31" fmla="*/ 0 h 861"/>
                <a:gd name="T32" fmla="*/ 0 w 1929"/>
                <a:gd name="T33" fmla="*/ 0 h 861"/>
                <a:gd name="T34" fmla="*/ 0 w 1929"/>
                <a:gd name="T35" fmla="*/ 0 h 861"/>
                <a:gd name="T36" fmla="*/ 0 w 1929"/>
                <a:gd name="T37" fmla="*/ 0 h 861"/>
                <a:gd name="T38" fmla="*/ 0 w 1929"/>
                <a:gd name="T39" fmla="*/ 0 h 861"/>
                <a:gd name="T40" fmla="*/ 0 w 1929"/>
                <a:gd name="T41" fmla="*/ 0 h 861"/>
                <a:gd name="T42" fmla="*/ 0 w 1929"/>
                <a:gd name="T43" fmla="*/ 0 h 861"/>
                <a:gd name="T44" fmla="*/ 0 w 1929"/>
                <a:gd name="T45" fmla="*/ 0 h 861"/>
                <a:gd name="T46" fmla="*/ 0 w 1929"/>
                <a:gd name="T47" fmla="*/ 0 h 861"/>
                <a:gd name="T48" fmla="*/ 0 w 1929"/>
                <a:gd name="T49" fmla="*/ 0 h 861"/>
                <a:gd name="T50" fmla="*/ 0 w 1929"/>
                <a:gd name="T51" fmla="*/ 0 h 861"/>
                <a:gd name="T52" fmla="*/ 0 w 1929"/>
                <a:gd name="T53" fmla="*/ 0 h 861"/>
                <a:gd name="T54" fmla="*/ 0 w 1929"/>
                <a:gd name="T55" fmla="*/ 0 h 861"/>
                <a:gd name="T56" fmla="*/ 0 w 1929"/>
                <a:gd name="T57" fmla="*/ 0 h 861"/>
                <a:gd name="T58" fmla="*/ 0 w 1929"/>
                <a:gd name="T59" fmla="*/ 0 h 861"/>
                <a:gd name="T60" fmla="*/ 0 w 1929"/>
                <a:gd name="T61" fmla="*/ 0 h 861"/>
                <a:gd name="T62" fmla="*/ 0 w 1929"/>
                <a:gd name="T63" fmla="*/ 0 h 861"/>
                <a:gd name="T64" fmla="*/ 0 w 1929"/>
                <a:gd name="T65" fmla="*/ 0 h 861"/>
                <a:gd name="T66" fmla="*/ 0 w 1929"/>
                <a:gd name="T67" fmla="*/ 0 h 861"/>
                <a:gd name="T68" fmla="*/ 0 w 1929"/>
                <a:gd name="T69" fmla="*/ 0 h 861"/>
                <a:gd name="T70" fmla="*/ 0 w 1929"/>
                <a:gd name="T71" fmla="*/ 0 h 861"/>
                <a:gd name="T72" fmla="*/ 0 w 1929"/>
                <a:gd name="T73" fmla="*/ 0 h 861"/>
                <a:gd name="T74" fmla="*/ 0 w 1929"/>
                <a:gd name="T75" fmla="*/ 0 h 861"/>
                <a:gd name="T76" fmla="*/ 0 w 1929"/>
                <a:gd name="T77" fmla="*/ 0 h 861"/>
                <a:gd name="T78" fmla="*/ 0 w 1929"/>
                <a:gd name="T79" fmla="*/ 0 h 861"/>
                <a:gd name="T80" fmla="*/ 0 w 1929"/>
                <a:gd name="T81" fmla="*/ 0 h 861"/>
                <a:gd name="T82" fmla="*/ 0 w 1929"/>
                <a:gd name="T83" fmla="*/ 0 h 861"/>
                <a:gd name="T84" fmla="*/ 0 w 1929"/>
                <a:gd name="T85" fmla="*/ 0 h 861"/>
                <a:gd name="T86" fmla="*/ 0 w 1929"/>
                <a:gd name="T87" fmla="*/ 0 h 861"/>
                <a:gd name="T88" fmla="*/ 0 w 1929"/>
                <a:gd name="T89" fmla="*/ 0 h 861"/>
                <a:gd name="T90" fmla="*/ 0 w 1929"/>
                <a:gd name="T91" fmla="*/ 0 h 861"/>
                <a:gd name="T92" fmla="*/ 0 w 1929"/>
                <a:gd name="T93" fmla="*/ 0 h 861"/>
                <a:gd name="T94" fmla="*/ 0 w 1929"/>
                <a:gd name="T95" fmla="*/ 0 h 861"/>
                <a:gd name="T96" fmla="*/ 0 w 1929"/>
                <a:gd name="T97" fmla="*/ 0 h 861"/>
                <a:gd name="T98" fmla="*/ 0 w 1929"/>
                <a:gd name="T99" fmla="*/ 0 h 861"/>
                <a:gd name="T100" fmla="*/ 0 w 1929"/>
                <a:gd name="T101" fmla="*/ 0 h 861"/>
                <a:gd name="T102" fmla="*/ 0 w 1929"/>
                <a:gd name="T103" fmla="*/ 0 h 861"/>
                <a:gd name="T104" fmla="*/ 0 w 1929"/>
                <a:gd name="T105" fmla="*/ 0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31" name="Прямая со стрелкой 30"/>
          <p:cNvCxnSpPr/>
          <p:nvPr/>
        </p:nvCxnSpPr>
        <p:spPr>
          <a:xfrm flipV="1">
            <a:off x="4929188" y="4714875"/>
            <a:ext cx="2000250" cy="15716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71625" y="5214938"/>
          <a:ext cx="3963676" cy="1280160"/>
        </p:xfrm>
        <a:graphic>
          <a:graphicData uri="http://schemas.openxmlformats.org/drawingml/2006/table">
            <a:tbl>
              <a:tblPr/>
              <a:tblGrid>
                <a:gridCol w="1813870"/>
                <a:gridCol w="162560"/>
                <a:gridCol w="198724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313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</a:t>
            </a:r>
            <a:r>
              <a:rPr lang="en-US" sz="2800" dirty="0">
                <a:latin typeface="+mn-lt"/>
              </a:rPr>
              <a:t>&lt;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, B&lt;0.</a:t>
            </a:r>
            <a:r>
              <a:rPr lang="ru-RU" sz="2800" dirty="0">
                <a:latin typeface="+mn-lt"/>
              </a:rPr>
              <a:t>                                                             Интерпретации</a:t>
            </a:r>
          </a:p>
          <a:p>
            <a:pPr>
              <a:defRPr/>
            </a:pPr>
            <a:r>
              <a:rPr lang="ru-RU" sz="2800" dirty="0"/>
              <a:t>                                                                     </a:t>
            </a:r>
            <a:r>
              <a:rPr lang="ru-RU" sz="2800" dirty="0" err="1">
                <a:latin typeface="+mn-lt"/>
              </a:rPr>
              <a:t>Зн</a:t>
            </a:r>
            <a:r>
              <a:rPr lang="ru-RU" sz="2800" dirty="0">
                <a:latin typeface="+mn-lt"/>
              </a:rPr>
              <a:t>.      </a:t>
            </a:r>
            <a:r>
              <a:rPr lang="ru-RU" sz="2800" dirty="0" err="1">
                <a:latin typeface="+mn-lt"/>
              </a:rPr>
              <a:t>Беззн</a:t>
            </a:r>
            <a:r>
              <a:rPr lang="ru-RU" sz="2800" dirty="0">
                <a:latin typeface="+mn-lt"/>
              </a:rPr>
              <a:t>.</a:t>
            </a:r>
          </a:p>
          <a:p>
            <a:pPr>
              <a:defRPr/>
            </a:pP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313" y="1214438"/>
          <a:ext cx="8643937" cy="1706880"/>
        </p:xfrm>
        <a:graphic>
          <a:graphicData uri="http://schemas.openxmlformats.org/drawingml/2006/table">
            <a:tbl>
              <a:tblPr/>
              <a:tblGrid>
                <a:gridCol w="857250"/>
                <a:gridCol w="473075"/>
                <a:gridCol w="665162"/>
                <a:gridCol w="663575"/>
                <a:gridCol w="665163"/>
                <a:gridCol w="665162"/>
                <a:gridCol w="665163"/>
                <a:gridCol w="665162"/>
                <a:gridCol w="665163"/>
                <a:gridCol w="301625"/>
                <a:gridCol w="1027112"/>
                <a:gridCol w="258763"/>
                <a:gridCol w="1071562"/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</a:t>
                      </a:r>
                      <a:r>
                        <a:rPr kumimoji="0" lang="ru-RU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748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361" name="Группа 12"/>
          <p:cNvGrpSpPr>
            <a:grpSpLocks/>
          </p:cNvGrpSpPr>
          <p:nvPr/>
        </p:nvGrpSpPr>
        <p:grpSpPr bwMode="auto">
          <a:xfrm>
            <a:off x="571500" y="928688"/>
            <a:ext cx="5286375" cy="357187"/>
            <a:chOff x="2225675" y="762000"/>
            <a:chExt cx="1847850" cy="119063"/>
          </a:xfrm>
        </p:grpSpPr>
        <p:grpSp>
          <p:nvGrpSpPr>
            <p:cNvPr id="55376" name="Group 1"/>
            <p:cNvGrpSpPr>
              <a:grpSpLocks/>
            </p:cNvGrpSpPr>
            <p:nvPr/>
          </p:nvGrpSpPr>
          <p:grpSpPr bwMode="auto">
            <a:xfrm>
              <a:off x="2487611" y="762000"/>
              <a:ext cx="1585911" cy="119063"/>
              <a:chOff x="3852" y="5448"/>
              <a:chExt cx="2499" cy="187"/>
            </a:xfrm>
          </p:grpSpPr>
          <p:sp>
            <p:nvSpPr>
              <p:cNvPr id="55378" name="Freeform 2"/>
              <p:cNvSpPr>
                <a:spLocks/>
              </p:cNvSpPr>
              <p:nvPr/>
            </p:nvSpPr>
            <p:spPr bwMode="auto">
              <a:xfrm>
                <a:off x="6021" y="5454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79" name="Freeform 3"/>
              <p:cNvSpPr>
                <a:spLocks/>
              </p:cNvSpPr>
              <p:nvPr/>
            </p:nvSpPr>
            <p:spPr bwMode="auto">
              <a:xfrm>
                <a:off x="5652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80" name="Freeform 4"/>
              <p:cNvSpPr>
                <a:spLocks/>
              </p:cNvSpPr>
              <p:nvPr/>
            </p:nvSpPr>
            <p:spPr bwMode="auto">
              <a:xfrm>
                <a:off x="5308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81" name="Freeform 5"/>
              <p:cNvSpPr>
                <a:spLocks/>
              </p:cNvSpPr>
              <p:nvPr/>
            </p:nvSpPr>
            <p:spPr bwMode="auto">
              <a:xfrm>
                <a:off x="4944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82" name="Freeform 6"/>
              <p:cNvSpPr>
                <a:spLocks/>
              </p:cNvSpPr>
              <p:nvPr/>
            </p:nvSpPr>
            <p:spPr bwMode="auto">
              <a:xfrm>
                <a:off x="4581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83" name="Freeform 7"/>
              <p:cNvSpPr>
                <a:spLocks/>
              </p:cNvSpPr>
              <p:nvPr/>
            </p:nvSpPr>
            <p:spPr bwMode="auto">
              <a:xfrm>
                <a:off x="4217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84" name="Freeform 8"/>
              <p:cNvSpPr>
                <a:spLocks/>
              </p:cNvSpPr>
              <p:nvPr/>
            </p:nvSpPr>
            <p:spPr bwMode="auto">
              <a:xfrm>
                <a:off x="3852" y="5448"/>
                <a:ext cx="330" cy="181"/>
              </a:xfrm>
              <a:custGeom>
                <a:avLst/>
                <a:gdLst>
                  <a:gd name="T0" fmla="*/ 0 w 1929"/>
                  <a:gd name="T1" fmla="*/ 0 h 861"/>
                  <a:gd name="T2" fmla="*/ 0 w 1929"/>
                  <a:gd name="T3" fmla="*/ 0 h 861"/>
                  <a:gd name="T4" fmla="*/ 0 w 1929"/>
                  <a:gd name="T5" fmla="*/ 0 h 861"/>
                  <a:gd name="T6" fmla="*/ 0 w 1929"/>
                  <a:gd name="T7" fmla="*/ 0 h 861"/>
                  <a:gd name="T8" fmla="*/ 0 w 1929"/>
                  <a:gd name="T9" fmla="*/ 0 h 861"/>
                  <a:gd name="T10" fmla="*/ 0 w 1929"/>
                  <a:gd name="T11" fmla="*/ 0 h 861"/>
                  <a:gd name="T12" fmla="*/ 0 w 1929"/>
                  <a:gd name="T13" fmla="*/ 0 h 861"/>
                  <a:gd name="T14" fmla="*/ 0 w 1929"/>
                  <a:gd name="T15" fmla="*/ 0 h 861"/>
                  <a:gd name="T16" fmla="*/ 0 w 1929"/>
                  <a:gd name="T17" fmla="*/ 0 h 861"/>
                  <a:gd name="T18" fmla="*/ 0 w 1929"/>
                  <a:gd name="T19" fmla="*/ 0 h 861"/>
                  <a:gd name="T20" fmla="*/ 0 w 1929"/>
                  <a:gd name="T21" fmla="*/ 0 h 861"/>
                  <a:gd name="T22" fmla="*/ 0 w 1929"/>
                  <a:gd name="T23" fmla="*/ 0 h 861"/>
                  <a:gd name="T24" fmla="*/ 0 w 1929"/>
                  <a:gd name="T25" fmla="*/ 0 h 861"/>
                  <a:gd name="T26" fmla="*/ 0 w 1929"/>
                  <a:gd name="T27" fmla="*/ 0 h 861"/>
                  <a:gd name="T28" fmla="*/ 0 w 1929"/>
                  <a:gd name="T29" fmla="*/ 0 h 861"/>
                  <a:gd name="T30" fmla="*/ 0 w 1929"/>
                  <a:gd name="T31" fmla="*/ 0 h 861"/>
                  <a:gd name="T32" fmla="*/ 0 w 1929"/>
                  <a:gd name="T33" fmla="*/ 0 h 861"/>
                  <a:gd name="T34" fmla="*/ 0 w 1929"/>
                  <a:gd name="T35" fmla="*/ 0 h 861"/>
                  <a:gd name="T36" fmla="*/ 0 w 1929"/>
                  <a:gd name="T37" fmla="*/ 0 h 861"/>
                  <a:gd name="T38" fmla="*/ 0 w 1929"/>
                  <a:gd name="T39" fmla="*/ 0 h 861"/>
                  <a:gd name="T40" fmla="*/ 0 w 1929"/>
                  <a:gd name="T41" fmla="*/ 0 h 861"/>
                  <a:gd name="T42" fmla="*/ 0 w 1929"/>
                  <a:gd name="T43" fmla="*/ 0 h 861"/>
                  <a:gd name="T44" fmla="*/ 0 w 1929"/>
                  <a:gd name="T45" fmla="*/ 0 h 861"/>
                  <a:gd name="T46" fmla="*/ 0 w 1929"/>
                  <a:gd name="T47" fmla="*/ 0 h 861"/>
                  <a:gd name="T48" fmla="*/ 0 w 1929"/>
                  <a:gd name="T49" fmla="*/ 0 h 861"/>
                  <a:gd name="T50" fmla="*/ 0 w 1929"/>
                  <a:gd name="T51" fmla="*/ 0 h 861"/>
                  <a:gd name="T52" fmla="*/ 0 w 1929"/>
                  <a:gd name="T53" fmla="*/ 0 h 861"/>
                  <a:gd name="T54" fmla="*/ 0 w 1929"/>
                  <a:gd name="T55" fmla="*/ 0 h 861"/>
                  <a:gd name="T56" fmla="*/ 0 w 1929"/>
                  <a:gd name="T57" fmla="*/ 0 h 861"/>
                  <a:gd name="T58" fmla="*/ 0 w 1929"/>
                  <a:gd name="T59" fmla="*/ 0 h 861"/>
                  <a:gd name="T60" fmla="*/ 0 w 1929"/>
                  <a:gd name="T61" fmla="*/ 0 h 861"/>
                  <a:gd name="T62" fmla="*/ 0 w 1929"/>
                  <a:gd name="T63" fmla="*/ 0 h 861"/>
                  <a:gd name="T64" fmla="*/ 0 w 1929"/>
                  <a:gd name="T65" fmla="*/ 0 h 861"/>
                  <a:gd name="T66" fmla="*/ 0 w 1929"/>
                  <a:gd name="T67" fmla="*/ 0 h 861"/>
                  <a:gd name="T68" fmla="*/ 0 w 1929"/>
                  <a:gd name="T69" fmla="*/ 0 h 861"/>
                  <a:gd name="T70" fmla="*/ 0 w 1929"/>
                  <a:gd name="T71" fmla="*/ 0 h 861"/>
                  <a:gd name="T72" fmla="*/ 0 w 1929"/>
                  <a:gd name="T73" fmla="*/ 0 h 861"/>
                  <a:gd name="T74" fmla="*/ 0 w 1929"/>
                  <a:gd name="T75" fmla="*/ 0 h 861"/>
                  <a:gd name="T76" fmla="*/ 0 w 1929"/>
                  <a:gd name="T77" fmla="*/ 0 h 861"/>
                  <a:gd name="T78" fmla="*/ 0 w 1929"/>
                  <a:gd name="T79" fmla="*/ 0 h 861"/>
                  <a:gd name="T80" fmla="*/ 0 w 1929"/>
                  <a:gd name="T81" fmla="*/ 0 h 861"/>
                  <a:gd name="T82" fmla="*/ 0 w 1929"/>
                  <a:gd name="T83" fmla="*/ 0 h 861"/>
                  <a:gd name="T84" fmla="*/ 0 w 1929"/>
                  <a:gd name="T85" fmla="*/ 0 h 861"/>
                  <a:gd name="T86" fmla="*/ 0 w 1929"/>
                  <a:gd name="T87" fmla="*/ 0 h 861"/>
                  <a:gd name="T88" fmla="*/ 0 w 1929"/>
                  <a:gd name="T89" fmla="*/ 0 h 861"/>
                  <a:gd name="T90" fmla="*/ 0 w 1929"/>
                  <a:gd name="T91" fmla="*/ 0 h 861"/>
                  <a:gd name="T92" fmla="*/ 0 w 1929"/>
                  <a:gd name="T93" fmla="*/ 0 h 861"/>
                  <a:gd name="T94" fmla="*/ 0 w 1929"/>
                  <a:gd name="T95" fmla="*/ 0 h 861"/>
                  <a:gd name="T96" fmla="*/ 0 w 1929"/>
                  <a:gd name="T97" fmla="*/ 0 h 861"/>
                  <a:gd name="T98" fmla="*/ 0 w 1929"/>
                  <a:gd name="T99" fmla="*/ 0 h 861"/>
                  <a:gd name="T100" fmla="*/ 0 w 1929"/>
                  <a:gd name="T101" fmla="*/ 0 h 861"/>
                  <a:gd name="T102" fmla="*/ 0 w 1929"/>
                  <a:gd name="T103" fmla="*/ 0 h 861"/>
                  <a:gd name="T104" fmla="*/ 0 w 1929"/>
                  <a:gd name="T105" fmla="*/ 0 h 8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929"/>
                  <a:gd name="T160" fmla="*/ 0 h 861"/>
                  <a:gd name="T161" fmla="*/ 1929 w 1929"/>
                  <a:gd name="T162" fmla="*/ 861 h 8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929" h="861">
                    <a:moveTo>
                      <a:pt x="1929" y="580"/>
                    </a:moveTo>
                    <a:cubicBezTo>
                      <a:pt x="1902" y="474"/>
                      <a:pt x="1921" y="461"/>
                      <a:pt x="1829" y="400"/>
                    </a:cubicBezTo>
                    <a:cubicBezTo>
                      <a:pt x="1779" y="249"/>
                      <a:pt x="1852" y="429"/>
                      <a:pt x="1749" y="300"/>
                    </a:cubicBezTo>
                    <a:cubicBezTo>
                      <a:pt x="1639" y="162"/>
                      <a:pt x="1841" y="315"/>
                      <a:pt x="1669" y="200"/>
                    </a:cubicBezTo>
                    <a:cubicBezTo>
                      <a:pt x="1656" y="180"/>
                      <a:pt x="1649" y="153"/>
                      <a:pt x="1629" y="140"/>
                    </a:cubicBezTo>
                    <a:cubicBezTo>
                      <a:pt x="1571" y="104"/>
                      <a:pt x="1458" y="83"/>
                      <a:pt x="1389" y="60"/>
                    </a:cubicBezTo>
                    <a:cubicBezTo>
                      <a:pt x="1366" y="52"/>
                      <a:pt x="1350" y="31"/>
                      <a:pt x="1329" y="20"/>
                    </a:cubicBezTo>
                    <a:cubicBezTo>
                      <a:pt x="1310" y="11"/>
                      <a:pt x="1289" y="7"/>
                      <a:pt x="1269" y="0"/>
                    </a:cubicBezTo>
                    <a:cubicBezTo>
                      <a:pt x="1122" y="7"/>
                      <a:pt x="975" y="4"/>
                      <a:pt x="829" y="20"/>
                    </a:cubicBezTo>
                    <a:cubicBezTo>
                      <a:pt x="685" y="35"/>
                      <a:pt x="542" y="136"/>
                      <a:pt x="409" y="180"/>
                    </a:cubicBezTo>
                    <a:cubicBezTo>
                      <a:pt x="382" y="220"/>
                      <a:pt x="356" y="260"/>
                      <a:pt x="329" y="300"/>
                    </a:cubicBezTo>
                    <a:cubicBezTo>
                      <a:pt x="317" y="318"/>
                      <a:pt x="322" y="344"/>
                      <a:pt x="309" y="360"/>
                    </a:cubicBezTo>
                    <a:cubicBezTo>
                      <a:pt x="294" y="379"/>
                      <a:pt x="269" y="387"/>
                      <a:pt x="249" y="400"/>
                    </a:cubicBezTo>
                    <a:cubicBezTo>
                      <a:pt x="176" y="619"/>
                      <a:pt x="292" y="287"/>
                      <a:pt x="189" y="520"/>
                    </a:cubicBezTo>
                    <a:cubicBezTo>
                      <a:pt x="157" y="591"/>
                      <a:pt x="163" y="646"/>
                      <a:pt x="109" y="700"/>
                    </a:cubicBezTo>
                    <a:cubicBezTo>
                      <a:pt x="92" y="717"/>
                      <a:pt x="69" y="727"/>
                      <a:pt x="49" y="740"/>
                    </a:cubicBezTo>
                    <a:cubicBezTo>
                      <a:pt x="42" y="760"/>
                      <a:pt x="50" y="800"/>
                      <a:pt x="29" y="800"/>
                    </a:cubicBezTo>
                    <a:cubicBezTo>
                      <a:pt x="8" y="800"/>
                      <a:pt x="9" y="761"/>
                      <a:pt x="9" y="740"/>
                    </a:cubicBezTo>
                    <a:cubicBezTo>
                      <a:pt x="9" y="666"/>
                      <a:pt x="22" y="593"/>
                      <a:pt x="29" y="520"/>
                    </a:cubicBezTo>
                    <a:cubicBezTo>
                      <a:pt x="180" y="570"/>
                      <a:pt x="0" y="497"/>
                      <a:pt x="129" y="600"/>
                    </a:cubicBezTo>
                    <a:cubicBezTo>
                      <a:pt x="145" y="613"/>
                      <a:pt x="170" y="611"/>
                      <a:pt x="189" y="620"/>
                    </a:cubicBezTo>
                    <a:cubicBezTo>
                      <a:pt x="210" y="631"/>
                      <a:pt x="229" y="647"/>
                      <a:pt x="249" y="660"/>
                    </a:cubicBezTo>
                    <a:cubicBezTo>
                      <a:pt x="262" y="680"/>
                      <a:pt x="294" y="696"/>
                      <a:pt x="289" y="720"/>
                    </a:cubicBezTo>
                    <a:cubicBezTo>
                      <a:pt x="274" y="793"/>
                      <a:pt x="197" y="749"/>
                      <a:pt x="169" y="740"/>
                    </a:cubicBezTo>
                    <a:cubicBezTo>
                      <a:pt x="142" y="747"/>
                      <a:pt x="101" y="735"/>
                      <a:pt x="89" y="760"/>
                    </a:cubicBezTo>
                    <a:cubicBezTo>
                      <a:pt x="80" y="779"/>
                      <a:pt x="149" y="759"/>
                      <a:pt x="149" y="780"/>
                    </a:cubicBezTo>
                    <a:cubicBezTo>
                      <a:pt x="149" y="801"/>
                      <a:pt x="109" y="793"/>
                      <a:pt x="89" y="800"/>
                    </a:cubicBezTo>
                    <a:cubicBezTo>
                      <a:pt x="69" y="793"/>
                      <a:pt x="32" y="801"/>
                      <a:pt x="29" y="780"/>
                    </a:cubicBezTo>
                    <a:cubicBezTo>
                      <a:pt x="17" y="707"/>
                      <a:pt x="16" y="626"/>
                      <a:pt x="49" y="560"/>
                    </a:cubicBezTo>
                    <a:cubicBezTo>
                      <a:pt x="70" y="518"/>
                      <a:pt x="62" y="653"/>
                      <a:pt x="69" y="700"/>
                    </a:cubicBezTo>
                    <a:cubicBezTo>
                      <a:pt x="122" y="542"/>
                      <a:pt x="102" y="538"/>
                      <a:pt x="129" y="700"/>
                    </a:cubicBezTo>
                    <a:cubicBezTo>
                      <a:pt x="149" y="687"/>
                      <a:pt x="165" y="660"/>
                      <a:pt x="189" y="660"/>
                    </a:cubicBezTo>
                    <a:cubicBezTo>
                      <a:pt x="349" y="660"/>
                      <a:pt x="189" y="740"/>
                      <a:pt x="189" y="740"/>
                    </a:cubicBezTo>
                    <a:cubicBezTo>
                      <a:pt x="169" y="733"/>
                      <a:pt x="111" y="732"/>
                      <a:pt x="129" y="720"/>
                    </a:cubicBezTo>
                    <a:cubicBezTo>
                      <a:pt x="199" y="673"/>
                      <a:pt x="324" y="725"/>
                      <a:pt x="189" y="680"/>
                    </a:cubicBezTo>
                    <a:cubicBezTo>
                      <a:pt x="176" y="660"/>
                      <a:pt x="168" y="635"/>
                      <a:pt x="149" y="620"/>
                    </a:cubicBezTo>
                    <a:cubicBezTo>
                      <a:pt x="133" y="607"/>
                      <a:pt x="104" y="615"/>
                      <a:pt x="89" y="600"/>
                    </a:cubicBezTo>
                    <a:cubicBezTo>
                      <a:pt x="74" y="585"/>
                      <a:pt x="48" y="540"/>
                      <a:pt x="69" y="540"/>
                    </a:cubicBezTo>
                    <a:cubicBezTo>
                      <a:pt x="93" y="540"/>
                      <a:pt x="92" y="583"/>
                      <a:pt x="109" y="600"/>
                    </a:cubicBezTo>
                    <a:cubicBezTo>
                      <a:pt x="126" y="617"/>
                      <a:pt x="149" y="627"/>
                      <a:pt x="169" y="640"/>
                    </a:cubicBezTo>
                    <a:cubicBezTo>
                      <a:pt x="176" y="660"/>
                      <a:pt x="174" y="685"/>
                      <a:pt x="189" y="700"/>
                    </a:cubicBezTo>
                    <a:cubicBezTo>
                      <a:pt x="204" y="715"/>
                      <a:pt x="264" y="705"/>
                      <a:pt x="249" y="720"/>
                    </a:cubicBezTo>
                    <a:cubicBezTo>
                      <a:pt x="219" y="750"/>
                      <a:pt x="169" y="747"/>
                      <a:pt x="129" y="760"/>
                    </a:cubicBezTo>
                    <a:cubicBezTo>
                      <a:pt x="83" y="775"/>
                      <a:pt x="9" y="840"/>
                      <a:pt x="9" y="840"/>
                    </a:cubicBezTo>
                    <a:cubicBezTo>
                      <a:pt x="22" y="820"/>
                      <a:pt x="25" y="780"/>
                      <a:pt x="49" y="780"/>
                    </a:cubicBezTo>
                    <a:cubicBezTo>
                      <a:pt x="70" y="780"/>
                      <a:pt x="29" y="861"/>
                      <a:pt x="29" y="840"/>
                    </a:cubicBezTo>
                    <a:cubicBezTo>
                      <a:pt x="29" y="790"/>
                      <a:pt x="58" y="657"/>
                      <a:pt x="69" y="600"/>
                    </a:cubicBezTo>
                    <a:cubicBezTo>
                      <a:pt x="175" y="627"/>
                      <a:pt x="188" y="608"/>
                      <a:pt x="249" y="700"/>
                    </a:cubicBezTo>
                    <a:cubicBezTo>
                      <a:pt x="242" y="720"/>
                      <a:pt x="246" y="748"/>
                      <a:pt x="229" y="760"/>
                    </a:cubicBezTo>
                    <a:cubicBezTo>
                      <a:pt x="195" y="785"/>
                      <a:pt x="67" y="805"/>
                      <a:pt x="109" y="800"/>
                    </a:cubicBezTo>
                    <a:cubicBezTo>
                      <a:pt x="169" y="793"/>
                      <a:pt x="229" y="787"/>
                      <a:pt x="289" y="780"/>
                    </a:cubicBezTo>
                    <a:cubicBezTo>
                      <a:pt x="282" y="753"/>
                      <a:pt x="284" y="723"/>
                      <a:pt x="269" y="700"/>
                    </a:cubicBezTo>
                    <a:cubicBezTo>
                      <a:pt x="187" y="577"/>
                      <a:pt x="207" y="698"/>
                      <a:pt x="249" y="7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5377" name="Freeform 9"/>
            <p:cNvSpPr>
              <a:spLocks/>
            </p:cNvSpPr>
            <p:nvPr/>
          </p:nvSpPr>
          <p:spPr bwMode="auto">
            <a:xfrm>
              <a:off x="2225675" y="762000"/>
              <a:ext cx="209550" cy="114300"/>
            </a:xfrm>
            <a:custGeom>
              <a:avLst/>
              <a:gdLst>
                <a:gd name="T0" fmla="*/ 2147483647 w 1929"/>
                <a:gd name="T1" fmla="*/ 2147483647 h 861"/>
                <a:gd name="T2" fmla="*/ 2147483647 w 1929"/>
                <a:gd name="T3" fmla="*/ 2147483647 h 861"/>
                <a:gd name="T4" fmla="*/ 2147483647 w 1929"/>
                <a:gd name="T5" fmla="*/ 2147483647 h 861"/>
                <a:gd name="T6" fmla="*/ 2147483647 w 1929"/>
                <a:gd name="T7" fmla="*/ 2147483647 h 861"/>
                <a:gd name="T8" fmla="*/ 2147483647 w 1929"/>
                <a:gd name="T9" fmla="*/ 2147483647 h 861"/>
                <a:gd name="T10" fmla="*/ 2147483647 w 1929"/>
                <a:gd name="T11" fmla="*/ 2147483647 h 861"/>
                <a:gd name="T12" fmla="*/ 2147483647 w 1929"/>
                <a:gd name="T13" fmla="*/ 2147483647 h 861"/>
                <a:gd name="T14" fmla="*/ 2147483647 w 1929"/>
                <a:gd name="T15" fmla="*/ 0 h 861"/>
                <a:gd name="T16" fmla="*/ 2147483647 w 1929"/>
                <a:gd name="T17" fmla="*/ 2147483647 h 861"/>
                <a:gd name="T18" fmla="*/ 2147483647 w 1929"/>
                <a:gd name="T19" fmla="*/ 2147483647 h 861"/>
                <a:gd name="T20" fmla="*/ 2147483647 w 1929"/>
                <a:gd name="T21" fmla="*/ 2147483647 h 861"/>
                <a:gd name="T22" fmla="*/ 2147483647 w 1929"/>
                <a:gd name="T23" fmla="*/ 2147483647 h 861"/>
                <a:gd name="T24" fmla="*/ 2147483647 w 1929"/>
                <a:gd name="T25" fmla="*/ 2147483647 h 861"/>
                <a:gd name="T26" fmla="*/ 2147483647 w 1929"/>
                <a:gd name="T27" fmla="*/ 2147483647 h 861"/>
                <a:gd name="T28" fmla="*/ 2147483647 w 1929"/>
                <a:gd name="T29" fmla="*/ 2147483647 h 861"/>
                <a:gd name="T30" fmla="*/ 2147483647 w 1929"/>
                <a:gd name="T31" fmla="*/ 2147483647 h 861"/>
                <a:gd name="T32" fmla="*/ 2147483647 w 1929"/>
                <a:gd name="T33" fmla="*/ 2147483647 h 861"/>
                <a:gd name="T34" fmla="*/ 2147483647 w 1929"/>
                <a:gd name="T35" fmla="*/ 2147483647 h 861"/>
                <a:gd name="T36" fmla="*/ 2147483647 w 1929"/>
                <a:gd name="T37" fmla="*/ 2147483647 h 861"/>
                <a:gd name="T38" fmla="*/ 2147483647 w 1929"/>
                <a:gd name="T39" fmla="*/ 2147483647 h 861"/>
                <a:gd name="T40" fmla="*/ 2147483647 w 1929"/>
                <a:gd name="T41" fmla="*/ 2147483647 h 861"/>
                <a:gd name="T42" fmla="*/ 2147483647 w 1929"/>
                <a:gd name="T43" fmla="*/ 2147483647 h 861"/>
                <a:gd name="T44" fmla="*/ 2147483647 w 1929"/>
                <a:gd name="T45" fmla="*/ 2147483647 h 861"/>
                <a:gd name="T46" fmla="*/ 2147483647 w 1929"/>
                <a:gd name="T47" fmla="*/ 2147483647 h 861"/>
                <a:gd name="T48" fmla="*/ 2147483647 w 1929"/>
                <a:gd name="T49" fmla="*/ 2147483647 h 861"/>
                <a:gd name="T50" fmla="*/ 2147483647 w 1929"/>
                <a:gd name="T51" fmla="*/ 2147483647 h 861"/>
                <a:gd name="T52" fmla="*/ 2147483647 w 1929"/>
                <a:gd name="T53" fmla="*/ 2147483647 h 861"/>
                <a:gd name="T54" fmla="*/ 2147483647 w 1929"/>
                <a:gd name="T55" fmla="*/ 2147483647 h 861"/>
                <a:gd name="T56" fmla="*/ 2147483647 w 1929"/>
                <a:gd name="T57" fmla="*/ 2147483647 h 861"/>
                <a:gd name="T58" fmla="*/ 2147483647 w 1929"/>
                <a:gd name="T59" fmla="*/ 2147483647 h 861"/>
                <a:gd name="T60" fmla="*/ 2147483647 w 1929"/>
                <a:gd name="T61" fmla="*/ 2147483647 h 861"/>
                <a:gd name="T62" fmla="*/ 2147483647 w 1929"/>
                <a:gd name="T63" fmla="*/ 2147483647 h 861"/>
                <a:gd name="T64" fmla="*/ 2147483647 w 1929"/>
                <a:gd name="T65" fmla="*/ 2147483647 h 861"/>
                <a:gd name="T66" fmla="*/ 2147483647 w 1929"/>
                <a:gd name="T67" fmla="*/ 2147483647 h 861"/>
                <a:gd name="T68" fmla="*/ 2147483647 w 1929"/>
                <a:gd name="T69" fmla="*/ 2147483647 h 861"/>
                <a:gd name="T70" fmla="*/ 2147483647 w 1929"/>
                <a:gd name="T71" fmla="*/ 2147483647 h 861"/>
                <a:gd name="T72" fmla="*/ 2147483647 w 1929"/>
                <a:gd name="T73" fmla="*/ 2147483647 h 861"/>
                <a:gd name="T74" fmla="*/ 2147483647 w 1929"/>
                <a:gd name="T75" fmla="*/ 2147483647 h 861"/>
                <a:gd name="T76" fmla="*/ 2147483647 w 1929"/>
                <a:gd name="T77" fmla="*/ 2147483647 h 861"/>
                <a:gd name="T78" fmla="*/ 2147483647 w 1929"/>
                <a:gd name="T79" fmla="*/ 2147483647 h 861"/>
                <a:gd name="T80" fmla="*/ 2147483647 w 1929"/>
                <a:gd name="T81" fmla="*/ 2147483647 h 861"/>
                <a:gd name="T82" fmla="*/ 2147483647 w 1929"/>
                <a:gd name="T83" fmla="*/ 2147483647 h 861"/>
                <a:gd name="T84" fmla="*/ 2147483647 w 1929"/>
                <a:gd name="T85" fmla="*/ 2147483647 h 861"/>
                <a:gd name="T86" fmla="*/ 2147483647 w 1929"/>
                <a:gd name="T87" fmla="*/ 2147483647 h 861"/>
                <a:gd name="T88" fmla="*/ 2147483647 w 1929"/>
                <a:gd name="T89" fmla="*/ 2147483647 h 861"/>
                <a:gd name="T90" fmla="*/ 2147483647 w 1929"/>
                <a:gd name="T91" fmla="*/ 2147483647 h 861"/>
                <a:gd name="T92" fmla="*/ 2147483647 w 1929"/>
                <a:gd name="T93" fmla="*/ 2147483647 h 861"/>
                <a:gd name="T94" fmla="*/ 2147483647 w 1929"/>
                <a:gd name="T95" fmla="*/ 2147483647 h 861"/>
                <a:gd name="T96" fmla="*/ 2147483647 w 1929"/>
                <a:gd name="T97" fmla="*/ 2147483647 h 861"/>
                <a:gd name="T98" fmla="*/ 2147483647 w 1929"/>
                <a:gd name="T99" fmla="*/ 2147483647 h 861"/>
                <a:gd name="T100" fmla="*/ 2147483647 w 1929"/>
                <a:gd name="T101" fmla="*/ 2147483647 h 861"/>
                <a:gd name="T102" fmla="*/ 2147483647 w 1929"/>
                <a:gd name="T103" fmla="*/ 2147483647 h 861"/>
                <a:gd name="T104" fmla="*/ 2147483647 w 1929"/>
                <a:gd name="T105" fmla="*/ 2147483647 h 8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29"/>
                <a:gd name="T160" fmla="*/ 0 h 861"/>
                <a:gd name="T161" fmla="*/ 1929 w 1929"/>
                <a:gd name="T162" fmla="*/ 861 h 86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29" h="861">
                  <a:moveTo>
                    <a:pt x="1929" y="580"/>
                  </a:moveTo>
                  <a:cubicBezTo>
                    <a:pt x="1902" y="474"/>
                    <a:pt x="1921" y="461"/>
                    <a:pt x="1829" y="400"/>
                  </a:cubicBezTo>
                  <a:cubicBezTo>
                    <a:pt x="1779" y="249"/>
                    <a:pt x="1852" y="429"/>
                    <a:pt x="1749" y="300"/>
                  </a:cubicBezTo>
                  <a:cubicBezTo>
                    <a:pt x="1639" y="162"/>
                    <a:pt x="1841" y="315"/>
                    <a:pt x="1669" y="200"/>
                  </a:cubicBezTo>
                  <a:cubicBezTo>
                    <a:pt x="1656" y="180"/>
                    <a:pt x="1649" y="153"/>
                    <a:pt x="1629" y="140"/>
                  </a:cubicBezTo>
                  <a:cubicBezTo>
                    <a:pt x="1571" y="104"/>
                    <a:pt x="1458" y="83"/>
                    <a:pt x="1389" y="60"/>
                  </a:cubicBezTo>
                  <a:cubicBezTo>
                    <a:pt x="1366" y="52"/>
                    <a:pt x="1350" y="31"/>
                    <a:pt x="1329" y="20"/>
                  </a:cubicBezTo>
                  <a:cubicBezTo>
                    <a:pt x="1310" y="11"/>
                    <a:pt x="1289" y="7"/>
                    <a:pt x="1269" y="0"/>
                  </a:cubicBezTo>
                  <a:cubicBezTo>
                    <a:pt x="1122" y="7"/>
                    <a:pt x="975" y="4"/>
                    <a:pt x="829" y="20"/>
                  </a:cubicBezTo>
                  <a:cubicBezTo>
                    <a:pt x="685" y="35"/>
                    <a:pt x="542" y="136"/>
                    <a:pt x="409" y="180"/>
                  </a:cubicBezTo>
                  <a:cubicBezTo>
                    <a:pt x="382" y="220"/>
                    <a:pt x="356" y="260"/>
                    <a:pt x="329" y="300"/>
                  </a:cubicBezTo>
                  <a:cubicBezTo>
                    <a:pt x="317" y="318"/>
                    <a:pt x="322" y="344"/>
                    <a:pt x="309" y="360"/>
                  </a:cubicBezTo>
                  <a:cubicBezTo>
                    <a:pt x="294" y="379"/>
                    <a:pt x="269" y="387"/>
                    <a:pt x="249" y="400"/>
                  </a:cubicBezTo>
                  <a:cubicBezTo>
                    <a:pt x="176" y="619"/>
                    <a:pt x="292" y="287"/>
                    <a:pt x="189" y="520"/>
                  </a:cubicBezTo>
                  <a:cubicBezTo>
                    <a:pt x="157" y="591"/>
                    <a:pt x="163" y="646"/>
                    <a:pt x="109" y="700"/>
                  </a:cubicBezTo>
                  <a:cubicBezTo>
                    <a:pt x="92" y="717"/>
                    <a:pt x="69" y="727"/>
                    <a:pt x="49" y="740"/>
                  </a:cubicBezTo>
                  <a:cubicBezTo>
                    <a:pt x="42" y="760"/>
                    <a:pt x="50" y="800"/>
                    <a:pt x="29" y="800"/>
                  </a:cubicBezTo>
                  <a:cubicBezTo>
                    <a:pt x="8" y="800"/>
                    <a:pt x="9" y="761"/>
                    <a:pt x="9" y="740"/>
                  </a:cubicBezTo>
                  <a:cubicBezTo>
                    <a:pt x="9" y="666"/>
                    <a:pt x="22" y="593"/>
                    <a:pt x="29" y="520"/>
                  </a:cubicBezTo>
                  <a:cubicBezTo>
                    <a:pt x="180" y="570"/>
                    <a:pt x="0" y="497"/>
                    <a:pt x="129" y="600"/>
                  </a:cubicBezTo>
                  <a:cubicBezTo>
                    <a:pt x="145" y="613"/>
                    <a:pt x="170" y="611"/>
                    <a:pt x="189" y="620"/>
                  </a:cubicBezTo>
                  <a:cubicBezTo>
                    <a:pt x="210" y="631"/>
                    <a:pt x="229" y="647"/>
                    <a:pt x="249" y="660"/>
                  </a:cubicBezTo>
                  <a:cubicBezTo>
                    <a:pt x="262" y="680"/>
                    <a:pt x="294" y="696"/>
                    <a:pt x="289" y="720"/>
                  </a:cubicBezTo>
                  <a:cubicBezTo>
                    <a:pt x="274" y="793"/>
                    <a:pt x="197" y="749"/>
                    <a:pt x="169" y="740"/>
                  </a:cubicBezTo>
                  <a:cubicBezTo>
                    <a:pt x="142" y="747"/>
                    <a:pt x="101" y="735"/>
                    <a:pt x="89" y="760"/>
                  </a:cubicBezTo>
                  <a:cubicBezTo>
                    <a:pt x="80" y="779"/>
                    <a:pt x="149" y="759"/>
                    <a:pt x="149" y="780"/>
                  </a:cubicBezTo>
                  <a:cubicBezTo>
                    <a:pt x="149" y="801"/>
                    <a:pt x="109" y="793"/>
                    <a:pt x="89" y="800"/>
                  </a:cubicBezTo>
                  <a:cubicBezTo>
                    <a:pt x="69" y="793"/>
                    <a:pt x="32" y="801"/>
                    <a:pt x="29" y="780"/>
                  </a:cubicBezTo>
                  <a:cubicBezTo>
                    <a:pt x="17" y="707"/>
                    <a:pt x="16" y="626"/>
                    <a:pt x="49" y="560"/>
                  </a:cubicBezTo>
                  <a:cubicBezTo>
                    <a:pt x="70" y="518"/>
                    <a:pt x="62" y="653"/>
                    <a:pt x="69" y="700"/>
                  </a:cubicBezTo>
                  <a:cubicBezTo>
                    <a:pt x="122" y="542"/>
                    <a:pt x="102" y="538"/>
                    <a:pt x="129" y="700"/>
                  </a:cubicBezTo>
                  <a:cubicBezTo>
                    <a:pt x="149" y="687"/>
                    <a:pt x="165" y="660"/>
                    <a:pt x="189" y="660"/>
                  </a:cubicBezTo>
                  <a:cubicBezTo>
                    <a:pt x="349" y="660"/>
                    <a:pt x="189" y="740"/>
                    <a:pt x="189" y="740"/>
                  </a:cubicBezTo>
                  <a:cubicBezTo>
                    <a:pt x="169" y="733"/>
                    <a:pt x="111" y="732"/>
                    <a:pt x="129" y="720"/>
                  </a:cubicBezTo>
                  <a:cubicBezTo>
                    <a:pt x="199" y="673"/>
                    <a:pt x="324" y="725"/>
                    <a:pt x="189" y="680"/>
                  </a:cubicBezTo>
                  <a:cubicBezTo>
                    <a:pt x="176" y="660"/>
                    <a:pt x="168" y="635"/>
                    <a:pt x="149" y="620"/>
                  </a:cubicBezTo>
                  <a:cubicBezTo>
                    <a:pt x="133" y="607"/>
                    <a:pt x="104" y="615"/>
                    <a:pt x="89" y="600"/>
                  </a:cubicBezTo>
                  <a:cubicBezTo>
                    <a:pt x="74" y="585"/>
                    <a:pt x="48" y="540"/>
                    <a:pt x="69" y="540"/>
                  </a:cubicBezTo>
                  <a:cubicBezTo>
                    <a:pt x="93" y="540"/>
                    <a:pt x="92" y="583"/>
                    <a:pt x="109" y="600"/>
                  </a:cubicBezTo>
                  <a:cubicBezTo>
                    <a:pt x="126" y="617"/>
                    <a:pt x="149" y="627"/>
                    <a:pt x="169" y="640"/>
                  </a:cubicBezTo>
                  <a:cubicBezTo>
                    <a:pt x="176" y="660"/>
                    <a:pt x="174" y="685"/>
                    <a:pt x="189" y="700"/>
                  </a:cubicBezTo>
                  <a:cubicBezTo>
                    <a:pt x="204" y="715"/>
                    <a:pt x="264" y="705"/>
                    <a:pt x="249" y="720"/>
                  </a:cubicBezTo>
                  <a:cubicBezTo>
                    <a:pt x="219" y="750"/>
                    <a:pt x="169" y="747"/>
                    <a:pt x="129" y="760"/>
                  </a:cubicBezTo>
                  <a:cubicBezTo>
                    <a:pt x="83" y="775"/>
                    <a:pt x="9" y="840"/>
                    <a:pt x="9" y="840"/>
                  </a:cubicBezTo>
                  <a:cubicBezTo>
                    <a:pt x="22" y="820"/>
                    <a:pt x="25" y="780"/>
                    <a:pt x="49" y="780"/>
                  </a:cubicBezTo>
                  <a:cubicBezTo>
                    <a:pt x="70" y="780"/>
                    <a:pt x="29" y="861"/>
                    <a:pt x="29" y="840"/>
                  </a:cubicBezTo>
                  <a:cubicBezTo>
                    <a:pt x="29" y="790"/>
                    <a:pt x="58" y="657"/>
                    <a:pt x="69" y="600"/>
                  </a:cubicBezTo>
                  <a:cubicBezTo>
                    <a:pt x="175" y="627"/>
                    <a:pt x="188" y="608"/>
                    <a:pt x="249" y="700"/>
                  </a:cubicBezTo>
                  <a:cubicBezTo>
                    <a:pt x="242" y="720"/>
                    <a:pt x="246" y="748"/>
                    <a:pt x="229" y="760"/>
                  </a:cubicBezTo>
                  <a:cubicBezTo>
                    <a:pt x="195" y="785"/>
                    <a:pt x="67" y="805"/>
                    <a:pt x="109" y="800"/>
                  </a:cubicBezTo>
                  <a:cubicBezTo>
                    <a:pt x="169" y="793"/>
                    <a:pt x="229" y="787"/>
                    <a:pt x="289" y="780"/>
                  </a:cubicBezTo>
                  <a:cubicBezTo>
                    <a:pt x="282" y="753"/>
                    <a:pt x="284" y="723"/>
                    <a:pt x="269" y="700"/>
                  </a:cubicBezTo>
                  <a:cubicBezTo>
                    <a:pt x="187" y="577"/>
                    <a:pt x="207" y="698"/>
                    <a:pt x="249" y="7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5362" name="TextBox 22"/>
          <p:cNvSpPr txBox="1">
            <a:spLocks noChangeArrowheads="1"/>
          </p:cNvSpPr>
          <p:nvPr/>
        </p:nvSpPr>
        <p:spPr bwMode="auto">
          <a:xfrm>
            <a:off x="0" y="1428750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5363" name="TextBox 23"/>
          <p:cNvSpPr txBox="1">
            <a:spLocks noChangeArrowheads="1"/>
          </p:cNvSpPr>
          <p:nvPr/>
        </p:nvSpPr>
        <p:spPr bwMode="auto">
          <a:xfrm>
            <a:off x="7643813" y="1357313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sp>
        <p:nvSpPr>
          <p:cNvPr id="55364" name="TextBox 24"/>
          <p:cNvSpPr txBox="1">
            <a:spLocks noChangeArrowheads="1"/>
          </p:cNvSpPr>
          <p:nvPr/>
        </p:nvSpPr>
        <p:spPr bwMode="auto">
          <a:xfrm>
            <a:off x="6357938" y="1357313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+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000625" y="3863975"/>
          <a:ext cx="4012029" cy="1280160"/>
        </p:xfrm>
        <a:graphic>
          <a:graphicData uri="http://schemas.openxmlformats.org/drawingml/2006/table">
            <a:tbl>
              <a:tblPr/>
              <a:tblGrid>
                <a:gridCol w="1333509"/>
                <a:gridCol w="162560"/>
                <a:gridCol w="25159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AF=</a:t>
                      </a:r>
                      <a:r>
                        <a:rPr lang="ru-RU" sz="2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2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7" name="Прямая со стрелкой 26"/>
          <p:cNvCxnSpPr/>
          <p:nvPr/>
        </p:nvCxnSpPr>
        <p:spPr>
          <a:xfrm flipV="1">
            <a:off x="6072188" y="2500313"/>
            <a:ext cx="2143125" cy="15716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Переполнение при сложении чисел возникает только в том случае, если операнды имеют одинаковые знаки. Переполнение фиксируется тремя способами: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16113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 </a:t>
            </a: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 сравнение знаков операндов и суммы: если знак суммы отличается от знаков операндов, то фиксируется переполнение;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357563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 сравнение переносов из двух старших разрядов: если они не совпадают, то фиксируется переполнение;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68863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 </a:t>
            </a: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 использование модифицированного знака (под знак отводится два разряда, второй разряд дублирует знак).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>
                <a:solidFill>
                  <a:srgbClr val="FF0000"/>
                </a:solidFill>
                <a:latin typeface="+mn-lt"/>
              </a:rPr>
              <a:t>Вычитание целых чисел (в формате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IEEE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)</a:t>
            </a:r>
            <a:endParaRPr lang="ru-RU" sz="3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5175"/>
            <a:ext cx="9144000" cy="3538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1. </a:t>
            </a:r>
            <a:r>
              <a:rPr lang="ru-RU" sz="3200" dirty="0">
                <a:latin typeface="+mn-lt"/>
              </a:rPr>
              <a:t>Вычитание можно проводить двумя способами: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Сведение вычитания к сложению, заменяя операнд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 противоположный.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2. Выполнение прямого (непосредственного) вычитания производится поразрядно, начиная с младших разрядов, с учетом возникающих </a:t>
            </a:r>
            <a:r>
              <a:rPr lang="ru-RU" sz="3200" dirty="0" err="1">
                <a:latin typeface="+mn-lt"/>
              </a:rPr>
              <a:t>межразрядных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err="1">
                <a:latin typeface="+mn-lt"/>
              </a:rPr>
              <a:t>заемов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437063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Для заданных чисел А и В выполнить операцию знакового вычитания со всеми комбинациями знаков операндов.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Вычитание реализуется по следующей таблице: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23850" y="620713"/>
          <a:ext cx="4387175" cy="3840480"/>
        </p:xfrm>
        <a:graphic>
          <a:graphicData uri="http://schemas.openxmlformats.org/drawingml/2006/table">
            <a:tbl>
              <a:tblPr/>
              <a:tblGrid>
                <a:gridCol w="877250"/>
                <a:gridCol w="877250"/>
                <a:gridCol w="877250"/>
                <a:gridCol w="877250"/>
                <a:gridCol w="878175"/>
              </a:tblGrid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i-1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800" b="1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7480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48263" y="836613"/>
            <a:ext cx="3995737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 err="1">
                <a:latin typeface="+mn-lt"/>
              </a:rPr>
              <a:t>Z</a:t>
            </a:r>
            <a:r>
              <a:rPr lang="en-US" sz="3200" b="1" baseline="-25000" dirty="0" err="1">
                <a:latin typeface="+mn-lt"/>
              </a:rPr>
              <a:t>i</a:t>
            </a:r>
            <a:r>
              <a:rPr lang="ru-RU" sz="3200" b="1" baseline="-25000" dirty="0">
                <a:latin typeface="+mn-lt"/>
              </a:rPr>
              <a:t>-1</a:t>
            </a:r>
            <a:r>
              <a:rPr lang="ru-RU" sz="3200" dirty="0">
                <a:latin typeface="+mn-lt"/>
              </a:rPr>
              <a:t>- заем из 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-го разряда;</a:t>
            </a:r>
          </a:p>
          <a:p>
            <a:pPr>
              <a:defRPr/>
            </a:pPr>
            <a:r>
              <a:rPr lang="en-US" sz="3200" b="1" dirty="0" err="1">
                <a:latin typeface="+mn-lt"/>
              </a:rPr>
              <a:t>r</a:t>
            </a:r>
            <a:r>
              <a:rPr lang="en-US" sz="3200" b="1" baseline="-250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 – разность;</a:t>
            </a:r>
          </a:p>
          <a:p>
            <a:pPr>
              <a:defRPr/>
            </a:pPr>
            <a:r>
              <a:rPr lang="en-US" sz="3200" b="1" dirty="0" err="1">
                <a:latin typeface="+mn-lt"/>
              </a:rPr>
              <a:t>Z</a:t>
            </a:r>
            <a:r>
              <a:rPr lang="en-US" sz="3200" b="1" baseline="-25000" dirty="0" err="1">
                <a:latin typeface="+mn-lt"/>
              </a:rPr>
              <a:t>i</a:t>
            </a:r>
            <a:r>
              <a:rPr lang="ru-RU" sz="3200" b="1" dirty="0">
                <a:latin typeface="+mn-lt"/>
              </a:rPr>
              <a:t> – </a:t>
            </a:r>
            <a:r>
              <a:rPr lang="ru-RU" sz="3200" dirty="0">
                <a:latin typeface="+mn-lt"/>
              </a:rPr>
              <a:t>заем в 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й</a:t>
            </a:r>
            <a:r>
              <a:rPr lang="ru-RU" sz="3200" dirty="0">
                <a:latin typeface="+mn-lt"/>
              </a:rPr>
              <a:t> разряд из (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-1)-го разряда</a:t>
            </a:r>
            <a:r>
              <a:rPr lang="ru-RU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13325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1. А = 67, В = 51. 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А</a:t>
            </a:r>
            <a:r>
              <a:rPr lang="en-US" sz="3200" dirty="0">
                <a:latin typeface="+mn-lt"/>
              </a:rPr>
              <a:t>]</a:t>
            </a:r>
            <a:r>
              <a:rPr lang="ru-RU" sz="2000" dirty="0"/>
              <a:t>пр</a:t>
            </a:r>
            <a:r>
              <a:rPr lang="ru-RU" sz="3200" dirty="0"/>
              <a:t>.</a:t>
            </a:r>
            <a:r>
              <a:rPr lang="ru-RU" sz="3200" dirty="0">
                <a:latin typeface="+mn-lt"/>
              </a:rPr>
              <a:t>=</a:t>
            </a:r>
            <a:r>
              <a:rPr lang="ru-RU" sz="3200" dirty="0"/>
              <a:t>0.1000011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В</a:t>
            </a:r>
            <a:r>
              <a:rPr lang="en-US" sz="3200" dirty="0">
                <a:latin typeface="+mn-lt"/>
              </a:rPr>
              <a:t>]</a:t>
            </a:r>
            <a:r>
              <a:rPr lang="ru-RU" sz="24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=0.0110011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Ð Ð¸Ð¼ÑÐºÐ¸Ðµ ÑÐ¸ÑÑÑ . ÐÑ DÐ°ÑÐ¸Ð¼ Ð¡Ð¾ÑÐ½ÑÐµ LÐ¸Ð¼Ð¾Ð½Ñ, Ð¥Ð²Ð°ÑÐ¸Ñ VÑÐµÐ¼ IÑ"/>
          <p:cNvPicPr>
            <a:picLocks noChangeAspect="1" noChangeArrowheads="1"/>
          </p:cNvPicPr>
          <p:nvPr/>
        </p:nvPicPr>
        <p:blipFill>
          <a:blip r:embed="rId2" cstate="print"/>
          <a:srcRect l="7035" t="10954" r="31411" b="7670"/>
          <a:stretch>
            <a:fillRect/>
          </a:stretch>
        </p:blipFill>
        <p:spPr bwMode="auto">
          <a:xfrm>
            <a:off x="58512" y="72008"/>
            <a:ext cx="8977984" cy="66693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20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    А&gt;0</a:t>
            </a:r>
            <a:r>
              <a:rPr lang="en-US" sz="3200" dirty="0">
                <a:latin typeface="+mn-lt"/>
              </a:rPr>
              <a:t>, B&gt;0.</a:t>
            </a:r>
            <a:r>
              <a:rPr lang="ru-RU" sz="3200" dirty="0">
                <a:latin typeface="+mn-lt"/>
              </a:rPr>
              <a:t>                                           Интерпретации</a:t>
            </a:r>
          </a:p>
          <a:p>
            <a:pPr algn="ctr">
              <a:defRPr/>
            </a:pPr>
            <a:r>
              <a:rPr lang="ru-RU" sz="3200" dirty="0">
                <a:latin typeface="+mn-lt"/>
              </a:rPr>
              <a:t>                                                              </a:t>
            </a:r>
            <a:r>
              <a:rPr lang="ru-RU" sz="3200" dirty="0" err="1">
                <a:latin typeface="+mn-lt"/>
              </a:rPr>
              <a:t>Зн</a:t>
            </a:r>
            <a:r>
              <a:rPr lang="ru-RU" sz="3200" dirty="0">
                <a:latin typeface="+mn-lt"/>
              </a:rPr>
              <a:t>.     </a:t>
            </a:r>
            <a:r>
              <a:rPr lang="ru-RU" sz="3200" dirty="0" err="1">
                <a:latin typeface="+mn-lt"/>
              </a:rPr>
              <a:t>Беззн</a:t>
            </a:r>
            <a:r>
              <a:rPr lang="ru-RU" sz="3200" dirty="0">
                <a:latin typeface="+mn-lt"/>
              </a:rPr>
              <a:t>. 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288" y="1268413"/>
          <a:ext cx="7777162" cy="2133600"/>
        </p:xfrm>
        <a:graphic>
          <a:graphicData uri="http://schemas.openxmlformats.org/drawingml/2006/table">
            <a:tbl>
              <a:tblPr/>
              <a:tblGrid>
                <a:gridCol w="792162"/>
                <a:gridCol w="404813"/>
                <a:gridCol w="598487"/>
                <a:gridCol w="596900"/>
                <a:gridCol w="598488"/>
                <a:gridCol w="598487"/>
                <a:gridCol w="598488"/>
                <a:gridCol w="598487"/>
                <a:gridCol w="598488"/>
                <a:gridCol w="596900"/>
                <a:gridCol w="598487"/>
                <a:gridCol w="598488"/>
                <a:gridCol w="598487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1" name="Line 3"/>
          <p:cNvSpPr>
            <a:spLocks noChangeShapeType="1"/>
          </p:cNvSpPr>
          <p:nvPr/>
        </p:nvSpPr>
        <p:spPr bwMode="auto">
          <a:xfrm>
            <a:off x="179388" y="1989138"/>
            <a:ext cx="288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42" name="Line 3"/>
          <p:cNvSpPr>
            <a:spLocks noChangeShapeType="1"/>
          </p:cNvSpPr>
          <p:nvPr/>
        </p:nvSpPr>
        <p:spPr bwMode="auto">
          <a:xfrm>
            <a:off x="7308850" y="1989138"/>
            <a:ext cx="287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43" name="Line 3"/>
          <p:cNvSpPr>
            <a:spLocks noChangeShapeType="1"/>
          </p:cNvSpPr>
          <p:nvPr/>
        </p:nvSpPr>
        <p:spPr bwMode="auto">
          <a:xfrm>
            <a:off x="6156325" y="1989138"/>
            <a:ext cx="287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9444" name="Group 4"/>
          <p:cNvGrpSpPr>
            <a:grpSpLocks/>
          </p:cNvGrpSpPr>
          <p:nvPr/>
        </p:nvGrpSpPr>
        <p:grpSpPr bwMode="auto">
          <a:xfrm>
            <a:off x="1908175" y="981075"/>
            <a:ext cx="1150938" cy="431800"/>
            <a:chOff x="4196" y="12636"/>
            <a:chExt cx="725" cy="194"/>
          </a:xfrm>
        </p:grpSpPr>
        <p:sp>
          <p:nvSpPr>
            <p:cNvPr id="59455" name="Freeform 5"/>
            <p:cNvSpPr>
              <a:spLocks/>
            </p:cNvSpPr>
            <p:nvPr/>
          </p:nvSpPr>
          <p:spPr bwMode="auto">
            <a:xfrm>
              <a:off x="4561" y="12636"/>
              <a:ext cx="360" cy="180"/>
            </a:xfrm>
            <a:custGeom>
              <a:avLst/>
              <a:gdLst>
                <a:gd name="T0" fmla="*/ 0 w 3636"/>
                <a:gd name="T1" fmla="*/ 0 h 975"/>
                <a:gd name="T2" fmla="*/ 0 w 3636"/>
                <a:gd name="T3" fmla="*/ 0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0 h 975"/>
                <a:gd name="T16" fmla="*/ 0 w 3636"/>
                <a:gd name="T17" fmla="*/ 0 h 975"/>
                <a:gd name="T18" fmla="*/ 0 w 3636"/>
                <a:gd name="T19" fmla="*/ 0 h 975"/>
                <a:gd name="T20" fmla="*/ 0 w 3636"/>
                <a:gd name="T21" fmla="*/ 0 h 975"/>
                <a:gd name="T22" fmla="*/ 0 w 3636"/>
                <a:gd name="T23" fmla="*/ 0 h 975"/>
                <a:gd name="T24" fmla="*/ 0 w 3636"/>
                <a:gd name="T25" fmla="*/ 0 h 975"/>
                <a:gd name="T26" fmla="*/ 0 w 3636"/>
                <a:gd name="T27" fmla="*/ 0 h 975"/>
                <a:gd name="T28" fmla="*/ 0 w 3636"/>
                <a:gd name="T29" fmla="*/ 0 h 975"/>
                <a:gd name="T30" fmla="*/ 0 w 3636"/>
                <a:gd name="T31" fmla="*/ 0 h 975"/>
                <a:gd name="T32" fmla="*/ 0 w 3636"/>
                <a:gd name="T33" fmla="*/ 0 h 975"/>
                <a:gd name="T34" fmla="*/ 0 w 3636"/>
                <a:gd name="T35" fmla="*/ 0 h 975"/>
                <a:gd name="T36" fmla="*/ 0 w 3636"/>
                <a:gd name="T37" fmla="*/ 0 h 975"/>
                <a:gd name="T38" fmla="*/ 0 w 3636"/>
                <a:gd name="T39" fmla="*/ 0 h 975"/>
                <a:gd name="T40" fmla="*/ 0 w 3636"/>
                <a:gd name="T41" fmla="*/ 0 h 975"/>
                <a:gd name="T42" fmla="*/ 0 w 3636"/>
                <a:gd name="T43" fmla="*/ 0 h 975"/>
                <a:gd name="T44" fmla="*/ 0 w 3636"/>
                <a:gd name="T45" fmla="*/ 0 h 975"/>
                <a:gd name="T46" fmla="*/ 0 w 3636"/>
                <a:gd name="T47" fmla="*/ 0 h 975"/>
                <a:gd name="T48" fmla="*/ 0 w 3636"/>
                <a:gd name="T49" fmla="*/ 0 h 975"/>
                <a:gd name="T50" fmla="*/ 0 w 3636"/>
                <a:gd name="T51" fmla="*/ 0 h 975"/>
                <a:gd name="T52" fmla="*/ 0 w 3636"/>
                <a:gd name="T53" fmla="*/ 0 h 975"/>
                <a:gd name="T54" fmla="*/ 0 w 3636"/>
                <a:gd name="T55" fmla="*/ 0 h 975"/>
                <a:gd name="T56" fmla="*/ 0 w 3636"/>
                <a:gd name="T57" fmla="*/ 0 h 975"/>
                <a:gd name="T58" fmla="*/ 0 w 3636"/>
                <a:gd name="T59" fmla="*/ 0 h 975"/>
                <a:gd name="T60" fmla="*/ 0 w 3636"/>
                <a:gd name="T61" fmla="*/ 0 h 975"/>
                <a:gd name="T62" fmla="*/ 0 w 3636"/>
                <a:gd name="T63" fmla="*/ 0 h 975"/>
                <a:gd name="T64" fmla="*/ 0 w 3636"/>
                <a:gd name="T65" fmla="*/ 0 h 975"/>
                <a:gd name="T66" fmla="*/ 0 w 3636"/>
                <a:gd name="T67" fmla="*/ 0 h 975"/>
                <a:gd name="T68" fmla="*/ 0 w 3636"/>
                <a:gd name="T69" fmla="*/ 0 h 975"/>
                <a:gd name="T70" fmla="*/ 0 w 3636"/>
                <a:gd name="T71" fmla="*/ 0 h 975"/>
                <a:gd name="T72" fmla="*/ 0 w 3636"/>
                <a:gd name="T73" fmla="*/ 0 h 975"/>
                <a:gd name="T74" fmla="*/ 0 w 3636"/>
                <a:gd name="T75" fmla="*/ 0 h 975"/>
                <a:gd name="T76" fmla="*/ 0 w 3636"/>
                <a:gd name="T77" fmla="*/ 0 h 975"/>
                <a:gd name="T78" fmla="*/ 0 w 3636"/>
                <a:gd name="T79" fmla="*/ 0 h 975"/>
                <a:gd name="T80" fmla="*/ 0 w 3636"/>
                <a:gd name="T81" fmla="*/ 0 h 975"/>
                <a:gd name="T82" fmla="*/ 0 w 3636"/>
                <a:gd name="T83" fmla="*/ 0 h 975"/>
                <a:gd name="T84" fmla="*/ 0 w 3636"/>
                <a:gd name="T85" fmla="*/ 0 h 975"/>
                <a:gd name="T86" fmla="*/ 0 w 3636"/>
                <a:gd name="T87" fmla="*/ 0 h 975"/>
                <a:gd name="T88" fmla="*/ 0 w 3636"/>
                <a:gd name="T89" fmla="*/ 0 h 975"/>
                <a:gd name="T90" fmla="*/ 0 w 3636"/>
                <a:gd name="T91" fmla="*/ 0 h 975"/>
                <a:gd name="T92" fmla="*/ 0 w 3636"/>
                <a:gd name="T93" fmla="*/ 0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456" name="Freeform 6"/>
            <p:cNvSpPr>
              <a:spLocks/>
            </p:cNvSpPr>
            <p:nvPr/>
          </p:nvSpPr>
          <p:spPr bwMode="auto">
            <a:xfrm>
              <a:off x="4196" y="12650"/>
              <a:ext cx="360" cy="180"/>
            </a:xfrm>
            <a:custGeom>
              <a:avLst/>
              <a:gdLst>
                <a:gd name="T0" fmla="*/ 0 w 3636"/>
                <a:gd name="T1" fmla="*/ 0 h 975"/>
                <a:gd name="T2" fmla="*/ 0 w 3636"/>
                <a:gd name="T3" fmla="*/ 0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0 h 975"/>
                <a:gd name="T16" fmla="*/ 0 w 3636"/>
                <a:gd name="T17" fmla="*/ 0 h 975"/>
                <a:gd name="T18" fmla="*/ 0 w 3636"/>
                <a:gd name="T19" fmla="*/ 0 h 975"/>
                <a:gd name="T20" fmla="*/ 0 w 3636"/>
                <a:gd name="T21" fmla="*/ 0 h 975"/>
                <a:gd name="T22" fmla="*/ 0 w 3636"/>
                <a:gd name="T23" fmla="*/ 0 h 975"/>
                <a:gd name="T24" fmla="*/ 0 w 3636"/>
                <a:gd name="T25" fmla="*/ 0 h 975"/>
                <a:gd name="T26" fmla="*/ 0 w 3636"/>
                <a:gd name="T27" fmla="*/ 0 h 975"/>
                <a:gd name="T28" fmla="*/ 0 w 3636"/>
                <a:gd name="T29" fmla="*/ 0 h 975"/>
                <a:gd name="T30" fmla="*/ 0 w 3636"/>
                <a:gd name="T31" fmla="*/ 0 h 975"/>
                <a:gd name="T32" fmla="*/ 0 w 3636"/>
                <a:gd name="T33" fmla="*/ 0 h 975"/>
                <a:gd name="T34" fmla="*/ 0 w 3636"/>
                <a:gd name="T35" fmla="*/ 0 h 975"/>
                <a:gd name="T36" fmla="*/ 0 w 3636"/>
                <a:gd name="T37" fmla="*/ 0 h 975"/>
                <a:gd name="T38" fmla="*/ 0 w 3636"/>
                <a:gd name="T39" fmla="*/ 0 h 975"/>
                <a:gd name="T40" fmla="*/ 0 w 3636"/>
                <a:gd name="T41" fmla="*/ 0 h 975"/>
                <a:gd name="T42" fmla="*/ 0 w 3636"/>
                <a:gd name="T43" fmla="*/ 0 h 975"/>
                <a:gd name="T44" fmla="*/ 0 w 3636"/>
                <a:gd name="T45" fmla="*/ 0 h 975"/>
                <a:gd name="T46" fmla="*/ 0 w 3636"/>
                <a:gd name="T47" fmla="*/ 0 h 975"/>
                <a:gd name="T48" fmla="*/ 0 w 3636"/>
                <a:gd name="T49" fmla="*/ 0 h 975"/>
                <a:gd name="T50" fmla="*/ 0 w 3636"/>
                <a:gd name="T51" fmla="*/ 0 h 975"/>
                <a:gd name="T52" fmla="*/ 0 w 3636"/>
                <a:gd name="T53" fmla="*/ 0 h 975"/>
                <a:gd name="T54" fmla="*/ 0 w 3636"/>
                <a:gd name="T55" fmla="*/ 0 h 975"/>
                <a:gd name="T56" fmla="*/ 0 w 3636"/>
                <a:gd name="T57" fmla="*/ 0 h 975"/>
                <a:gd name="T58" fmla="*/ 0 w 3636"/>
                <a:gd name="T59" fmla="*/ 0 h 975"/>
                <a:gd name="T60" fmla="*/ 0 w 3636"/>
                <a:gd name="T61" fmla="*/ 0 h 975"/>
                <a:gd name="T62" fmla="*/ 0 w 3636"/>
                <a:gd name="T63" fmla="*/ 0 h 975"/>
                <a:gd name="T64" fmla="*/ 0 w 3636"/>
                <a:gd name="T65" fmla="*/ 0 h 975"/>
                <a:gd name="T66" fmla="*/ 0 w 3636"/>
                <a:gd name="T67" fmla="*/ 0 h 975"/>
                <a:gd name="T68" fmla="*/ 0 w 3636"/>
                <a:gd name="T69" fmla="*/ 0 h 975"/>
                <a:gd name="T70" fmla="*/ 0 w 3636"/>
                <a:gd name="T71" fmla="*/ 0 h 975"/>
                <a:gd name="T72" fmla="*/ 0 w 3636"/>
                <a:gd name="T73" fmla="*/ 0 h 975"/>
                <a:gd name="T74" fmla="*/ 0 w 3636"/>
                <a:gd name="T75" fmla="*/ 0 h 975"/>
                <a:gd name="T76" fmla="*/ 0 w 3636"/>
                <a:gd name="T77" fmla="*/ 0 h 975"/>
                <a:gd name="T78" fmla="*/ 0 w 3636"/>
                <a:gd name="T79" fmla="*/ 0 h 975"/>
                <a:gd name="T80" fmla="*/ 0 w 3636"/>
                <a:gd name="T81" fmla="*/ 0 h 975"/>
                <a:gd name="T82" fmla="*/ 0 w 3636"/>
                <a:gd name="T83" fmla="*/ 0 h 975"/>
                <a:gd name="T84" fmla="*/ 0 w 3636"/>
                <a:gd name="T85" fmla="*/ 0 h 975"/>
                <a:gd name="T86" fmla="*/ 0 w 3636"/>
                <a:gd name="T87" fmla="*/ 0 h 975"/>
                <a:gd name="T88" fmla="*/ 0 w 3636"/>
                <a:gd name="T89" fmla="*/ 0 h 975"/>
                <a:gd name="T90" fmla="*/ 0 w 3636"/>
                <a:gd name="T91" fmla="*/ 0 h 975"/>
                <a:gd name="T92" fmla="*/ 0 w 3636"/>
                <a:gd name="T93" fmla="*/ 0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84438" y="3789363"/>
          <a:ext cx="3840088" cy="1872207"/>
        </p:xfrm>
        <a:graphic>
          <a:graphicData uri="http://schemas.openxmlformats.org/drawingml/2006/table">
            <a:tbl>
              <a:tblPr/>
              <a:tblGrid>
                <a:gridCol w="1280029"/>
                <a:gridCol w="324666"/>
                <a:gridCol w="2235393"/>
              </a:tblGrid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925" y="238125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         А</a:t>
            </a:r>
            <a:r>
              <a:rPr lang="en-US" sz="3200" dirty="0">
                <a:latin typeface="+mn-lt"/>
              </a:rPr>
              <a:t>&lt;</a:t>
            </a:r>
            <a:r>
              <a:rPr lang="ru-RU" sz="3200" dirty="0">
                <a:latin typeface="+mn-lt"/>
              </a:rPr>
              <a:t>0</a:t>
            </a:r>
            <a:r>
              <a:rPr lang="en-US" sz="3200" dirty="0">
                <a:latin typeface="+mn-lt"/>
              </a:rPr>
              <a:t>, B&gt;0.</a:t>
            </a:r>
            <a:r>
              <a:rPr lang="ru-RU" sz="3200" dirty="0">
                <a:latin typeface="+mn-lt"/>
              </a:rPr>
              <a:t>                                 </a:t>
            </a:r>
          </a:p>
          <a:p>
            <a:pPr>
              <a:defRPr/>
            </a:pPr>
            <a:r>
              <a:rPr lang="en-US" sz="3200" dirty="0"/>
              <a:t>[</a:t>
            </a:r>
            <a:r>
              <a:rPr lang="ru-RU" sz="3200" dirty="0">
                <a:latin typeface="+mn-lt"/>
              </a:rPr>
              <a:t>А</a:t>
            </a:r>
            <a:r>
              <a:rPr lang="en-US" sz="3200" dirty="0">
                <a:latin typeface="+mn-lt"/>
              </a:rPr>
              <a:t>]</a:t>
            </a:r>
            <a:r>
              <a:rPr lang="ru-RU" sz="2000" dirty="0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.=1.1000011; </a:t>
            </a: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А</a:t>
            </a:r>
            <a:r>
              <a:rPr lang="en-US" sz="3200" dirty="0">
                <a:latin typeface="+mn-lt"/>
              </a:rPr>
              <a:t>]</a:t>
            </a:r>
            <a:r>
              <a:rPr lang="ru-RU" sz="2000" dirty="0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.=1.0111101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В</a:t>
            </a:r>
            <a:r>
              <a:rPr lang="en-US" sz="3200" dirty="0">
                <a:latin typeface="+mn-lt"/>
              </a:rPr>
              <a:t>]</a:t>
            </a:r>
            <a:r>
              <a:rPr lang="ru-RU" sz="24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=0.0110011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                             Интерпретации</a:t>
            </a:r>
          </a:p>
          <a:p>
            <a:pPr>
              <a:defRPr/>
            </a:pPr>
            <a:r>
              <a:rPr lang="ru-RU" sz="3200" dirty="0"/>
              <a:t>                                                             </a:t>
            </a:r>
            <a:r>
              <a:rPr lang="ru-RU" sz="3200" dirty="0" err="1">
                <a:latin typeface="+mn-lt"/>
              </a:rPr>
              <a:t>Зн</a:t>
            </a:r>
            <a:r>
              <a:rPr lang="ru-RU" sz="3200" dirty="0">
                <a:latin typeface="+mn-lt"/>
              </a:rPr>
              <a:t>.    </a:t>
            </a:r>
            <a:r>
              <a:rPr lang="ru-RU" sz="3200" dirty="0" err="1">
                <a:latin typeface="+mn-lt"/>
              </a:rPr>
              <a:t>Беззн</a:t>
            </a:r>
            <a:r>
              <a:rPr lang="ru-RU" sz="3200" dirty="0">
                <a:latin typeface="+mn-lt"/>
              </a:rPr>
              <a:t>. 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60419" name="Line 1"/>
          <p:cNvSpPr>
            <a:spLocks noChangeShapeType="1"/>
          </p:cNvSpPr>
          <p:nvPr/>
        </p:nvSpPr>
        <p:spPr bwMode="auto">
          <a:xfrm>
            <a:off x="0" y="3213100"/>
            <a:ext cx="2873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0" name="Line 1"/>
          <p:cNvSpPr>
            <a:spLocks noChangeShapeType="1"/>
          </p:cNvSpPr>
          <p:nvPr/>
        </p:nvSpPr>
        <p:spPr bwMode="auto">
          <a:xfrm>
            <a:off x="7885113" y="3357563"/>
            <a:ext cx="287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1" name="Line 1"/>
          <p:cNvSpPr>
            <a:spLocks noChangeShapeType="1"/>
          </p:cNvSpPr>
          <p:nvPr/>
        </p:nvSpPr>
        <p:spPr bwMode="auto">
          <a:xfrm>
            <a:off x="6804025" y="3284538"/>
            <a:ext cx="2889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132138" y="5013325"/>
          <a:ext cx="3744416" cy="1463040"/>
        </p:xfrm>
        <a:graphic>
          <a:graphicData uri="http://schemas.openxmlformats.org/drawingml/2006/table">
            <a:tbl>
              <a:tblPr/>
              <a:tblGrid>
                <a:gridCol w="1220322"/>
                <a:gridCol w="494147"/>
                <a:gridCol w="202994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PF=</a:t>
                      </a:r>
                      <a:r>
                        <a:rPr lang="ru-RU" sz="3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0432" name="Freeform 62"/>
          <p:cNvSpPr>
            <a:spLocks/>
          </p:cNvSpPr>
          <p:nvPr/>
        </p:nvSpPr>
        <p:spPr bwMode="auto">
          <a:xfrm>
            <a:off x="4716463" y="2349500"/>
            <a:ext cx="604837" cy="287338"/>
          </a:xfrm>
          <a:custGeom>
            <a:avLst/>
            <a:gdLst>
              <a:gd name="T0" fmla="*/ 2147483647 w 3636"/>
              <a:gd name="T1" fmla="*/ 2147483647 h 975"/>
              <a:gd name="T2" fmla="*/ 2147483647 w 3636"/>
              <a:gd name="T3" fmla="*/ 2147483647 h 975"/>
              <a:gd name="T4" fmla="*/ 2147483647 w 3636"/>
              <a:gd name="T5" fmla="*/ 2147483647 h 975"/>
              <a:gd name="T6" fmla="*/ 2147483647 w 3636"/>
              <a:gd name="T7" fmla="*/ 2147483647 h 975"/>
              <a:gd name="T8" fmla="*/ 2147483647 w 3636"/>
              <a:gd name="T9" fmla="*/ 0 h 975"/>
              <a:gd name="T10" fmla="*/ 2147483647 w 3636"/>
              <a:gd name="T11" fmla="*/ 2147483647 h 975"/>
              <a:gd name="T12" fmla="*/ 2147483647 w 3636"/>
              <a:gd name="T13" fmla="*/ 2147483647 h 975"/>
              <a:gd name="T14" fmla="*/ 2147483647 w 3636"/>
              <a:gd name="T15" fmla="*/ 2147483647 h 975"/>
              <a:gd name="T16" fmla="*/ 2147483647 w 3636"/>
              <a:gd name="T17" fmla="*/ 2147483647 h 975"/>
              <a:gd name="T18" fmla="*/ 2147483647 w 3636"/>
              <a:gd name="T19" fmla="*/ 2147483647 h 975"/>
              <a:gd name="T20" fmla="*/ 2147483647 w 3636"/>
              <a:gd name="T21" fmla="*/ 2147483647 h 975"/>
              <a:gd name="T22" fmla="*/ 2147483647 w 3636"/>
              <a:gd name="T23" fmla="*/ 2147483647 h 975"/>
              <a:gd name="T24" fmla="*/ 2147483647 w 3636"/>
              <a:gd name="T25" fmla="*/ 2147483647 h 975"/>
              <a:gd name="T26" fmla="*/ 2147483647 w 3636"/>
              <a:gd name="T27" fmla="*/ 2147483647 h 975"/>
              <a:gd name="T28" fmla="*/ 2147483647 w 3636"/>
              <a:gd name="T29" fmla="*/ 2147483647 h 975"/>
              <a:gd name="T30" fmla="*/ 2147483647 w 3636"/>
              <a:gd name="T31" fmla="*/ 2147483647 h 975"/>
              <a:gd name="T32" fmla="*/ 2147483647 w 3636"/>
              <a:gd name="T33" fmla="*/ 2147483647 h 975"/>
              <a:gd name="T34" fmla="*/ 2147483647 w 3636"/>
              <a:gd name="T35" fmla="*/ 2147483647 h 975"/>
              <a:gd name="T36" fmla="*/ 2147483647 w 3636"/>
              <a:gd name="T37" fmla="*/ 2147483647 h 975"/>
              <a:gd name="T38" fmla="*/ 2147483647 w 3636"/>
              <a:gd name="T39" fmla="*/ 2147483647 h 975"/>
              <a:gd name="T40" fmla="*/ 2147483647 w 3636"/>
              <a:gd name="T41" fmla="*/ 2147483647 h 975"/>
              <a:gd name="T42" fmla="*/ 2147483647 w 3636"/>
              <a:gd name="T43" fmla="*/ 2147483647 h 975"/>
              <a:gd name="T44" fmla="*/ 2147483647 w 3636"/>
              <a:gd name="T45" fmla="*/ 2147483647 h 975"/>
              <a:gd name="T46" fmla="*/ 2147483647 w 3636"/>
              <a:gd name="T47" fmla="*/ 2147483647 h 975"/>
              <a:gd name="T48" fmla="*/ 2147483647 w 3636"/>
              <a:gd name="T49" fmla="*/ 2147483647 h 975"/>
              <a:gd name="T50" fmla="*/ 2147483647 w 3636"/>
              <a:gd name="T51" fmla="*/ 2147483647 h 975"/>
              <a:gd name="T52" fmla="*/ 2147483647 w 3636"/>
              <a:gd name="T53" fmla="*/ 2147483647 h 975"/>
              <a:gd name="T54" fmla="*/ 2147483647 w 3636"/>
              <a:gd name="T55" fmla="*/ 2147483647 h 975"/>
              <a:gd name="T56" fmla="*/ 2147483647 w 3636"/>
              <a:gd name="T57" fmla="*/ 2147483647 h 975"/>
              <a:gd name="T58" fmla="*/ 2147483647 w 3636"/>
              <a:gd name="T59" fmla="*/ 2147483647 h 975"/>
              <a:gd name="T60" fmla="*/ 2147483647 w 3636"/>
              <a:gd name="T61" fmla="*/ 2147483647 h 975"/>
              <a:gd name="T62" fmla="*/ 2147483647 w 3636"/>
              <a:gd name="T63" fmla="*/ 2147483647 h 975"/>
              <a:gd name="T64" fmla="*/ 2147483647 w 3636"/>
              <a:gd name="T65" fmla="*/ 2147483647 h 975"/>
              <a:gd name="T66" fmla="*/ 2147483647 w 3636"/>
              <a:gd name="T67" fmla="*/ 2147483647 h 975"/>
              <a:gd name="T68" fmla="*/ 2147483647 w 3636"/>
              <a:gd name="T69" fmla="*/ 2147483647 h 975"/>
              <a:gd name="T70" fmla="*/ 2147483647 w 3636"/>
              <a:gd name="T71" fmla="*/ 2147483647 h 975"/>
              <a:gd name="T72" fmla="*/ 2147483647 w 3636"/>
              <a:gd name="T73" fmla="*/ 2147483647 h 975"/>
              <a:gd name="T74" fmla="*/ 2147483647 w 3636"/>
              <a:gd name="T75" fmla="*/ 2147483647 h 975"/>
              <a:gd name="T76" fmla="*/ 2147483647 w 3636"/>
              <a:gd name="T77" fmla="*/ 2147483647 h 975"/>
              <a:gd name="T78" fmla="*/ 2147483647 w 3636"/>
              <a:gd name="T79" fmla="*/ 2147483647 h 975"/>
              <a:gd name="T80" fmla="*/ 2147483647 w 3636"/>
              <a:gd name="T81" fmla="*/ 2147483647 h 975"/>
              <a:gd name="T82" fmla="*/ 2147483647 w 3636"/>
              <a:gd name="T83" fmla="*/ 2147483647 h 975"/>
              <a:gd name="T84" fmla="*/ 2147483647 w 3636"/>
              <a:gd name="T85" fmla="*/ 2147483647 h 975"/>
              <a:gd name="T86" fmla="*/ 2147483647 w 3636"/>
              <a:gd name="T87" fmla="*/ 2147483647 h 975"/>
              <a:gd name="T88" fmla="*/ 2147483647 w 3636"/>
              <a:gd name="T89" fmla="*/ 2147483647 h 975"/>
              <a:gd name="T90" fmla="*/ 2147483647 w 3636"/>
              <a:gd name="T91" fmla="*/ 2147483647 h 975"/>
              <a:gd name="T92" fmla="*/ 2147483647 w 3636"/>
              <a:gd name="T93" fmla="*/ 2147483647 h 9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36"/>
              <a:gd name="T142" fmla="*/ 0 h 975"/>
              <a:gd name="T143" fmla="*/ 3636 w 3636"/>
              <a:gd name="T144" fmla="*/ 975 h 9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36" h="975">
                <a:moveTo>
                  <a:pt x="0" y="975"/>
                </a:moveTo>
                <a:cubicBezTo>
                  <a:pt x="50" y="925"/>
                  <a:pt x="106" y="849"/>
                  <a:pt x="165" y="810"/>
                </a:cubicBezTo>
                <a:cubicBezTo>
                  <a:pt x="215" y="734"/>
                  <a:pt x="300" y="695"/>
                  <a:pt x="375" y="645"/>
                </a:cubicBezTo>
                <a:cubicBezTo>
                  <a:pt x="393" y="633"/>
                  <a:pt x="403" y="613"/>
                  <a:pt x="420" y="600"/>
                </a:cubicBezTo>
                <a:cubicBezTo>
                  <a:pt x="463" y="567"/>
                  <a:pt x="510" y="540"/>
                  <a:pt x="555" y="510"/>
                </a:cubicBezTo>
                <a:cubicBezTo>
                  <a:pt x="611" y="473"/>
                  <a:pt x="688" y="437"/>
                  <a:pt x="735" y="390"/>
                </a:cubicBezTo>
                <a:cubicBezTo>
                  <a:pt x="750" y="375"/>
                  <a:pt x="762" y="357"/>
                  <a:pt x="780" y="345"/>
                </a:cubicBezTo>
                <a:cubicBezTo>
                  <a:pt x="819" y="319"/>
                  <a:pt x="874" y="308"/>
                  <a:pt x="915" y="285"/>
                </a:cubicBezTo>
                <a:cubicBezTo>
                  <a:pt x="993" y="241"/>
                  <a:pt x="1059" y="186"/>
                  <a:pt x="1140" y="150"/>
                </a:cubicBezTo>
                <a:cubicBezTo>
                  <a:pt x="1352" y="56"/>
                  <a:pt x="1589" y="28"/>
                  <a:pt x="1815" y="0"/>
                </a:cubicBezTo>
                <a:cubicBezTo>
                  <a:pt x="1986" y="11"/>
                  <a:pt x="2142" y="36"/>
                  <a:pt x="2310" y="60"/>
                </a:cubicBezTo>
                <a:cubicBezTo>
                  <a:pt x="2368" y="79"/>
                  <a:pt x="2455" y="87"/>
                  <a:pt x="2505" y="120"/>
                </a:cubicBezTo>
                <a:cubicBezTo>
                  <a:pt x="2563" y="159"/>
                  <a:pt x="2533" y="144"/>
                  <a:pt x="2595" y="165"/>
                </a:cubicBezTo>
                <a:cubicBezTo>
                  <a:pt x="2605" y="180"/>
                  <a:pt x="2610" y="200"/>
                  <a:pt x="2625" y="210"/>
                </a:cubicBezTo>
                <a:cubicBezTo>
                  <a:pt x="2676" y="242"/>
                  <a:pt x="2755" y="236"/>
                  <a:pt x="2805" y="270"/>
                </a:cubicBezTo>
                <a:cubicBezTo>
                  <a:pt x="2878" y="318"/>
                  <a:pt x="2947" y="377"/>
                  <a:pt x="3030" y="405"/>
                </a:cubicBezTo>
                <a:cubicBezTo>
                  <a:pt x="3087" y="448"/>
                  <a:pt x="3086" y="453"/>
                  <a:pt x="3150" y="480"/>
                </a:cubicBezTo>
                <a:cubicBezTo>
                  <a:pt x="3165" y="486"/>
                  <a:pt x="3181" y="487"/>
                  <a:pt x="3195" y="495"/>
                </a:cubicBezTo>
                <a:cubicBezTo>
                  <a:pt x="3227" y="513"/>
                  <a:pt x="3285" y="555"/>
                  <a:pt x="3285" y="555"/>
                </a:cubicBezTo>
                <a:cubicBezTo>
                  <a:pt x="3311" y="634"/>
                  <a:pt x="3287" y="591"/>
                  <a:pt x="3390" y="660"/>
                </a:cubicBezTo>
                <a:cubicBezTo>
                  <a:pt x="3405" y="670"/>
                  <a:pt x="3435" y="690"/>
                  <a:pt x="3435" y="690"/>
                </a:cubicBezTo>
                <a:cubicBezTo>
                  <a:pt x="3521" y="819"/>
                  <a:pt x="3406" y="667"/>
                  <a:pt x="3510" y="750"/>
                </a:cubicBezTo>
                <a:cubicBezTo>
                  <a:pt x="3524" y="761"/>
                  <a:pt x="3527" y="782"/>
                  <a:pt x="3540" y="795"/>
                </a:cubicBezTo>
                <a:cubicBezTo>
                  <a:pt x="3553" y="808"/>
                  <a:pt x="3571" y="813"/>
                  <a:pt x="3585" y="825"/>
                </a:cubicBezTo>
                <a:cubicBezTo>
                  <a:pt x="3601" y="839"/>
                  <a:pt x="3630" y="849"/>
                  <a:pt x="3630" y="870"/>
                </a:cubicBezTo>
                <a:cubicBezTo>
                  <a:pt x="3630" y="886"/>
                  <a:pt x="3599" y="862"/>
                  <a:pt x="3585" y="855"/>
                </a:cubicBezTo>
                <a:cubicBezTo>
                  <a:pt x="3569" y="847"/>
                  <a:pt x="3556" y="832"/>
                  <a:pt x="3540" y="825"/>
                </a:cubicBezTo>
                <a:cubicBezTo>
                  <a:pt x="3451" y="785"/>
                  <a:pt x="3361" y="780"/>
                  <a:pt x="3270" y="750"/>
                </a:cubicBezTo>
                <a:cubicBezTo>
                  <a:pt x="3348" y="634"/>
                  <a:pt x="3296" y="671"/>
                  <a:pt x="3420" y="630"/>
                </a:cubicBezTo>
                <a:cubicBezTo>
                  <a:pt x="3454" y="619"/>
                  <a:pt x="3510" y="570"/>
                  <a:pt x="3510" y="570"/>
                </a:cubicBezTo>
                <a:cubicBezTo>
                  <a:pt x="3520" y="555"/>
                  <a:pt x="3522" y="525"/>
                  <a:pt x="3540" y="525"/>
                </a:cubicBezTo>
                <a:cubicBezTo>
                  <a:pt x="3556" y="525"/>
                  <a:pt x="3551" y="555"/>
                  <a:pt x="3555" y="570"/>
                </a:cubicBezTo>
                <a:cubicBezTo>
                  <a:pt x="3569" y="619"/>
                  <a:pt x="3575" y="653"/>
                  <a:pt x="3585" y="705"/>
                </a:cubicBezTo>
                <a:cubicBezTo>
                  <a:pt x="3580" y="750"/>
                  <a:pt x="3590" y="800"/>
                  <a:pt x="3570" y="840"/>
                </a:cubicBezTo>
                <a:cubicBezTo>
                  <a:pt x="3563" y="854"/>
                  <a:pt x="3540" y="828"/>
                  <a:pt x="3525" y="825"/>
                </a:cubicBezTo>
                <a:cubicBezTo>
                  <a:pt x="3435" y="805"/>
                  <a:pt x="3344" y="802"/>
                  <a:pt x="3255" y="780"/>
                </a:cubicBezTo>
                <a:cubicBezTo>
                  <a:pt x="3303" y="709"/>
                  <a:pt x="3279" y="752"/>
                  <a:pt x="3315" y="645"/>
                </a:cubicBezTo>
                <a:cubicBezTo>
                  <a:pt x="3320" y="630"/>
                  <a:pt x="3346" y="638"/>
                  <a:pt x="3360" y="630"/>
                </a:cubicBezTo>
                <a:cubicBezTo>
                  <a:pt x="3392" y="612"/>
                  <a:pt x="3450" y="570"/>
                  <a:pt x="3450" y="570"/>
                </a:cubicBezTo>
                <a:cubicBezTo>
                  <a:pt x="3460" y="555"/>
                  <a:pt x="3466" y="536"/>
                  <a:pt x="3480" y="525"/>
                </a:cubicBezTo>
                <a:cubicBezTo>
                  <a:pt x="3492" y="515"/>
                  <a:pt x="3523" y="494"/>
                  <a:pt x="3525" y="510"/>
                </a:cubicBezTo>
                <a:cubicBezTo>
                  <a:pt x="3536" y="584"/>
                  <a:pt x="3515" y="660"/>
                  <a:pt x="3510" y="735"/>
                </a:cubicBezTo>
                <a:cubicBezTo>
                  <a:pt x="3433" y="709"/>
                  <a:pt x="3350" y="739"/>
                  <a:pt x="3270" y="750"/>
                </a:cubicBezTo>
                <a:cubicBezTo>
                  <a:pt x="3349" y="724"/>
                  <a:pt x="3302" y="744"/>
                  <a:pt x="3405" y="675"/>
                </a:cubicBezTo>
                <a:cubicBezTo>
                  <a:pt x="3420" y="665"/>
                  <a:pt x="3360" y="705"/>
                  <a:pt x="3360" y="705"/>
                </a:cubicBezTo>
                <a:cubicBezTo>
                  <a:pt x="3350" y="720"/>
                  <a:pt x="3317" y="737"/>
                  <a:pt x="3330" y="750"/>
                </a:cubicBezTo>
                <a:cubicBezTo>
                  <a:pt x="3369" y="789"/>
                  <a:pt x="3412" y="701"/>
                  <a:pt x="3420" y="690"/>
                </a:cubicBezTo>
                <a:cubicBezTo>
                  <a:pt x="3385" y="830"/>
                  <a:pt x="3439" y="692"/>
                  <a:pt x="3450" y="660"/>
                </a:cubicBezTo>
                <a:cubicBezTo>
                  <a:pt x="3487" y="770"/>
                  <a:pt x="3472" y="719"/>
                  <a:pt x="3495" y="810"/>
                </a:cubicBezTo>
                <a:cubicBezTo>
                  <a:pt x="3500" y="775"/>
                  <a:pt x="3476" y="716"/>
                  <a:pt x="3510" y="705"/>
                </a:cubicBezTo>
                <a:cubicBezTo>
                  <a:pt x="3540" y="695"/>
                  <a:pt x="3530" y="765"/>
                  <a:pt x="3540" y="795"/>
                </a:cubicBezTo>
                <a:cubicBezTo>
                  <a:pt x="3545" y="810"/>
                  <a:pt x="3530" y="765"/>
                  <a:pt x="3525" y="750"/>
                </a:cubicBezTo>
                <a:cubicBezTo>
                  <a:pt x="3518" y="730"/>
                  <a:pt x="3510" y="711"/>
                  <a:pt x="3510" y="690"/>
                </a:cubicBezTo>
                <a:cubicBezTo>
                  <a:pt x="3510" y="674"/>
                  <a:pt x="3520" y="720"/>
                  <a:pt x="3525" y="735"/>
                </a:cubicBezTo>
                <a:cubicBezTo>
                  <a:pt x="3540" y="689"/>
                  <a:pt x="3555" y="622"/>
                  <a:pt x="3555" y="780"/>
                </a:cubicBezTo>
                <a:cubicBezTo>
                  <a:pt x="3555" y="805"/>
                  <a:pt x="3546" y="730"/>
                  <a:pt x="3540" y="705"/>
                </a:cubicBezTo>
                <a:cubicBezTo>
                  <a:pt x="3536" y="690"/>
                  <a:pt x="3530" y="675"/>
                  <a:pt x="3525" y="660"/>
                </a:cubicBezTo>
                <a:cubicBezTo>
                  <a:pt x="3510" y="665"/>
                  <a:pt x="3491" y="664"/>
                  <a:pt x="3480" y="675"/>
                </a:cubicBezTo>
                <a:cubicBezTo>
                  <a:pt x="3469" y="686"/>
                  <a:pt x="3465" y="736"/>
                  <a:pt x="3465" y="720"/>
                </a:cubicBezTo>
                <a:cubicBezTo>
                  <a:pt x="3465" y="699"/>
                  <a:pt x="3475" y="680"/>
                  <a:pt x="3480" y="660"/>
                </a:cubicBezTo>
                <a:cubicBezTo>
                  <a:pt x="3475" y="640"/>
                  <a:pt x="3483" y="609"/>
                  <a:pt x="3465" y="600"/>
                </a:cubicBezTo>
                <a:cubicBezTo>
                  <a:pt x="3451" y="593"/>
                  <a:pt x="3454" y="630"/>
                  <a:pt x="3450" y="645"/>
                </a:cubicBezTo>
                <a:cubicBezTo>
                  <a:pt x="3424" y="747"/>
                  <a:pt x="3458" y="697"/>
                  <a:pt x="3390" y="765"/>
                </a:cubicBezTo>
                <a:cubicBezTo>
                  <a:pt x="3385" y="780"/>
                  <a:pt x="3364" y="799"/>
                  <a:pt x="3375" y="810"/>
                </a:cubicBezTo>
                <a:cubicBezTo>
                  <a:pt x="3386" y="821"/>
                  <a:pt x="3435" y="799"/>
                  <a:pt x="3420" y="795"/>
                </a:cubicBezTo>
                <a:cubicBezTo>
                  <a:pt x="3372" y="781"/>
                  <a:pt x="3320" y="785"/>
                  <a:pt x="3270" y="780"/>
                </a:cubicBezTo>
                <a:cubicBezTo>
                  <a:pt x="3317" y="749"/>
                  <a:pt x="3353" y="698"/>
                  <a:pt x="3405" y="675"/>
                </a:cubicBezTo>
                <a:cubicBezTo>
                  <a:pt x="3434" y="662"/>
                  <a:pt x="3465" y="655"/>
                  <a:pt x="3495" y="645"/>
                </a:cubicBezTo>
                <a:cubicBezTo>
                  <a:pt x="3510" y="640"/>
                  <a:pt x="3540" y="630"/>
                  <a:pt x="3540" y="630"/>
                </a:cubicBezTo>
                <a:cubicBezTo>
                  <a:pt x="3558" y="738"/>
                  <a:pt x="3573" y="746"/>
                  <a:pt x="3555" y="855"/>
                </a:cubicBezTo>
                <a:cubicBezTo>
                  <a:pt x="3521" y="847"/>
                  <a:pt x="3427" y="825"/>
                  <a:pt x="3405" y="810"/>
                </a:cubicBezTo>
                <a:cubicBezTo>
                  <a:pt x="3390" y="800"/>
                  <a:pt x="3376" y="787"/>
                  <a:pt x="3360" y="780"/>
                </a:cubicBezTo>
                <a:cubicBezTo>
                  <a:pt x="3331" y="767"/>
                  <a:pt x="3270" y="750"/>
                  <a:pt x="3270" y="750"/>
                </a:cubicBezTo>
                <a:cubicBezTo>
                  <a:pt x="3319" y="717"/>
                  <a:pt x="3341" y="678"/>
                  <a:pt x="3390" y="645"/>
                </a:cubicBezTo>
                <a:cubicBezTo>
                  <a:pt x="3390" y="645"/>
                  <a:pt x="3360" y="665"/>
                  <a:pt x="3345" y="675"/>
                </a:cubicBezTo>
                <a:cubicBezTo>
                  <a:pt x="3325" y="734"/>
                  <a:pt x="3307" y="760"/>
                  <a:pt x="3255" y="795"/>
                </a:cubicBezTo>
                <a:cubicBezTo>
                  <a:pt x="3375" y="835"/>
                  <a:pt x="3225" y="795"/>
                  <a:pt x="3345" y="795"/>
                </a:cubicBezTo>
                <a:cubicBezTo>
                  <a:pt x="3370" y="795"/>
                  <a:pt x="3395" y="803"/>
                  <a:pt x="3420" y="810"/>
                </a:cubicBezTo>
                <a:cubicBezTo>
                  <a:pt x="3451" y="818"/>
                  <a:pt x="3480" y="830"/>
                  <a:pt x="3510" y="840"/>
                </a:cubicBezTo>
                <a:cubicBezTo>
                  <a:pt x="3525" y="845"/>
                  <a:pt x="3555" y="855"/>
                  <a:pt x="3555" y="855"/>
                </a:cubicBezTo>
                <a:cubicBezTo>
                  <a:pt x="3565" y="870"/>
                  <a:pt x="3571" y="889"/>
                  <a:pt x="3585" y="900"/>
                </a:cubicBezTo>
                <a:cubicBezTo>
                  <a:pt x="3597" y="910"/>
                  <a:pt x="3627" y="931"/>
                  <a:pt x="3630" y="915"/>
                </a:cubicBezTo>
                <a:cubicBezTo>
                  <a:pt x="3636" y="884"/>
                  <a:pt x="3610" y="855"/>
                  <a:pt x="3600" y="825"/>
                </a:cubicBezTo>
                <a:cubicBezTo>
                  <a:pt x="3592" y="801"/>
                  <a:pt x="3585" y="725"/>
                  <a:pt x="3585" y="750"/>
                </a:cubicBezTo>
                <a:cubicBezTo>
                  <a:pt x="3585" y="785"/>
                  <a:pt x="3594" y="820"/>
                  <a:pt x="3600" y="855"/>
                </a:cubicBezTo>
                <a:cubicBezTo>
                  <a:pt x="3604" y="875"/>
                  <a:pt x="3626" y="898"/>
                  <a:pt x="3615" y="915"/>
                </a:cubicBezTo>
                <a:cubicBezTo>
                  <a:pt x="3606" y="928"/>
                  <a:pt x="3585" y="905"/>
                  <a:pt x="3570" y="900"/>
                </a:cubicBezTo>
                <a:cubicBezTo>
                  <a:pt x="3560" y="885"/>
                  <a:pt x="3555" y="865"/>
                  <a:pt x="3540" y="855"/>
                </a:cubicBezTo>
                <a:cubicBezTo>
                  <a:pt x="3513" y="838"/>
                  <a:pt x="3476" y="843"/>
                  <a:pt x="3450" y="825"/>
                </a:cubicBezTo>
                <a:cubicBezTo>
                  <a:pt x="3435" y="815"/>
                  <a:pt x="3420" y="805"/>
                  <a:pt x="3405" y="795"/>
                </a:cubicBezTo>
                <a:cubicBezTo>
                  <a:pt x="3390" y="785"/>
                  <a:pt x="3467" y="821"/>
                  <a:pt x="3450" y="825"/>
                </a:cubicBezTo>
                <a:cubicBezTo>
                  <a:pt x="3416" y="834"/>
                  <a:pt x="3380" y="810"/>
                  <a:pt x="3345" y="810"/>
                </a:cubicBezTo>
                <a:cubicBezTo>
                  <a:pt x="3324" y="810"/>
                  <a:pt x="3385" y="819"/>
                  <a:pt x="3405" y="825"/>
                </a:cubicBezTo>
                <a:cubicBezTo>
                  <a:pt x="3448" y="838"/>
                  <a:pt x="3520" y="850"/>
                  <a:pt x="3555" y="8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288" y="2636838"/>
          <a:ext cx="8604250" cy="2265364"/>
        </p:xfrm>
        <a:graphic>
          <a:graphicData uri="http://schemas.openxmlformats.org/drawingml/2006/table">
            <a:tbl>
              <a:tblPr/>
              <a:tblGrid>
                <a:gridCol w="1008062"/>
                <a:gridCol w="504825"/>
                <a:gridCol w="473075"/>
                <a:gridCol w="661988"/>
                <a:gridCol w="661987"/>
                <a:gridCol w="661988"/>
                <a:gridCol w="661987"/>
                <a:gridCol w="661988"/>
                <a:gridCol w="661987"/>
                <a:gridCol w="450850"/>
                <a:gridCol w="871538"/>
                <a:gridCol w="163512"/>
                <a:gridCol w="11604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138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-118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8775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А</a:t>
            </a:r>
            <a:r>
              <a:rPr lang="en-US" sz="3200" dirty="0">
                <a:latin typeface="+mn-lt"/>
              </a:rPr>
              <a:t>&lt;</a:t>
            </a:r>
            <a:r>
              <a:rPr lang="ru-RU" sz="3200" dirty="0">
                <a:latin typeface="+mn-lt"/>
              </a:rPr>
              <a:t>0</a:t>
            </a:r>
            <a:r>
              <a:rPr lang="en-US" sz="3200" dirty="0">
                <a:latin typeface="+mn-lt"/>
              </a:rPr>
              <a:t>, B&gt;0.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А</a:t>
            </a:r>
            <a:r>
              <a:rPr lang="en-US" sz="3200" dirty="0">
                <a:latin typeface="+mn-lt"/>
              </a:rPr>
              <a:t>]</a:t>
            </a:r>
            <a:r>
              <a:rPr lang="ru-RU" sz="2800" dirty="0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.=1.1000011; 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В</a:t>
            </a:r>
            <a:r>
              <a:rPr lang="en-US" sz="3200" dirty="0">
                <a:latin typeface="+mn-lt"/>
              </a:rPr>
              <a:t>]</a:t>
            </a:r>
            <a:r>
              <a:rPr lang="ru-RU" sz="2800" dirty="0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.=1.0110011; </a:t>
            </a:r>
            <a:r>
              <a:rPr lang="en-US" sz="3200" dirty="0">
                <a:latin typeface="+mn-lt"/>
              </a:rPr>
              <a:t>[</a:t>
            </a:r>
            <a:r>
              <a:rPr lang="ru-RU" sz="3200" dirty="0">
                <a:latin typeface="+mn-lt"/>
              </a:rPr>
              <a:t>В</a:t>
            </a:r>
            <a:r>
              <a:rPr lang="en-US" sz="3200" dirty="0">
                <a:latin typeface="+mn-lt"/>
              </a:rPr>
              <a:t>]</a:t>
            </a:r>
            <a:r>
              <a:rPr lang="ru-RU" sz="2800" dirty="0">
                <a:latin typeface="+mn-lt"/>
              </a:rPr>
              <a:t>доп</a:t>
            </a:r>
            <a:r>
              <a:rPr lang="ru-RU" sz="3200" dirty="0">
                <a:latin typeface="+mn-lt"/>
              </a:rPr>
              <a:t>.=1.1001101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                         Интерпретации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                                                                   </a:t>
            </a:r>
            <a:r>
              <a:rPr lang="ru-RU" sz="3200" dirty="0" err="1">
                <a:latin typeface="+mn-lt"/>
              </a:rPr>
              <a:t>Зн</a:t>
            </a:r>
            <a:r>
              <a:rPr lang="ru-RU" sz="3200" dirty="0">
                <a:latin typeface="+mn-lt"/>
              </a:rPr>
              <a:t>.     </a:t>
            </a:r>
            <a:r>
              <a:rPr lang="ru-RU" sz="3200" dirty="0" err="1">
                <a:latin typeface="+mn-lt"/>
              </a:rPr>
              <a:t>Беззн</a:t>
            </a:r>
            <a:r>
              <a:rPr lang="ru-RU" sz="3200" dirty="0">
                <a:latin typeface="+mn-lt"/>
              </a:rPr>
              <a:t>.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0825" y="2852738"/>
          <a:ext cx="8281988" cy="1463040"/>
        </p:xfrm>
        <a:graphic>
          <a:graphicData uri="http://schemas.openxmlformats.org/drawingml/2006/table">
            <a:tbl>
              <a:tblPr/>
              <a:tblGrid>
                <a:gridCol w="900113"/>
                <a:gridCol w="561975"/>
                <a:gridCol w="625475"/>
                <a:gridCol w="696912"/>
                <a:gridCol w="625475"/>
                <a:gridCol w="557213"/>
                <a:gridCol w="627062"/>
                <a:gridCol w="555625"/>
                <a:gridCol w="627063"/>
                <a:gridCol w="207962"/>
                <a:gridCol w="904875"/>
                <a:gridCol w="347663"/>
                <a:gridCol w="1044575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 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8" name="Line 5"/>
          <p:cNvSpPr>
            <a:spLocks noChangeShapeType="1"/>
          </p:cNvSpPr>
          <p:nvPr/>
        </p:nvSpPr>
        <p:spPr bwMode="auto">
          <a:xfrm>
            <a:off x="6227763" y="3357563"/>
            <a:ext cx="144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9" name="Line 4"/>
          <p:cNvSpPr>
            <a:spLocks noChangeShapeType="1"/>
          </p:cNvSpPr>
          <p:nvPr/>
        </p:nvSpPr>
        <p:spPr bwMode="auto">
          <a:xfrm>
            <a:off x="179388" y="3357563"/>
            <a:ext cx="14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90" name="Line 3"/>
          <p:cNvSpPr>
            <a:spLocks noChangeShapeType="1"/>
          </p:cNvSpPr>
          <p:nvPr/>
        </p:nvSpPr>
        <p:spPr bwMode="auto">
          <a:xfrm>
            <a:off x="7596188" y="3355975"/>
            <a:ext cx="1444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61491" name="Group 6"/>
          <p:cNvGrpSpPr>
            <a:grpSpLocks/>
          </p:cNvGrpSpPr>
          <p:nvPr/>
        </p:nvGrpSpPr>
        <p:grpSpPr bwMode="auto">
          <a:xfrm>
            <a:off x="827088" y="2420938"/>
            <a:ext cx="3744912" cy="503237"/>
            <a:chOff x="3732" y="10314"/>
            <a:chExt cx="2087" cy="180"/>
          </a:xfrm>
        </p:grpSpPr>
        <p:sp>
          <p:nvSpPr>
            <p:cNvPr id="61503" name="Freeform 12"/>
            <p:cNvSpPr>
              <a:spLocks/>
            </p:cNvSpPr>
            <p:nvPr/>
          </p:nvSpPr>
          <p:spPr bwMode="auto">
            <a:xfrm>
              <a:off x="4739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4" name="Freeform 11"/>
            <p:cNvSpPr>
              <a:spLocks/>
            </p:cNvSpPr>
            <p:nvPr/>
          </p:nvSpPr>
          <p:spPr bwMode="auto">
            <a:xfrm>
              <a:off x="4379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5" name="Freeform 10"/>
            <p:cNvSpPr>
              <a:spLocks/>
            </p:cNvSpPr>
            <p:nvPr/>
          </p:nvSpPr>
          <p:spPr bwMode="auto">
            <a:xfrm>
              <a:off x="4019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6" name="Freeform 9"/>
            <p:cNvSpPr>
              <a:spLocks/>
            </p:cNvSpPr>
            <p:nvPr/>
          </p:nvSpPr>
          <p:spPr bwMode="auto">
            <a:xfrm>
              <a:off x="5099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7" name="Freeform 8"/>
            <p:cNvSpPr>
              <a:spLocks/>
            </p:cNvSpPr>
            <p:nvPr/>
          </p:nvSpPr>
          <p:spPr bwMode="auto">
            <a:xfrm>
              <a:off x="3732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8" name="Freeform 7"/>
            <p:cNvSpPr>
              <a:spLocks/>
            </p:cNvSpPr>
            <p:nvPr/>
          </p:nvSpPr>
          <p:spPr bwMode="auto">
            <a:xfrm>
              <a:off x="5459" y="10314"/>
              <a:ext cx="360" cy="180"/>
            </a:xfrm>
            <a:custGeom>
              <a:avLst/>
              <a:gdLst>
                <a:gd name="T0" fmla="*/ 0 w 3636"/>
                <a:gd name="T1" fmla="*/ 1 h 975"/>
                <a:gd name="T2" fmla="*/ 0 w 3636"/>
                <a:gd name="T3" fmla="*/ 1 h 975"/>
                <a:gd name="T4" fmla="*/ 0 w 3636"/>
                <a:gd name="T5" fmla="*/ 0 h 975"/>
                <a:gd name="T6" fmla="*/ 0 w 3636"/>
                <a:gd name="T7" fmla="*/ 0 h 975"/>
                <a:gd name="T8" fmla="*/ 0 w 3636"/>
                <a:gd name="T9" fmla="*/ 0 h 975"/>
                <a:gd name="T10" fmla="*/ 0 w 3636"/>
                <a:gd name="T11" fmla="*/ 0 h 975"/>
                <a:gd name="T12" fmla="*/ 0 w 3636"/>
                <a:gd name="T13" fmla="*/ 0 h 975"/>
                <a:gd name="T14" fmla="*/ 0 w 3636"/>
                <a:gd name="T15" fmla="*/ 1 h 975"/>
                <a:gd name="T16" fmla="*/ 0 w 3636"/>
                <a:gd name="T17" fmla="*/ 1 h 975"/>
                <a:gd name="T18" fmla="*/ 0 w 3636"/>
                <a:gd name="T19" fmla="*/ 1 h 975"/>
                <a:gd name="T20" fmla="*/ 0 w 3636"/>
                <a:gd name="T21" fmla="*/ 1 h 975"/>
                <a:gd name="T22" fmla="*/ 0 w 3636"/>
                <a:gd name="T23" fmla="*/ 1 h 975"/>
                <a:gd name="T24" fmla="*/ 0 w 3636"/>
                <a:gd name="T25" fmla="*/ 1 h 975"/>
                <a:gd name="T26" fmla="*/ 0 w 3636"/>
                <a:gd name="T27" fmla="*/ 1 h 975"/>
                <a:gd name="T28" fmla="*/ 0 w 3636"/>
                <a:gd name="T29" fmla="*/ 1 h 975"/>
                <a:gd name="T30" fmla="*/ 0 w 3636"/>
                <a:gd name="T31" fmla="*/ 1 h 975"/>
                <a:gd name="T32" fmla="*/ 0 w 3636"/>
                <a:gd name="T33" fmla="*/ 1 h 975"/>
                <a:gd name="T34" fmla="*/ 0 w 3636"/>
                <a:gd name="T35" fmla="*/ 1 h 975"/>
                <a:gd name="T36" fmla="*/ 0 w 3636"/>
                <a:gd name="T37" fmla="*/ 1 h 975"/>
                <a:gd name="T38" fmla="*/ 0 w 3636"/>
                <a:gd name="T39" fmla="*/ 1 h 975"/>
                <a:gd name="T40" fmla="*/ 0 w 3636"/>
                <a:gd name="T41" fmla="*/ 1 h 975"/>
                <a:gd name="T42" fmla="*/ 0 w 3636"/>
                <a:gd name="T43" fmla="*/ 1 h 975"/>
                <a:gd name="T44" fmla="*/ 0 w 3636"/>
                <a:gd name="T45" fmla="*/ 1 h 975"/>
                <a:gd name="T46" fmla="*/ 0 w 3636"/>
                <a:gd name="T47" fmla="*/ 1 h 975"/>
                <a:gd name="T48" fmla="*/ 0 w 3636"/>
                <a:gd name="T49" fmla="*/ 1 h 975"/>
                <a:gd name="T50" fmla="*/ 0 w 3636"/>
                <a:gd name="T51" fmla="*/ 1 h 975"/>
                <a:gd name="T52" fmla="*/ 0 w 3636"/>
                <a:gd name="T53" fmla="*/ 1 h 975"/>
                <a:gd name="T54" fmla="*/ 0 w 3636"/>
                <a:gd name="T55" fmla="*/ 1 h 975"/>
                <a:gd name="T56" fmla="*/ 0 w 3636"/>
                <a:gd name="T57" fmla="*/ 1 h 975"/>
                <a:gd name="T58" fmla="*/ 0 w 3636"/>
                <a:gd name="T59" fmla="*/ 1 h 975"/>
                <a:gd name="T60" fmla="*/ 0 w 3636"/>
                <a:gd name="T61" fmla="*/ 1 h 975"/>
                <a:gd name="T62" fmla="*/ 0 w 3636"/>
                <a:gd name="T63" fmla="*/ 1 h 975"/>
                <a:gd name="T64" fmla="*/ 0 w 3636"/>
                <a:gd name="T65" fmla="*/ 1 h 975"/>
                <a:gd name="T66" fmla="*/ 0 w 3636"/>
                <a:gd name="T67" fmla="*/ 1 h 975"/>
                <a:gd name="T68" fmla="*/ 0 w 3636"/>
                <a:gd name="T69" fmla="*/ 1 h 975"/>
                <a:gd name="T70" fmla="*/ 0 w 3636"/>
                <a:gd name="T71" fmla="*/ 1 h 975"/>
                <a:gd name="T72" fmla="*/ 0 w 3636"/>
                <a:gd name="T73" fmla="*/ 1 h 975"/>
                <a:gd name="T74" fmla="*/ 0 w 3636"/>
                <a:gd name="T75" fmla="*/ 1 h 975"/>
                <a:gd name="T76" fmla="*/ 0 w 3636"/>
                <a:gd name="T77" fmla="*/ 1 h 975"/>
                <a:gd name="T78" fmla="*/ 0 w 3636"/>
                <a:gd name="T79" fmla="*/ 1 h 975"/>
                <a:gd name="T80" fmla="*/ 0 w 3636"/>
                <a:gd name="T81" fmla="*/ 1 h 975"/>
                <a:gd name="T82" fmla="*/ 0 w 3636"/>
                <a:gd name="T83" fmla="*/ 1 h 975"/>
                <a:gd name="T84" fmla="*/ 0 w 3636"/>
                <a:gd name="T85" fmla="*/ 1 h 975"/>
                <a:gd name="T86" fmla="*/ 0 w 3636"/>
                <a:gd name="T87" fmla="*/ 1 h 975"/>
                <a:gd name="T88" fmla="*/ 0 w 3636"/>
                <a:gd name="T89" fmla="*/ 1 h 975"/>
                <a:gd name="T90" fmla="*/ 0 w 3636"/>
                <a:gd name="T91" fmla="*/ 1 h 975"/>
                <a:gd name="T92" fmla="*/ 0 w 3636"/>
                <a:gd name="T93" fmla="*/ 1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5508625" y="4941888"/>
          <a:ext cx="2875320" cy="1463040"/>
        </p:xfrm>
        <a:graphic>
          <a:graphicData uri="http://schemas.openxmlformats.org/drawingml/2006/table">
            <a:tbl>
              <a:tblPr/>
              <a:tblGrid>
                <a:gridCol w="1157248"/>
                <a:gridCol w="162560"/>
                <a:gridCol w="155551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CF=1</a:t>
                      </a: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ZF=0</a:t>
                      </a: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PF=</a:t>
                      </a: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SF=0</a:t>
                      </a: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AF=1</a:t>
                      </a: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OF=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 flipV="1">
            <a:off x="6659563" y="4221163"/>
            <a:ext cx="1008062" cy="7921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7950" y="549275"/>
          <a:ext cx="8891588" cy="3509010"/>
        </p:xfrm>
        <a:graphic>
          <a:graphicData uri="http://schemas.openxmlformats.org/drawingml/2006/table">
            <a:tbl>
              <a:tblPr/>
              <a:tblGrid>
                <a:gridCol w="1008063"/>
                <a:gridCol w="525462"/>
                <a:gridCol w="669925"/>
                <a:gridCol w="668338"/>
                <a:gridCol w="668337"/>
                <a:gridCol w="669925"/>
                <a:gridCol w="668338"/>
                <a:gridCol w="668337"/>
                <a:gridCol w="285750"/>
                <a:gridCol w="647700"/>
                <a:gridCol w="936625"/>
                <a:gridCol w="215900"/>
                <a:gridCol w="1258888"/>
              </a:tblGrid>
              <a:tr h="296863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B&lt;0.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Интерпретации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-16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3" name="Line 3"/>
          <p:cNvSpPr>
            <a:spLocks noChangeShapeType="1"/>
          </p:cNvSpPr>
          <p:nvPr/>
        </p:nvSpPr>
        <p:spPr bwMode="auto">
          <a:xfrm>
            <a:off x="34925" y="2420938"/>
            <a:ext cx="144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544" name="Line 2"/>
          <p:cNvSpPr>
            <a:spLocks noChangeShapeType="1"/>
          </p:cNvSpPr>
          <p:nvPr/>
        </p:nvSpPr>
        <p:spPr bwMode="auto">
          <a:xfrm>
            <a:off x="7885113" y="2420938"/>
            <a:ext cx="14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545" name="Line 1"/>
          <p:cNvSpPr>
            <a:spLocks noChangeShapeType="1"/>
          </p:cNvSpPr>
          <p:nvPr/>
        </p:nvSpPr>
        <p:spPr bwMode="auto">
          <a:xfrm>
            <a:off x="6516688" y="2420938"/>
            <a:ext cx="144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62546" name="Группа 8"/>
          <p:cNvGrpSpPr>
            <a:grpSpLocks/>
          </p:cNvGrpSpPr>
          <p:nvPr/>
        </p:nvGrpSpPr>
        <p:grpSpPr bwMode="auto">
          <a:xfrm>
            <a:off x="755650" y="1412875"/>
            <a:ext cx="1223963" cy="431800"/>
            <a:chOff x="1115616" y="1628800"/>
            <a:chExt cx="516632" cy="114300"/>
          </a:xfrm>
        </p:grpSpPr>
        <p:sp>
          <p:nvSpPr>
            <p:cNvPr id="62558" name="Freeform 4"/>
            <p:cNvSpPr>
              <a:spLocks/>
            </p:cNvSpPr>
            <p:nvPr/>
          </p:nvSpPr>
          <p:spPr bwMode="auto">
            <a:xfrm>
              <a:off x="1403648" y="1628800"/>
              <a:ext cx="228600" cy="114300"/>
            </a:xfrm>
            <a:custGeom>
              <a:avLst/>
              <a:gdLst>
                <a:gd name="T0" fmla="*/ 2147483647 w 3636"/>
                <a:gd name="T1" fmla="*/ 2147483647 h 975"/>
                <a:gd name="T2" fmla="*/ 2147483647 w 3636"/>
                <a:gd name="T3" fmla="*/ 2147483647 h 975"/>
                <a:gd name="T4" fmla="*/ 2147483647 w 3636"/>
                <a:gd name="T5" fmla="*/ 2147483647 h 975"/>
                <a:gd name="T6" fmla="*/ 2147483647 w 3636"/>
                <a:gd name="T7" fmla="*/ 2147483647 h 975"/>
                <a:gd name="T8" fmla="*/ 2147483647 w 3636"/>
                <a:gd name="T9" fmla="*/ 0 h 975"/>
                <a:gd name="T10" fmla="*/ 2147483647 w 3636"/>
                <a:gd name="T11" fmla="*/ 2147483647 h 975"/>
                <a:gd name="T12" fmla="*/ 2147483647 w 3636"/>
                <a:gd name="T13" fmla="*/ 2147483647 h 975"/>
                <a:gd name="T14" fmla="*/ 2147483647 w 3636"/>
                <a:gd name="T15" fmla="*/ 2147483647 h 975"/>
                <a:gd name="T16" fmla="*/ 2147483647 w 3636"/>
                <a:gd name="T17" fmla="*/ 2147483647 h 975"/>
                <a:gd name="T18" fmla="*/ 2147483647 w 3636"/>
                <a:gd name="T19" fmla="*/ 2147483647 h 975"/>
                <a:gd name="T20" fmla="*/ 2147483647 w 3636"/>
                <a:gd name="T21" fmla="*/ 2147483647 h 975"/>
                <a:gd name="T22" fmla="*/ 2147483647 w 3636"/>
                <a:gd name="T23" fmla="*/ 2147483647 h 975"/>
                <a:gd name="T24" fmla="*/ 2147483647 w 3636"/>
                <a:gd name="T25" fmla="*/ 2147483647 h 975"/>
                <a:gd name="T26" fmla="*/ 2147483647 w 3636"/>
                <a:gd name="T27" fmla="*/ 2147483647 h 975"/>
                <a:gd name="T28" fmla="*/ 2147483647 w 3636"/>
                <a:gd name="T29" fmla="*/ 2147483647 h 975"/>
                <a:gd name="T30" fmla="*/ 2147483647 w 3636"/>
                <a:gd name="T31" fmla="*/ 2147483647 h 975"/>
                <a:gd name="T32" fmla="*/ 2147483647 w 3636"/>
                <a:gd name="T33" fmla="*/ 2147483647 h 975"/>
                <a:gd name="T34" fmla="*/ 2147483647 w 3636"/>
                <a:gd name="T35" fmla="*/ 2147483647 h 975"/>
                <a:gd name="T36" fmla="*/ 2147483647 w 3636"/>
                <a:gd name="T37" fmla="*/ 2147483647 h 975"/>
                <a:gd name="T38" fmla="*/ 2147483647 w 3636"/>
                <a:gd name="T39" fmla="*/ 2147483647 h 975"/>
                <a:gd name="T40" fmla="*/ 2147483647 w 3636"/>
                <a:gd name="T41" fmla="*/ 2147483647 h 975"/>
                <a:gd name="T42" fmla="*/ 2147483647 w 3636"/>
                <a:gd name="T43" fmla="*/ 2147483647 h 975"/>
                <a:gd name="T44" fmla="*/ 2147483647 w 3636"/>
                <a:gd name="T45" fmla="*/ 2147483647 h 975"/>
                <a:gd name="T46" fmla="*/ 2147483647 w 3636"/>
                <a:gd name="T47" fmla="*/ 2147483647 h 975"/>
                <a:gd name="T48" fmla="*/ 2147483647 w 3636"/>
                <a:gd name="T49" fmla="*/ 2147483647 h 975"/>
                <a:gd name="T50" fmla="*/ 2147483647 w 3636"/>
                <a:gd name="T51" fmla="*/ 2147483647 h 975"/>
                <a:gd name="T52" fmla="*/ 2147483647 w 3636"/>
                <a:gd name="T53" fmla="*/ 2147483647 h 975"/>
                <a:gd name="T54" fmla="*/ 2147483647 w 3636"/>
                <a:gd name="T55" fmla="*/ 2147483647 h 975"/>
                <a:gd name="T56" fmla="*/ 2147483647 w 3636"/>
                <a:gd name="T57" fmla="*/ 2147483647 h 975"/>
                <a:gd name="T58" fmla="*/ 2147483647 w 3636"/>
                <a:gd name="T59" fmla="*/ 2147483647 h 975"/>
                <a:gd name="T60" fmla="*/ 2147483647 w 3636"/>
                <a:gd name="T61" fmla="*/ 2147483647 h 975"/>
                <a:gd name="T62" fmla="*/ 2147483647 w 3636"/>
                <a:gd name="T63" fmla="*/ 2147483647 h 975"/>
                <a:gd name="T64" fmla="*/ 2147483647 w 3636"/>
                <a:gd name="T65" fmla="*/ 2147483647 h 975"/>
                <a:gd name="T66" fmla="*/ 2147483647 w 3636"/>
                <a:gd name="T67" fmla="*/ 2147483647 h 975"/>
                <a:gd name="T68" fmla="*/ 2147483647 w 3636"/>
                <a:gd name="T69" fmla="*/ 2147483647 h 975"/>
                <a:gd name="T70" fmla="*/ 2147483647 w 3636"/>
                <a:gd name="T71" fmla="*/ 2147483647 h 975"/>
                <a:gd name="T72" fmla="*/ 2147483647 w 3636"/>
                <a:gd name="T73" fmla="*/ 2147483647 h 975"/>
                <a:gd name="T74" fmla="*/ 2147483647 w 3636"/>
                <a:gd name="T75" fmla="*/ 2147483647 h 975"/>
                <a:gd name="T76" fmla="*/ 2147483647 w 3636"/>
                <a:gd name="T77" fmla="*/ 2147483647 h 975"/>
                <a:gd name="T78" fmla="*/ 2147483647 w 3636"/>
                <a:gd name="T79" fmla="*/ 2147483647 h 975"/>
                <a:gd name="T80" fmla="*/ 2147483647 w 3636"/>
                <a:gd name="T81" fmla="*/ 2147483647 h 975"/>
                <a:gd name="T82" fmla="*/ 2147483647 w 3636"/>
                <a:gd name="T83" fmla="*/ 2147483647 h 975"/>
                <a:gd name="T84" fmla="*/ 2147483647 w 3636"/>
                <a:gd name="T85" fmla="*/ 2147483647 h 975"/>
                <a:gd name="T86" fmla="*/ 2147483647 w 3636"/>
                <a:gd name="T87" fmla="*/ 2147483647 h 975"/>
                <a:gd name="T88" fmla="*/ 2147483647 w 3636"/>
                <a:gd name="T89" fmla="*/ 2147483647 h 975"/>
                <a:gd name="T90" fmla="*/ 2147483647 w 3636"/>
                <a:gd name="T91" fmla="*/ 2147483647 h 975"/>
                <a:gd name="T92" fmla="*/ 2147483647 w 3636"/>
                <a:gd name="T93" fmla="*/ 2147483647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59" name="Freeform 5"/>
            <p:cNvSpPr>
              <a:spLocks/>
            </p:cNvSpPr>
            <p:nvPr/>
          </p:nvSpPr>
          <p:spPr bwMode="auto">
            <a:xfrm>
              <a:off x="1115616" y="1628800"/>
              <a:ext cx="228600" cy="114300"/>
            </a:xfrm>
            <a:custGeom>
              <a:avLst/>
              <a:gdLst>
                <a:gd name="T0" fmla="*/ 2147483647 w 3636"/>
                <a:gd name="T1" fmla="*/ 2147483647 h 975"/>
                <a:gd name="T2" fmla="*/ 2147483647 w 3636"/>
                <a:gd name="T3" fmla="*/ 2147483647 h 975"/>
                <a:gd name="T4" fmla="*/ 2147483647 w 3636"/>
                <a:gd name="T5" fmla="*/ 2147483647 h 975"/>
                <a:gd name="T6" fmla="*/ 2147483647 w 3636"/>
                <a:gd name="T7" fmla="*/ 2147483647 h 975"/>
                <a:gd name="T8" fmla="*/ 2147483647 w 3636"/>
                <a:gd name="T9" fmla="*/ 0 h 975"/>
                <a:gd name="T10" fmla="*/ 2147483647 w 3636"/>
                <a:gd name="T11" fmla="*/ 2147483647 h 975"/>
                <a:gd name="T12" fmla="*/ 2147483647 w 3636"/>
                <a:gd name="T13" fmla="*/ 2147483647 h 975"/>
                <a:gd name="T14" fmla="*/ 2147483647 w 3636"/>
                <a:gd name="T15" fmla="*/ 2147483647 h 975"/>
                <a:gd name="T16" fmla="*/ 2147483647 w 3636"/>
                <a:gd name="T17" fmla="*/ 2147483647 h 975"/>
                <a:gd name="T18" fmla="*/ 2147483647 w 3636"/>
                <a:gd name="T19" fmla="*/ 2147483647 h 975"/>
                <a:gd name="T20" fmla="*/ 2147483647 w 3636"/>
                <a:gd name="T21" fmla="*/ 2147483647 h 975"/>
                <a:gd name="T22" fmla="*/ 2147483647 w 3636"/>
                <a:gd name="T23" fmla="*/ 2147483647 h 975"/>
                <a:gd name="T24" fmla="*/ 2147483647 w 3636"/>
                <a:gd name="T25" fmla="*/ 2147483647 h 975"/>
                <a:gd name="T26" fmla="*/ 2147483647 w 3636"/>
                <a:gd name="T27" fmla="*/ 2147483647 h 975"/>
                <a:gd name="T28" fmla="*/ 2147483647 w 3636"/>
                <a:gd name="T29" fmla="*/ 2147483647 h 975"/>
                <a:gd name="T30" fmla="*/ 2147483647 w 3636"/>
                <a:gd name="T31" fmla="*/ 2147483647 h 975"/>
                <a:gd name="T32" fmla="*/ 2147483647 w 3636"/>
                <a:gd name="T33" fmla="*/ 2147483647 h 975"/>
                <a:gd name="T34" fmla="*/ 2147483647 w 3636"/>
                <a:gd name="T35" fmla="*/ 2147483647 h 975"/>
                <a:gd name="T36" fmla="*/ 2147483647 w 3636"/>
                <a:gd name="T37" fmla="*/ 2147483647 h 975"/>
                <a:gd name="T38" fmla="*/ 2147483647 w 3636"/>
                <a:gd name="T39" fmla="*/ 2147483647 h 975"/>
                <a:gd name="T40" fmla="*/ 2147483647 w 3636"/>
                <a:gd name="T41" fmla="*/ 2147483647 h 975"/>
                <a:gd name="T42" fmla="*/ 2147483647 w 3636"/>
                <a:gd name="T43" fmla="*/ 2147483647 h 975"/>
                <a:gd name="T44" fmla="*/ 2147483647 w 3636"/>
                <a:gd name="T45" fmla="*/ 2147483647 h 975"/>
                <a:gd name="T46" fmla="*/ 2147483647 w 3636"/>
                <a:gd name="T47" fmla="*/ 2147483647 h 975"/>
                <a:gd name="T48" fmla="*/ 2147483647 w 3636"/>
                <a:gd name="T49" fmla="*/ 2147483647 h 975"/>
                <a:gd name="T50" fmla="*/ 2147483647 w 3636"/>
                <a:gd name="T51" fmla="*/ 2147483647 h 975"/>
                <a:gd name="T52" fmla="*/ 2147483647 w 3636"/>
                <a:gd name="T53" fmla="*/ 2147483647 h 975"/>
                <a:gd name="T54" fmla="*/ 2147483647 w 3636"/>
                <a:gd name="T55" fmla="*/ 2147483647 h 975"/>
                <a:gd name="T56" fmla="*/ 2147483647 w 3636"/>
                <a:gd name="T57" fmla="*/ 2147483647 h 975"/>
                <a:gd name="T58" fmla="*/ 2147483647 w 3636"/>
                <a:gd name="T59" fmla="*/ 2147483647 h 975"/>
                <a:gd name="T60" fmla="*/ 2147483647 w 3636"/>
                <a:gd name="T61" fmla="*/ 2147483647 h 975"/>
                <a:gd name="T62" fmla="*/ 2147483647 w 3636"/>
                <a:gd name="T63" fmla="*/ 2147483647 h 975"/>
                <a:gd name="T64" fmla="*/ 2147483647 w 3636"/>
                <a:gd name="T65" fmla="*/ 2147483647 h 975"/>
                <a:gd name="T66" fmla="*/ 2147483647 w 3636"/>
                <a:gd name="T67" fmla="*/ 2147483647 h 975"/>
                <a:gd name="T68" fmla="*/ 2147483647 w 3636"/>
                <a:gd name="T69" fmla="*/ 2147483647 h 975"/>
                <a:gd name="T70" fmla="*/ 2147483647 w 3636"/>
                <a:gd name="T71" fmla="*/ 2147483647 h 975"/>
                <a:gd name="T72" fmla="*/ 2147483647 w 3636"/>
                <a:gd name="T73" fmla="*/ 2147483647 h 975"/>
                <a:gd name="T74" fmla="*/ 2147483647 w 3636"/>
                <a:gd name="T75" fmla="*/ 2147483647 h 975"/>
                <a:gd name="T76" fmla="*/ 2147483647 w 3636"/>
                <a:gd name="T77" fmla="*/ 2147483647 h 975"/>
                <a:gd name="T78" fmla="*/ 2147483647 w 3636"/>
                <a:gd name="T79" fmla="*/ 2147483647 h 975"/>
                <a:gd name="T80" fmla="*/ 2147483647 w 3636"/>
                <a:gd name="T81" fmla="*/ 2147483647 h 975"/>
                <a:gd name="T82" fmla="*/ 2147483647 w 3636"/>
                <a:gd name="T83" fmla="*/ 2147483647 h 975"/>
                <a:gd name="T84" fmla="*/ 2147483647 w 3636"/>
                <a:gd name="T85" fmla="*/ 2147483647 h 975"/>
                <a:gd name="T86" fmla="*/ 2147483647 w 3636"/>
                <a:gd name="T87" fmla="*/ 2147483647 h 975"/>
                <a:gd name="T88" fmla="*/ 2147483647 w 3636"/>
                <a:gd name="T89" fmla="*/ 2147483647 h 975"/>
                <a:gd name="T90" fmla="*/ 2147483647 w 3636"/>
                <a:gd name="T91" fmla="*/ 2147483647 h 975"/>
                <a:gd name="T92" fmla="*/ 2147483647 w 3636"/>
                <a:gd name="T93" fmla="*/ 2147483647 h 9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36"/>
                <a:gd name="T142" fmla="*/ 0 h 975"/>
                <a:gd name="T143" fmla="*/ 3636 w 3636"/>
                <a:gd name="T144" fmla="*/ 975 h 9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36" h="975">
                  <a:moveTo>
                    <a:pt x="0" y="975"/>
                  </a:moveTo>
                  <a:cubicBezTo>
                    <a:pt x="50" y="925"/>
                    <a:pt x="106" y="849"/>
                    <a:pt x="165" y="810"/>
                  </a:cubicBezTo>
                  <a:cubicBezTo>
                    <a:pt x="215" y="734"/>
                    <a:pt x="300" y="695"/>
                    <a:pt x="375" y="645"/>
                  </a:cubicBezTo>
                  <a:cubicBezTo>
                    <a:pt x="393" y="633"/>
                    <a:pt x="403" y="613"/>
                    <a:pt x="420" y="600"/>
                  </a:cubicBezTo>
                  <a:cubicBezTo>
                    <a:pt x="463" y="567"/>
                    <a:pt x="510" y="540"/>
                    <a:pt x="555" y="510"/>
                  </a:cubicBezTo>
                  <a:cubicBezTo>
                    <a:pt x="611" y="473"/>
                    <a:pt x="688" y="437"/>
                    <a:pt x="735" y="390"/>
                  </a:cubicBezTo>
                  <a:cubicBezTo>
                    <a:pt x="750" y="375"/>
                    <a:pt x="762" y="357"/>
                    <a:pt x="780" y="345"/>
                  </a:cubicBezTo>
                  <a:cubicBezTo>
                    <a:pt x="819" y="319"/>
                    <a:pt x="874" y="308"/>
                    <a:pt x="915" y="285"/>
                  </a:cubicBezTo>
                  <a:cubicBezTo>
                    <a:pt x="993" y="241"/>
                    <a:pt x="1059" y="186"/>
                    <a:pt x="1140" y="150"/>
                  </a:cubicBezTo>
                  <a:cubicBezTo>
                    <a:pt x="1352" y="56"/>
                    <a:pt x="1589" y="28"/>
                    <a:pt x="1815" y="0"/>
                  </a:cubicBezTo>
                  <a:cubicBezTo>
                    <a:pt x="1986" y="11"/>
                    <a:pt x="2142" y="36"/>
                    <a:pt x="2310" y="60"/>
                  </a:cubicBezTo>
                  <a:cubicBezTo>
                    <a:pt x="2368" y="79"/>
                    <a:pt x="2455" y="87"/>
                    <a:pt x="2505" y="120"/>
                  </a:cubicBezTo>
                  <a:cubicBezTo>
                    <a:pt x="2563" y="159"/>
                    <a:pt x="2533" y="144"/>
                    <a:pt x="2595" y="165"/>
                  </a:cubicBezTo>
                  <a:cubicBezTo>
                    <a:pt x="2605" y="180"/>
                    <a:pt x="2610" y="200"/>
                    <a:pt x="2625" y="210"/>
                  </a:cubicBezTo>
                  <a:cubicBezTo>
                    <a:pt x="2676" y="242"/>
                    <a:pt x="2755" y="236"/>
                    <a:pt x="2805" y="270"/>
                  </a:cubicBezTo>
                  <a:cubicBezTo>
                    <a:pt x="2878" y="318"/>
                    <a:pt x="2947" y="377"/>
                    <a:pt x="3030" y="405"/>
                  </a:cubicBezTo>
                  <a:cubicBezTo>
                    <a:pt x="3087" y="448"/>
                    <a:pt x="3086" y="453"/>
                    <a:pt x="3150" y="480"/>
                  </a:cubicBezTo>
                  <a:cubicBezTo>
                    <a:pt x="3165" y="486"/>
                    <a:pt x="3181" y="487"/>
                    <a:pt x="3195" y="495"/>
                  </a:cubicBezTo>
                  <a:cubicBezTo>
                    <a:pt x="3227" y="513"/>
                    <a:pt x="3285" y="555"/>
                    <a:pt x="3285" y="555"/>
                  </a:cubicBezTo>
                  <a:cubicBezTo>
                    <a:pt x="3311" y="634"/>
                    <a:pt x="3287" y="591"/>
                    <a:pt x="3390" y="660"/>
                  </a:cubicBezTo>
                  <a:cubicBezTo>
                    <a:pt x="3405" y="670"/>
                    <a:pt x="3435" y="690"/>
                    <a:pt x="3435" y="690"/>
                  </a:cubicBezTo>
                  <a:cubicBezTo>
                    <a:pt x="3521" y="819"/>
                    <a:pt x="3406" y="667"/>
                    <a:pt x="3510" y="750"/>
                  </a:cubicBezTo>
                  <a:cubicBezTo>
                    <a:pt x="3524" y="761"/>
                    <a:pt x="3527" y="782"/>
                    <a:pt x="3540" y="795"/>
                  </a:cubicBezTo>
                  <a:cubicBezTo>
                    <a:pt x="3553" y="808"/>
                    <a:pt x="3571" y="813"/>
                    <a:pt x="3585" y="825"/>
                  </a:cubicBezTo>
                  <a:cubicBezTo>
                    <a:pt x="3601" y="839"/>
                    <a:pt x="3630" y="849"/>
                    <a:pt x="3630" y="870"/>
                  </a:cubicBezTo>
                  <a:cubicBezTo>
                    <a:pt x="3630" y="886"/>
                    <a:pt x="3599" y="862"/>
                    <a:pt x="3585" y="855"/>
                  </a:cubicBezTo>
                  <a:cubicBezTo>
                    <a:pt x="3569" y="847"/>
                    <a:pt x="3556" y="832"/>
                    <a:pt x="3540" y="825"/>
                  </a:cubicBezTo>
                  <a:cubicBezTo>
                    <a:pt x="3451" y="785"/>
                    <a:pt x="3361" y="780"/>
                    <a:pt x="3270" y="750"/>
                  </a:cubicBezTo>
                  <a:cubicBezTo>
                    <a:pt x="3348" y="634"/>
                    <a:pt x="3296" y="671"/>
                    <a:pt x="3420" y="630"/>
                  </a:cubicBezTo>
                  <a:cubicBezTo>
                    <a:pt x="3454" y="619"/>
                    <a:pt x="3510" y="570"/>
                    <a:pt x="3510" y="570"/>
                  </a:cubicBezTo>
                  <a:cubicBezTo>
                    <a:pt x="3520" y="555"/>
                    <a:pt x="3522" y="525"/>
                    <a:pt x="3540" y="525"/>
                  </a:cubicBezTo>
                  <a:cubicBezTo>
                    <a:pt x="3556" y="525"/>
                    <a:pt x="3551" y="555"/>
                    <a:pt x="3555" y="570"/>
                  </a:cubicBezTo>
                  <a:cubicBezTo>
                    <a:pt x="3569" y="619"/>
                    <a:pt x="3575" y="653"/>
                    <a:pt x="3585" y="705"/>
                  </a:cubicBezTo>
                  <a:cubicBezTo>
                    <a:pt x="3580" y="750"/>
                    <a:pt x="3590" y="800"/>
                    <a:pt x="3570" y="840"/>
                  </a:cubicBezTo>
                  <a:cubicBezTo>
                    <a:pt x="3563" y="854"/>
                    <a:pt x="3540" y="828"/>
                    <a:pt x="3525" y="825"/>
                  </a:cubicBezTo>
                  <a:cubicBezTo>
                    <a:pt x="3435" y="805"/>
                    <a:pt x="3344" y="802"/>
                    <a:pt x="3255" y="780"/>
                  </a:cubicBezTo>
                  <a:cubicBezTo>
                    <a:pt x="3303" y="709"/>
                    <a:pt x="3279" y="752"/>
                    <a:pt x="3315" y="645"/>
                  </a:cubicBezTo>
                  <a:cubicBezTo>
                    <a:pt x="3320" y="630"/>
                    <a:pt x="3346" y="638"/>
                    <a:pt x="3360" y="630"/>
                  </a:cubicBezTo>
                  <a:cubicBezTo>
                    <a:pt x="3392" y="612"/>
                    <a:pt x="3450" y="570"/>
                    <a:pt x="3450" y="570"/>
                  </a:cubicBezTo>
                  <a:cubicBezTo>
                    <a:pt x="3460" y="555"/>
                    <a:pt x="3466" y="536"/>
                    <a:pt x="3480" y="525"/>
                  </a:cubicBezTo>
                  <a:cubicBezTo>
                    <a:pt x="3492" y="515"/>
                    <a:pt x="3523" y="494"/>
                    <a:pt x="3525" y="510"/>
                  </a:cubicBezTo>
                  <a:cubicBezTo>
                    <a:pt x="3536" y="584"/>
                    <a:pt x="3515" y="660"/>
                    <a:pt x="3510" y="735"/>
                  </a:cubicBezTo>
                  <a:cubicBezTo>
                    <a:pt x="3433" y="709"/>
                    <a:pt x="3350" y="739"/>
                    <a:pt x="3270" y="750"/>
                  </a:cubicBezTo>
                  <a:cubicBezTo>
                    <a:pt x="3349" y="724"/>
                    <a:pt x="3302" y="744"/>
                    <a:pt x="3405" y="675"/>
                  </a:cubicBezTo>
                  <a:cubicBezTo>
                    <a:pt x="3420" y="665"/>
                    <a:pt x="3360" y="705"/>
                    <a:pt x="3360" y="705"/>
                  </a:cubicBezTo>
                  <a:cubicBezTo>
                    <a:pt x="3350" y="720"/>
                    <a:pt x="3317" y="737"/>
                    <a:pt x="3330" y="750"/>
                  </a:cubicBezTo>
                  <a:cubicBezTo>
                    <a:pt x="3369" y="789"/>
                    <a:pt x="3412" y="701"/>
                    <a:pt x="3420" y="690"/>
                  </a:cubicBezTo>
                  <a:cubicBezTo>
                    <a:pt x="3385" y="830"/>
                    <a:pt x="3439" y="692"/>
                    <a:pt x="3450" y="660"/>
                  </a:cubicBezTo>
                  <a:cubicBezTo>
                    <a:pt x="3487" y="770"/>
                    <a:pt x="3472" y="719"/>
                    <a:pt x="3495" y="810"/>
                  </a:cubicBezTo>
                  <a:cubicBezTo>
                    <a:pt x="3500" y="775"/>
                    <a:pt x="3476" y="716"/>
                    <a:pt x="3510" y="705"/>
                  </a:cubicBezTo>
                  <a:cubicBezTo>
                    <a:pt x="3540" y="695"/>
                    <a:pt x="3530" y="765"/>
                    <a:pt x="3540" y="795"/>
                  </a:cubicBezTo>
                  <a:cubicBezTo>
                    <a:pt x="3545" y="810"/>
                    <a:pt x="3530" y="765"/>
                    <a:pt x="3525" y="750"/>
                  </a:cubicBezTo>
                  <a:cubicBezTo>
                    <a:pt x="3518" y="730"/>
                    <a:pt x="3510" y="711"/>
                    <a:pt x="3510" y="690"/>
                  </a:cubicBezTo>
                  <a:cubicBezTo>
                    <a:pt x="3510" y="674"/>
                    <a:pt x="3520" y="720"/>
                    <a:pt x="3525" y="735"/>
                  </a:cubicBezTo>
                  <a:cubicBezTo>
                    <a:pt x="3540" y="689"/>
                    <a:pt x="3555" y="622"/>
                    <a:pt x="3555" y="780"/>
                  </a:cubicBezTo>
                  <a:cubicBezTo>
                    <a:pt x="3555" y="805"/>
                    <a:pt x="3546" y="730"/>
                    <a:pt x="3540" y="705"/>
                  </a:cubicBezTo>
                  <a:cubicBezTo>
                    <a:pt x="3536" y="690"/>
                    <a:pt x="3530" y="675"/>
                    <a:pt x="3525" y="660"/>
                  </a:cubicBezTo>
                  <a:cubicBezTo>
                    <a:pt x="3510" y="665"/>
                    <a:pt x="3491" y="664"/>
                    <a:pt x="3480" y="675"/>
                  </a:cubicBezTo>
                  <a:cubicBezTo>
                    <a:pt x="3469" y="686"/>
                    <a:pt x="3465" y="736"/>
                    <a:pt x="3465" y="720"/>
                  </a:cubicBezTo>
                  <a:cubicBezTo>
                    <a:pt x="3465" y="699"/>
                    <a:pt x="3475" y="680"/>
                    <a:pt x="3480" y="660"/>
                  </a:cubicBezTo>
                  <a:cubicBezTo>
                    <a:pt x="3475" y="640"/>
                    <a:pt x="3483" y="609"/>
                    <a:pt x="3465" y="600"/>
                  </a:cubicBezTo>
                  <a:cubicBezTo>
                    <a:pt x="3451" y="593"/>
                    <a:pt x="3454" y="630"/>
                    <a:pt x="3450" y="645"/>
                  </a:cubicBezTo>
                  <a:cubicBezTo>
                    <a:pt x="3424" y="747"/>
                    <a:pt x="3458" y="697"/>
                    <a:pt x="3390" y="765"/>
                  </a:cubicBezTo>
                  <a:cubicBezTo>
                    <a:pt x="3385" y="780"/>
                    <a:pt x="3364" y="799"/>
                    <a:pt x="3375" y="810"/>
                  </a:cubicBezTo>
                  <a:cubicBezTo>
                    <a:pt x="3386" y="821"/>
                    <a:pt x="3435" y="799"/>
                    <a:pt x="3420" y="795"/>
                  </a:cubicBezTo>
                  <a:cubicBezTo>
                    <a:pt x="3372" y="781"/>
                    <a:pt x="3320" y="785"/>
                    <a:pt x="3270" y="780"/>
                  </a:cubicBezTo>
                  <a:cubicBezTo>
                    <a:pt x="3317" y="749"/>
                    <a:pt x="3353" y="698"/>
                    <a:pt x="3405" y="675"/>
                  </a:cubicBezTo>
                  <a:cubicBezTo>
                    <a:pt x="3434" y="662"/>
                    <a:pt x="3465" y="655"/>
                    <a:pt x="3495" y="645"/>
                  </a:cubicBezTo>
                  <a:cubicBezTo>
                    <a:pt x="3510" y="640"/>
                    <a:pt x="3540" y="630"/>
                    <a:pt x="3540" y="630"/>
                  </a:cubicBezTo>
                  <a:cubicBezTo>
                    <a:pt x="3558" y="738"/>
                    <a:pt x="3573" y="746"/>
                    <a:pt x="3555" y="855"/>
                  </a:cubicBezTo>
                  <a:cubicBezTo>
                    <a:pt x="3521" y="847"/>
                    <a:pt x="3427" y="825"/>
                    <a:pt x="3405" y="810"/>
                  </a:cubicBezTo>
                  <a:cubicBezTo>
                    <a:pt x="3390" y="800"/>
                    <a:pt x="3376" y="787"/>
                    <a:pt x="3360" y="780"/>
                  </a:cubicBezTo>
                  <a:cubicBezTo>
                    <a:pt x="3331" y="767"/>
                    <a:pt x="3270" y="750"/>
                    <a:pt x="3270" y="750"/>
                  </a:cubicBezTo>
                  <a:cubicBezTo>
                    <a:pt x="3319" y="717"/>
                    <a:pt x="3341" y="678"/>
                    <a:pt x="3390" y="645"/>
                  </a:cubicBezTo>
                  <a:cubicBezTo>
                    <a:pt x="3390" y="645"/>
                    <a:pt x="3360" y="665"/>
                    <a:pt x="3345" y="675"/>
                  </a:cubicBezTo>
                  <a:cubicBezTo>
                    <a:pt x="3325" y="734"/>
                    <a:pt x="3307" y="760"/>
                    <a:pt x="3255" y="795"/>
                  </a:cubicBezTo>
                  <a:cubicBezTo>
                    <a:pt x="3375" y="835"/>
                    <a:pt x="3225" y="795"/>
                    <a:pt x="3345" y="795"/>
                  </a:cubicBezTo>
                  <a:cubicBezTo>
                    <a:pt x="3370" y="795"/>
                    <a:pt x="3395" y="803"/>
                    <a:pt x="3420" y="810"/>
                  </a:cubicBezTo>
                  <a:cubicBezTo>
                    <a:pt x="3451" y="818"/>
                    <a:pt x="3480" y="830"/>
                    <a:pt x="3510" y="840"/>
                  </a:cubicBezTo>
                  <a:cubicBezTo>
                    <a:pt x="3525" y="845"/>
                    <a:pt x="3555" y="855"/>
                    <a:pt x="3555" y="855"/>
                  </a:cubicBezTo>
                  <a:cubicBezTo>
                    <a:pt x="3565" y="870"/>
                    <a:pt x="3571" y="889"/>
                    <a:pt x="3585" y="900"/>
                  </a:cubicBezTo>
                  <a:cubicBezTo>
                    <a:pt x="3597" y="910"/>
                    <a:pt x="3627" y="931"/>
                    <a:pt x="3630" y="915"/>
                  </a:cubicBezTo>
                  <a:cubicBezTo>
                    <a:pt x="3636" y="884"/>
                    <a:pt x="3610" y="855"/>
                    <a:pt x="3600" y="825"/>
                  </a:cubicBezTo>
                  <a:cubicBezTo>
                    <a:pt x="3592" y="801"/>
                    <a:pt x="3585" y="725"/>
                    <a:pt x="3585" y="750"/>
                  </a:cubicBezTo>
                  <a:cubicBezTo>
                    <a:pt x="3585" y="785"/>
                    <a:pt x="3594" y="820"/>
                    <a:pt x="3600" y="855"/>
                  </a:cubicBezTo>
                  <a:cubicBezTo>
                    <a:pt x="3604" y="875"/>
                    <a:pt x="3626" y="898"/>
                    <a:pt x="3615" y="915"/>
                  </a:cubicBezTo>
                  <a:cubicBezTo>
                    <a:pt x="3606" y="928"/>
                    <a:pt x="3585" y="905"/>
                    <a:pt x="3570" y="900"/>
                  </a:cubicBezTo>
                  <a:cubicBezTo>
                    <a:pt x="3560" y="885"/>
                    <a:pt x="3555" y="865"/>
                    <a:pt x="3540" y="855"/>
                  </a:cubicBezTo>
                  <a:cubicBezTo>
                    <a:pt x="3513" y="838"/>
                    <a:pt x="3476" y="843"/>
                    <a:pt x="3450" y="825"/>
                  </a:cubicBezTo>
                  <a:cubicBezTo>
                    <a:pt x="3435" y="815"/>
                    <a:pt x="3420" y="805"/>
                    <a:pt x="3405" y="795"/>
                  </a:cubicBezTo>
                  <a:cubicBezTo>
                    <a:pt x="3390" y="785"/>
                    <a:pt x="3467" y="821"/>
                    <a:pt x="3450" y="825"/>
                  </a:cubicBezTo>
                  <a:cubicBezTo>
                    <a:pt x="3416" y="834"/>
                    <a:pt x="3380" y="810"/>
                    <a:pt x="3345" y="810"/>
                  </a:cubicBezTo>
                  <a:cubicBezTo>
                    <a:pt x="3324" y="810"/>
                    <a:pt x="3385" y="819"/>
                    <a:pt x="3405" y="825"/>
                  </a:cubicBezTo>
                  <a:cubicBezTo>
                    <a:pt x="3448" y="838"/>
                    <a:pt x="3520" y="850"/>
                    <a:pt x="3555" y="8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5268913" y="4557713"/>
          <a:ext cx="3696072" cy="1463040"/>
        </p:xfrm>
        <a:graphic>
          <a:graphicData uri="http://schemas.openxmlformats.org/drawingml/2006/table">
            <a:tbl>
              <a:tblPr/>
              <a:tblGrid>
                <a:gridCol w="1232024"/>
                <a:gridCol w="179420"/>
                <a:gridCol w="228462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CF=1</a:t>
                      </a: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ZF=0</a:t>
                      </a: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PF=1</a:t>
                      </a: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SF=1</a:t>
                      </a:r>
                      <a:endParaRPr lang="ru-RU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/>
                          <a:ea typeface="Times New Roman"/>
                          <a:cs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OF=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flipV="1">
            <a:off x="6372225" y="3644900"/>
            <a:ext cx="1728788" cy="1152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2. А = 67, В = 64. </a:t>
            </a:r>
          </a:p>
          <a:p>
            <a:endParaRPr lang="ru-RU" sz="32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388" y="685800"/>
          <a:ext cx="8820150" cy="3174048"/>
        </p:xfrm>
        <a:graphic>
          <a:graphicData uri="http://schemas.openxmlformats.org/drawingml/2006/table">
            <a:tbl>
              <a:tblPr/>
              <a:tblGrid>
                <a:gridCol w="1206500"/>
                <a:gridCol w="452437"/>
                <a:gridCol w="527050"/>
                <a:gridCol w="663575"/>
                <a:gridCol w="663575"/>
                <a:gridCol w="663575"/>
                <a:gridCol w="663575"/>
                <a:gridCol w="661988"/>
                <a:gridCol w="303212"/>
                <a:gridCol w="452438"/>
                <a:gridCol w="1054100"/>
                <a:gridCol w="227012"/>
                <a:gridCol w="1281113"/>
              </a:tblGrid>
              <a:tr h="347663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B&gt;0.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Интерпретации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64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64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125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2" name="Line 3"/>
          <p:cNvSpPr>
            <a:spLocks noChangeShapeType="1"/>
          </p:cNvSpPr>
          <p:nvPr/>
        </p:nvSpPr>
        <p:spPr bwMode="auto">
          <a:xfrm>
            <a:off x="7885113" y="2708275"/>
            <a:ext cx="1444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553" name="Line 2"/>
          <p:cNvSpPr>
            <a:spLocks noChangeShapeType="1"/>
          </p:cNvSpPr>
          <p:nvPr/>
        </p:nvSpPr>
        <p:spPr bwMode="auto">
          <a:xfrm>
            <a:off x="250825" y="2708275"/>
            <a:ext cx="1444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554" name="Line 1"/>
          <p:cNvSpPr>
            <a:spLocks noChangeShapeType="1"/>
          </p:cNvSpPr>
          <p:nvPr/>
        </p:nvSpPr>
        <p:spPr bwMode="auto">
          <a:xfrm>
            <a:off x="6516688" y="2708275"/>
            <a:ext cx="1444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555" name="Freeform 4"/>
          <p:cNvSpPr>
            <a:spLocks/>
          </p:cNvSpPr>
          <p:nvPr/>
        </p:nvSpPr>
        <p:spPr bwMode="auto">
          <a:xfrm>
            <a:off x="1619250" y="1700213"/>
            <a:ext cx="504825" cy="288925"/>
          </a:xfrm>
          <a:custGeom>
            <a:avLst/>
            <a:gdLst>
              <a:gd name="T0" fmla="*/ 2147483647 w 3636"/>
              <a:gd name="T1" fmla="*/ 2147483647 h 975"/>
              <a:gd name="T2" fmla="*/ 2147483647 w 3636"/>
              <a:gd name="T3" fmla="*/ 2147483647 h 975"/>
              <a:gd name="T4" fmla="*/ 2147483647 w 3636"/>
              <a:gd name="T5" fmla="*/ 2147483647 h 975"/>
              <a:gd name="T6" fmla="*/ 2147483647 w 3636"/>
              <a:gd name="T7" fmla="*/ 2147483647 h 975"/>
              <a:gd name="T8" fmla="*/ 2147483647 w 3636"/>
              <a:gd name="T9" fmla="*/ 0 h 975"/>
              <a:gd name="T10" fmla="*/ 2147483647 w 3636"/>
              <a:gd name="T11" fmla="*/ 2147483647 h 975"/>
              <a:gd name="T12" fmla="*/ 2147483647 w 3636"/>
              <a:gd name="T13" fmla="*/ 2147483647 h 975"/>
              <a:gd name="T14" fmla="*/ 2147483647 w 3636"/>
              <a:gd name="T15" fmla="*/ 2147483647 h 975"/>
              <a:gd name="T16" fmla="*/ 2147483647 w 3636"/>
              <a:gd name="T17" fmla="*/ 2147483647 h 975"/>
              <a:gd name="T18" fmla="*/ 2147483647 w 3636"/>
              <a:gd name="T19" fmla="*/ 2147483647 h 975"/>
              <a:gd name="T20" fmla="*/ 2147483647 w 3636"/>
              <a:gd name="T21" fmla="*/ 2147483647 h 975"/>
              <a:gd name="T22" fmla="*/ 2147483647 w 3636"/>
              <a:gd name="T23" fmla="*/ 2147483647 h 975"/>
              <a:gd name="T24" fmla="*/ 2147483647 w 3636"/>
              <a:gd name="T25" fmla="*/ 2147483647 h 975"/>
              <a:gd name="T26" fmla="*/ 2147483647 w 3636"/>
              <a:gd name="T27" fmla="*/ 2147483647 h 975"/>
              <a:gd name="T28" fmla="*/ 2147483647 w 3636"/>
              <a:gd name="T29" fmla="*/ 2147483647 h 975"/>
              <a:gd name="T30" fmla="*/ 2147483647 w 3636"/>
              <a:gd name="T31" fmla="*/ 2147483647 h 975"/>
              <a:gd name="T32" fmla="*/ 2147483647 w 3636"/>
              <a:gd name="T33" fmla="*/ 2147483647 h 975"/>
              <a:gd name="T34" fmla="*/ 2147483647 w 3636"/>
              <a:gd name="T35" fmla="*/ 2147483647 h 975"/>
              <a:gd name="T36" fmla="*/ 2147483647 w 3636"/>
              <a:gd name="T37" fmla="*/ 2147483647 h 975"/>
              <a:gd name="T38" fmla="*/ 2147483647 w 3636"/>
              <a:gd name="T39" fmla="*/ 2147483647 h 975"/>
              <a:gd name="T40" fmla="*/ 2147483647 w 3636"/>
              <a:gd name="T41" fmla="*/ 2147483647 h 975"/>
              <a:gd name="T42" fmla="*/ 2147483647 w 3636"/>
              <a:gd name="T43" fmla="*/ 2147483647 h 975"/>
              <a:gd name="T44" fmla="*/ 2147483647 w 3636"/>
              <a:gd name="T45" fmla="*/ 2147483647 h 975"/>
              <a:gd name="T46" fmla="*/ 2147483647 w 3636"/>
              <a:gd name="T47" fmla="*/ 2147483647 h 975"/>
              <a:gd name="T48" fmla="*/ 2147483647 w 3636"/>
              <a:gd name="T49" fmla="*/ 2147483647 h 975"/>
              <a:gd name="T50" fmla="*/ 2147483647 w 3636"/>
              <a:gd name="T51" fmla="*/ 2147483647 h 975"/>
              <a:gd name="T52" fmla="*/ 2147483647 w 3636"/>
              <a:gd name="T53" fmla="*/ 2147483647 h 975"/>
              <a:gd name="T54" fmla="*/ 2147483647 w 3636"/>
              <a:gd name="T55" fmla="*/ 2147483647 h 975"/>
              <a:gd name="T56" fmla="*/ 2147483647 w 3636"/>
              <a:gd name="T57" fmla="*/ 2147483647 h 975"/>
              <a:gd name="T58" fmla="*/ 2147483647 w 3636"/>
              <a:gd name="T59" fmla="*/ 2147483647 h 975"/>
              <a:gd name="T60" fmla="*/ 2147483647 w 3636"/>
              <a:gd name="T61" fmla="*/ 2147483647 h 975"/>
              <a:gd name="T62" fmla="*/ 2147483647 w 3636"/>
              <a:gd name="T63" fmla="*/ 2147483647 h 975"/>
              <a:gd name="T64" fmla="*/ 2147483647 w 3636"/>
              <a:gd name="T65" fmla="*/ 2147483647 h 975"/>
              <a:gd name="T66" fmla="*/ 2147483647 w 3636"/>
              <a:gd name="T67" fmla="*/ 2147483647 h 975"/>
              <a:gd name="T68" fmla="*/ 2147483647 w 3636"/>
              <a:gd name="T69" fmla="*/ 2147483647 h 975"/>
              <a:gd name="T70" fmla="*/ 2147483647 w 3636"/>
              <a:gd name="T71" fmla="*/ 2147483647 h 975"/>
              <a:gd name="T72" fmla="*/ 2147483647 w 3636"/>
              <a:gd name="T73" fmla="*/ 2147483647 h 975"/>
              <a:gd name="T74" fmla="*/ 2147483647 w 3636"/>
              <a:gd name="T75" fmla="*/ 2147483647 h 975"/>
              <a:gd name="T76" fmla="*/ 2147483647 w 3636"/>
              <a:gd name="T77" fmla="*/ 2147483647 h 975"/>
              <a:gd name="T78" fmla="*/ 2147483647 w 3636"/>
              <a:gd name="T79" fmla="*/ 2147483647 h 975"/>
              <a:gd name="T80" fmla="*/ 2147483647 w 3636"/>
              <a:gd name="T81" fmla="*/ 2147483647 h 975"/>
              <a:gd name="T82" fmla="*/ 2147483647 w 3636"/>
              <a:gd name="T83" fmla="*/ 2147483647 h 975"/>
              <a:gd name="T84" fmla="*/ 2147483647 w 3636"/>
              <a:gd name="T85" fmla="*/ 2147483647 h 975"/>
              <a:gd name="T86" fmla="*/ 2147483647 w 3636"/>
              <a:gd name="T87" fmla="*/ 2147483647 h 975"/>
              <a:gd name="T88" fmla="*/ 2147483647 w 3636"/>
              <a:gd name="T89" fmla="*/ 2147483647 h 975"/>
              <a:gd name="T90" fmla="*/ 2147483647 w 3636"/>
              <a:gd name="T91" fmla="*/ 2147483647 h 975"/>
              <a:gd name="T92" fmla="*/ 2147483647 w 3636"/>
              <a:gd name="T93" fmla="*/ 2147483647 h 9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36"/>
              <a:gd name="T142" fmla="*/ 0 h 975"/>
              <a:gd name="T143" fmla="*/ 3636 w 3636"/>
              <a:gd name="T144" fmla="*/ 975 h 9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36" h="975">
                <a:moveTo>
                  <a:pt x="0" y="975"/>
                </a:moveTo>
                <a:cubicBezTo>
                  <a:pt x="50" y="925"/>
                  <a:pt x="106" y="849"/>
                  <a:pt x="165" y="810"/>
                </a:cubicBezTo>
                <a:cubicBezTo>
                  <a:pt x="215" y="734"/>
                  <a:pt x="300" y="695"/>
                  <a:pt x="375" y="645"/>
                </a:cubicBezTo>
                <a:cubicBezTo>
                  <a:pt x="393" y="633"/>
                  <a:pt x="403" y="613"/>
                  <a:pt x="420" y="600"/>
                </a:cubicBezTo>
                <a:cubicBezTo>
                  <a:pt x="463" y="567"/>
                  <a:pt x="510" y="540"/>
                  <a:pt x="555" y="510"/>
                </a:cubicBezTo>
                <a:cubicBezTo>
                  <a:pt x="611" y="473"/>
                  <a:pt x="688" y="437"/>
                  <a:pt x="735" y="390"/>
                </a:cubicBezTo>
                <a:cubicBezTo>
                  <a:pt x="750" y="375"/>
                  <a:pt x="762" y="357"/>
                  <a:pt x="780" y="345"/>
                </a:cubicBezTo>
                <a:cubicBezTo>
                  <a:pt x="819" y="319"/>
                  <a:pt x="874" y="308"/>
                  <a:pt x="915" y="285"/>
                </a:cubicBezTo>
                <a:cubicBezTo>
                  <a:pt x="993" y="241"/>
                  <a:pt x="1059" y="186"/>
                  <a:pt x="1140" y="150"/>
                </a:cubicBezTo>
                <a:cubicBezTo>
                  <a:pt x="1352" y="56"/>
                  <a:pt x="1589" y="28"/>
                  <a:pt x="1815" y="0"/>
                </a:cubicBezTo>
                <a:cubicBezTo>
                  <a:pt x="1986" y="11"/>
                  <a:pt x="2142" y="36"/>
                  <a:pt x="2310" y="60"/>
                </a:cubicBezTo>
                <a:cubicBezTo>
                  <a:pt x="2368" y="79"/>
                  <a:pt x="2455" y="87"/>
                  <a:pt x="2505" y="120"/>
                </a:cubicBezTo>
                <a:cubicBezTo>
                  <a:pt x="2563" y="159"/>
                  <a:pt x="2533" y="144"/>
                  <a:pt x="2595" y="165"/>
                </a:cubicBezTo>
                <a:cubicBezTo>
                  <a:pt x="2605" y="180"/>
                  <a:pt x="2610" y="200"/>
                  <a:pt x="2625" y="210"/>
                </a:cubicBezTo>
                <a:cubicBezTo>
                  <a:pt x="2676" y="242"/>
                  <a:pt x="2755" y="236"/>
                  <a:pt x="2805" y="270"/>
                </a:cubicBezTo>
                <a:cubicBezTo>
                  <a:pt x="2878" y="318"/>
                  <a:pt x="2947" y="377"/>
                  <a:pt x="3030" y="405"/>
                </a:cubicBezTo>
                <a:cubicBezTo>
                  <a:pt x="3087" y="448"/>
                  <a:pt x="3086" y="453"/>
                  <a:pt x="3150" y="480"/>
                </a:cubicBezTo>
                <a:cubicBezTo>
                  <a:pt x="3165" y="486"/>
                  <a:pt x="3181" y="487"/>
                  <a:pt x="3195" y="495"/>
                </a:cubicBezTo>
                <a:cubicBezTo>
                  <a:pt x="3227" y="513"/>
                  <a:pt x="3285" y="555"/>
                  <a:pt x="3285" y="555"/>
                </a:cubicBezTo>
                <a:cubicBezTo>
                  <a:pt x="3311" y="634"/>
                  <a:pt x="3287" y="591"/>
                  <a:pt x="3390" y="660"/>
                </a:cubicBezTo>
                <a:cubicBezTo>
                  <a:pt x="3405" y="670"/>
                  <a:pt x="3435" y="690"/>
                  <a:pt x="3435" y="690"/>
                </a:cubicBezTo>
                <a:cubicBezTo>
                  <a:pt x="3521" y="819"/>
                  <a:pt x="3406" y="667"/>
                  <a:pt x="3510" y="750"/>
                </a:cubicBezTo>
                <a:cubicBezTo>
                  <a:pt x="3524" y="761"/>
                  <a:pt x="3527" y="782"/>
                  <a:pt x="3540" y="795"/>
                </a:cubicBezTo>
                <a:cubicBezTo>
                  <a:pt x="3553" y="808"/>
                  <a:pt x="3571" y="813"/>
                  <a:pt x="3585" y="825"/>
                </a:cubicBezTo>
                <a:cubicBezTo>
                  <a:pt x="3601" y="839"/>
                  <a:pt x="3630" y="849"/>
                  <a:pt x="3630" y="870"/>
                </a:cubicBezTo>
                <a:cubicBezTo>
                  <a:pt x="3630" y="886"/>
                  <a:pt x="3599" y="862"/>
                  <a:pt x="3585" y="855"/>
                </a:cubicBezTo>
                <a:cubicBezTo>
                  <a:pt x="3569" y="847"/>
                  <a:pt x="3556" y="832"/>
                  <a:pt x="3540" y="825"/>
                </a:cubicBezTo>
                <a:cubicBezTo>
                  <a:pt x="3451" y="785"/>
                  <a:pt x="3361" y="780"/>
                  <a:pt x="3270" y="750"/>
                </a:cubicBezTo>
                <a:cubicBezTo>
                  <a:pt x="3348" y="634"/>
                  <a:pt x="3296" y="671"/>
                  <a:pt x="3420" y="630"/>
                </a:cubicBezTo>
                <a:cubicBezTo>
                  <a:pt x="3454" y="619"/>
                  <a:pt x="3510" y="570"/>
                  <a:pt x="3510" y="570"/>
                </a:cubicBezTo>
                <a:cubicBezTo>
                  <a:pt x="3520" y="555"/>
                  <a:pt x="3522" y="525"/>
                  <a:pt x="3540" y="525"/>
                </a:cubicBezTo>
                <a:cubicBezTo>
                  <a:pt x="3556" y="525"/>
                  <a:pt x="3551" y="555"/>
                  <a:pt x="3555" y="570"/>
                </a:cubicBezTo>
                <a:cubicBezTo>
                  <a:pt x="3569" y="619"/>
                  <a:pt x="3575" y="653"/>
                  <a:pt x="3585" y="705"/>
                </a:cubicBezTo>
                <a:cubicBezTo>
                  <a:pt x="3580" y="750"/>
                  <a:pt x="3590" y="800"/>
                  <a:pt x="3570" y="840"/>
                </a:cubicBezTo>
                <a:cubicBezTo>
                  <a:pt x="3563" y="854"/>
                  <a:pt x="3540" y="828"/>
                  <a:pt x="3525" y="825"/>
                </a:cubicBezTo>
                <a:cubicBezTo>
                  <a:pt x="3435" y="805"/>
                  <a:pt x="3344" y="802"/>
                  <a:pt x="3255" y="780"/>
                </a:cubicBezTo>
                <a:cubicBezTo>
                  <a:pt x="3303" y="709"/>
                  <a:pt x="3279" y="752"/>
                  <a:pt x="3315" y="645"/>
                </a:cubicBezTo>
                <a:cubicBezTo>
                  <a:pt x="3320" y="630"/>
                  <a:pt x="3346" y="638"/>
                  <a:pt x="3360" y="630"/>
                </a:cubicBezTo>
                <a:cubicBezTo>
                  <a:pt x="3392" y="612"/>
                  <a:pt x="3450" y="570"/>
                  <a:pt x="3450" y="570"/>
                </a:cubicBezTo>
                <a:cubicBezTo>
                  <a:pt x="3460" y="555"/>
                  <a:pt x="3466" y="536"/>
                  <a:pt x="3480" y="525"/>
                </a:cubicBezTo>
                <a:cubicBezTo>
                  <a:pt x="3492" y="515"/>
                  <a:pt x="3523" y="494"/>
                  <a:pt x="3525" y="510"/>
                </a:cubicBezTo>
                <a:cubicBezTo>
                  <a:pt x="3536" y="584"/>
                  <a:pt x="3515" y="660"/>
                  <a:pt x="3510" y="735"/>
                </a:cubicBezTo>
                <a:cubicBezTo>
                  <a:pt x="3433" y="709"/>
                  <a:pt x="3350" y="739"/>
                  <a:pt x="3270" y="750"/>
                </a:cubicBezTo>
                <a:cubicBezTo>
                  <a:pt x="3349" y="724"/>
                  <a:pt x="3302" y="744"/>
                  <a:pt x="3405" y="675"/>
                </a:cubicBezTo>
                <a:cubicBezTo>
                  <a:pt x="3420" y="665"/>
                  <a:pt x="3360" y="705"/>
                  <a:pt x="3360" y="705"/>
                </a:cubicBezTo>
                <a:cubicBezTo>
                  <a:pt x="3350" y="720"/>
                  <a:pt x="3317" y="737"/>
                  <a:pt x="3330" y="750"/>
                </a:cubicBezTo>
                <a:cubicBezTo>
                  <a:pt x="3369" y="789"/>
                  <a:pt x="3412" y="701"/>
                  <a:pt x="3420" y="690"/>
                </a:cubicBezTo>
                <a:cubicBezTo>
                  <a:pt x="3385" y="830"/>
                  <a:pt x="3439" y="692"/>
                  <a:pt x="3450" y="660"/>
                </a:cubicBezTo>
                <a:cubicBezTo>
                  <a:pt x="3487" y="770"/>
                  <a:pt x="3472" y="719"/>
                  <a:pt x="3495" y="810"/>
                </a:cubicBezTo>
                <a:cubicBezTo>
                  <a:pt x="3500" y="775"/>
                  <a:pt x="3476" y="716"/>
                  <a:pt x="3510" y="705"/>
                </a:cubicBezTo>
                <a:cubicBezTo>
                  <a:pt x="3540" y="695"/>
                  <a:pt x="3530" y="765"/>
                  <a:pt x="3540" y="795"/>
                </a:cubicBezTo>
                <a:cubicBezTo>
                  <a:pt x="3545" y="810"/>
                  <a:pt x="3530" y="765"/>
                  <a:pt x="3525" y="750"/>
                </a:cubicBezTo>
                <a:cubicBezTo>
                  <a:pt x="3518" y="730"/>
                  <a:pt x="3510" y="711"/>
                  <a:pt x="3510" y="690"/>
                </a:cubicBezTo>
                <a:cubicBezTo>
                  <a:pt x="3510" y="674"/>
                  <a:pt x="3520" y="720"/>
                  <a:pt x="3525" y="735"/>
                </a:cubicBezTo>
                <a:cubicBezTo>
                  <a:pt x="3540" y="689"/>
                  <a:pt x="3555" y="622"/>
                  <a:pt x="3555" y="780"/>
                </a:cubicBezTo>
                <a:cubicBezTo>
                  <a:pt x="3555" y="805"/>
                  <a:pt x="3546" y="730"/>
                  <a:pt x="3540" y="705"/>
                </a:cubicBezTo>
                <a:cubicBezTo>
                  <a:pt x="3536" y="690"/>
                  <a:pt x="3530" y="675"/>
                  <a:pt x="3525" y="660"/>
                </a:cubicBezTo>
                <a:cubicBezTo>
                  <a:pt x="3510" y="665"/>
                  <a:pt x="3491" y="664"/>
                  <a:pt x="3480" y="675"/>
                </a:cubicBezTo>
                <a:cubicBezTo>
                  <a:pt x="3469" y="686"/>
                  <a:pt x="3465" y="736"/>
                  <a:pt x="3465" y="720"/>
                </a:cubicBezTo>
                <a:cubicBezTo>
                  <a:pt x="3465" y="699"/>
                  <a:pt x="3475" y="680"/>
                  <a:pt x="3480" y="660"/>
                </a:cubicBezTo>
                <a:cubicBezTo>
                  <a:pt x="3475" y="640"/>
                  <a:pt x="3483" y="609"/>
                  <a:pt x="3465" y="600"/>
                </a:cubicBezTo>
                <a:cubicBezTo>
                  <a:pt x="3451" y="593"/>
                  <a:pt x="3454" y="630"/>
                  <a:pt x="3450" y="645"/>
                </a:cubicBezTo>
                <a:cubicBezTo>
                  <a:pt x="3424" y="747"/>
                  <a:pt x="3458" y="697"/>
                  <a:pt x="3390" y="765"/>
                </a:cubicBezTo>
                <a:cubicBezTo>
                  <a:pt x="3385" y="780"/>
                  <a:pt x="3364" y="799"/>
                  <a:pt x="3375" y="810"/>
                </a:cubicBezTo>
                <a:cubicBezTo>
                  <a:pt x="3386" y="821"/>
                  <a:pt x="3435" y="799"/>
                  <a:pt x="3420" y="795"/>
                </a:cubicBezTo>
                <a:cubicBezTo>
                  <a:pt x="3372" y="781"/>
                  <a:pt x="3320" y="785"/>
                  <a:pt x="3270" y="780"/>
                </a:cubicBezTo>
                <a:cubicBezTo>
                  <a:pt x="3317" y="749"/>
                  <a:pt x="3353" y="698"/>
                  <a:pt x="3405" y="675"/>
                </a:cubicBezTo>
                <a:cubicBezTo>
                  <a:pt x="3434" y="662"/>
                  <a:pt x="3465" y="655"/>
                  <a:pt x="3495" y="645"/>
                </a:cubicBezTo>
                <a:cubicBezTo>
                  <a:pt x="3510" y="640"/>
                  <a:pt x="3540" y="630"/>
                  <a:pt x="3540" y="630"/>
                </a:cubicBezTo>
                <a:cubicBezTo>
                  <a:pt x="3558" y="738"/>
                  <a:pt x="3573" y="746"/>
                  <a:pt x="3555" y="855"/>
                </a:cubicBezTo>
                <a:cubicBezTo>
                  <a:pt x="3521" y="847"/>
                  <a:pt x="3427" y="825"/>
                  <a:pt x="3405" y="810"/>
                </a:cubicBezTo>
                <a:cubicBezTo>
                  <a:pt x="3390" y="800"/>
                  <a:pt x="3376" y="787"/>
                  <a:pt x="3360" y="780"/>
                </a:cubicBezTo>
                <a:cubicBezTo>
                  <a:pt x="3331" y="767"/>
                  <a:pt x="3270" y="750"/>
                  <a:pt x="3270" y="750"/>
                </a:cubicBezTo>
                <a:cubicBezTo>
                  <a:pt x="3319" y="717"/>
                  <a:pt x="3341" y="678"/>
                  <a:pt x="3390" y="645"/>
                </a:cubicBezTo>
                <a:cubicBezTo>
                  <a:pt x="3390" y="645"/>
                  <a:pt x="3360" y="665"/>
                  <a:pt x="3345" y="675"/>
                </a:cubicBezTo>
                <a:cubicBezTo>
                  <a:pt x="3325" y="734"/>
                  <a:pt x="3307" y="760"/>
                  <a:pt x="3255" y="795"/>
                </a:cubicBezTo>
                <a:cubicBezTo>
                  <a:pt x="3375" y="835"/>
                  <a:pt x="3225" y="795"/>
                  <a:pt x="3345" y="795"/>
                </a:cubicBezTo>
                <a:cubicBezTo>
                  <a:pt x="3370" y="795"/>
                  <a:pt x="3395" y="803"/>
                  <a:pt x="3420" y="810"/>
                </a:cubicBezTo>
                <a:cubicBezTo>
                  <a:pt x="3451" y="818"/>
                  <a:pt x="3480" y="830"/>
                  <a:pt x="3510" y="840"/>
                </a:cubicBezTo>
                <a:cubicBezTo>
                  <a:pt x="3525" y="845"/>
                  <a:pt x="3555" y="855"/>
                  <a:pt x="3555" y="855"/>
                </a:cubicBezTo>
                <a:cubicBezTo>
                  <a:pt x="3565" y="870"/>
                  <a:pt x="3571" y="889"/>
                  <a:pt x="3585" y="900"/>
                </a:cubicBezTo>
                <a:cubicBezTo>
                  <a:pt x="3597" y="910"/>
                  <a:pt x="3627" y="931"/>
                  <a:pt x="3630" y="915"/>
                </a:cubicBezTo>
                <a:cubicBezTo>
                  <a:pt x="3636" y="884"/>
                  <a:pt x="3610" y="855"/>
                  <a:pt x="3600" y="825"/>
                </a:cubicBezTo>
                <a:cubicBezTo>
                  <a:pt x="3592" y="801"/>
                  <a:pt x="3585" y="725"/>
                  <a:pt x="3585" y="750"/>
                </a:cubicBezTo>
                <a:cubicBezTo>
                  <a:pt x="3585" y="785"/>
                  <a:pt x="3594" y="820"/>
                  <a:pt x="3600" y="855"/>
                </a:cubicBezTo>
                <a:cubicBezTo>
                  <a:pt x="3604" y="875"/>
                  <a:pt x="3626" y="898"/>
                  <a:pt x="3615" y="915"/>
                </a:cubicBezTo>
                <a:cubicBezTo>
                  <a:pt x="3606" y="928"/>
                  <a:pt x="3585" y="905"/>
                  <a:pt x="3570" y="900"/>
                </a:cubicBezTo>
                <a:cubicBezTo>
                  <a:pt x="3560" y="885"/>
                  <a:pt x="3555" y="865"/>
                  <a:pt x="3540" y="855"/>
                </a:cubicBezTo>
                <a:cubicBezTo>
                  <a:pt x="3513" y="838"/>
                  <a:pt x="3476" y="843"/>
                  <a:pt x="3450" y="825"/>
                </a:cubicBezTo>
                <a:cubicBezTo>
                  <a:pt x="3435" y="815"/>
                  <a:pt x="3420" y="805"/>
                  <a:pt x="3405" y="795"/>
                </a:cubicBezTo>
                <a:cubicBezTo>
                  <a:pt x="3390" y="785"/>
                  <a:pt x="3467" y="821"/>
                  <a:pt x="3450" y="825"/>
                </a:cubicBezTo>
                <a:cubicBezTo>
                  <a:pt x="3416" y="834"/>
                  <a:pt x="3380" y="810"/>
                  <a:pt x="3345" y="810"/>
                </a:cubicBezTo>
                <a:cubicBezTo>
                  <a:pt x="3324" y="810"/>
                  <a:pt x="3385" y="819"/>
                  <a:pt x="3405" y="825"/>
                </a:cubicBezTo>
                <a:cubicBezTo>
                  <a:pt x="3448" y="838"/>
                  <a:pt x="3520" y="850"/>
                  <a:pt x="3555" y="8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700338" y="4292600"/>
          <a:ext cx="4056112" cy="1706487"/>
        </p:xfrm>
        <a:graphic>
          <a:graphicData uri="http://schemas.openxmlformats.org/drawingml/2006/table">
            <a:tbl>
              <a:tblPr/>
              <a:tblGrid>
                <a:gridCol w="2032000"/>
                <a:gridCol w="162560"/>
                <a:gridCol w="1861552"/>
              </a:tblGrid>
              <a:tr h="568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32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PF=1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SF=1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32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V="1">
            <a:off x="6300788" y="3789363"/>
            <a:ext cx="574675" cy="18716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79388" y="620713"/>
          <a:ext cx="8893175" cy="3512503"/>
        </p:xfrm>
        <a:graphic>
          <a:graphicData uri="http://schemas.openxmlformats.org/drawingml/2006/table">
            <a:tbl>
              <a:tblPr/>
              <a:tblGrid>
                <a:gridCol w="966787"/>
                <a:gridCol w="568325"/>
                <a:gridCol w="668338"/>
                <a:gridCol w="668337"/>
                <a:gridCol w="669925"/>
                <a:gridCol w="668338"/>
                <a:gridCol w="668337"/>
                <a:gridCol w="669925"/>
                <a:gridCol w="668338"/>
                <a:gridCol w="184150"/>
                <a:gridCol w="1154112"/>
                <a:gridCol w="184150"/>
                <a:gridCol w="1154113"/>
              </a:tblGrid>
              <a:tr h="342900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B&lt;0.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Интерпретации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</a:t>
                      </a: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92" name="Line 3"/>
          <p:cNvSpPr>
            <a:spLocks noChangeShapeType="1"/>
          </p:cNvSpPr>
          <p:nvPr/>
        </p:nvSpPr>
        <p:spPr bwMode="auto">
          <a:xfrm>
            <a:off x="106363" y="2420938"/>
            <a:ext cx="144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93" name="Line 2"/>
          <p:cNvSpPr>
            <a:spLocks noChangeShapeType="1"/>
          </p:cNvSpPr>
          <p:nvPr/>
        </p:nvSpPr>
        <p:spPr bwMode="auto">
          <a:xfrm>
            <a:off x="7812088" y="2420938"/>
            <a:ext cx="14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94" name="Line 1"/>
          <p:cNvSpPr>
            <a:spLocks noChangeShapeType="1"/>
          </p:cNvSpPr>
          <p:nvPr/>
        </p:nvSpPr>
        <p:spPr bwMode="auto">
          <a:xfrm>
            <a:off x="6588125" y="2420938"/>
            <a:ext cx="144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95" name="Freeform 4"/>
          <p:cNvSpPr>
            <a:spLocks/>
          </p:cNvSpPr>
          <p:nvPr/>
        </p:nvSpPr>
        <p:spPr bwMode="auto">
          <a:xfrm>
            <a:off x="900113" y="1557338"/>
            <a:ext cx="576262" cy="287337"/>
          </a:xfrm>
          <a:custGeom>
            <a:avLst/>
            <a:gdLst>
              <a:gd name="T0" fmla="*/ 2147483647 w 3636"/>
              <a:gd name="T1" fmla="*/ 2147483647 h 975"/>
              <a:gd name="T2" fmla="*/ 2147483647 w 3636"/>
              <a:gd name="T3" fmla="*/ 2147483647 h 975"/>
              <a:gd name="T4" fmla="*/ 2147483647 w 3636"/>
              <a:gd name="T5" fmla="*/ 2147483647 h 975"/>
              <a:gd name="T6" fmla="*/ 2147483647 w 3636"/>
              <a:gd name="T7" fmla="*/ 2147483647 h 975"/>
              <a:gd name="T8" fmla="*/ 2147483647 w 3636"/>
              <a:gd name="T9" fmla="*/ 0 h 975"/>
              <a:gd name="T10" fmla="*/ 2147483647 w 3636"/>
              <a:gd name="T11" fmla="*/ 2147483647 h 975"/>
              <a:gd name="T12" fmla="*/ 2147483647 w 3636"/>
              <a:gd name="T13" fmla="*/ 2147483647 h 975"/>
              <a:gd name="T14" fmla="*/ 2147483647 w 3636"/>
              <a:gd name="T15" fmla="*/ 2147483647 h 975"/>
              <a:gd name="T16" fmla="*/ 2147483647 w 3636"/>
              <a:gd name="T17" fmla="*/ 2147483647 h 975"/>
              <a:gd name="T18" fmla="*/ 2147483647 w 3636"/>
              <a:gd name="T19" fmla="*/ 2147483647 h 975"/>
              <a:gd name="T20" fmla="*/ 2147483647 w 3636"/>
              <a:gd name="T21" fmla="*/ 2147483647 h 975"/>
              <a:gd name="T22" fmla="*/ 2147483647 w 3636"/>
              <a:gd name="T23" fmla="*/ 2147483647 h 975"/>
              <a:gd name="T24" fmla="*/ 2147483647 w 3636"/>
              <a:gd name="T25" fmla="*/ 2147483647 h 975"/>
              <a:gd name="T26" fmla="*/ 2147483647 w 3636"/>
              <a:gd name="T27" fmla="*/ 2147483647 h 975"/>
              <a:gd name="T28" fmla="*/ 2147483647 w 3636"/>
              <a:gd name="T29" fmla="*/ 2147483647 h 975"/>
              <a:gd name="T30" fmla="*/ 2147483647 w 3636"/>
              <a:gd name="T31" fmla="*/ 2147483647 h 975"/>
              <a:gd name="T32" fmla="*/ 2147483647 w 3636"/>
              <a:gd name="T33" fmla="*/ 2147483647 h 975"/>
              <a:gd name="T34" fmla="*/ 2147483647 w 3636"/>
              <a:gd name="T35" fmla="*/ 2147483647 h 975"/>
              <a:gd name="T36" fmla="*/ 2147483647 w 3636"/>
              <a:gd name="T37" fmla="*/ 2147483647 h 975"/>
              <a:gd name="T38" fmla="*/ 2147483647 w 3636"/>
              <a:gd name="T39" fmla="*/ 2147483647 h 975"/>
              <a:gd name="T40" fmla="*/ 2147483647 w 3636"/>
              <a:gd name="T41" fmla="*/ 2147483647 h 975"/>
              <a:gd name="T42" fmla="*/ 2147483647 w 3636"/>
              <a:gd name="T43" fmla="*/ 2147483647 h 975"/>
              <a:gd name="T44" fmla="*/ 2147483647 w 3636"/>
              <a:gd name="T45" fmla="*/ 2147483647 h 975"/>
              <a:gd name="T46" fmla="*/ 2147483647 w 3636"/>
              <a:gd name="T47" fmla="*/ 2147483647 h 975"/>
              <a:gd name="T48" fmla="*/ 2147483647 w 3636"/>
              <a:gd name="T49" fmla="*/ 2147483647 h 975"/>
              <a:gd name="T50" fmla="*/ 2147483647 w 3636"/>
              <a:gd name="T51" fmla="*/ 2147483647 h 975"/>
              <a:gd name="T52" fmla="*/ 2147483647 w 3636"/>
              <a:gd name="T53" fmla="*/ 2147483647 h 975"/>
              <a:gd name="T54" fmla="*/ 2147483647 w 3636"/>
              <a:gd name="T55" fmla="*/ 2147483647 h 975"/>
              <a:gd name="T56" fmla="*/ 2147483647 w 3636"/>
              <a:gd name="T57" fmla="*/ 2147483647 h 975"/>
              <a:gd name="T58" fmla="*/ 2147483647 w 3636"/>
              <a:gd name="T59" fmla="*/ 2147483647 h 975"/>
              <a:gd name="T60" fmla="*/ 2147483647 w 3636"/>
              <a:gd name="T61" fmla="*/ 2147483647 h 975"/>
              <a:gd name="T62" fmla="*/ 2147483647 w 3636"/>
              <a:gd name="T63" fmla="*/ 2147483647 h 975"/>
              <a:gd name="T64" fmla="*/ 2147483647 w 3636"/>
              <a:gd name="T65" fmla="*/ 2147483647 h 975"/>
              <a:gd name="T66" fmla="*/ 2147483647 w 3636"/>
              <a:gd name="T67" fmla="*/ 2147483647 h 975"/>
              <a:gd name="T68" fmla="*/ 2147483647 w 3636"/>
              <a:gd name="T69" fmla="*/ 2147483647 h 975"/>
              <a:gd name="T70" fmla="*/ 2147483647 w 3636"/>
              <a:gd name="T71" fmla="*/ 2147483647 h 975"/>
              <a:gd name="T72" fmla="*/ 2147483647 w 3636"/>
              <a:gd name="T73" fmla="*/ 2147483647 h 975"/>
              <a:gd name="T74" fmla="*/ 2147483647 w 3636"/>
              <a:gd name="T75" fmla="*/ 2147483647 h 975"/>
              <a:gd name="T76" fmla="*/ 2147483647 w 3636"/>
              <a:gd name="T77" fmla="*/ 2147483647 h 975"/>
              <a:gd name="T78" fmla="*/ 2147483647 w 3636"/>
              <a:gd name="T79" fmla="*/ 2147483647 h 975"/>
              <a:gd name="T80" fmla="*/ 2147483647 w 3636"/>
              <a:gd name="T81" fmla="*/ 2147483647 h 975"/>
              <a:gd name="T82" fmla="*/ 2147483647 w 3636"/>
              <a:gd name="T83" fmla="*/ 2147483647 h 975"/>
              <a:gd name="T84" fmla="*/ 2147483647 w 3636"/>
              <a:gd name="T85" fmla="*/ 2147483647 h 975"/>
              <a:gd name="T86" fmla="*/ 2147483647 w 3636"/>
              <a:gd name="T87" fmla="*/ 2147483647 h 975"/>
              <a:gd name="T88" fmla="*/ 2147483647 w 3636"/>
              <a:gd name="T89" fmla="*/ 2147483647 h 975"/>
              <a:gd name="T90" fmla="*/ 2147483647 w 3636"/>
              <a:gd name="T91" fmla="*/ 2147483647 h 975"/>
              <a:gd name="T92" fmla="*/ 2147483647 w 3636"/>
              <a:gd name="T93" fmla="*/ 2147483647 h 9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36"/>
              <a:gd name="T142" fmla="*/ 0 h 975"/>
              <a:gd name="T143" fmla="*/ 3636 w 3636"/>
              <a:gd name="T144" fmla="*/ 975 h 9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36" h="975">
                <a:moveTo>
                  <a:pt x="0" y="975"/>
                </a:moveTo>
                <a:cubicBezTo>
                  <a:pt x="50" y="925"/>
                  <a:pt x="106" y="849"/>
                  <a:pt x="165" y="810"/>
                </a:cubicBezTo>
                <a:cubicBezTo>
                  <a:pt x="215" y="734"/>
                  <a:pt x="300" y="695"/>
                  <a:pt x="375" y="645"/>
                </a:cubicBezTo>
                <a:cubicBezTo>
                  <a:pt x="393" y="633"/>
                  <a:pt x="403" y="613"/>
                  <a:pt x="420" y="600"/>
                </a:cubicBezTo>
                <a:cubicBezTo>
                  <a:pt x="463" y="567"/>
                  <a:pt x="510" y="540"/>
                  <a:pt x="555" y="510"/>
                </a:cubicBezTo>
                <a:cubicBezTo>
                  <a:pt x="611" y="473"/>
                  <a:pt x="688" y="437"/>
                  <a:pt x="735" y="390"/>
                </a:cubicBezTo>
                <a:cubicBezTo>
                  <a:pt x="750" y="375"/>
                  <a:pt x="762" y="357"/>
                  <a:pt x="780" y="345"/>
                </a:cubicBezTo>
                <a:cubicBezTo>
                  <a:pt x="819" y="319"/>
                  <a:pt x="874" y="308"/>
                  <a:pt x="915" y="285"/>
                </a:cubicBezTo>
                <a:cubicBezTo>
                  <a:pt x="993" y="241"/>
                  <a:pt x="1059" y="186"/>
                  <a:pt x="1140" y="150"/>
                </a:cubicBezTo>
                <a:cubicBezTo>
                  <a:pt x="1352" y="56"/>
                  <a:pt x="1589" y="28"/>
                  <a:pt x="1815" y="0"/>
                </a:cubicBezTo>
                <a:cubicBezTo>
                  <a:pt x="1986" y="11"/>
                  <a:pt x="2142" y="36"/>
                  <a:pt x="2310" y="60"/>
                </a:cubicBezTo>
                <a:cubicBezTo>
                  <a:pt x="2368" y="79"/>
                  <a:pt x="2455" y="87"/>
                  <a:pt x="2505" y="120"/>
                </a:cubicBezTo>
                <a:cubicBezTo>
                  <a:pt x="2563" y="159"/>
                  <a:pt x="2533" y="144"/>
                  <a:pt x="2595" y="165"/>
                </a:cubicBezTo>
                <a:cubicBezTo>
                  <a:pt x="2605" y="180"/>
                  <a:pt x="2610" y="200"/>
                  <a:pt x="2625" y="210"/>
                </a:cubicBezTo>
                <a:cubicBezTo>
                  <a:pt x="2676" y="242"/>
                  <a:pt x="2755" y="236"/>
                  <a:pt x="2805" y="270"/>
                </a:cubicBezTo>
                <a:cubicBezTo>
                  <a:pt x="2878" y="318"/>
                  <a:pt x="2947" y="377"/>
                  <a:pt x="3030" y="405"/>
                </a:cubicBezTo>
                <a:cubicBezTo>
                  <a:pt x="3087" y="448"/>
                  <a:pt x="3086" y="453"/>
                  <a:pt x="3150" y="480"/>
                </a:cubicBezTo>
                <a:cubicBezTo>
                  <a:pt x="3165" y="486"/>
                  <a:pt x="3181" y="487"/>
                  <a:pt x="3195" y="495"/>
                </a:cubicBezTo>
                <a:cubicBezTo>
                  <a:pt x="3227" y="513"/>
                  <a:pt x="3285" y="555"/>
                  <a:pt x="3285" y="555"/>
                </a:cubicBezTo>
                <a:cubicBezTo>
                  <a:pt x="3311" y="634"/>
                  <a:pt x="3287" y="591"/>
                  <a:pt x="3390" y="660"/>
                </a:cubicBezTo>
                <a:cubicBezTo>
                  <a:pt x="3405" y="670"/>
                  <a:pt x="3435" y="690"/>
                  <a:pt x="3435" y="690"/>
                </a:cubicBezTo>
                <a:cubicBezTo>
                  <a:pt x="3521" y="819"/>
                  <a:pt x="3406" y="667"/>
                  <a:pt x="3510" y="750"/>
                </a:cubicBezTo>
                <a:cubicBezTo>
                  <a:pt x="3524" y="761"/>
                  <a:pt x="3527" y="782"/>
                  <a:pt x="3540" y="795"/>
                </a:cubicBezTo>
                <a:cubicBezTo>
                  <a:pt x="3553" y="808"/>
                  <a:pt x="3571" y="813"/>
                  <a:pt x="3585" y="825"/>
                </a:cubicBezTo>
                <a:cubicBezTo>
                  <a:pt x="3601" y="839"/>
                  <a:pt x="3630" y="849"/>
                  <a:pt x="3630" y="870"/>
                </a:cubicBezTo>
                <a:cubicBezTo>
                  <a:pt x="3630" y="886"/>
                  <a:pt x="3599" y="862"/>
                  <a:pt x="3585" y="855"/>
                </a:cubicBezTo>
                <a:cubicBezTo>
                  <a:pt x="3569" y="847"/>
                  <a:pt x="3556" y="832"/>
                  <a:pt x="3540" y="825"/>
                </a:cubicBezTo>
                <a:cubicBezTo>
                  <a:pt x="3451" y="785"/>
                  <a:pt x="3361" y="780"/>
                  <a:pt x="3270" y="750"/>
                </a:cubicBezTo>
                <a:cubicBezTo>
                  <a:pt x="3348" y="634"/>
                  <a:pt x="3296" y="671"/>
                  <a:pt x="3420" y="630"/>
                </a:cubicBezTo>
                <a:cubicBezTo>
                  <a:pt x="3454" y="619"/>
                  <a:pt x="3510" y="570"/>
                  <a:pt x="3510" y="570"/>
                </a:cubicBezTo>
                <a:cubicBezTo>
                  <a:pt x="3520" y="555"/>
                  <a:pt x="3522" y="525"/>
                  <a:pt x="3540" y="525"/>
                </a:cubicBezTo>
                <a:cubicBezTo>
                  <a:pt x="3556" y="525"/>
                  <a:pt x="3551" y="555"/>
                  <a:pt x="3555" y="570"/>
                </a:cubicBezTo>
                <a:cubicBezTo>
                  <a:pt x="3569" y="619"/>
                  <a:pt x="3575" y="653"/>
                  <a:pt x="3585" y="705"/>
                </a:cubicBezTo>
                <a:cubicBezTo>
                  <a:pt x="3580" y="750"/>
                  <a:pt x="3590" y="800"/>
                  <a:pt x="3570" y="840"/>
                </a:cubicBezTo>
                <a:cubicBezTo>
                  <a:pt x="3563" y="854"/>
                  <a:pt x="3540" y="828"/>
                  <a:pt x="3525" y="825"/>
                </a:cubicBezTo>
                <a:cubicBezTo>
                  <a:pt x="3435" y="805"/>
                  <a:pt x="3344" y="802"/>
                  <a:pt x="3255" y="780"/>
                </a:cubicBezTo>
                <a:cubicBezTo>
                  <a:pt x="3303" y="709"/>
                  <a:pt x="3279" y="752"/>
                  <a:pt x="3315" y="645"/>
                </a:cubicBezTo>
                <a:cubicBezTo>
                  <a:pt x="3320" y="630"/>
                  <a:pt x="3346" y="638"/>
                  <a:pt x="3360" y="630"/>
                </a:cubicBezTo>
                <a:cubicBezTo>
                  <a:pt x="3392" y="612"/>
                  <a:pt x="3450" y="570"/>
                  <a:pt x="3450" y="570"/>
                </a:cubicBezTo>
                <a:cubicBezTo>
                  <a:pt x="3460" y="555"/>
                  <a:pt x="3466" y="536"/>
                  <a:pt x="3480" y="525"/>
                </a:cubicBezTo>
                <a:cubicBezTo>
                  <a:pt x="3492" y="515"/>
                  <a:pt x="3523" y="494"/>
                  <a:pt x="3525" y="510"/>
                </a:cubicBezTo>
                <a:cubicBezTo>
                  <a:pt x="3536" y="584"/>
                  <a:pt x="3515" y="660"/>
                  <a:pt x="3510" y="735"/>
                </a:cubicBezTo>
                <a:cubicBezTo>
                  <a:pt x="3433" y="709"/>
                  <a:pt x="3350" y="739"/>
                  <a:pt x="3270" y="750"/>
                </a:cubicBezTo>
                <a:cubicBezTo>
                  <a:pt x="3349" y="724"/>
                  <a:pt x="3302" y="744"/>
                  <a:pt x="3405" y="675"/>
                </a:cubicBezTo>
                <a:cubicBezTo>
                  <a:pt x="3420" y="665"/>
                  <a:pt x="3360" y="705"/>
                  <a:pt x="3360" y="705"/>
                </a:cubicBezTo>
                <a:cubicBezTo>
                  <a:pt x="3350" y="720"/>
                  <a:pt x="3317" y="737"/>
                  <a:pt x="3330" y="750"/>
                </a:cubicBezTo>
                <a:cubicBezTo>
                  <a:pt x="3369" y="789"/>
                  <a:pt x="3412" y="701"/>
                  <a:pt x="3420" y="690"/>
                </a:cubicBezTo>
                <a:cubicBezTo>
                  <a:pt x="3385" y="830"/>
                  <a:pt x="3439" y="692"/>
                  <a:pt x="3450" y="660"/>
                </a:cubicBezTo>
                <a:cubicBezTo>
                  <a:pt x="3487" y="770"/>
                  <a:pt x="3472" y="719"/>
                  <a:pt x="3495" y="810"/>
                </a:cubicBezTo>
                <a:cubicBezTo>
                  <a:pt x="3500" y="775"/>
                  <a:pt x="3476" y="716"/>
                  <a:pt x="3510" y="705"/>
                </a:cubicBezTo>
                <a:cubicBezTo>
                  <a:pt x="3540" y="695"/>
                  <a:pt x="3530" y="765"/>
                  <a:pt x="3540" y="795"/>
                </a:cubicBezTo>
                <a:cubicBezTo>
                  <a:pt x="3545" y="810"/>
                  <a:pt x="3530" y="765"/>
                  <a:pt x="3525" y="750"/>
                </a:cubicBezTo>
                <a:cubicBezTo>
                  <a:pt x="3518" y="730"/>
                  <a:pt x="3510" y="711"/>
                  <a:pt x="3510" y="690"/>
                </a:cubicBezTo>
                <a:cubicBezTo>
                  <a:pt x="3510" y="674"/>
                  <a:pt x="3520" y="720"/>
                  <a:pt x="3525" y="735"/>
                </a:cubicBezTo>
                <a:cubicBezTo>
                  <a:pt x="3540" y="689"/>
                  <a:pt x="3555" y="622"/>
                  <a:pt x="3555" y="780"/>
                </a:cubicBezTo>
                <a:cubicBezTo>
                  <a:pt x="3555" y="805"/>
                  <a:pt x="3546" y="730"/>
                  <a:pt x="3540" y="705"/>
                </a:cubicBezTo>
                <a:cubicBezTo>
                  <a:pt x="3536" y="690"/>
                  <a:pt x="3530" y="675"/>
                  <a:pt x="3525" y="660"/>
                </a:cubicBezTo>
                <a:cubicBezTo>
                  <a:pt x="3510" y="665"/>
                  <a:pt x="3491" y="664"/>
                  <a:pt x="3480" y="675"/>
                </a:cubicBezTo>
                <a:cubicBezTo>
                  <a:pt x="3469" y="686"/>
                  <a:pt x="3465" y="736"/>
                  <a:pt x="3465" y="720"/>
                </a:cubicBezTo>
                <a:cubicBezTo>
                  <a:pt x="3465" y="699"/>
                  <a:pt x="3475" y="680"/>
                  <a:pt x="3480" y="660"/>
                </a:cubicBezTo>
                <a:cubicBezTo>
                  <a:pt x="3475" y="640"/>
                  <a:pt x="3483" y="609"/>
                  <a:pt x="3465" y="600"/>
                </a:cubicBezTo>
                <a:cubicBezTo>
                  <a:pt x="3451" y="593"/>
                  <a:pt x="3454" y="630"/>
                  <a:pt x="3450" y="645"/>
                </a:cubicBezTo>
                <a:cubicBezTo>
                  <a:pt x="3424" y="747"/>
                  <a:pt x="3458" y="697"/>
                  <a:pt x="3390" y="765"/>
                </a:cubicBezTo>
                <a:cubicBezTo>
                  <a:pt x="3385" y="780"/>
                  <a:pt x="3364" y="799"/>
                  <a:pt x="3375" y="810"/>
                </a:cubicBezTo>
                <a:cubicBezTo>
                  <a:pt x="3386" y="821"/>
                  <a:pt x="3435" y="799"/>
                  <a:pt x="3420" y="795"/>
                </a:cubicBezTo>
                <a:cubicBezTo>
                  <a:pt x="3372" y="781"/>
                  <a:pt x="3320" y="785"/>
                  <a:pt x="3270" y="780"/>
                </a:cubicBezTo>
                <a:cubicBezTo>
                  <a:pt x="3317" y="749"/>
                  <a:pt x="3353" y="698"/>
                  <a:pt x="3405" y="675"/>
                </a:cubicBezTo>
                <a:cubicBezTo>
                  <a:pt x="3434" y="662"/>
                  <a:pt x="3465" y="655"/>
                  <a:pt x="3495" y="645"/>
                </a:cubicBezTo>
                <a:cubicBezTo>
                  <a:pt x="3510" y="640"/>
                  <a:pt x="3540" y="630"/>
                  <a:pt x="3540" y="630"/>
                </a:cubicBezTo>
                <a:cubicBezTo>
                  <a:pt x="3558" y="738"/>
                  <a:pt x="3573" y="746"/>
                  <a:pt x="3555" y="855"/>
                </a:cubicBezTo>
                <a:cubicBezTo>
                  <a:pt x="3521" y="847"/>
                  <a:pt x="3427" y="825"/>
                  <a:pt x="3405" y="810"/>
                </a:cubicBezTo>
                <a:cubicBezTo>
                  <a:pt x="3390" y="800"/>
                  <a:pt x="3376" y="787"/>
                  <a:pt x="3360" y="780"/>
                </a:cubicBezTo>
                <a:cubicBezTo>
                  <a:pt x="3331" y="767"/>
                  <a:pt x="3270" y="750"/>
                  <a:pt x="3270" y="750"/>
                </a:cubicBezTo>
                <a:cubicBezTo>
                  <a:pt x="3319" y="717"/>
                  <a:pt x="3341" y="678"/>
                  <a:pt x="3390" y="645"/>
                </a:cubicBezTo>
                <a:cubicBezTo>
                  <a:pt x="3390" y="645"/>
                  <a:pt x="3360" y="665"/>
                  <a:pt x="3345" y="675"/>
                </a:cubicBezTo>
                <a:cubicBezTo>
                  <a:pt x="3325" y="734"/>
                  <a:pt x="3307" y="760"/>
                  <a:pt x="3255" y="795"/>
                </a:cubicBezTo>
                <a:cubicBezTo>
                  <a:pt x="3375" y="835"/>
                  <a:pt x="3225" y="795"/>
                  <a:pt x="3345" y="795"/>
                </a:cubicBezTo>
                <a:cubicBezTo>
                  <a:pt x="3370" y="795"/>
                  <a:pt x="3395" y="803"/>
                  <a:pt x="3420" y="810"/>
                </a:cubicBezTo>
                <a:cubicBezTo>
                  <a:pt x="3451" y="818"/>
                  <a:pt x="3480" y="830"/>
                  <a:pt x="3510" y="840"/>
                </a:cubicBezTo>
                <a:cubicBezTo>
                  <a:pt x="3525" y="845"/>
                  <a:pt x="3555" y="855"/>
                  <a:pt x="3555" y="855"/>
                </a:cubicBezTo>
                <a:cubicBezTo>
                  <a:pt x="3565" y="870"/>
                  <a:pt x="3571" y="889"/>
                  <a:pt x="3585" y="900"/>
                </a:cubicBezTo>
                <a:cubicBezTo>
                  <a:pt x="3597" y="910"/>
                  <a:pt x="3627" y="931"/>
                  <a:pt x="3630" y="915"/>
                </a:cubicBezTo>
                <a:cubicBezTo>
                  <a:pt x="3636" y="884"/>
                  <a:pt x="3610" y="855"/>
                  <a:pt x="3600" y="825"/>
                </a:cubicBezTo>
                <a:cubicBezTo>
                  <a:pt x="3592" y="801"/>
                  <a:pt x="3585" y="725"/>
                  <a:pt x="3585" y="750"/>
                </a:cubicBezTo>
                <a:cubicBezTo>
                  <a:pt x="3585" y="785"/>
                  <a:pt x="3594" y="820"/>
                  <a:pt x="3600" y="855"/>
                </a:cubicBezTo>
                <a:cubicBezTo>
                  <a:pt x="3604" y="875"/>
                  <a:pt x="3626" y="898"/>
                  <a:pt x="3615" y="915"/>
                </a:cubicBezTo>
                <a:cubicBezTo>
                  <a:pt x="3606" y="928"/>
                  <a:pt x="3585" y="905"/>
                  <a:pt x="3570" y="900"/>
                </a:cubicBezTo>
                <a:cubicBezTo>
                  <a:pt x="3560" y="885"/>
                  <a:pt x="3555" y="865"/>
                  <a:pt x="3540" y="855"/>
                </a:cubicBezTo>
                <a:cubicBezTo>
                  <a:pt x="3513" y="838"/>
                  <a:pt x="3476" y="843"/>
                  <a:pt x="3450" y="825"/>
                </a:cubicBezTo>
                <a:cubicBezTo>
                  <a:pt x="3435" y="815"/>
                  <a:pt x="3420" y="805"/>
                  <a:pt x="3405" y="795"/>
                </a:cubicBezTo>
                <a:cubicBezTo>
                  <a:pt x="3390" y="785"/>
                  <a:pt x="3467" y="821"/>
                  <a:pt x="3450" y="825"/>
                </a:cubicBezTo>
                <a:cubicBezTo>
                  <a:pt x="3416" y="834"/>
                  <a:pt x="3380" y="810"/>
                  <a:pt x="3345" y="810"/>
                </a:cubicBezTo>
                <a:cubicBezTo>
                  <a:pt x="3324" y="810"/>
                  <a:pt x="3385" y="819"/>
                  <a:pt x="3405" y="825"/>
                </a:cubicBezTo>
                <a:cubicBezTo>
                  <a:pt x="3448" y="838"/>
                  <a:pt x="3520" y="850"/>
                  <a:pt x="3555" y="8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03575" y="5062538"/>
          <a:ext cx="4064000" cy="1463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CF=1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PF=0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</a:t>
                      </a:r>
                      <a:r>
                        <a:rPr lang="ru-RU" sz="3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OF=1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V="1">
            <a:off x="4643438" y="3716338"/>
            <a:ext cx="3673475" cy="15843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659563" y="4149725"/>
            <a:ext cx="288925" cy="2159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938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А = </a:t>
            </a:r>
            <a:r>
              <a:rPr lang="en-US" sz="3200" dirty="0">
                <a:latin typeface="+mn-lt"/>
              </a:rPr>
              <a:t>77</a:t>
            </a:r>
            <a:r>
              <a:rPr lang="ru-RU" sz="3200" dirty="0">
                <a:latin typeface="+mn-lt"/>
              </a:rPr>
              <a:t>, В = </a:t>
            </a:r>
            <a:r>
              <a:rPr lang="en-US" sz="3200" dirty="0">
                <a:latin typeface="+mn-lt"/>
              </a:rPr>
              <a:t>51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0825" y="1076325"/>
          <a:ext cx="8642985" cy="2929574"/>
        </p:xfrm>
        <a:graphic>
          <a:graphicData uri="http://schemas.openxmlformats.org/drawingml/2006/table">
            <a:tbl>
              <a:tblPr/>
              <a:tblGrid>
                <a:gridCol w="1008063"/>
                <a:gridCol w="484187"/>
                <a:gridCol w="649288"/>
                <a:gridCol w="650875"/>
                <a:gridCol w="649287"/>
                <a:gridCol w="649288"/>
                <a:gridCol w="650875"/>
                <a:gridCol w="649287"/>
                <a:gridCol w="650875"/>
                <a:gridCol w="223838"/>
                <a:gridCol w="1076325"/>
                <a:gridCol w="162560"/>
                <a:gridCol w="1138237"/>
              </a:tblGrid>
              <a:tr h="301625">
                <a:tc gridSpan="1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B&lt;0.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Интерпретации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99" name="Line 3"/>
          <p:cNvSpPr>
            <a:spLocks noChangeShapeType="1"/>
          </p:cNvSpPr>
          <p:nvPr/>
        </p:nvSpPr>
        <p:spPr bwMode="auto">
          <a:xfrm>
            <a:off x="179388" y="2781300"/>
            <a:ext cx="1444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600" name="Line 2"/>
          <p:cNvSpPr>
            <a:spLocks noChangeShapeType="1"/>
          </p:cNvSpPr>
          <p:nvPr/>
        </p:nvSpPr>
        <p:spPr bwMode="auto">
          <a:xfrm>
            <a:off x="7885113" y="2708275"/>
            <a:ext cx="14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601" name="Line 1"/>
          <p:cNvSpPr>
            <a:spLocks noChangeShapeType="1"/>
          </p:cNvSpPr>
          <p:nvPr/>
        </p:nvSpPr>
        <p:spPr bwMode="auto">
          <a:xfrm>
            <a:off x="6588125" y="2779713"/>
            <a:ext cx="144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602" name="Freeform 4"/>
          <p:cNvSpPr>
            <a:spLocks/>
          </p:cNvSpPr>
          <p:nvPr/>
        </p:nvSpPr>
        <p:spPr bwMode="auto">
          <a:xfrm>
            <a:off x="900113" y="1916113"/>
            <a:ext cx="576262" cy="288925"/>
          </a:xfrm>
          <a:custGeom>
            <a:avLst/>
            <a:gdLst>
              <a:gd name="T0" fmla="*/ 2147483647 w 3636"/>
              <a:gd name="T1" fmla="*/ 2147483647 h 975"/>
              <a:gd name="T2" fmla="*/ 2147483647 w 3636"/>
              <a:gd name="T3" fmla="*/ 2147483647 h 975"/>
              <a:gd name="T4" fmla="*/ 2147483647 w 3636"/>
              <a:gd name="T5" fmla="*/ 2147483647 h 975"/>
              <a:gd name="T6" fmla="*/ 2147483647 w 3636"/>
              <a:gd name="T7" fmla="*/ 2147483647 h 975"/>
              <a:gd name="T8" fmla="*/ 2147483647 w 3636"/>
              <a:gd name="T9" fmla="*/ 0 h 975"/>
              <a:gd name="T10" fmla="*/ 2147483647 w 3636"/>
              <a:gd name="T11" fmla="*/ 2147483647 h 975"/>
              <a:gd name="T12" fmla="*/ 2147483647 w 3636"/>
              <a:gd name="T13" fmla="*/ 2147483647 h 975"/>
              <a:gd name="T14" fmla="*/ 2147483647 w 3636"/>
              <a:gd name="T15" fmla="*/ 2147483647 h 975"/>
              <a:gd name="T16" fmla="*/ 2147483647 w 3636"/>
              <a:gd name="T17" fmla="*/ 2147483647 h 975"/>
              <a:gd name="T18" fmla="*/ 2147483647 w 3636"/>
              <a:gd name="T19" fmla="*/ 2147483647 h 975"/>
              <a:gd name="T20" fmla="*/ 2147483647 w 3636"/>
              <a:gd name="T21" fmla="*/ 2147483647 h 975"/>
              <a:gd name="T22" fmla="*/ 2147483647 w 3636"/>
              <a:gd name="T23" fmla="*/ 2147483647 h 975"/>
              <a:gd name="T24" fmla="*/ 2147483647 w 3636"/>
              <a:gd name="T25" fmla="*/ 2147483647 h 975"/>
              <a:gd name="T26" fmla="*/ 2147483647 w 3636"/>
              <a:gd name="T27" fmla="*/ 2147483647 h 975"/>
              <a:gd name="T28" fmla="*/ 2147483647 w 3636"/>
              <a:gd name="T29" fmla="*/ 2147483647 h 975"/>
              <a:gd name="T30" fmla="*/ 2147483647 w 3636"/>
              <a:gd name="T31" fmla="*/ 2147483647 h 975"/>
              <a:gd name="T32" fmla="*/ 2147483647 w 3636"/>
              <a:gd name="T33" fmla="*/ 2147483647 h 975"/>
              <a:gd name="T34" fmla="*/ 2147483647 w 3636"/>
              <a:gd name="T35" fmla="*/ 2147483647 h 975"/>
              <a:gd name="T36" fmla="*/ 2147483647 w 3636"/>
              <a:gd name="T37" fmla="*/ 2147483647 h 975"/>
              <a:gd name="T38" fmla="*/ 2147483647 w 3636"/>
              <a:gd name="T39" fmla="*/ 2147483647 h 975"/>
              <a:gd name="T40" fmla="*/ 2147483647 w 3636"/>
              <a:gd name="T41" fmla="*/ 2147483647 h 975"/>
              <a:gd name="T42" fmla="*/ 2147483647 w 3636"/>
              <a:gd name="T43" fmla="*/ 2147483647 h 975"/>
              <a:gd name="T44" fmla="*/ 2147483647 w 3636"/>
              <a:gd name="T45" fmla="*/ 2147483647 h 975"/>
              <a:gd name="T46" fmla="*/ 2147483647 w 3636"/>
              <a:gd name="T47" fmla="*/ 2147483647 h 975"/>
              <a:gd name="T48" fmla="*/ 2147483647 w 3636"/>
              <a:gd name="T49" fmla="*/ 2147483647 h 975"/>
              <a:gd name="T50" fmla="*/ 2147483647 w 3636"/>
              <a:gd name="T51" fmla="*/ 2147483647 h 975"/>
              <a:gd name="T52" fmla="*/ 2147483647 w 3636"/>
              <a:gd name="T53" fmla="*/ 2147483647 h 975"/>
              <a:gd name="T54" fmla="*/ 2147483647 w 3636"/>
              <a:gd name="T55" fmla="*/ 2147483647 h 975"/>
              <a:gd name="T56" fmla="*/ 2147483647 w 3636"/>
              <a:gd name="T57" fmla="*/ 2147483647 h 975"/>
              <a:gd name="T58" fmla="*/ 2147483647 w 3636"/>
              <a:gd name="T59" fmla="*/ 2147483647 h 975"/>
              <a:gd name="T60" fmla="*/ 2147483647 w 3636"/>
              <a:gd name="T61" fmla="*/ 2147483647 h 975"/>
              <a:gd name="T62" fmla="*/ 2147483647 w 3636"/>
              <a:gd name="T63" fmla="*/ 2147483647 h 975"/>
              <a:gd name="T64" fmla="*/ 2147483647 w 3636"/>
              <a:gd name="T65" fmla="*/ 2147483647 h 975"/>
              <a:gd name="T66" fmla="*/ 2147483647 w 3636"/>
              <a:gd name="T67" fmla="*/ 2147483647 h 975"/>
              <a:gd name="T68" fmla="*/ 2147483647 w 3636"/>
              <a:gd name="T69" fmla="*/ 2147483647 h 975"/>
              <a:gd name="T70" fmla="*/ 2147483647 w 3636"/>
              <a:gd name="T71" fmla="*/ 2147483647 h 975"/>
              <a:gd name="T72" fmla="*/ 2147483647 w 3636"/>
              <a:gd name="T73" fmla="*/ 2147483647 h 975"/>
              <a:gd name="T74" fmla="*/ 2147483647 w 3636"/>
              <a:gd name="T75" fmla="*/ 2147483647 h 975"/>
              <a:gd name="T76" fmla="*/ 2147483647 w 3636"/>
              <a:gd name="T77" fmla="*/ 2147483647 h 975"/>
              <a:gd name="T78" fmla="*/ 2147483647 w 3636"/>
              <a:gd name="T79" fmla="*/ 2147483647 h 975"/>
              <a:gd name="T80" fmla="*/ 2147483647 w 3636"/>
              <a:gd name="T81" fmla="*/ 2147483647 h 975"/>
              <a:gd name="T82" fmla="*/ 2147483647 w 3636"/>
              <a:gd name="T83" fmla="*/ 2147483647 h 975"/>
              <a:gd name="T84" fmla="*/ 2147483647 w 3636"/>
              <a:gd name="T85" fmla="*/ 2147483647 h 975"/>
              <a:gd name="T86" fmla="*/ 2147483647 w 3636"/>
              <a:gd name="T87" fmla="*/ 2147483647 h 975"/>
              <a:gd name="T88" fmla="*/ 2147483647 w 3636"/>
              <a:gd name="T89" fmla="*/ 2147483647 h 975"/>
              <a:gd name="T90" fmla="*/ 2147483647 w 3636"/>
              <a:gd name="T91" fmla="*/ 2147483647 h 975"/>
              <a:gd name="T92" fmla="*/ 2147483647 w 3636"/>
              <a:gd name="T93" fmla="*/ 2147483647 h 9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36"/>
              <a:gd name="T142" fmla="*/ 0 h 975"/>
              <a:gd name="T143" fmla="*/ 3636 w 3636"/>
              <a:gd name="T144" fmla="*/ 975 h 9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36" h="975">
                <a:moveTo>
                  <a:pt x="0" y="975"/>
                </a:moveTo>
                <a:cubicBezTo>
                  <a:pt x="50" y="925"/>
                  <a:pt x="106" y="849"/>
                  <a:pt x="165" y="810"/>
                </a:cubicBezTo>
                <a:cubicBezTo>
                  <a:pt x="215" y="734"/>
                  <a:pt x="300" y="695"/>
                  <a:pt x="375" y="645"/>
                </a:cubicBezTo>
                <a:cubicBezTo>
                  <a:pt x="393" y="633"/>
                  <a:pt x="403" y="613"/>
                  <a:pt x="420" y="600"/>
                </a:cubicBezTo>
                <a:cubicBezTo>
                  <a:pt x="463" y="567"/>
                  <a:pt x="510" y="540"/>
                  <a:pt x="555" y="510"/>
                </a:cubicBezTo>
                <a:cubicBezTo>
                  <a:pt x="611" y="473"/>
                  <a:pt x="688" y="437"/>
                  <a:pt x="735" y="390"/>
                </a:cubicBezTo>
                <a:cubicBezTo>
                  <a:pt x="750" y="375"/>
                  <a:pt x="762" y="357"/>
                  <a:pt x="780" y="345"/>
                </a:cubicBezTo>
                <a:cubicBezTo>
                  <a:pt x="819" y="319"/>
                  <a:pt x="874" y="308"/>
                  <a:pt x="915" y="285"/>
                </a:cubicBezTo>
                <a:cubicBezTo>
                  <a:pt x="993" y="241"/>
                  <a:pt x="1059" y="186"/>
                  <a:pt x="1140" y="150"/>
                </a:cubicBezTo>
                <a:cubicBezTo>
                  <a:pt x="1352" y="56"/>
                  <a:pt x="1589" y="28"/>
                  <a:pt x="1815" y="0"/>
                </a:cubicBezTo>
                <a:cubicBezTo>
                  <a:pt x="1986" y="11"/>
                  <a:pt x="2142" y="36"/>
                  <a:pt x="2310" y="60"/>
                </a:cubicBezTo>
                <a:cubicBezTo>
                  <a:pt x="2368" y="79"/>
                  <a:pt x="2455" y="87"/>
                  <a:pt x="2505" y="120"/>
                </a:cubicBezTo>
                <a:cubicBezTo>
                  <a:pt x="2563" y="159"/>
                  <a:pt x="2533" y="144"/>
                  <a:pt x="2595" y="165"/>
                </a:cubicBezTo>
                <a:cubicBezTo>
                  <a:pt x="2605" y="180"/>
                  <a:pt x="2610" y="200"/>
                  <a:pt x="2625" y="210"/>
                </a:cubicBezTo>
                <a:cubicBezTo>
                  <a:pt x="2676" y="242"/>
                  <a:pt x="2755" y="236"/>
                  <a:pt x="2805" y="270"/>
                </a:cubicBezTo>
                <a:cubicBezTo>
                  <a:pt x="2878" y="318"/>
                  <a:pt x="2947" y="377"/>
                  <a:pt x="3030" y="405"/>
                </a:cubicBezTo>
                <a:cubicBezTo>
                  <a:pt x="3087" y="448"/>
                  <a:pt x="3086" y="453"/>
                  <a:pt x="3150" y="480"/>
                </a:cubicBezTo>
                <a:cubicBezTo>
                  <a:pt x="3165" y="486"/>
                  <a:pt x="3181" y="487"/>
                  <a:pt x="3195" y="495"/>
                </a:cubicBezTo>
                <a:cubicBezTo>
                  <a:pt x="3227" y="513"/>
                  <a:pt x="3285" y="555"/>
                  <a:pt x="3285" y="555"/>
                </a:cubicBezTo>
                <a:cubicBezTo>
                  <a:pt x="3311" y="634"/>
                  <a:pt x="3287" y="591"/>
                  <a:pt x="3390" y="660"/>
                </a:cubicBezTo>
                <a:cubicBezTo>
                  <a:pt x="3405" y="670"/>
                  <a:pt x="3435" y="690"/>
                  <a:pt x="3435" y="690"/>
                </a:cubicBezTo>
                <a:cubicBezTo>
                  <a:pt x="3521" y="819"/>
                  <a:pt x="3406" y="667"/>
                  <a:pt x="3510" y="750"/>
                </a:cubicBezTo>
                <a:cubicBezTo>
                  <a:pt x="3524" y="761"/>
                  <a:pt x="3527" y="782"/>
                  <a:pt x="3540" y="795"/>
                </a:cubicBezTo>
                <a:cubicBezTo>
                  <a:pt x="3553" y="808"/>
                  <a:pt x="3571" y="813"/>
                  <a:pt x="3585" y="825"/>
                </a:cubicBezTo>
                <a:cubicBezTo>
                  <a:pt x="3601" y="839"/>
                  <a:pt x="3630" y="849"/>
                  <a:pt x="3630" y="870"/>
                </a:cubicBezTo>
                <a:cubicBezTo>
                  <a:pt x="3630" y="886"/>
                  <a:pt x="3599" y="862"/>
                  <a:pt x="3585" y="855"/>
                </a:cubicBezTo>
                <a:cubicBezTo>
                  <a:pt x="3569" y="847"/>
                  <a:pt x="3556" y="832"/>
                  <a:pt x="3540" y="825"/>
                </a:cubicBezTo>
                <a:cubicBezTo>
                  <a:pt x="3451" y="785"/>
                  <a:pt x="3361" y="780"/>
                  <a:pt x="3270" y="750"/>
                </a:cubicBezTo>
                <a:cubicBezTo>
                  <a:pt x="3348" y="634"/>
                  <a:pt x="3296" y="671"/>
                  <a:pt x="3420" y="630"/>
                </a:cubicBezTo>
                <a:cubicBezTo>
                  <a:pt x="3454" y="619"/>
                  <a:pt x="3510" y="570"/>
                  <a:pt x="3510" y="570"/>
                </a:cubicBezTo>
                <a:cubicBezTo>
                  <a:pt x="3520" y="555"/>
                  <a:pt x="3522" y="525"/>
                  <a:pt x="3540" y="525"/>
                </a:cubicBezTo>
                <a:cubicBezTo>
                  <a:pt x="3556" y="525"/>
                  <a:pt x="3551" y="555"/>
                  <a:pt x="3555" y="570"/>
                </a:cubicBezTo>
                <a:cubicBezTo>
                  <a:pt x="3569" y="619"/>
                  <a:pt x="3575" y="653"/>
                  <a:pt x="3585" y="705"/>
                </a:cubicBezTo>
                <a:cubicBezTo>
                  <a:pt x="3580" y="750"/>
                  <a:pt x="3590" y="800"/>
                  <a:pt x="3570" y="840"/>
                </a:cubicBezTo>
                <a:cubicBezTo>
                  <a:pt x="3563" y="854"/>
                  <a:pt x="3540" y="828"/>
                  <a:pt x="3525" y="825"/>
                </a:cubicBezTo>
                <a:cubicBezTo>
                  <a:pt x="3435" y="805"/>
                  <a:pt x="3344" y="802"/>
                  <a:pt x="3255" y="780"/>
                </a:cubicBezTo>
                <a:cubicBezTo>
                  <a:pt x="3303" y="709"/>
                  <a:pt x="3279" y="752"/>
                  <a:pt x="3315" y="645"/>
                </a:cubicBezTo>
                <a:cubicBezTo>
                  <a:pt x="3320" y="630"/>
                  <a:pt x="3346" y="638"/>
                  <a:pt x="3360" y="630"/>
                </a:cubicBezTo>
                <a:cubicBezTo>
                  <a:pt x="3392" y="612"/>
                  <a:pt x="3450" y="570"/>
                  <a:pt x="3450" y="570"/>
                </a:cubicBezTo>
                <a:cubicBezTo>
                  <a:pt x="3460" y="555"/>
                  <a:pt x="3466" y="536"/>
                  <a:pt x="3480" y="525"/>
                </a:cubicBezTo>
                <a:cubicBezTo>
                  <a:pt x="3492" y="515"/>
                  <a:pt x="3523" y="494"/>
                  <a:pt x="3525" y="510"/>
                </a:cubicBezTo>
                <a:cubicBezTo>
                  <a:pt x="3536" y="584"/>
                  <a:pt x="3515" y="660"/>
                  <a:pt x="3510" y="735"/>
                </a:cubicBezTo>
                <a:cubicBezTo>
                  <a:pt x="3433" y="709"/>
                  <a:pt x="3350" y="739"/>
                  <a:pt x="3270" y="750"/>
                </a:cubicBezTo>
                <a:cubicBezTo>
                  <a:pt x="3349" y="724"/>
                  <a:pt x="3302" y="744"/>
                  <a:pt x="3405" y="675"/>
                </a:cubicBezTo>
                <a:cubicBezTo>
                  <a:pt x="3420" y="665"/>
                  <a:pt x="3360" y="705"/>
                  <a:pt x="3360" y="705"/>
                </a:cubicBezTo>
                <a:cubicBezTo>
                  <a:pt x="3350" y="720"/>
                  <a:pt x="3317" y="737"/>
                  <a:pt x="3330" y="750"/>
                </a:cubicBezTo>
                <a:cubicBezTo>
                  <a:pt x="3369" y="789"/>
                  <a:pt x="3412" y="701"/>
                  <a:pt x="3420" y="690"/>
                </a:cubicBezTo>
                <a:cubicBezTo>
                  <a:pt x="3385" y="830"/>
                  <a:pt x="3439" y="692"/>
                  <a:pt x="3450" y="660"/>
                </a:cubicBezTo>
                <a:cubicBezTo>
                  <a:pt x="3487" y="770"/>
                  <a:pt x="3472" y="719"/>
                  <a:pt x="3495" y="810"/>
                </a:cubicBezTo>
                <a:cubicBezTo>
                  <a:pt x="3500" y="775"/>
                  <a:pt x="3476" y="716"/>
                  <a:pt x="3510" y="705"/>
                </a:cubicBezTo>
                <a:cubicBezTo>
                  <a:pt x="3540" y="695"/>
                  <a:pt x="3530" y="765"/>
                  <a:pt x="3540" y="795"/>
                </a:cubicBezTo>
                <a:cubicBezTo>
                  <a:pt x="3545" y="810"/>
                  <a:pt x="3530" y="765"/>
                  <a:pt x="3525" y="750"/>
                </a:cubicBezTo>
                <a:cubicBezTo>
                  <a:pt x="3518" y="730"/>
                  <a:pt x="3510" y="711"/>
                  <a:pt x="3510" y="690"/>
                </a:cubicBezTo>
                <a:cubicBezTo>
                  <a:pt x="3510" y="674"/>
                  <a:pt x="3520" y="720"/>
                  <a:pt x="3525" y="735"/>
                </a:cubicBezTo>
                <a:cubicBezTo>
                  <a:pt x="3540" y="689"/>
                  <a:pt x="3555" y="622"/>
                  <a:pt x="3555" y="780"/>
                </a:cubicBezTo>
                <a:cubicBezTo>
                  <a:pt x="3555" y="805"/>
                  <a:pt x="3546" y="730"/>
                  <a:pt x="3540" y="705"/>
                </a:cubicBezTo>
                <a:cubicBezTo>
                  <a:pt x="3536" y="690"/>
                  <a:pt x="3530" y="675"/>
                  <a:pt x="3525" y="660"/>
                </a:cubicBezTo>
                <a:cubicBezTo>
                  <a:pt x="3510" y="665"/>
                  <a:pt x="3491" y="664"/>
                  <a:pt x="3480" y="675"/>
                </a:cubicBezTo>
                <a:cubicBezTo>
                  <a:pt x="3469" y="686"/>
                  <a:pt x="3465" y="736"/>
                  <a:pt x="3465" y="720"/>
                </a:cubicBezTo>
                <a:cubicBezTo>
                  <a:pt x="3465" y="699"/>
                  <a:pt x="3475" y="680"/>
                  <a:pt x="3480" y="660"/>
                </a:cubicBezTo>
                <a:cubicBezTo>
                  <a:pt x="3475" y="640"/>
                  <a:pt x="3483" y="609"/>
                  <a:pt x="3465" y="600"/>
                </a:cubicBezTo>
                <a:cubicBezTo>
                  <a:pt x="3451" y="593"/>
                  <a:pt x="3454" y="630"/>
                  <a:pt x="3450" y="645"/>
                </a:cubicBezTo>
                <a:cubicBezTo>
                  <a:pt x="3424" y="747"/>
                  <a:pt x="3458" y="697"/>
                  <a:pt x="3390" y="765"/>
                </a:cubicBezTo>
                <a:cubicBezTo>
                  <a:pt x="3385" y="780"/>
                  <a:pt x="3364" y="799"/>
                  <a:pt x="3375" y="810"/>
                </a:cubicBezTo>
                <a:cubicBezTo>
                  <a:pt x="3386" y="821"/>
                  <a:pt x="3435" y="799"/>
                  <a:pt x="3420" y="795"/>
                </a:cubicBezTo>
                <a:cubicBezTo>
                  <a:pt x="3372" y="781"/>
                  <a:pt x="3320" y="785"/>
                  <a:pt x="3270" y="780"/>
                </a:cubicBezTo>
                <a:cubicBezTo>
                  <a:pt x="3317" y="749"/>
                  <a:pt x="3353" y="698"/>
                  <a:pt x="3405" y="675"/>
                </a:cubicBezTo>
                <a:cubicBezTo>
                  <a:pt x="3434" y="662"/>
                  <a:pt x="3465" y="655"/>
                  <a:pt x="3495" y="645"/>
                </a:cubicBezTo>
                <a:cubicBezTo>
                  <a:pt x="3510" y="640"/>
                  <a:pt x="3540" y="630"/>
                  <a:pt x="3540" y="630"/>
                </a:cubicBezTo>
                <a:cubicBezTo>
                  <a:pt x="3558" y="738"/>
                  <a:pt x="3573" y="746"/>
                  <a:pt x="3555" y="855"/>
                </a:cubicBezTo>
                <a:cubicBezTo>
                  <a:pt x="3521" y="847"/>
                  <a:pt x="3427" y="825"/>
                  <a:pt x="3405" y="810"/>
                </a:cubicBezTo>
                <a:cubicBezTo>
                  <a:pt x="3390" y="800"/>
                  <a:pt x="3376" y="787"/>
                  <a:pt x="3360" y="780"/>
                </a:cubicBezTo>
                <a:cubicBezTo>
                  <a:pt x="3331" y="767"/>
                  <a:pt x="3270" y="750"/>
                  <a:pt x="3270" y="750"/>
                </a:cubicBezTo>
                <a:cubicBezTo>
                  <a:pt x="3319" y="717"/>
                  <a:pt x="3341" y="678"/>
                  <a:pt x="3390" y="645"/>
                </a:cubicBezTo>
                <a:cubicBezTo>
                  <a:pt x="3390" y="645"/>
                  <a:pt x="3360" y="665"/>
                  <a:pt x="3345" y="675"/>
                </a:cubicBezTo>
                <a:cubicBezTo>
                  <a:pt x="3325" y="734"/>
                  <a:pt x="3307" y="760"/>
                  <a:pt x="3255" y="795"/>
                </a:cubicBezTo>
                <a:cubicBezTo>
                  <a:pt x="3375" y="835"/>
                  <a:pt x="3225" y="795"/>
                  <a:pt x="3345" y="795"/>
                </a:cubicBezTo>
                <a:cubicBezTo>
                  <a:pt x="3370" y="795"/>
                  <a:pt x="3395" y="803"/>
                  <a:pt x="3420" y="810"/>
                </a:cubicBezTo>
                <a:cubicBezTo>
                  <a:pt x="3451" y="818"/>
                  <a:pt x="3480" y="830"/>
                  <a:pt x="3510" y="840"/>
                </a:cubicBezTo>
                <a:cubicBezTo>
                  <a:pt x="3525" y="845"/>
                  <a:pt x="3555" y="855"/>
                  <a:pt x="3555" y="855"/>
                </a:cubicBezTo>
                <a:cubicBezTo>
                  <a:pt x="3565" y="870"/>
                  <a:pt x="3571" y="889"/>
                  <a:pt x="3585" y="900"/>
                </a:cubicBezTo>
                <a:cubicBezTo>
                  <a:pt x="3597" y="910"/>
                  <a:pt x="3627" y="931"/>
                  <a:pt x="3630" y="915"/>
                </a:cubicBezTo>
                <a:cubicBezTo>
                  <a:pt x="3636" y="884"/>
                  <a:pt x="3610" y="855"/>
                  <a:pt x="3600" y="825"/>
                </a:cubicBezTo>
                <a:cubicBezTo>
                  <a:pt x="3592" y="801"/>
                  <a:pt x="3585" y="725"/>
                  <a:pt x="3585" y="750"/>
                </a:cubicBezTo>
                <a:cubicBezTo>
                  <a:pt x="3585" y="785"/>
                  <a:pt x="3594" y="820"/>
                  <a:pt x="3600" y="855"/>
                </a:cubicBezTo>
                <a:cubicBezTo>
                  <a:pt x="3604" y="875"/>
                  <a:pt x="3626" y="898"/>
                  <a:pt x="3615" y="915"/>
                </a:cubicBezTo>
                <a:cubicBezTo>
                  <a:pt x="3606" y="928"/>
                  <a:pt x="3585" y="905"/>
                  <a:pt x="3570" y="900"/>
                </a:cubicBezTo>
                <a:cubicBezTo>
                  <a:pt x="3560" y="885"/>
                  <a:pt x="3555" y="865"/>
                  <a:pt x="3540" y="855"/>
                </a:cubicBezTo>
                <a:cubicBezTo>
                  <a:pt x="3513" y="838"/>
                  <a:pt x="3476" y="843"/>
                  <a:pt x="3450" y="825"/>
                </a:cubicBezTo>
                <a:cubicBezTo>
                  <a:pt x="3435" y="815"/>
                  <a:pt x="3420" y="805"/>
                  <a:pt x="3405" y="795"/>
                </a:cubicBezTo>
                <a:cubicBezTo>
                  <a:pt x="3390" y="785"/>
                  <a:pt x="3467" y="821"/>
                  <a:pt x="3450" y="825"/>
                </a:cubicBezTo>
                <a:cubicBezTo>
                  <a:pt x="3416" y="834"/>
                  <a:pt x="3380" y="810"/>
                  <a:pt x="3345" y="810"/>
                </a:cubicBezTo>
                <a:cubicBezTo>
                  <a:pt x="3324" y="810"/>
                  <a:pt x="3385" y="819"/>
                  <a:pt x="3405" y="825"/>
                </a:cubicBezTo>
                <a:cubicBezTo>
                  <a:pt x="3448" y="838"/>
                  <a:pt x="3520" y="850"/>
                  <a:pt x="3555" y="8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50825" y="3933825"/>
          <a:ext cx="8643620" cy="687388"/>
        </p:xfrm>
        <a:graphic>
          <a:graphicData uri="http://schemas.openxmlformats.org/drawingml/2006/table">
            <a:tbl>
              <a:tblPr/>
              <a:tblGrid>
                <a:gridCol w="1008063"/>
                <a:gridCol w="484187"/>
                <a:gridCol w="649288"/>
                <a:gridCol w="650875"/>
                <a:gridCol w="649287"/>
                <a:gridCol w="649288"/>
                <a:gridCol w="650875"/>
                <a:gridCol w="649287"/>
                <a:gridCol w="650875"/>
                <a:gridCol w="162560"/>
                <a:gridCol w="1138238"/>
                <a:gridCol w="162560"/>
                <a:gridCol w="1138237"/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787900" y="5084763"/>
          <a:ext cx="4064000" cy="1463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CF=1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PF=0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SF=1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OF=1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 flipV="1">
            <a:off x="6227763" y="3860800"/>
            <a:ext cx="2160587" cy="1512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019925" y="4508500"/>
            <a:ext cx="288925" cy="17287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750" y="188913"/>
          <a:ext cx="8280400" cy="3497899"/>
        </p:xfrm>
        <a:graphic>
          <a:graphicData uri="http://schemas.openxmlformats.org/drawingml/2006/table">
            <a:tbl>
              <a:tblPr/>
              <a:tblGrid>
                <a:gridCol w="1008063"/>
                <a:gridCol w="446087"/>
                <a:gridCol w="600075"/>
                <a:gridCol w="601663"/>
                <a:gridCol w="600075"/>
                <a:gridCol w="601662"/>
                <a:gridCol w="601663"/>
                <a:gridCol w="600075"/>
                <a:gridCol w="601662"/>
                <a:gridCol w="171450"/>
                <a:gridCol w="1030288"/>
                <a:gridCol w="193675"/>
                <a:gridCol w="1223962"/>
              </a:tblGrid>
              <a:tr h="285750">
                <a:tc gridSpan="1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B&gt;0.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Интерпретации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96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-77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51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51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4" name="Line 3"/>
          <p:cNvSpPr>
            <a:spLocks noChangeShapeType="1"/>
          </p:cNvSpPr>
          <p:nvPr/>
        </p:nvSpPr>
        <p:spPr bwMode="auto">
          <a:xfrm>
            <a:off x="7740650" y="2419350"/>
            <a:ext cx="1444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6625" name="Line 2"/>
          <p:cNvSpPr>
            <a:spLocks noChangeShapeType="1"/>
          </p:cNvSpPr>
          <p:nvPr/>
        </p:nvSpPr>
        <p:spPr bwMode="auto">
          <a:xfrm>
            <a:off x="6443663" y="2349500"/>
            <a:ext cx="14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6626" name="Line 1"/>
          <p:cNvSpPr>
            <a:spLocks noChangeShapeType="1"/>
          </p:cNvSpPr>
          <p:nvPr/>
        </p:nvSpPr>
        <p:spPr bwMode="auto">
          <a:xfrm>
            <a:off x="468313" y="2420938"/>
            <a:ext cx="144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750" y="3644900"/>
          <a:ext cx="8280400" cy="855663"/>
        </p:xfrm>
        <a:graphic>
          <a:graphicData uri="http://schemas.openxmlformats.org/drawingml/2006/table">
            <a:tbl>
              <a:tblPr/>
              <a:tblGrid>
                <a:gridCol w="1008063"/>
                <a:gridCol w="446087"/>
                <a:gridCol w="600075"/>
                <a:gridCol w="601663"/>
                <a:gridCol w="600075"/>
                <a:gridCol w="601662"/>
                <a:gridCol w="601663"/>
                <a:gridCol w="600075"/>
                <a:gridCol w="601662"/>
                <a:gridCol w="171450"/>
                <a:gridCol w="1030288"/>
                <a:gridCol w="193675"/>
                <a:gridCol w="1223962"/>
              </a:tblGrid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.пр.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339975" y="4724400"/>
          <a:ext cx="4064000" cy="1463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CF=</a:t>
                      </a:r>
                      <a:r>
                        <a:rPr lang="ru-RU" sz="3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ZF=0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PF=0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SF=1</a:t>
                      </a:r>
                      <a:endParaRPr lang="ru-RU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AF=0</a:t>
                      </a:r>
                      <a:endParaRPr lang="ru-RU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OF=</a:t>
                      </a:r>
                      <a:r>
                        <a:rPr lang="ru-RU" sz="32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350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Для знакового вычитания переполнение возможно только при разных знаках операндов.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О переполнении можно судить по одному из двух признаков: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1. знак результата отличается от знака первого операнда;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2. несовпадение </a:t>
            </a:r>
            <a:r>
              <a:rPr lang="ru-RU" sz="3200" dirty="0" err="1">
                <a:latin typeface="+mn-lt"/>
              </a:rPr>
              <a:t>заемов</a:t>
            </a:r>
            <a:r>
              <a:rPr lang="ru-RU" sz="3200" dirty="0">
                <a:latin typeface="+mn-lt"/>
              </a:rPr>
              <a:t> в два старшие разряда (один из них присутствует, а другой нет).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>
                <a:solidFill>
                  <a:srgbClr val="FF0000"/>
                </a:solidFill>
                <a:latin typeface="+mn-lt"/>
              </a:rPr>
              <a:t>Операция умножения целых чисел и принципы ее реализации в ЭВМ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5538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Умножение двоичных чисел состоит в </a:t>
            </a:r>
            <a:r>
              <a:rPr lang="ru-RU" sz="3200" dirty="0" err="1">
                <a:latin typeface="+mn-lt"/>
              </a:rPr>
              <a:t>последова-тельном</a:t>
            </a:r>
            <a:r>
              <a:rPr lang="ru-RU" sz="3200" dirty="0">
                <a:latin typeface="+mn-lt"/>
              </a:rPr>
              <a:t> умножении множимого на отдельные </a:t>
            </a:r>
            <a:r>
              <a:rPr lang="ru-RU" sz="3200" dirty="0" err="1">
                <a:latin typeface="+mn-lt"/>
              </a:rPr>
              <a:t>раз-ряды</a:t>
            </a:r>
            <a:r>
              <a:rPr lang="ru-RU" sz="3200" dirty="0">
                <a:latin typeface="+mn-lt"/>
              </a:rPr>
              <a:t> множителя с суммированием результатов умножения. Результат умножения множимого на один разряд множителя принято называть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частным произведением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(ЧП</a:t>
            </a:r>
            <a:r>
              <a:rPr lang="ru-RU" sz="3200" dirty="0">
                <a:latin typeface="+mn-lt"/>
              </a:rPr>
              <a:t>).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92600"/>
            <a:ext cx="5076825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А = 13, В = 11.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678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0000"/>
                </a:solidFill>
              </a:rPr>
              <a:t> 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Пример.</a:t>
            </a:r>
            <a:r>
              <a:rPr lang="ru-RU" sz="3200" dirty="0">
                <a:latin typeface="+mn-lt"/>
              </a:rPr>
              <a:t> Римская системы счисления:</a:t>
            </a:r>
          </a:p>
          <a:p>
            <a:pPr algn="ctr">
              <a:defRPr/>
            </a:pPr>
            <a:r>
              <a:rPr lang="en-US" sz="3200" dirty="0">
                <a:latin typeface="+mn-lt"/>
              </a:rPr>
              <a:t>LXVI</a:t>
            </a:r>
            <a:r>
              <a:rPr lang="ru-RU" sz="3200" dirty="0">
                <a:latin typeface="+mn-lt"/>
              </a:rPr>
              <a:t> = (66)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;</a:t>
            </a:r>
          </a:p>
          <a:p>
            <a:pPr algn="ctr">
              <a:defRPr/>
            </a:pPr>
            <a:r>
              <a:rPr lang="en-US" sz="3200" dirty="0">
                <a:latin typeface="+mn-lt"/>
              </a:rPr>
              <a:t>XLIV</a:t>
            </a:r>
            <a:r>
              <a:rPr lang="ru-RU" sz="3200" dirty="0">
                <a:latin typeface="+mn-lt"/>
              </a:rPr>
              <a:t> = (44)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Два числа состоят из одинаковых цифр (</a:t>
            </a:r>
            <a:r>
              <a:rPr lang="en-US" sz="32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 = 50, </a:t>
            </a:r>
            <a:r>
              <a:rPr lang="en-US" sz="3200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= 10, </a:t>
            </a:r>
            <a:r>
              <a:rPr lang="en-US" sz="3200" dirty="0">
                <a:latin typeface="+mn-lt"/>
              </a:rPr>
              <a:t>V</a:t>
            </a:r>
            <a:r>
              <a:rPr lang="ru-RU" sz="3200" dirty="0">
                <a:latin typeface="+mn-lt"/>
              </a:rPr>
              <a:t> = 5, </a:t>
            </a:r>
            <a:r>
              <a:rPr lang="en-US" sz="3200" dirty="0">
                <a:latin typeface="+mn-lt"/>
              </a:rPr>
              <a:t>I</a:t>
            </a:r>
            <a:r>
              <a:rPr lang="ru-RU" sz="3200" dirty="0">
                <a:latin typeface="+mn-lt"/>
              </a:rPr>
              <a:t> = 1), однако имеют разные значения.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Римскую систему счисления нельзя считать классической непозиционной:</a:t>
            </a:r>
          </a:p>
          <a:p>
            <a:pPr algn="ctr">
              <a:defRPr/>
            </a:pPr>
            <a:r>
              <a:rPr lang="en-US" sz="3200" dirty="0"/>
              <a:t>VI</a:t>
            </a:r>
            <a:r>
              <a:rPr lang="ru-RU" sz="3200" dirty="0"/>
              <a:t> = 5 + 1 = 6; </a:t>
            </a:r>
            <a:r>
              <a:rPr lang="en-US" sz="3200" dirty="0"/>
              <a:t>IV</a:t>
            </a:r>
            <a:r>
              <a:rPr lang="ru-RU" sz="3200" dirty="0"/>
              <a:t> = 5 – 1 = 4.</a:t>
            </a:r>
          </a:p>
          <a:p>
            <a:pPr algn="ctr"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>
                <a:latin typeface="+mn-lt"/>
              </a:rPr>
              <a:t> Для позиционных систем счисления каждая позиция в числе, на которой может находиться цифра, называется 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разрядом числа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>
                <a:latin typeface="+mn-lt"/>
              </a:rPr>
              <a:t>Нумерацию разрядов принято производить влево и вправо от запятой следующим образом: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596188" cy="3375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Первый способ:</a:t>
            </a:r>
            <a:r>
              <a:rPr lang="ru-RU" sz="3200" dirty="0">
                <a:latin typeface="+mn-lt"/>
              </a:rPr>
              <a:t>          1 1 0 1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</a:t>
            </a:r>
            <a:r>
              <a:rPr lang="ru-RU" sz="3200" u="heavy" dirty="0">
                <a:latin typeface="+mn-lt"/>
              </a:rPr>
              <a:t>1 0 1 1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1 1 0 1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1 1 0 1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</a:t>
            </a:r>
            <a:r>
              <a:rPr lang="ru-RU" sz="3200" u="heavy" dirty="0">
                <a:latin typeface="+mn-lt"/>
              </a:rPr>
              <a:t>1 1 0 1 </a:t>
            </a:r>
            <a:r>
              <a:rPr lang="ru-RU" sz="2000" u="heavy" dirty="0">
                <a:latin typeface="+mn-lt"/>
              </a:rPr>
              <a:t>______</a:t>
            </a:r>
            <a:r>
              <a:rPr lang="ru-RU" sz="3200" u="sng" dirty="0">
                <a:latin typeface="+mn-lt"/>
              </a:rPr>
              <a:t>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1 0 0 0 1 1 1 1     (143)</a:t>
            </a:r>
            <a:r>
              <a:rPr lang="ru-RU" sz="3200" baseline="-25000" dirty="0">
                <a:latin typeface="+mn-lt"/>
              </a:rPr>
              <a:t>10</a:t>
            </a:r>
          </a:p>
          <a:p>
            <a:pPr>
              <a:defRPr/>
            </a:pPr>
            <a:endParaRPr lang="ru-RU" sz="3200" baseline="-25000" dirty="0">
              <a:latin typeface="+mn-lt"/>
            </a:endParaRPr>
          </a:p>
        </p:txBody>
      </p:sp>
      <p:sp>
        <p:nvSpPr>
          <p:cNvPr id="69635" name="TextBox 2"/>
          <p:cNvSpPr txBox="1">
            <a:spLocks noChangeArrowheads="1"/>
          </p:cNvSpPr>
          <p:nvPr/>
        </p:nvSpPr>
        <p:spPr bwMode="auto">
          <a:xfrm>
            <a:off x="3335338" y="333375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х</a:t>
            </a:r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3492500" y="34290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13" y="3068638"/>
            <a:ext cx="6128601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Второй способ:</a:t>
            </a:r>
            <a:r>
              <a:rPr lang="ru-RU" sz="3200" dirty="0">
                <a:latin typeface="+mn-lt"/>
              </a:rPr>
              <a:t>          1 1 0 1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 </a:t>
            </a:r>
            <a:r>
              <a:rPr lang="ru-RU" sz="3200" u="heavy" dirty="0">
                <a:latin typeface="+mn-lt"/>
              </a:rPr>
              <a:t>1 0 1 1 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 1 1 0 1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      </a:t>
            </a:r>
            <a:r>
              <a:rPr lang="ru-RU" sz="3200" dirty="0" smtClean="0">
                <a:latin typeface="+mn-lt"/>
              </a:rPr>
              <a:t>   1 </a:t>
            </a:r>
            <a:r>
              <a:rPr lang="ru-RU" sz="3200" dirty="0">
                <a:latin typeface="+mn-lt"/>
              </a:rPr>
              <a:t>1 0 1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     </a:t>
            </a:r>
            <a:r>
              <a:rPr lang="ru-RU" sz="3200" b="1" u="sng" dirty="0" smtClean="0">
                <a:latin typeface="+mn-lt"/>
              </a:rPr>
              <a:t>_____</a:t>
            </a:r>
            <a:r>
              <a:rPr lang="ru-RU" sz="3200" u="heavy" dirty="0" smtClean="0">
                <a:latin typeface="+mn-lt"/>
              </a:rPr>
              <a:t> </a:t>
            </a:r>
            <a:r>
              <a:rPr lang="ru-RU" sz="3200" u="heavy" dirty="0">
                <a:latin typeface="+mn-lt"/>
              </a:rPr>
              <a:t>1 1 0 1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                                </a:t>
            </a:r>
            <a:r>
              <a:rPr lang="ru-RU" sz="3200" dirty="0" smtClean="0">
                <a:latin typeface="+mn-lt"/>
              </a:rPr>
              <a:t>    1 </a:t>
            </a:r>
            <a:r>
              <a:rPr lang="ru-RU" sz="3200" dirty="0">
                <a:latin typeface="+mn-lt"/>
              </a:rPr>
              <a:t>0 0 0 1 1 1 1 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96413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Особенности операций умножения целых чисел</a:t>
            </a:r>
            <a:r>
              <a:rPr lang="ru-RU" sz="3200" b="1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каждое частное произведение либо совпадает с множимым, либо равно нулю;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12875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формируемые частные произведения должны быть определенным образом сдвинуты друг </a:t>
            </a:r>
            <a:r>
              <a:rPr lang="ru-RU" sz="3200" dirty="0" err="1">
                <a:latin typeface="+mn-lt"/>
              </a:rPr>
              <a:t>отно-сительно</a:t>
            </a:r>
            <a:r>
              <a:rPr lang="ru-RU" sz="3200" dirty="0">
                <a:latin typeface="+mn-lt"/>
              </a:rPr>
              <a:t> друга для их последующего суммирования;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2845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частное произведение можно формировать, начиная как от младших, так и от старших разрядов множителя;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2440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для результата умножения требуется количество цифр, равное сумме количества цифр операндов. Если операнды имеют одинаковое количество цифр, то для суммы потребуется 2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разрядов.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Особенности реализации операций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 умножения в ЭВМ: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/>
              <a:t> 1. </a:t>
            </a:r>
            <a:r>
              <a:rPr lang="ru-RU" sz="3200" dirty="0">
                <a:latin typeface="+mn-lt"/>
              </a:rPr>
              <a:t>В операционном устройстве для умножения двоичных чисел должен использоваться многоразрядный двоичный сумматор, поэтому умножение реализуется в виде последовательного многошагового процесса, на каждом шаге которого проводится умножение на один разряд множителя. Для фиксации суммы частных произведений необходимо использовать 2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-разрядный регистр при 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-разрядных операндах. Перед началом операции этот регистр необходимо обнулить;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На каждом шаге умножения анализируется определенный разряд множителя. Если он равен 1, то на этом шаге проводится сложение суммы частных произведений с множимым. Если разряд равен 0, то сложение не проводится;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4950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Каждый шаг умножения должен </a:t>
            </a:r>
            <a:r>
              <a:rPr lang="ru-RU" sz="3200" dirty="0" err="1">
                <a:latin typeface="+mn-lt"/>
              </a:rPr>
              <a:t>сопровождать-ся</a:t>
            </a:r>
            <a:r>
              <a:rPr lang="ru-RU" sz="3200" dirty="0">
                <a:latin typeface="+mn-lt"/>
              </a:rPr>
              <a:t> сдвигом суммы частных произведений (СЧП) </a:t>
            </a:r>
            <a:r>
              <a:rPr lang="ru-RU" sz="3200" dirty="0" err="1">
                <a:latin typeface="+mn-lt"/>
              </a:rPr>
              <a:t>от-носительно</a:t>
            </a:r>
            <a:r>
              <a:rPr lang="ru-RU" sz="3200" dirty="0">
                <a:latin typeface="+mn-lt"/>
              </a:rPr>
              <a:t> неподвижного множимого, или </a:t>
            </a:r>
            <a:r>
              <a:rPr lang="ru-RU" sz="3200" dirty="0" err="1">
                <a:latin typeface="+mn-lt"/>
              </a:rPr>
              <a:t>наобо-рот</a:t>
            </a:r>
            <a:r>
              <a:rPr lang="ru-RU" sz="3200" dirty="0">
                <a:latin typeface="+mn-lt"/>
              </a:rPr>
              <a:t>: сдвиг множимого относительно неподвижной СЧП;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13325"/>
            <a:ext cx="889317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Умножение можно начинать как с младших, так и со старших разрядов множителя;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5. В целях упрощения схемы умножения регистр множителя реализуется как сдвигающий, это дает возможность анализировать только один разряд регистра. При выполнении умножения, начиная от младших разрядов, схема анализа привязывается к младшему разряду регистра множителя, регистр при этом сдвигается </a:t>
            </a:r>
            <a:r>
              <a:rPr lang="ru-RU" sz="3200" dirty="0" smtClean="0">
                <a:latin typeface="+mn-lt"/>
              </a:rPr>
              <a:t>влево</a:t>
            </a:r>
            <a:r>
              <a:rPr lang="ru-RU" sz="3200" dirty="0">
                <a:latin typeface="+mn-lt"/>
              </a:rPr>
              <a:t>;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При реализации умножения, начиная от старших разрядов, схема анализа привязывается к </a:t>
            </a:r>
            <a:r>
              <a:rPr lang="ru-RU" sz="3200" dirty="0" err="1">
                <a:latin typeface="+mn-lt"/>
              </a:rPr>
              <a:t>старше-му</a:t>
            </a:r>
            <a:r>
              <a:rPr lang="ru-RU" sz="3200" dirty="0">
                <a:latin typeface="+mn-lt"/>
              </a:rPr>
              <a:t> разряду множителя, реализуется сдвиг вправо.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68863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6. Для фиксации завершения операции в </a:t>
            </a:r>
            <a:r>
              <a:rPr lang="ru-RU" sz="3200" dirty="0" err="1">
                <a:latin typeface="+mn-lt"/>
              </a:rPr>
              <a:t>операци-онном</a:t>
            </a:r>
            <a:r>
              <a:rPr lang="ru-RU" sz="3200" dirty="0">
                <a:latin typeface="+mn-lt"/>
              </a:rPr>
              <a:t> устройстве умножения должен быть </a:t>
            </a:r>
            <a:r>
              <a:rPr lang="ru-RU" sz="3200" dirty="0" err="1">
                <a:latin typeface="+mn-lt"/>
              </a:rPr>
              <a:t>ис-пользован</a:t>
            </a:r>
            <a:r>
              <a:rPr lang="ru-RU" sz="3200" dirty="0">
                <a:latin typeface="+mn-lt"/>
              </a:rPr>
              <a:t> счетчик (</a:t>
            </a:r>
            <a:r>
              <a:rPr lang="en-US" sz="3200" dirty="0">
                <a:latin typeface="+mn-lt"/>
              </a:rPr>
              <a:t>inc </a:t>
            </a:r>
            <a:r>
              <a:rPr lang="ru-RU" sz="3200" dirty="0">
                <a:latin typeface="+mn-lt"/>
              </a:rPr>
              <a:t>или </a:t>
            </a:r>
            <a:r>
              <a:rPr lang="en-US" sz="3200" dirty="0" err="1">
                <a:latin typeface="+mn-lt"/>
              </a:rPr>
              <a:t>dec</a:t>
            </a:r>
            <a:r>
              <a:rPr lang="en-US" sz="3200" dirty="0">
                <a:latin typeface="+mn-lt"/>
              </a:rPr>
              <a:t>),</a:t>
            </a:r>
            <a:r>
              <a:rPr lang="ru-RU" sz="3200" dirty="0">
                <a:latin typeface="+mn-lt"/>
              </a:rPr>
              <a:t> который считает количество разрядов множителя;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7. Так как возможно умножение, начиная от </a:t>
            </a:r>
            <a:r>
              <a:rPr lang="ru-RU" sz="3200" dirty="0" err="1">
                <a:latin typeface="+mn-lt"/>
              </a:rPr>
              <a:t>стар-ших</a:t>
            </a:r>
            <a:r>
              <a:rPr lang="ru-RU" sz="3200" dirty="0">
                <a:latin typeface="+mn-lt"/>
              </a:rPr>
              <a:t> и с младших разрядов (то есть сдвигается </a:t>
            </a:r>
            <a:r>
              <a:rPr lang="ru-RU" sz="3200" dirty="0" err="1">
                <a:latin typeface="+mn-lt"/>
              </a:rPr>
              <a:t>мно-жимое</a:t>
            </a:r>
            <a:r>
              <a:rPr lang="ru-RU" sz="3200" dirty="0">
                <a:latin typeface="+mn-lt"/>
              </a:rPr>
              <a:t> или СЧП), то можно использовать четыре способа (схемы) умножения.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9144000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Способы (схемы) реализации умножения в ЭВМ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/>
              <a:t> </a:t>
            </a: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 начиная от младших разрядов множителя со сдвигом множимого влево;</a:t>
            </a:r>
          </a:p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 начиная от младших разрядов со сдвигом СЧП вправо;</a:t>
            </a:r>
          </a:p>
          <a:p>
            <a:pPr>
              <a:defRPr/>
            </a:pPr>
            <a:r>
              <a:rPr lang="ru-RU" sz="3200" i="1" dirty="0">
                <a:latin typeface="+mn-lt"/>
              </a:rPr>
              <a:t>•</a:t>
            </a:r>
            <a:r>
              <a:rPr lang="ru-RU" sz="3200" dirty="0">
                <a:latin typeface="+mn-lt"/>
              </a:rPr>
              <a:t>  начиная от старших разрядов со сдвигом множимого вправо;</a:t>
            </a:r>
          </a:p>
          <a:p>
            <a:pPr>
              <a:defRPr/>
            </a:pPr>
            <a:r>
              <a:rPr lang="ru-RU" sz="3200" i="1" dirty="0">
                <a:latin typeface="+mn-lt"/>
              </a:rPr>
              <a:t>• </a:t>
            </a:r>
            <a:r>
              <a:rPr lang="ru-RU" sz="3200" dirty="0">
                <a:latin typeface="+mn-lt"/>
              </a:rPr>
              <a:t> начиная от старших разрядов со сдвигом СЧП влево.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Анализ схем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1. </a:t>
            </a:r>
            <a:r>
              <a:rPr lang="ru-RU" sz="3200" dirty="0">
                <a:latin typeface="+mn-lt"/>
              </a:rPr>
              <a:t>В схемах умножения со сдвигом множимого для его представления требуется два 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-разрядных регистра.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0575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2. Для схем умножения со сдвигом СЧП для представления множимого требуется 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-разрядный регистр.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4490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3. В схемах умножения, начиная от старших разрядов со сдвигом множителя вправо, необходимо использовать 2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-разрядный регистр.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29225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4. Для схем умножения, начиняя от старших разрядов со сдвигом СЧП влево, требуется 2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-разрядный регистр для хранения суммы СЧП.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5. Для схем умножения, начиная от младших разрядов со сдвигом СЧП вправо, требуется </a:t>
            </a:r>
            <a:r>
              <a:rPr lang="en-US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-разрядный регистр.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44675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В целях экономии оборудования практически во всех ЭВМ реализована схема умножения, начиная от младших разрядов множителя со сдвигом СЧП вправо.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Упрощенная схема операционного устройства для реализации умножения по этому способу      представлена на рисунке.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77827" name="Group 1"/>
          <p:cNvGrpSpPr>
            <a:grpSpLocks noChangeAspect="1"/>
          </p:cNvGrpSpPr>
          <p:nvPr/>
        </p:nvGrpSpPr>
        <p:grpSpPr bwMode="auto">
          <a:xfrm>
            <a:off x="323850" y="549275"/>
            <a:ext cx="8820150" cy="6308725"/>
            <a:chOff x="1578" y="-3022"/>
            <a:chExt cx="8720" cy="7036"/>
          </a:xfrm>
        </p:grpSpPr>
        <p:sp>
          <p:nvSpPr>
            <p:cNvPr id="77833" name="AutoShape 95"/>
            <p:cNvSpPr>
              <a:spLocks noChangeAspect="1" noChangeArrowheads="1" noTextEdit="1"/>
            </p:cNvSpPr>
            <p:nvPr/>
          </p:nvSpPr>
          <p:spPr bwMode="auto">
            <a:xfrm>
              <a:off x="1827" y="-3022"/>
              <a:ext cx="8471" cy="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77834" name="Group 92"/>
            <p:cNvGrpSpPr>
              <a:grpSpLocks/>
            </p:cNvGrpSpPr>
            <p:nvPr/>
          </p:nvGrpSpPr>
          <p:grpSpPr bwMode="auto">
            <a:xfrm>
              <a:off x="6236" y="-2846"/>
              <a:ext cx="2260" cy="4737"/>
              <a:chOff x="8001" y="1134"/>
              <a:chExt cx="2881" cy="6120"/>
            </a:xfrm>
          </p:grpSpPr>
          <p:sp>
            <p:nvSpPr>
              <p:cNvPr id="77924" name="Line 94"/>
              <p:cNvSpPr>
                <a:spLocks noChangeShapeType="1"/>
              </p:cNvSpPr>
              <p:nvPr/>
            </p:nvSpPr>
            <p:spPr bwMode="auto">
              <a:xfrm flipV="1">
                <a:off x="10882" y="1134"/>
                <a:ext cx="0" cy="6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925" name="Line 93"/>
              <p:cNvSpPr>
                <a:spLocks noChangeShapeType="1"/>
              </p:cNvSpPr>
              <p:nvPr/>
            </p:nvSpPr>
            <p:spPr bwMode="auto">
              <a:xfrm flipH="1">
                <a:off x="8001" y="113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7835" name="Group 2"/>
            <p:cNvGrpSpPr>
              <a:grpSpLocks/>
            </p:cNvGrpSpPr>
            <p:nvPr/>
          </p:nvGrpSpPr>
          <p:grpSpPr bwMode="auto">
            <a:xfrm>
              <a:off x="1578" y="-2846"/>
              <a:ext cx="6918" cy="6860"/>
              <a:chOff x="1578" y="-2846"/>
              <a:chExt cx="6918" cy="6860"/>
            </a:xfrm>
          </p:grpSpPr>
          <p:grpSp>
            <p:nvGrpSpPr>
              <p:cNvPr id="77836" name="Group 4"/>
              <p:cNvGrpSpPr>
                <a:grpSpLocks/>
              </p:cNvGrpSpPr>
              <p:nvPr/>
            </p:nvGrpSpPr>
            <p:grpSpPr bwMode="auto">
              <a:xfrm>
                <a:off x="1578" y="-2846"/>
                <a:ext cx="6918" cy="6860"/>
                <a:chOff x="1578" y="-2846"/>
                <a:chExt cx="6918" cy="6860"/>
              </a:xfrm>
            </p:grpSpPr>
            <p:grpSp>
              <p:nvGrpSpPr>
                <p:cNvPr id="77838" name="Group 6"/>
                <p:cNvGrpSpPr>
                  <a:grpSpLocks/>
                </p:cNvGrpSpPr>
                <p:nvPr/>
              </p:nvGrpSpPr>
              <p:grpSpPr bwMode="auto">
                <a:xfrm>
                  <a:off x="1578" y="-2846"/>
                  <a:ext cx="6918" cy="6430"/>
                  <a:chOff x="1578" y="-2846"/>
                  <a:chExt cx="6918" cy="6430"/>
                </a:xfrm>
              </p:grpSpPr>
              <p:grpSp>
                <p:nvGrpSpPr>
                  <p:cNvPr id="7784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578" y="-2846"/>
                    <a:ext cx="6918" cy="6430"/>
                    <a:chOff x="1578" y="-2846"/>
                    <a:chExt cx="6918" cy="6430"/>
                  </a:xfrm>
                </p:grpSpPr>
                <p:grpSp>
                  <p:nvGrpSpPr>
                    <p:cNvPr id="77842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78" y="-2846"/>
                      <a:ext cx="6918" cy="6430"/>
                      <a:chOff x="1578" y="-2846"/>
                      <a:chExt cx="6918" cy="6430"/>
                    </a:xfrm>
                  </p:grpSpPr>
                  <p:grpSp>
                    <p:nvGrpSpPr>
                      <p:cNvPr id="77844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78" y="-2846"/>
                        <a:ext cx="6918" cy="6430"/>
                        <a:chOff x="1578" y="-2846"/>
                        <a:chExt cx="6918" cy="6430"/>
                      </a:xfrm>
                    </p:grpSpPr>
                    <p:grpSp>
                      <p:nvGrpSpPr>
                        <p:cNvPr id="77855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78" y="-2846"/>
                          <a:ext cx="6918" cy="6430"/>
                          <a:chOff x="1578" y="-2846"/>
                          <a:chExt cx="6918" cy="6430"/>
                        </a:xfrm>
                      </p:grpSpPr>
                      <p:sp>
                        <p:nvSpPr>
                          <p:cNvPr id="77858" name="Line 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24" y="1135"/>
                            <a:ext cx="2" cy="1253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77859" name="Group 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78" y="-2846"/>
                            <a:ext cx="6918" cy="6430"/>
                            <a:chOff x="1578" y="-2846"/>
                            <a:chExt cx="6918" cy="6430"/>
                          </a:xfrm>
                        </p:grpSpPr>
                        <p:grpSp>
                          <p:nvGrpSpPr>
                            <p:cNvPr id="77860" name="Group 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78" y="-2846"/>
                              <a:ext cx="6916" cy="6430"/>
                              <a:chOff x="1578" y="-2846"/>
                              <a:chExt cx="6916" cy="6430"/>
                            </a:xfrm>
                          </p:grpSpPr>
                          <p:grpSp>
                            <p:nvGrpSpPr>
                              <p:cNvPr id="77862" name="Group 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78" y="-2765"/>
                                <a:ext cx="6916" cy="6349"/>
                                <a:chOff x="2566" y="-3183"/>
                                <a:chExt cx="6917" cy="6349"/>
                              </a:xfrm>
                            </p:grpSpPr>
                            <p:sp>
                              <p:nvSpPr>
                                <p:cNvPr id="77864" name="Line 9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7906" y="-148"/>
                                  <a:ext cx="0" cy="321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grpSp>
                              <p:nvGrpSpPr>
                                <p:cNvPr id="77865" name="Group 31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566" y="-3183"/>
                                  <a:ext cx="6917" cy="6349"/>
                                  <a:chOff x="2566" y="-3183"/>
                                  <a:chExt cx="6917" cy="6349"/>
                                </a:xfrm>
                              </p:grpSpPr>
                              <p:sp>
                                <p:nvSpPr>
                                  <p:cNvPr id="67673" name="Text Box 89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592" y="174"/>
                                    <a:ext cx="1246" cy="3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pPr algn="ctr" eaLnBrk="0" hangingPunct="0">
                                      <a:defRPr/>
                                    </a:pPr>
                                    <a:r>
                                      <a:rPr lang="en-US" sz="2800" dirty="0">
                                        <a:latin typeface="+mn-lt"/>
                                        <a:ea typeface="Times New Roman" pitchFamily="18" charset="0"/>
                                      </a:rPr>
                                      <a:t>n-1     0</a:t>
                                    </a:r>
                                    <a:endParaRPr lang="en-US" sz="2800" dirty="0">
                                      <a:latin typeface="+mn-lt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77867" name="Group 32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566" y="-3183"/>
                                    <a:ext cx="6917" cy="6349"/>
                                    <a:chOff x="2566" y="-3183"/>
                                    <a:chExt cx="6917" cy="6349"/>
                                  </a:xfrm>
                                </p:grpSpPr>
                                <p:sp>
                                  <p:nvSpPr>
                                    <p:cNvPr id="77868" name="Line 8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129" y="2502"/>
                                      <a:ext cx="402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 type="triangle" w="med" len="med"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77869" name="Group 33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566" y="-3183"/>
                                      <a:ext cx="6917" cy="6349"/>
                                      <a:chOff x="2566" y="-3183"/>
                                      <a:chExt cx="6917" cy="6349"/>
                                    </a:xfrm>
                                  </p:grpSpPr>
                                  <p:grpSp>
                                    <p:nvGrpSpPr>
                                      <p:cNvPr id="77870" name="Group 35"/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2566" y="-3183"/>
                                        <a:ext cx="6917" cy="6349"/>
                                        <a:chOff x="2566" y="-3183"/>
                                        <a:chExt cx="6918" cy="6350"/>
                                      </a:xfrm>
                                    </p:grpSpPr>
                                    <p:grpSp>
                                      <p:nvGrpSpPr>
                                        <p:cNvPr id="77872" name="Group 37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2566" y="-3183"/>
                                          <a:ext cx="6918" cy="6350"/>
                                          <a:chOff x="2566" y="-3183"/>
                                          <a:chExt cx="6918" cy="6350"/>
                                        </a:xfrm>
                                      </p:grpSpPr>
                                      <p:sp>
                                        <p:nvSpPr>
                                          <p:cNvPr id="67671" name="Text Box 8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6197" y="897"/>
                                            <a:ext cx="1593" cy="29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pPr algn="ctr" eaLnBrk="0" hangingPunct="0">
                                              <a:defRPr/>
                                            </a:pPr>
                                            <a:r>
                                              <a:rPr lang="en-US" sz="2800" dirty="0">
                                                <a:latin typeface="+mn-lt"/>
                                                <a:ea typeface="Times New Roman" pitchFamily="18" charset="0"/>
                                              </a:rPr>
                                              <a:t>n-1        0</a:t>
                                            </a:r>
                                            <a:endParaRPr lang="en-US" dirty="0">
                                              <a:latin typeface="Arial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77875" name="Group 38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2566" y="-3183"/>
                                            <a:ext cx="6918" cy="6350"/>
                                            <a:chOff x="2566" y="-3183"/>
                                            <a:chExt cx="6918" cy="6350"/>
                                          </a:xfrm>
                                        </p:grpSpPr>
                                        <p:sp>
                                          <p:nvSpPr>
                                            <p:cNvPr id="67670" name="Text Box 86"/>
                                            <p:cNvSpPr txBox="1">
                                              <a:spLocks noChangeArrowheads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7010" y="94"/>
                                              <a:ext cx="1537" cy="43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noFill/>
                                              <a:miter lim="800000"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pPr algn="ctr" eaLnBrk="0" hangingPunct="0">
                                                <a:defRPr/>
                                              </a:pPr>
                                              <a:r>
                                                <a:rPr lang="en-US" sz="2800" dirty="0">
                                                  <a:latin typeface="+mn-lt"/>
                                                  <a:ea typeface="Times New Roman" pitchFamily="18" charset="0"/>
                                                </a:rPr>
                                                <a:t>n-1     0</a:t>
                                              </a:r>
                                              <a:endParaRPr lang="en-US" sz="2800" dirty="0">
                                                <a:latin typeface="+mn-lt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77877" name="Group 39"/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2566" y="-3183"/>
                                              <a:ext cx="6918" cy="6350"/>
                                              <a:chOff x="2566" y="-3183"/>
                                              <a:chExt cx="6918" cy="6350"/>
                                            </a:xfrm>
                                          </p:grpSpPr>
                                          <p:sp>
                                            <p:nvSpPr>
                                              <p:cNvPr id="67669" name="Text Box 85"/>
                                              <p:cNvSpPr txBox="1"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>
                                                <a:off x="6696" y="735"/>
                                                <a:ext cx="777" cy="56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 w="9525">
                                                <a:noFill/>
                                                <a:miter lim="800000"/>
                                                <a:headEnd/>
                                                <a:tailEnd/>
                                              </a:ln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pPr algn="ctr" eaLnBrk="0" hangingPunct="0">
                                                  <a:defRPr/>
                                                </a:pPr>
                                                <a:r>
                                                  <a:rPr lang="en-US" sz="2800" b="1" dirty="0">
                                                    <a:latin typeface="+mn-lt"/>
                                                    <a:ea typeface="Times New Roman" pitchFamily="18" charset="0"/>
                                                  </a:rPr>
                                                  <a:t>SM</a:t>
                                                </a:r>
                                                <a:endParaRPr lang="en-US" sz="2800" dirty="0">
                                                  <a:latin typeface="+mn-lt"/>
                                                </a:endParaRP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77879" name="Group 40"/>
                                              <p:cNvGrpSpPr>
                                                <a:grpSpLocks/>
                                              </p:cNvGrpSpPr>
                                              <p:nvPr/>
                                            </p:nvGrpSpPr>
                                            <p:grpSpPr bwMode="auto">
                                              <a:xfrm>
                                                <a:off x="2566" y="-3183"/>
                                                <a:ext cx="6918" cy="6350"/>
                                                <a:chOff x="2566" y="-3183"/>
                                                <a:chExt cx="6918" cy="635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77880" name="Line 84"/>
                                                <p:cNvSpPr>
                                                  <a:spLocks noChangeShapeType="1"/>
                                                </p:cNvSpPr>
                                                <p:nvPr/>
                                              </p:nvSpPr>
                                              <p:spPr bwMode="auto">
                                                <a:xfrm flipV="1">
                                                  <a:off x="7508" y="1553"/>
                                                  <a:ext cx="0" cy="418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rgbClr val="000000"/>
                                                  </a:solidFill>
                                                  <a:round/>
                                                  <a:headEnd/>
                                                  <a:tailEnd/>
                                                </a:ln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endParaRPr lang="ru-RU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77881" name="Line 83"/>
                                                <p:cNvSpPr>
                                                  <a:spLocks noChangeShapeType="1"/>
                                                </p:cNvSpPr>
                                                <p:nvPr/>
                                              </p:nvSpPr>
                                              <p:spPr bwMode="auto">
                                                <a:xfrm>
                                                  <a:off x="7508" y="1553"/>
                                                  <a:ext cx="1976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noFill/>
                                                <a:ln w="9525">
                                                  <a:solidFill>
                                                    <a:srgbClr val="000000"/>
                                                  </a:solidFill>
                                                  <a:round/>
                                                  <a:headEnd/>
                                                  <a:tailEnd/>
                                                </a:ln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endParaRPr lang="ru-RU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77882" name="Group 41"/>
                                                <p:cNvGrpSpPr>
                                                  <a:grpSpLocks/>
                                                </p:cNvGrpSpPr>
                                                <p:nvPr/>
                                              </p:nvGrpSpPr>
                                              <p:grpSpPr bwMode="auto">
                                                <a:xfrm>
                                                  <a:off x="2566" y="-3183"/>
                                                  <a:ext cx="6337" cy="6350"/>
                                                  <a:chOff x="2566" y="-3183"/>
                                                  <a:chExt cx="6337" cy="6350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77883" name="Line 82"/>
                                                  <p:cNvSpPr>
                                                    <a:spLocks noChangeShapeType="1"/>
                                                  </p:cNvSpPr>
                                                  <p:nvPr/>
                                                </p:nvSpPr>
                                                <p:spPr bwMode="auto">
                                                  <a:xfrm>
                                                    <a:off x="6981" y="2905"/>
                                                    <a:ext cx="0" cy="24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noFill/>
                                                  <a:ln w="9525">
                                                    <a:solidFill>
                                                      <a:srgbClr val="000000"/>
                                                    </a:solidFill>
                                                    <a:round/>
                                                    <a:headEnd/>
                                                    <a:tailEnd/>
                                                  </a:ln>
                                                </p:spPr>
                                                <p:txBody>
                                                  <a:bodyPr/>
                                                  <a:lstStyle/>
                                                  <a:p>
                                                    <a:endParaRPr lang="ru-RU"/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77884" name="Group 42"/>
                                                  <p:cNvGrpSpPr>
                                                    <a:grpSpLocks/>
                                                  </p:cNvGrpSpPr>
                                                  <p:nvPr/>
                                                </p:nvGrpSpPr>
                                                <p:grpSpPr bwMode="auto">
                                                  <a:xfrm>
                                                    <a:off x="2566" y="-3183"/>
                                                    <a:ext cx="6337" cy="6350"/>
                                                    <a:chOff x="2566" y="-3183"/>
                                                    <a:chExt cx="6337" cy="6350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77885" name="Line 81"/>
                                                    <p:cNvSpPr>
                                                      <a:spLocks noChangeShapeType="1"/>
                                                    </p:cNvSpPr>
                                                    <p:nvPr/>
                                                  </p:nvSpPr>
                                                  <p:spPr bwMode="auto">
                                                    <a:xfrm>
                                                      <a:off x="7906" y="-1272"/>
                                                      <a:ext cx="0" cy="321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noFill/>
                                                    <a:ln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round/>
                                                      <a:headEnd/>
                                                      <a:tailEnd type="triangle" w="med" len="med"/>
                                                    </a:ln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endParaRPr lang="ru-RU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77886" name="Group 43"/>
                                                    <p:cNvGrpSpPr>
                                                      <a:grpSpLocks/>
                                                    </p:cNvGrpSpPr>
                                                    <p:nvPr/>
                                                  </p:nvGrpSpPr>
                                                  <p:grpSpPr bwMode="auto">
                                                    <a:xfrm>
                                                      <a:off x="2566" y="-3183"/>
                                                      <a:ext cx="6337" cy="6350"/>
                                                      <a:chOff x="2566" y="-3183"/>
                                                      <a:chExt cx="6337" cy="6350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77887" name="Line 80"/>
                                                      <p:cNvSpPr>
                                                        <a:spLocks noChangeShapeType="1"/>
                                                      </p:cNvSpPr>
                                                      <p:nvPr/>
                                                    </p:nvSpPr>
                                                    <p:spPr bwMode="auto">
                                                      <a:xfrm>
                                                        <a:off x="3413" y="-2907"/>
                                                        <a:ext cx="1" cy="56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round/>
                                                        <a:headEnd/>
                                                        <a:tailEnd type="triangle" w="med" len="med"/>
                                                      </a:ln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endParaRPr lang="ru-RU"/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77888" name="Group 44"/>
                                                      <p:cNvGrpSpPr>
                                                        <a:grpSpLocks/>
                                                      </p:cNvGrpSpPr>
                                                      <p:nvPr/>
                                                    </p:nvGrpSpPr>
                                                    <p:grpSpPr bwMode="auto">
                                                      <a:xfrm>
                                                        <a:off x="2566" y="-3183"/>
                                                        <a:ext cx="6337" cy="6350"/>
                                                        <a:chOff x="2566" y="-3183"/>
                                                        <a:chExt cx="6337" cy="6350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77889" name="Group 77"/>
                                                        <p:cNvGrpSpPr>
                                                          <a:grpSpLocks/>
                                                        </p:cNvGrpSpPr>
                                                        <p:nvPr/>
                                                      </p:nvGrpSpPr>
                                                      <p:grpSpPr bwMode="auto">
                                                        <a:xfrm>
                                                          <a:off x="6482" y="1414"/>
                                                          <a:ext cx="1271" cy="534"/>
                                                          <a:chOff x="7054" y="8694"/>
                                                          <a:chExt cx="1620" cy="540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77922" name="Line 79"/>
                                                          <p:cNvSpPr>
                                                            <a:spLocks noChangeShapeType="1"/>
                                                          </p:cNvSpPr>
                                                          <p:nvPr/>
                                                        </p:nvSpPr>
                                                        <p:spPr bwMode="auto">
                                                          <a:xfrm>
                                                            <a:off x="7054" y="8740"/>
                                                            <a:ext cx="1620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w="9525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round/>
                                                            <a:headEnd/>
                                                            <a:tailEnd/>
                                                          </a:ln>
                                                        </p:spPr>
                                                        <p:txBody>
                                                          <a:bodyPr/>
                                                          <a:lstStyle/>
                                                          <a:p>
                                                            <a:endParaRPr lang="ru-RU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77923" name="Line 78"/>
                                                          <p:cNvSpPr>
                                                            <a:spLocks noChangeShapeType="1"/>
                                                          </p:cNvSpPr>
                                                          <p:nvPr/>
                                                        </p:nvSpPr>
                                                        <p:spPr bwMode="auto">
                                                          <a:xfrm>
                                                            <a:off x="7641" y="8694"/>
                                                            <a:ext cx="0" cy="54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w="9525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round/>
                                                            <a:headEnd/>
                                                            <a:tailEnd type="triangle" w="med" len="med"/>
                                                          </a:ln>
                                                        </p:spPr>
                                                        <p:txBody>
                                                          <a:bodyPr/>
                                                          <a:lstStyle/>
                                                          <a:p>
                                                            <a:endParaRPr lang="ru-RU"/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p:grpSp>
                                                      <p:nvGrpSpPr>
                                                        <p:cNvPr id="77890" name="Group 45"/>
                                                        <p:cNvGrpSpPr>
                                                          <a:grpSpLocks/>
                                                        </p:cNvGrpSpPr>
                                                        <p:nvPr/>
                                                      </p:nvGrpSpPr>
                                                      <p:grpSpPr bwMode="auto">
                                                        <a:xfrm>
                                                          <a:off x="2566" y="-3183"/>
                                                          <a:ext cx="6337" cy="6350"/>
                                                          <a:chOff x="2566" y="-3183"/>
                                                          <a:chExt cx="6337" cy="6350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77891" name="Group 72"/>
                                                          <p:cNvGrpSpPr>
                                                            <a:grpSpLocks/>
                                                          </p:cNvGrpSpPr>
                                                          <p:nvPr/>
                                                        </p:nvGrpSpPr>
                                                        <p:grpSpPr bwMode="auto">
                                                          <a:xfrm>
                                                            <a:off x="2566" y="-2347"/>
                                                            <a:ext cx="4414" cy="5514"/>
                                                            <a:chOff x="2062" y="3729"/>
                                                            <a:chExt cx="5628" cy="7125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67660" name="Rectangle 76"/>
                                                            <p:cNvSpPr>
                                                              <a:spLocks noChangeArrowheads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 bwMode="auto">
                                                            <a:xfrm>
                                                              <a:off x="2062" y="3728"/>
                                                              <a:ext cx="2340" cy="1286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miter lim="800000"/>
                                                              <a:headEnd/>
                                                              <a:tailEnd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pPr algn="ctr" eaLnBrk="0" hangingPunct="0">
                                                                <a:defRPr/>
                                                              </a:pPr>
                                                              <a:r>
                                                                <a:rPr lang="en-US" sz="2800" b="1" dirty="0">
                                                                  <a:latin typeface="+mn-lt"/>
                                                                  <a:ea typeface="Times New Roman" pitchFamily="18" charset="0"/>
                                                                </a:rPr>
                                                                <a:t>RGA</a:t>
                                                              </a:r>
                                                              <a:endParaRPr lang="ru-RU" sz="2800" dirty="0">
                                                                <a:latin typeface="+mn-lt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algn="just" eaLnBrk="0" hangingPunct="0">
                                                                <a:defRPr/>
                                                              </a:pPr>
                                                              <a:r>
                                                                <a:rPr lang="en-US" sz="2800" b="1" dirty="0">
                                                                  <a:latin typeface="+mn-lt"/>
                                                                  <a:ea typeface="Times New Roman" pitchFamily="18" charset="0"/>
                                                                </a:rPr>
                                                                <a:t>n-1 </a:t>
                                                              </a:r>
                                                              <a:r>
                                                                <a:rPr lang="ru-RU" sz="2800" b="1" dirty="0">
                                                                  <a:latin typeface="+mn-lt"/>
                                                                  <a:ea typeface="Times New Roman" pitchFamily="18" charset="0"/>
                                                                </a:rPr>
                                                                <a:t>  </a:t>
                                                              </a:r>
                                                              <a:r>
                                                                <a:rPr lang="en-US" sz="2800" b="1" dirty="0">
                                                                  <a:latin typeface="+mn-lt"/>
                                                                  <a:ea typeface="Times New Roman" pitchFamily="18" charset="0"/>
                                                                </a:rPr>
                                                                <a:t>         0 </a:t>
                                                              </a:r>
                                                              <a:endParaRPr lang="en-US" sz="2800" dirty="0">
                                                                <a:latin typeface="+mn-lt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77919" name="Line 75"/>
                                                            <p:cNvSpPr>
                                                              <a:spLocks noChangeShapeType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 bwMode="auto">
                                                            <a:xfrm flipH="1">
                                                              <a:off x="5121" y="10826"/>
                                                              <a:ext cx="2569" cy="28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round/>
                                                              <a:headEnd/>
                                                              <a:tailEnd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endParaRPr lang="ru-RU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77920" name="Line 74"/>
                                                            <p:cNvSpPr>
                                                              <a:spLocks noChangeShapeType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 bwMode="auto">
                                                            <a:xfrm flipV="1">
                                                              <a:off x="5121" y="6354"/>
                                                              <a:ext cx="0" cy="450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round/>
                                                              <a:headEnd/>
                                                              <a:tailEnd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endParaRPr lang="ru-RU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77921" name="Line 73"/>
                                                            <p:cNvSpPr>
                                                              <a:spLocks noChangeShapeType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 bwMode="auto">
                                                            <a:xfrm>
                                                              <a:off x="5121" y="6354"/>
                                                              <a:ext cx="1440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round/>
                                                              <a:headEnd/>
                                                              <a:tailEnd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endParaRPr lang="ru-RU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77892" name="Line 71"/>
                                                          <p:cNvSpPr>
                                                            <a:spLocks noChangeShapeType="1"/>
                                                          </p:cNvSpPr>
                                                          <p:nvPr/>
                                                        </p:nvSpPr>
                                                        <p:spPr bwMode="auto">
                                                          <a:xfrm flipH="1">
                                                            <a:off x="6055" y="-308"/>
                                                            <a:ext cx="0" cy="482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w="9525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round/>
                                                            <a:headEnd/>
                                                            <a:tailEnd type="triangle" w="med" len="med"/>
                                                          </a:ln>
                                                        </p:spPr>
                                                        <p:txBody>
                                                          <a:bodyPr/>
                                                          <a:lstStyle/>
                                                          <a:p>
                                                            <a:endParaRPr lang="ru-RU"/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77893" name="Group 46"/>
                                                          <p:cNvGrpSpPr>
                                                            <a:grpSpLocks/>
                                                          </p:cNvGrpSpPr>
                                                          <p:nvPr/>
                                                        </p:nvGrpSpPr>
                                                        <p:grpSpPr bwMode="auto">
                                                          <a:xfrm>
                                                            <a:off x="2849" y="-3183"/>
                                                            <a:ext cx="6054" cy="6044"/>
                                                            <a:chOff x="2849" y="-3183"/>
                                                            <a:chExt cx="6054" cy="604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77894" name="Group 48"/>
                                                            <p:cNvGrpSpPr>
                                                              <a:grpSpLocks/>
                                                            </p:cNvGrpSpPr>
                                                            <p:nvPr/>
                                                          </p:nvGrpSpPr>
                                                          <p:grpSpPr bwMode="auto">
                                                            <a:xfrm>
                                                              <a:off x="2849" y="-2904"/>
                                                              <a:ext cx="6054" cy="5765"/>
                                                              <a:chOff x="2849" y="-2904"/>
                                                              <a:chExt cx="6054" cy="5883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77896" name="Group 67"/>
                                                              <p:cNvGrpSpPr>
                                                                <a:grpSpLocks/>
                                                              </p:cNvGrpSpPr>
                                                              <p:nvPr/>
                                                            </p:nvGrpSpPr>
                                                            <p:grpSpPr bwMode="auto">
                                                              <a:xfrm>
                                                                <a:off x="2849" y="-1258"/>
                                                                <a:ext cx="4202" cy="757"/>
                                                                <a:chOff x="2849" y="-1258"/>
                                                                <a:chExt cx="4202" cy="757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77915" name="Line 70"/>
                                                                <p:cNvSpPr>
                                                                  <a:spLocks noChangeShapeType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 bwMode="auto">
                                                                <a:xfrm>
                                                                  <a:off x="3413" y="-1233"/>
                                                                  <a:ext cx="1" cy="698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round/>
                                                                  <a:headEnd/>
                                                                  <a:tailEnd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endParaRPr lang="ru-RU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77916" name="Line 69"/>
                                                                <p:cNvSpPr>
                                                                  <a:spLocks noChangeShapeType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 bwMode="auto">
                                                                <a:xfrm>
                                                                  <a:off x="3420" y="-501"/>
                                                                  <a:ext cx="3631" cy="0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round/>
                                                                  <a:headEnd/>
                                                                  <a:tailEnd type="triangle" w="med" len="med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endParaRPr lang="ru-RU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77917" name="Line 68"/>
                                                                <p:cNvSpPr>
                                                                  <a:spLocks noChangeShapeType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 bwMode="auto">
                                                                <a:xfrm>
                                                                  <a:off x="2849" y="-1258"/>
                                                                  <a:ext cx="1270" cy="0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round/>
                                                                  <a:headEnd/>
                                                                  <a:tailEnd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endParaRPr lang="ru-RU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grpSp>
                                                            <p:nvGrpSpPr>
                                                              <p:cNvPr id="77897" name="Group 49"/>
                                                              <p:cNvGrpSpPr>
                                                                <a:grpSpLocks/>
                                                              </p:cNvGrpSpPr>
                                                              <p:nvPr/>
                                                            </p:nvGrpSpPr>
                                                            <p:grpSpPr bwMode="auto">
                                                              <a:xfrm>
                                                                <a:off x="5531" y="-2904"/>
                                                                <a:ext cx="3372" cy="5883"/>
                                                                <a:chOff x="5531" y="-2904"/>
                                                                <a:chExt cx="3372" cy="588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77898" name="Line 66"/>
                                                                <p:cNvSpPr>
                                                                  <a:spLocks noChangeShapeType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 bwMode="auto">
                                                                <a:xfrm>
                                                                  <a:off x="7931" y="-2904"/>
                                                                  <a:ext cx="1" cy="696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round/>
                                                                  <a:headEnd/>
                                                                  <a:tailEnd type="triangle" w="med" len="med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endParaRPr lang="ru-RU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77899" name="Group 50"/>
                                                                <p:cNvGrpSpPr>
                                                                  <a:grpSpLocks/>
                                                                </p:cNvGrpSpPr>
                                                                <p:nvPr/>
                                                              </p:nvGrpSpPr>
                                                              <p:grpSpPr bwMode="auto">
                                                                <a:xfrm>
                                                                  <a:off x="5531" y="-2222"/>
                                                                  <a:ext cx="3372" cy="5201"/>
                                                                  <a:chOff x="5531" y="-2222"/>
                                                                  <a:chExt cx="3372" cy="5201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77900" name="Group 55"/>
                                                                  <p:cNvGrpSpPr>
                                                                    <a:grpSpLocks/>
                                                                  </p:cNvGrpSpPr>
                                                                  <p:nvPr/>
                                                                </p:nvGrpSpPr>
                                                                <p:grpSpPr bwMode="auto">
                                                                  <a:xfrm>
                                                                    <a:off x="5672" y="242"/>
                                                                    <a:ext cx="2682" cy="1224"/>
                                                                    <a:chOff x="5672" y="242"/>
                                                                    <a:chExt cx="2682" cy="1224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77905" name="Group 58"/>
                                                                    <p:cNvGrpSpPr>
                                                                      <a:grpSpLocks/>
                                                                    </p:cNvGrpSpPr>
                                                                    <p:nvPr/>
                                                                  </p:nvGrpSpPr>
                                                                  <p:grpSpPr bwMode="auto">
                                                                    <a:xfrm>
                                                                      <a:off x="5672" y="300"/>
                                                                      <a:ext cx="2682" cy="1166"/>
                                                                      <a:chOff x="2849" y="439"/>
                                                                      <a:chExt cx="5647" cy="3063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77908" name="Line 65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>
                                                                        <a:off x="2849" y="439"/>
                                                                        <a:ext cx="2117" cy="0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09" name="Line 64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>
                                                                        <a:off x="4966" y="439"/>
                                                                        <a:ext cx="706" cy="139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10" name="Line 63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 flipV="1">
                                                                        <a:off x="5672" y="439"/>
                                                                        <a:ext cx="706" cy="1394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11" name="Line 62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>
                                                                        <a:off x="6378" y="439"/>
                                                                        <a:ext cx="2118" cy="0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12" name="Line 61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 flipH="1">
                                                                        <a:off x="7366" y="439"/>
                                                                        <a:ext cx="1130" cy="2927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13" name="Line 60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>
                                                                        <a:off x="2849" y="439"/>
                                                                        <a:ext cx="1270" cy="2927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77914" name="Line 59"/>
                                                                      <p:cNvSpPr>
                                                                        <a:spLocks noChangeShapeType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 bwMode="auto">
                                                                      <a:xfrm>
                                                                        <a:off x="4119" y="3502"/>
                                                                        <a:ext cx="3247" cy="0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round/>
                                                                        <a:headEnd/>
                                                                        <a:tailEnd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77906" name="Line 57"/>
                                                                    <p:cNvSpPr>
                                                                      <a:spLocks noChangeShapeType="1"/>
                                                                    </p:cNvSpPr>
                                                                    <p:nvPr/>
                                                                  </p:nvSpPr>
                                                                  <p:spPr bwMode="auto">
                                                                    <a:xfrm>
                                                                      <a:off x="7507" y="242"/>
                                                                      <a:ext cx="706" cy="0"/>
                                                                    </a:xfrm>
                                                                    <a:prstGeom prst="lin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round/>
                                                                      <a:headEnd/>
                                                                      <a:tailEnd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/>
                                                                    <a:lstStyle/>
                                                                    <a:p>
                                                                      <a:endParaRPr lang="ru-RU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77907" name="Line 56"/>
                                                                    <p:cNvSpPr>
                                                                      <a:spLocks noChangeShapeType="1"/>
                                                                    </p:cNvSpPr>
                                                                    <p:nvPr/>
                                                                  </p:nvSpPr>
                                                                  <p:spPr bwMode="auto">
                                                                    <a:xfrm>
                                                                      <a:off x="5813" y="242"/>
                                                                      <a:ext cx="706" cy="0"/>
                                                                    </a:xfrm>
                                                                    <a:prstGeom prst="lin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round/>
                                                                      <a:headEnd/>
                                                                      <a:tailEnd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/>
                                                                    <a:lstStyle/>
                                                                    <a:p>
                                                                      <a:endParaRPr lang="ru-RU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77901" name="Group 51"/>
                                                                  <p:cNvGrpSpPr>
                                                                    <a:grpSpLocks/>
                                                                  </p:cNvGrpSpPr>
                                                                  <p:nvPr/>
                                                                </p:nvGrpSpPr>
                                                                <p:grpSpPr bwMode="auto">
                                                                  <a:xfrm>
                                                                    <a:off x="5531" y="-2222"/>
                                                                    <a:ext cx="3372" cy="5201"/>
                                                                    <a:chOff x="5531" y="-2222"/>
                                                                    <a:chExt cx="3372" cy="5201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67638" name="Rectangle 54"/>
                                                                    <p:cNvSpPr>
                                                                      <a:spLocks noChangeArrowheads="1"/>
                                                                    </p:cNvSpPr>
                                                                    <p:nvPr/>
                                                                  </p:nvSpPr>
                                                                  <p:spPr bwMode="auto">
                                                                    <a:xfrm>
                                                                      <a:off x="6998" y="-2222"/>
                                                                      <a:ext cx="1835" cy="98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miter lim="800000"/>
                                                                      <a:headEnd/>
                                                                      <a:tailEnd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/>
                                                                    <a:lstStyle/>
                                                                    <a:p>
                                                                      <a:pPr algn="ctr" eaLnBrk="0" hangingPunct="0">
                                                                        <a:defRPr/>
                                                                      </a:pPr>
                                                                      <a:r>
                                                                        <a:rPr lang="en-US" sz="2800" b="1" dirty="0">
                                                                          <a:latin typeface="+mn-lt"/>
                                                                          <a:ea typeface="Times New Roman" pitchFamily="18" charset="0"/>
                                                                        </a:rPr>
                                                                        <a:t>RGB</a:t>
                                                                      </a:r>
                                                                      <a:endParaRPr lang="ru-RU" sz="2800" dirty="0">
                                                                        <a:latin typeface="+mn-lt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algn="just" eaLnBrk="0" hangingPunct="0">
                                                                        <a:defRPr/>
                                                                      </a:pPr>
                                                                      <a:r>
                                                                        <a:rPr lang="en-US" sz="2800" b="1" dirty="0">
                                                                          <a:latin typeface="+mn-lt"/>
                                                                          <a:ea typeface="Times New Roman" pitchFamily="18" charset="0"/>
                                                                        </a:rPr>
                                                                        <a:t>n-1</a:t>
                                                                      </a:r>
                                                                      <a:r>
                                                                        <a:rPr lang="en-US" sz="1100" b="1" dirty="0">
                                                                          <a:latin typeface="Arial" pitchFamily="34" charset="0"/>
                                                                          <a:ea typeface="Times New Roman" pitchFamily="18" charset="0"/>
                                                                        </a:rPr>
                                                                        <a:t>                          </a:t>
                                                                      </a:r>
                                                                      <a:r>
                                                                        <a:rPr lang="ru-RU" sz="2800" b="1" dirty="0">
                                                                          <a:latin typeface="Arial" pitchFamily="34" charset="0"/>
                                                                          <a:ea typeface="Times New Roman" pitchFamily="18" charset="0"/>
                                                                        </a:rPr>
                                                                        <a:t>0</a:t>
                                                                      </a:r>
                                                                      <a:endParaRPr lang="en-US" dirty="0">
                                                                        <a:latin typeface="Arial" pitchFamily="34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67637" name="AutoShape 53"/>
                                                                    <p:cNvSpPr>
                                                                      <a:spLocks noChangeArrowheads="1"/>
                                                                    </p:cNvSpPr>
                                                                    <p:nvPr/>
                                                                  </p:nvSpPr>
                                                                  <p:spPr bwMode="auto">
                                                                    <a:xfrm>
                                                                      <a:off x="6982" y="-927"/>
                                                                      <a:ext cx="1780" cy="835"/>
                                                                    </a:xfrm>
                                                                    <a:prstGeom prst="diamond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miter lim="800000"/>
                                                                      <a:headEnd/>
                                                                      <a:tailEnd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/>
                                                                    <a:lstStyle/>
                                                                    <a:p>
                                                                      <a:pPr eaLnBrk="0" hangingPunct="0">
                                                                        <a:defRPr/>
                                                                      </a:pPr>
                                                                      <a:r>
                                                                        <a:rPr lang="en-US" sz="2800" b="1" dirty="0">
                                                                          <a:latin typeface="+mn-lt"/>
                                                                          <a:ea typeface="Times New Roman" pitchFamily="18" charset="0"/>
                                                                        </a:rPr>
                                                                        <a:t>B[0]</a:t>
                                                                      </a:r>
                                                                      <a:endParaRPr lang="en-US" sz="2800" dirty="0">
                                                                        <a:latin typeface="+mn-lt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77904" name="Rectangle 52"/>
                                                                    <p:cNvSpPr>
                                                                      <a:spLocks noChangeArrowheads="1"/>
                                                                    </p:cNvSpPr>
                                                                    <p:nvPr/>
                                                                  </p:nvSpPr>
                                                                  <p:spPr bwMode="auto">
                                                                    <a:xfrm>
                                                                      <a:off x="5532" y="2039"/>
                                                                      <a:ext cx="3372" cy="94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miter lim="800000"/>
                                                                      <a:headEnd/>
                                                                      <a:tailEnd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/>
                                                                    <a:lstStyle/>
                                                                    <a:p>
                                                                      <a:pPr eaLnBrk="0" hangingPunct="0"/>
                                                                      <a:r>
                                                                        <a:rPr lang="en-US" sz="1200"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                       </a:t>
                                                                      </a:r>
                                                                      <a:r>
                                                                        <a:rPr lang="ru-RU" sz="24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СЧП</a:t>
                                                                      </a:r>
                                                                      <a:r>
                                                                        <a:rPr lang="ru-RU" sz="2400" baseline="-300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ст</a:t>
                                                                      </a:r>
                                                                      <a:r>
                                                                        <a:rPr lang="en-US" sz="2400" baseline="-300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         </a:t>
                                                                      </a:r>
                                                                      <a:r>
                                                                        <a:rPr lang="ru-RU" sz="24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СЧП</a:t>
                                                                      </a:r>
                                                                      <a:r>
                                                                        <a:rPr lang="ru-RU" sz="2400" baseline="-300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мл</a:t>
                                                                      </a:r>
                                                                      <a:endParaRPr lang="ru-RU" sz="2400">
                                                                        <a:latin typeface="Calibri" pitchFamily="34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eaLnBrk="0" hangingPunct="0"/>
                                                                      <a:r>
                                                                        <a:rPr lang="en-US" sz="2400" baseline="-300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 </a:t>
                                                                      </a:r>
                                                                      <a:r>
                                                                        <a:rPr lang="en-US" sz="24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         </a:t>
                                                                      </a:r>
                                                                      <a:r>
                                                                        <a:rPr lang="en-US" sz="2400" b="1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2n-1</a:t>
                                                                      </a:r>
                                                                      <a:r>
                                                                        <a:rPr lang="en-US" sz="2400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        </a:t>
                                                                      </a:r>
                                                                      <a:r>
                                                                        <a:rPr lang="en-US" sz="2400" b="1">
                                                                          <a:latin typeface="Calibri" pitchFamily="34" charset="0"/>
                                                                          <a:cs typeface="Times New Roman" pitchFamily="18" charset="0"/>
                                                                        </a:rPr>
                                                                        <a:t>n    n -1     0</a:t>
                                                                      </a:r>
                                                                      <a:endParaRPr lang="en-US" sz="2400" b="1">
                                                                        <a:latin typeface="Calibri" pitchFamily="34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  <p:sp>
                                                          <p:nvSpPr>
                                                            <p:cNvPr id="77895" name="Line 47"/>
                                                            <p:cNvSpPr>
                                                              <a:spLocks noChangeShapeType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 bwMode="auto">
                                                            <a:xfrm>
                                                              <a:off x="7224" y="-3183"/>
                                                              <a:ext cx="0" cy="953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round/>
                                                              <a:headEnd/>
                                                              <a:tailEnd type="triangle" w="med" len="med"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endParaRPr lang="ru-RU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  <p:sp>
                                      <p:nvSpPr>
                                        <p:cNvPr id="77873" name="Line 36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6126" y="1971"/>
                                          <a:ext cx="0" cy="934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9525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7871" name="Line 3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 flipH="1">
                                        <a:off x="7621" y="1940"/>
                                        <a:ext cx="0" cy="964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rgbClr val="0000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ru-RU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77863" name="Line 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6236" y="-2846"/>
                                <a:ext cx="1" cy="8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77861" name="Line 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496" y="1832"/>
                              <a:ext cx="0" cy="139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  <p:sp>
                      <p:nvSpPr>
                        <p:cNvPr id="77856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7" y="-2487"/>
                          <a:ext cx="424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0" hangingPunct="0"/>
                          <a:r>
                            <a:rPr lang="ru-RU" sz="2800">
                              <a:latin typeface="Calibri" pitchFamily="34" charset="0"/>
                              <a:cs typeface="Times New Roman" pitchFamily="18" charset="0"/>
                            </a:rPr>
                            <a:t>А</a:t>
                          </a:r>
                          <a:endParaRPr lang="ru-RU" sz="2800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77857" name="Text Box 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25" y="-2487"/>
                          <a:ext cx="424" cy="41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0" hangingPunct="0"/>
                          <a:r>
                            <a:rPr lang="ru-RU" sz="2800">
                              <a:latin typeface="Calibri" pitchFamily="34" charset="0"/>
                              <a:cs typeface="Times New Roman" pitchFamily="18" charset="0"/>
                            </a:rPr>
                            <a:t>В</a:t>
                          </a:r>
                          <a:endParaRPr lang="ru-RU" sz="2800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7845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78" y="439"/>
                        <a:ext cx="1424" cy="2786"/>
                        <a:chOff x="1578" y="439"/>
                        <a:chExt cx="1424" cy="2507"/>
                      </a:xfrm>
                    </p:grpSpPr>
                    <p:sp>
                      <p:nvSpPr>
                        <p:cNvPr id="77847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84" y="2389"/>
                          <a:ext cx="1" cy="5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77848" name="Group 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78" y="439"/>
                          <a:ext cx="1424" cy="1532"/>
                          <a:chOff x="1578" y="439"/>
                          <a:chExt cx="1424" cy="1532"/>
                        </a:xfrm>
                      </p:grpSpPr>
                      <p:grpSp>
                        <p:nvGrpSpPr>
                          <p:cNvPr id="77849" name="Group 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60" y="1414"/>
                            <a:ext cx="989" cy="557"/>
                            <a:chOff x="1578" y="1414"/>
                            <a:chExt cx="988" cy="557"/>
                          </a:xfrm>
                        </p:grpSpPr>
                        <p:sp>
                          <p:nvSpPr>
                            <p:cNvPr id="77853" name="Line 1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2002" y="1414"/>
                              <a:ext cx="1" cy="557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77854" name="Line 1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78" y="1414"/>
                              <a:ext cx="988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77850" name="Group 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78" y="439"/>
                            <a:ext cx="1424" cy="895"/>
                            <a:chOff x="2425" y="1553"/>
                            <a:chExt cx="1424" cy="895"/>
                          </a:xfrm>
                        </p:grpSpPr>
                        <p:sp>
                          <p:nvSpPr>
                            <p:cNvPr id="77851" name="Rectangle 1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5" y="1623"/>
                              <a:ext cx="1412" cy="82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77852" name="Text Box 1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5" y="1553"/>
                              <a:ext cx="1424" cy="71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 algn="ctr" eaLnBrk="0" hangingPunct="0"/>
                              <a:r>
                                <a:rPr lang="ru-RU" sz="2800" b="1">
                                  <a:latin typeface="Calibri" pitchFamily="34" charset="0"/>
                                  <a:cs typeface="Times New Roman" pitchFamily="18" charset="0"/>
                                </a:rPr>
                                <a:t>С</a:t>
                              </a:r>
                              <a:r>
                                <a:rPr lang="ru-RU" sz="2800" b="1" baseline="-30000">
                                  <a:latin typeface="Calibri" pitchFamily="34" charset="0"/>
                                  <a:cs typeface="Times New Roman" pitchFamily="18" charset="0"/>
                                </a:rPr>
                                <a:t>4</a:t>
                              </a:r>
                              <a:endParaRPr lang="ru-RU" sz="2800" b="1">
                                <a:latin typeface="Calibri" pitchFamily="34" charset="0"/>
                              </a:endParaRPr>
                            </a:p>
                            <a:p>
                              <a:pPr algn="just" eaLnBrk="0" hangingPunct="0"/>
                              <a:r>
                                <a:rPr lang="en-US" sz="2800" b="1">
                                  <a:cs typeface="Times New Roman" pitchFamily="18" charset="0"/>
                                </a:rPr>
                                <a:t>m   </a:t>
                              </a:r>
                              <a:r>
                                <a:rPr lang="en-US" sz="2800" b="1">
                                  <a:latin typeface="Calibri" pitchFamily="34" charset="0"/>
                                  <a:cs typeface="Times New Roman" pitchFamily="18" charset="0"/>
                                </a:rPr>
                                <a:t>     </a:t>
                              </a:r>
                              <a:r>
                                <a:rPr lang="ru-RU" sz="2800" b="1">
                                  <a:cs typeface="Times New Roman" pitchFamily="18" charset="0"/>
                                </a:rPr>
                                <a:t>0</a:t>
                              </a:r>
                              <a:r>
                                <a:rPr lang="en-US" sz="2800" b="1">
                                  <a:cs typeface="Times New Roman" pitchFamily="18" charset="0"/>
                                </a:rPr>
                                <a:t> </a:t>
                              </a:r>
                              <a:endParaRPr lang="en-US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67595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76" y="2116"/>
                        <a:ext cx="783" cy="4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>
                          <a:defRPr/>
                        </a:pPr>
                        <a:r>
                          <a:rPr lang="en-US" sz="2800" b="1" dirty="0">
                            <a:latin typeface="+mn-lt"/>
                            <a:ea typeface="Times New Roman" pitchFamily="18" charset="0"/>
                          </a:rPr>
                          <a:t>=n</a:t>
                        </a:r>
                        <a:endParaRPr lang="en-US" sz="2800" b="1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77843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90" y="996"/>
                      <a:ext cx="564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75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4" y="429"/>
                    <a:ext cx="565" cy="4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defRPr/>
                    </a:pPr>
                    <a:r>
                      <a:rPr lang="en-US" sz="2800" b="1" dirty="0">
                        <a:latin typeface="+mn-lt"/>
                        <a:ea typeface="Times New Roman" pitchFamily="18" charset="0"/>
                      </a:rPr>
                      <a:t>+1</a:t>
                    </a:r>
                    <a:endParaRPr lang="en-US" sz="2800" dirty="0">
                      <a:latin typeface="+mn-lt"/>
                    </a:endParaRPr>
                  </a:p>
                </p:txBody>
              </p:sp>
            </p:grpSp>
            <p:sp>
              <p:nvSpPr>
                <p:cNvPr id="675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94" y="3285"/>
                  <a:ext cx="1008" cy="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800" dirty="0">
                      <a:latin typeface="+mn-lt"/>
                      <a:ea typeface="Times New Roman" pitchFamily="18" charset="0"/>
                    </a:rPr>
                    <a:t>END</a:t>
                  </a:r>
                  <a:endParaRPr lang="en-US" sz="2800" dirty="0">
                    <a:latin typeface="+mn-lt"/>
                  </a:endParaRPr>
                </a:p>
              </p:txBody>
            </p:sp>
          </p:grpSp>
          <p:sp>
            <p:nvSpPr>
              <p:cNvPr id="77837" name="Text Box 3"/>
              <p:cNvSpPr txBox="1">
                <a:spLocks noChangeArrowheads="1"/>
              </p:cNvSpPr>
              <p:nvPr/>
            </p:nvSpPr>
            <p:spPr bwMode="auto">
              <a:xfrm>
                <a:off x="1649" y="29"/>
                <a:ext cx="1576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ru-RU" sz="2800" b="1">
                    <a:latin typeface="Calibri" pitchFamily="34" charset="0"/>
                    <a:cs typeface="Times New Roman" pitchFamily="18" charset="0"/>
                  </a:rPr>
                  <a:t>счетчик</a:t>
                </a:r>
                <a:endParaRPr lang="ru-RU" sz="2800">
                  <a:latin typeface="Calibri" pitchFamily="34" charset="0"/>
                </a:endParaRPr>
              </a:p>
            </p:txBody>
          </p:sp>
        </p:grpSp>
      </p:grpSp>
      <p:sp>
        <p:nvSpPr>
          <p:cNvPr id="77828" name="Line 88"/>
          <p:cNvSpPr>
            <a:spLocks noChangeShapeType="1"/>
          </p:cNvSpPr>
          <p:nvPr/>
        </p:nvSpPr>
        <p:spPr bwMode="auto">
          <a:xfrm>
            <a:off x="4211638" y="1989138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>
            <a:off x="4067175" y="6237288"/>
            <a:ext cx="12969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0" name="TextBox 104"/>
          <p:cNvSpPr txBox="1">
            <a:spLocks noChangeArrowheads="1"/>
          </p:cNvSpPr>
          <p:nvPr/>
        </p:nvSpPr>
        <p:spPr bwMode="auto">
          <a:xfrm>
            <a:off x="4067175" y="16287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SHR</a:t>
            </a:r>
            <a:endParaRPr lang="ru-RU"/>
          </a:p>
        </p:txBody>
      </p:sp>
      <p:sp>
        <p:nvSpPr>
          <p:cNvPr id="77831" name="TextBox 105"/>
          <p:cNvSpPr txBox="1">
            <a:spLocks noChangeArrowheads="1"/>
          </p:cNvSpPr>
          <p:nvPr/>
        </p:nvSpPr>
        <p:spPr bwMode="auto">
          <a:xfrm>
            <a:off x="2700338" y="5580063"/>
            <a:ext cx="792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SHR</a:t>
            </a:r>
            <a:endParaRPr lang="ru-RU"/>
          </a:p>
        </p:txBody>
      </p:sp>
      <p:sp>
        <p:nvSpPr>
          <p:cNvPr id="107" name="Трапеция 106"/>
          <p:cNvSpPr/>
          <p:nvPr/>
        </p:nvSpPr>
        <p:spPr>
          <a:xfrm>
            <a:off x="611188" y="5229225"/>
            <a:ext cx="1008062" cy="352425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Умножение чисел с фиксированной запятой</a:t>
            </a: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положения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Использование дополнительных кодов позволяет не переводить отрицательные числа в прямой код и отрицательный результат в дополнительный код.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Знак умножается так же, как разряды, результат получается в нужном коде.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811588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Умножение в дополнительных кодах с применением коррекции.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Правильный результат получается только при положительных операндах. 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                            </a:t>
            </a:r>
            <a:r>
              <a:rPr lang="ru-RU" sz="3200" dirty="0">
                <a:latin typeface="+mn-lt"/>
              </a:rPr>
              <a:t>С = [</a:t>
            </a:r>
            <a:r>
              <a:rPr lang="en-US" sz="3200" dirty="0">
                <a:latin typeface="+mn-lt"/>
              </a:rPr>
              <a:t>A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]×[</a:t>
            </a:r>
            <a:r>
              <a:rPr lang="en-US" sz="3200" dirty="0">
                <a:latin typeface="+mn-lt"/>
              </a:rPr>
              <a:t>B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]</a:t>
            </a:r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491" t="39920" r="31715" b="28580"/>
          <a:stretch>
            <a:fillRect/>
          </a:stretch>
        </p:blipFill>
        <p:spPr bwMode="auto">
          <a:xfrm>
            <a:off x="819150" y="31750"/>
            <a:ext cx="7208838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430371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/>
              <a:t> </a:t>
            </a:r>
            <a:r>
              <a:rPr lang="ru-RU" sz="3200" dirty="0">
                <a:latin typeface="+mn-lt"/>
              </a:rPr>
              <a:t>Под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весом разряда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принято понимать </a:t>
            </a:r>
            <a:r>
              <a:rPr lang="ru-RU" sz="3200" dirty="0" err="1">
                <a:latin typeface="+mn-lt"/>
              </a:rPr>
              <a:t>количест-венное</a:t>
            </a:r>
            <a:r>
              <a:rPr lang="ru-RU" sz="3200" dirty="0">
                <a:latin typeface="+mn-lt"/>
              </a:rPr>
              <a:t> значение цифры данного разряда в числе. Фактически, вес разряда представляет собой множитель, на который умножается цифра этого разряда при получении значения числа.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При А&lt;0,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&gt;0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получаем </a:t>
            </a:r>
            <a:r>
              <a:rPr lang="ru-RU" sz="3200" dirty="0" err="1">
                <a:latin typeface="+mn-lt"/>
              </a:rPr>
              <a:t>псевдо-произведение</a:t>
            </a:r>
            <a:r>
              <a:rPr lang="ru-RU" sz="3200" dirty="0">
                <a:latin typeface="+mn-lt"/>
              </a:rPr>
              <a:t>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С</a:t>
            </a:r>
            <a:r>
              <a:rPr lang="ru-RU" sz="3200" baseline="30000" dirty="0">
                <a:latin typeface="+mn-lt"/>
              </a:rPr>
              <a:t>* </a:t>
            </a:r>
            <a:r>
              <a:rPr lang="ru-RU" sz="3200" dirty="0">
                <a:latin typeface="+mn-lt"/>
              </a:rPr>
              <a:t>= [</a:t>
            </a:r>
            <a:r>
              <a:rPr lang="en-US" sz="3200" dirty="0">
                <a:latin typeface="+mn-lt"/>
              </a:rPr>
              <a:t>A</a:t>
            </a:r>
            <a:r>
              <a:rPr lang="ru-RU" sz="3200" baseline="-25000" dirty="0">
                <a:latin typeface="+mn-lt"/>
              </a:rPr>
              <a:t>доп.</a:t>
            </a:r>
            <a:r>
              <a:rPr lang="ru-RU" sz="3200" dirty="0">
                <a:latin typeface="+mn-lt"/>
              </a:rPr>
              <a:t>]·[</a:t>
            </a:r>
            <a:r>
              <a:rPr lang="en-US" sz="3200" dirty="0">
                <a:latin typeface="+mn-lt"/>
              </a:rPr>
              <a:t>B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] = [2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|]·[</a:t>
            </a:r>
            <a:r>
              <a:rPr lang="en-US" sz="3200" dirty="0">
                <a:latin typeface="+mn-lt"/>
              </a:rPr>
              <a:t>B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] =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·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baseline="-25000" dirty="0">
                <a:solidFill>
                  <a:srgbClr val="FF0000"/>
                </a:solidFill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-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·</a:t>
            </a:r>
            <a:r>
              <a:rPr lang="en-US" sz="3200" dirty="0">
                <a:latin typeface="+mn-lt"/>
              </a:rPr>
              <a:t>B</a:t>
            </a:r>
            <a:r>
              <a:rPr lang="ru-RU" sz="3200" baseline="-25000" dirty="0">
                <a:latin typeface="+mn-lt"/>
              </a:rPr>
              <a:t>пр.</a:t>
            </a:r>
            <a:endParaRPr lang="ru-R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25538"/>
            <a:ext cx="88931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Должно быть:        </a:t>
            </a:r>
            <a:r>
              <a:rPr lang="en-US" sz="3200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2</a:t>
            </a:r>
            <a:r>
              <a:rPr lang="ru-RU" sz="3200" baseline="30000" dirty="0">
                <a:latin typeface="+mn-lt"/>
              </a:rPr>
              <a:t>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· </a:t>
            </a:r>
            <a:r>
              <a:rPr lang="en-US" sz="3200" dirty="0">
                <a:latin typeface="+mn-lt"/>
              </a:rPr>
              <a:t>B</a:t>
            </a:r>
            <a:r>
              <a:rPr lang="ru-RU" sz="3200" baseline="-25000" dirty="0" err="1">
                <a:latin typeface="+mn-lt"/>
              </a:rPr>
              <a:t>пр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65400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При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&gt;0,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&lt;0:   </a:t>
            </a:r>
            <a:r>
              <a:rPr lang="ru-RU" sz="3200" dirty="0">
                <a:latin typeface="+mn-lt"/>
              </a:rPr>
              <a:t>А</a:t>
            </a:r>
            <a:r>
              <a:rPr lang="ru-RU" sz="3200" baseline="-25000" dirty="0">
                <a:latin typeface="+mn-lt"/>
              </a:rPr>
              <a:t>пр.</a:t>
            </a:r>
            <a:r>
              <a:rPr lang="ru-RU" sz="3200" dirty="0">
                <a:latin typeface="+mn-lt"/>
              </a:rPr>
              <a:t>· [2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|В|]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= 2</a:t>
            </a:r>
            <a:r>
              <a:rPr lang="en-US" sz="3200" b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· </a:t>
            </a:r>
            <a:r>
              <a:rPr lang="ru-RU" sz="3200" b="1" dirty="0" err="1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baseline="-25000" dirty="0" err="1">
                <a:solidFill>
                  <a:srgbClr val="FF0000"/>
                </a:solidFill>
                <a:latin typeface="+mn-lt"/>
              </a:rPr>
              <a:t>пр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- 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·|В|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8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Должно быть:        </a:t>
            </a:r>
            <a:r>
              <a:rPr lang="en-US" sz="3200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2</a:t>
            </a:r>
            <a:r>
              <a:rPr lang="ru-RU" sz="3200" baseline="30000" dirty="0">
                <a:latin typeface="+mn-lt"/>
              </a:rPr>
              <a:t>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</a:t>
            </a:r>
            <a:r>
              <a:rPr lang="ru-RU" sz="3200" dirty="0" err="1">
                <a:latin typeface="+mn-lt"/>
              </a:rPr>
              <a:t>А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dirty="0">
                <a:latin typeface="+mn-lt"/>
              </a:rPr>
              <a:t>·|В|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49725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При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&lt;0,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&lt;0:   </a:t>
            </a:r>
            <a:r>
              <a:rPr lang="ru-RU" sz="3200" dirty="0">
                <a:latin typeface="+mn-lt"/>
              </a:rPr>
              <a:t>(2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|)·(2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|В|) =</a:t>
            </a:r>
            <a:endParaRPr lang="en-US" sz="3200" dirty="0"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+mn-lt"/>
              </a:rPr>
              <a:t>= </a:t>
            </a:r>
            <a:r>
              <a:rPr lang="ru-RU" sz="3200" dirty="0">
                <a:latin typeface="+mn-lt"/>
              </a:rPr>
              <a:t> 2</a:t>
            </a:r>
            <a:r>
              <a:rPr lang="ru-RU" sz="3200" baseline="30000" dirty="0">
                <a:latin typeface="+mn-lt"/>
              </a:rPr>
              <a:t>2</a:t>
            </a:r>
            <a:r>
              <a:rPr lang="en-US" sz="3200" baseline="30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- 2</a:t>
            </a:r>
            <a:r>
              <a:rPr lang="en-US" sz="3200" b="1" baseline="30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·|В| - 2</a:t>
            </a:r>
            <a:r>
              <a:rPr lang="en-US" sz="3200" b="1" baseline="30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·|А| </a:t>
            </a:r>
            <a:r>
              <a:rPr lang="ru-RU" sz="3200" dirty="0">
                <a:latin typeface="+mn-lt"/>
              </a:rPr>
              <a:t>+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· |В|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73688"/>
            <a:ext cx="88201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Должно быть:        </a:t>
            </a:r>
            <a:r>
              <a:rPr lang="en-US" sz="3200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|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| · |В|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Два вида коррекции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3200" dirty="0">
                <a:latin typeface="+mn-lt"/>
              </a:rPr>
              <a:t>1. </a:t>
            </a:r>
            <a:r>
              <a:rPr lang="ru-RU" sz="3200" dirty="0">
                <a:latin typeface="+mn-lt"/>
              </a:rPr>
              <a:t>Коррекция окончательного результата состоит в вычитании множимого из старших разрядов СЧП, которое может быть заменено на сложение с дополнением множимого. Эта коррекция проводится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 отрицательном множителе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24175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2, </a:t>
            </a:r>
            <a:r>
              <a:rPr lang="ru-RU" sz="3200" dirty="0">
                <a:latin typeface="+mn-lt"/>
              </a:rPr>
              <a:t>При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отрицательном множимом </a:t>
            </a:r>
            <a:r>
              <a:rPr lang="ru-RU" sz="3200" dirty="0">
                <a:latin typeface="+mn-lt"/>
              </a:rPr>
              <a:t>коррекция проводится во время умножения и сводится к модифицированному сдвигу СЧП (при сдвиге СЧП вправо в свободный разряд заносится единица).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68863"/>
            <a:ext cx="91440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Примечание.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В случае отрицательного множимого (</a:t>
            </a:r>
            <a:r>
              <a:rPr lang="en-US" sz="3200" dirty="0">
                <a:latin typeface="+mn-lt"/>
              </a:rPr>
              <a:t>A</a:t>
            </a:r>
            <a:r>
              <a:rPr lang="ru-RU" sz="3200" dirty="0">
                <a:latin typeface="+mn-lt"/>
              </a:rPr>
              <a:t>&lt;0,</a:t>
            </a:r>
            <a:r>
              <a:rPr lang="en-US" sz="3200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&gt;0) при умножении на младшие нули проводится обычный (не модифицированный) сдвиг – в свободный разряд заносится 0.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</a:t>
            </a:r>
            <a:r>
              <a:rPr lang="ru-RU" sz="3200" dirty="0">
                <a:latin typeface="+mn-lt"/>
              </a:rPr>
              <a:t>. В разрядной сетке длиной в байт (один разряд знаковый и семь – цифровых) выполнить операцию умножения заданных чисел А и В </a:t>
            </a:r>
            <a:r>
              <a:rPr lang="ru-RU" sz="3200" dirty="0" smtClean="0">
                <a:latin typeface="+mn-lt"/>
              </a:rPr>
              <a:t>с разными </a:t>
            </a:r>
            <a:r>
              <a:rPr lang="ru-RU" sz="3200" dirty="0">
                <a:latin typeface="+mn-lt"/>
              </a:rPr>
              <a:t>комбинациями знаков, используя метод умножения в дополнительных кодах с применением коррекции. При выполнении операции использовать способ умножения с поразрядным анализом множителя, начиная от его младших разрядов со сдвигом СЧП вправо. </a:t>
            </a:r>
          </a:p>
          <a:p>
            <a:pPr>
              <a:defRPr/>
            </a:pPr>
            <a:r>
              <a:rPr lang="ru-RU" sz="3200" b="1" dirty="0">
                <a:latin typeface="+mn-lt"/>
              </a:rPr>
              <a:t>А = 15,  В = 13, </a:t>
            </a:r>
            <a:r>
              <a:rPr lang="en-US" sz="3200" b="1" dirty="0">
                <a:latin typeface="+mn-lt"/>
              </a:rPr>
              <a:t>n</a:t>
            </a:r>
            <a:r>
              <a:rPr lang="ru-RU" sz="3200" b="1" dirty="0">
                <a:latin typeface="+mn-lt"/>
              </a:rPr>
              <a:t> = 5.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= 1.1111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 </a:t>
            </a:r>
            <a:r>
              <a:rPr lang="en-US" sz="3200" b="1" dirty="0">
                <a:latin typeface="+mn-lt"/>
              </a:rPr>
              <a:t>= 0.1101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доп.</a:t>
            </a:r>
            <a:r>
              <a:rPr lang="ru-RU" sz="3200" b="1" dirty="0">
                <a:latin typeface="+mn-lt"/>
              </a:rPr>
              <a:t>] = 1.0001   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/>
              <a:t>                         </a:t>
            </a:r>
            <a:r>
              <a:rPr lang="ru-RU" sz="3200" i="1" dirty="0"/>
              <a:t>а) А</a:t>
            </a:r>
            <a:r>
              <a:rPr lang="en-US" sz="3200" i="1" dirty="0"/>
              <a:t>&lt;0, B&gt;0</a:t>
            </a:r>
            <a:r>
              <a:rPr lang="ru-RU" sz="3200" i="1" dirty="0"/>
              <a:t>:</a:t>
            </a:r>
            <a:endParaRPr lang="ru-RU" sz="3200" dirty="0"/>
          </a:p>
          <a:p>
            <a:pPr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09075" cy="5904866"/>
        </p:xfrm>
        <a:graphic>
          <a:graphicData uri="http://schemas.openxmlformats.org/drawingml/2006/table">
            <a:tbl>
              <a:tblPr/>
              <a:tblGrid>
                <a:gridCol w="611188"/>
                <a:gridCol w="1203325"/>
                <a:gridCol w="557212"/>
                <a:gridCol w="557213"/>
                <a:gridCol w="555625"/>
                <a:gridCol w="557212"/>
                <a:gridCol w="557213"/>
                <a:gridCol w="557212"/>
                <a:gridCol w="557213"/>
                <a:gridCol w="557212"/>
                <a:gridCol w="555625"/>
                <a:gridCol w="557213"/>
                <a:gridCol w="1725612"/>
              </a:tblGrid>
              <a:tr h="833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Дейст-вия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(старшие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(младшие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Обнуление старших разрядов СЧП.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3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41282" marR="4128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41282" marR="4128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3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-36513" y="238125"/>
          <a:ext cx="9109076" cy="1894205"/>
        </p:xfrm>
        <a:graphic>
          <a:graphicData uri="http://schemas.openxmlformats.org/drawingml/2006/table">
            <a:tbl>
              <a:tblPr/>
              <a:tblGrid>
                <a:gridCol w="611188"/>
                <a:gridCol w="1203325"/>
                <a:gridCol w="557213"/>
                <a:gridCol w="557212"/>
                <a:gridCol w="555625"/>
                <a:gridCol w="557213"/>
                <a:gridCol w="557212"/>
                <a:gridCol w="557213"/>
                <a:gridCol w="557212"/>
                <a:gridCol w="557213"/>
                <a:gridCol w="555625"/>
                <a:gridCol w="557212"/>
                <a:gridCol w="1725613"/>
              </a:tblGrid>
              <a:tr h="3333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3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41282" marR="41282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420938"/>
            <a:ext cx="91440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доп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(1.100111101)</a:t>
            </a:r>
            <a:r>
              <a:rPr lang="ru-RU" sz="3200" baseline="-25000" dirty="0">
                <a:latin typeface="+mn-lt"/>
              </a:rPr>
              <a:t>2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(1.011000011)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-195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33825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) А&gt;0,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&lt;0: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= 0.1111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 = 1.1101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                         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доп.</a:t>
            </a:r>
            <a:r>
              <a:rPr lang="ru-RU" sz="3200" b="1" dirty="0">
                <a:latin typeface="+mn-lt"/>
              </a:rPr>
              <a:t>] = 1.00</a:t>
            </a:r>
            <a:r>
              <a:rPr lang="en-US" sz="3200" b="1" dirty="0">
                <a:latin typeface="+mn-lt"/>
              </a:rPr>
              <a:t>1</a:t>
            </a:r>
            <a:r>
              <a:rPr lang="ru-RU" sz="3200" b="1" dirty="0">
                <a:latin typeface="+mn-lt"/>
              </a:rPr>
              <a:t>1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44000" cy="5987415"/>
        </p:xfrm>
        <a:graphic>
          <a:graphicData uri="http://schemas.openxmlformats.org/drawingml/2006/table">
            <a:tbl>
              <a:tblPr/>
              <a:tblGrid>
                <a:gridCol w="539750"/>
                <a:gridCol w="1079500"/>
                <a:gridCol w="649288"/>
                <a:gridCol w="503237"/>
                <a:gridCol w="576263"/>
                <a:gridCol w="503237"/>
                <a:gridCol w="504825"/>
                <a:gridCol w="576263"/>
                <a:gridCol w="647700"/>
                <a:gridCol w="576262"/>
                <a:gridCol w="503238"/>
                <a:gridCol w="504825"/>
                <a:gridCol w="1979612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Действия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(старшие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(младшие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Обнуление старших разрядов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60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60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260350"/>
          <a:ext cx="9144000" cy="2194560"/>
        </p:xfrm>
        <a:graphic>
          <a:graphicData uri="http://schemas.openxmlformats.org/drawingml/2006/table">
            <a:tbl>
              <a:tblPr/>
              <a:tblGrid>
                <a:gridCol w="539750"/>
                <a:gridCol w="1079500"/>
                <a:gridCol w="649288"/>
                <a:gridCol w="503237"/>
                <a:gridCol w="576263"/>
                <a:gridCol w="503237"/>
                <a:gridCol w="504825"/>
                <a:gridCol w="576263"/>
                <a:gridCol w="647700"/>
                <a:gridCol w="576262"/>
                <a:gridCol w="503238"/>
                <a:gridCol w="504825"/>
                <a:gridCol w="1979612"/>
              </a:tblGrid>
              <a:tr h="1730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60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Корр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565400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(1.011000011)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-195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)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dirty="0">
                <a:latin typeface="+mn-lt"/>
              </a:rPr>
              <a:t>&lt;</a:t>
            </a:r>
            <a:r>
              <a:rPr lang="ru-RU" sz="3200" i="1" dirty="0">
                <a:latin typeface="+mn-lt"/>
              </a:rPr>
              <a:t>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&lt;0: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= </a:t>
            </a:r>
            <a:r>
              <a:rPr lang="en-US" sz="3200" b="1" dirty="0">
                <a:latin typeface="+mn-lt"/>
              </a:rPr>
              <a:t>1</a:t>
            </a:r>
            <a:r>
              <a:rPr lang="ru-RU" sz="3200" b="1" dirty="0">
                <a:latin typeface="+mn-lt"/>
              </a:rPr>
              <a:t>.1111     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 = 1.1101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доп.</a:t>
            </a:r>
            <a:r>
              <a:rPr lang="ru-RU" sz="3200" b="1" dirty="0">
                <a:latin typeface="+mn-lt"/>
              </a:rPr>
              <a:t>] = 1.0001   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доп.</a:t>
            </a:r>
            <a:r>
              <a:rPr lang="ru-RU" sz="3200" b="1" dirty="0">
                <a:latin typeface="+mn-lt"/>
              </a:rPr>
              <a:t>] = 1.00</a:t>
            </a:r>
            <a:r>
              <a:rPr lang="en-US" sz="3200" b="1" dirty="0">
                <a:latin typeface="+mn-lt"/>
              </a:rPr>
              <a:t>1</a:t>
            </a:r>
            <a:r>
              <a:rPr lang="ru-RU" sz="3200" b="1" dirty="0">
                <a:latin typeface="+mn-lt"/>
              </a:rPr>
              <a:t>1    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4925" y="115888"/>
          <a:ext cx="9109075" cy="5852160"/>
        </p:xfrm>
        <a:graphic>
          <a:graphicData uri="http://schemas.openxmlformats.org/drawingml/2006/table">
            <a:tbl>
              <a:tblPr/>
              <a:tblGrid>
                <a:gridCol w="504825"/>
                <a:gridCol w="1079500"/>
                <a:gridCol w="576263"/>
                <a:gridCol w="576262"/>
                <a:gridCol w="504825"/>
                <a:gridCol w="574675"/>
                <a:gridCol w="504825"/>
                <a:gridCol w="576263"/>
                <a:gridCol w="576262"/>
                <a:gridCol w="576263"/>
                <a:gridCol w="647700"/>
                <a:gridCol w="647700"/>
                <a:gridCol w="1763712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Действия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(старшие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(младшие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Обнуление старших разрядов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8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8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4925" y="115888"/>
          <a:ext cx="9109075" cy="2194560"/>
        </p:xfrm>
        <a:graphic>
          <a:graphicData uri="http://schemas.openxmlformats.org/drawingml/2006/table">
            <a:tbl>
              <a:tblPr/>
              <a:tblGrid>
                <a:gridCol w="504825"/>
                <a:gridCol w="1079500"/>
                <a:gridCol w="576263"/>
                <a:gridCol w="576262"/>
                <a:gridCol w="504825"/>
                <a:gridCol w="574675"/>
                <a:gridCol w="504825"/>
                <a:gridCol w="576263"/>
                <a:gridCol w="576262"/>
                <a:gridCol w="576263"/>
                <a:gridCol w="647700"/>
                <a:gridCol w="647700"/>
                <a:gridCol w="1763712"/>
              </a:tblGrid>
              <a:tr h="1984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Сложение СЧП с множимым.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8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Корр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7246" marR="37246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420938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</a:t>
            </a:r>
            <a:r>
              <a:rPr lang="en-US" sz="3200" dirty="0">
                <a:latin typeface="+mn-lt"/>
              </a:rPr>
              <a:t>0.</a:t>
            </a:r>
            <a:r>
              <a:rPr lang="ru-RU" sz="3200" dirty="0">
                <a:latin typeface="+mn-lt"/>
              </a:rPr>
              <a:t>011000011)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195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13100"/>
            <a:ext cx="9144000" cy="3538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Умножения в дополнительных кодах без применения коррекции.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Метод Бута.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u="sng" dirty="0">
                <a:latin typeface="+mn-lt"/>
              </a:rPr>
              <a:t>Особенности метода.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Сложение или вычитание множимого на каждом шаге зависит от того, как после сдвига вправо меняется младший разряд множителя. 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Если он поменялся с 0 на 1, то происходит вычитание множимого из СЧП. При изменении младшего разряда множителя с 1 на 0 происходит сложение множимого с СЧП.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16113"/>
            <a:ext cx="9144000" cy="5018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Если младший разряд множителя не изменился, то производится только сдвиг. При реализации этого метода происходит чередование сложения и вычитания, поэтому старший разряд СЧП в явном виде представляет его знак. При сдвиге знак СЧП сохраняется.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Эффективность метода Бута по сравнению с обычным методом поразрядного умножения проявляется для тех множителей, в которых имеются длинные последовательности единиц.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986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 Для системы счисления с основанием </a:t>
            </a:r>
            <a:r>
              <a:rPr lang="en-US" sz="3200" b="1" dirty="0">
                <a:latin typeface="+mn-lt"/>
              </a:rPr>
              <a:t>S</a:t>
            </a:r>
            <a:r>
              <a:rPr lang="ru-RU" sz="3200" dirty="0">
                <a:latin typeface="+mn-lt"/>
              </a:rPr>
              <a:t> вес 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-го разряда определяется в виде:</a:t>
            </a:r>
          </a:p>
          <a:p>
            <a:pPr algn="ctr">
              <a:defRPr/>
            </a:pPr>
            <a:r>
              <a:rPr lang="en-US" sz="3200" b="1" dirty="0">
                <a:latin typeface="+mn-lt"/>
              </a:rPr>
              <a:t>V</a:t>
            </a:r>
            <a:r>
              <a:rPr lang="en-US" sz="3200" b="1" baseline="-25000" dirty="0">
                <a:latin typeface="+mn-lt"/>
              </a:rPr>
              <a:t>i</a:t>
            </a:r>
            <a:r>
              <a:rPr lang="ru-RU" sz="3200" b="1" dirty="0">
                <a:latin typeface="+mn-lt"/>
              </a:rPr>
              <a:t> = </a:t>
            </a:r>
            <a:r>
              <a:rPr lang="en-US" sz="3200" b="1" dirty="0">
                <a:latin typeface="+mn-lt"/>
              </a:rPr>
              <a:t>S</a:t>
            </a:r>
            <a:r>
              <a:rPr lang="en-US" sz="3200" b="1" baseline="30000" dirty="0">
                <a:latin typeface="+mn-lt"/>
              </a:rPr>
              <a:t>i</a:t>
            </a:r>
            <a:r>
              <a:rPr lang="ru-RU" sz="3200" b="1" dirty="0">
                <a:latin typeface="+mn-lt"/>
              </a:rPr>
              <a:t>  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Основание системы счисления показывает, во сколько раз вес 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-ого разряда числа больше веса предыдущего (</a:t>
            </a:r>
            <a:r>
              <a:rPr lang="en-US" sz="32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-1)- го разряда.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Под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основанием системы счисления </a:t>
            </a:r>
            <a:r>
              <a:rPr lang="ru-RU" sz="3200" dirty="0">
                <a:latin typeface="+mn-lt"/>
              </a:rPr>
              <a:t>можно понимать: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• Количество разнообразных цифр, используемых при записи чисел.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• Основание степени для определения веса разряда.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Запись значения основания в любой системе </a:t>
            </a:r>
            <a:r>
              <a:rPr lang="ru-RU" sz="3200" dirty="0" err="1">
                <a:latin typeface="+mn-lt"/>
              </a:rPr>
              <a:t>счи-сления</a:t>
            </a:r>
            <a:r>
              <a:rPr lang="ru-RU" sz="3200" dirty="0">
                <a:latin typeface="+mn-lt"/>
              </a:rPr>
              <a:t> имеет вид:    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ru-RU" sz="3200" b="1" dirty="0">
                <a:solidFill>
                  <a:srgbClr val="FF0000"/>
                </a:solidFill>
              </a:rPr>
              <a:t> = 10.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Примечание.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При умножении на младшую единицу </a:t>
            </a:r>
            <a:r>
              <a:rPr lang="ru-RU" sz="3200" dirty="0" err="1">
                <a:latin typeface="+mn-lt"/>
              </a:rPr>
              <a:t>произво-дится</a:t>
            </a:r>
            <a:r>
              <a:rPr lang="ru-RU" sz="3200" dirty="0">
                <a:latin typeface="+mn-lt"/>
              </a:rPr>
              <a:t> вычитание множимого. При умножении на младшие нули осуществляется только сдвиг </a:t>
            </a:r>
            <a:r>
              <a:rPr lang="ru-RU" sz="3200" dirty="0" err="1">
                <a:latin typeface="+mn-lt"/>
              </a:rPr>
              <a:t>нуле-вой</a:t>
            </a:r>
            <a:r>
              <a:rPr lang="ru-RU" sz="3200" dirty="0">
                <a:latin typeface="+mn-lt"/>
              </a:rPr>
              <a:t> СЧП и множителя до появления первой единицы.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284538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Пример.   А =11,  В = 15, </a:t>
            </a:r>
            <a:r>
              <a:rPr lang="en-US" sz="3200" b="1" dirty="0">
                <a:latin typeface="+mn-lt"/>
              </a:rPr>
              <a:t>n</a:t>
            </a:r>
            <a:r>
              <a:rPr lang="ru-RU" sz="3200" b="1" dirty="0">
                <a:latin typeface="+mn-lt"/>
              </a:rPr>
              <a:t> = 5.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= 0.1011    [</a:t>
            </a:r>
            <a:r>
              <a:rPr lang="en-US" sz="3200" b="1" dirty="0">
                <a:latin typeface="+mn-lt"/>
              </a:rPr>
              <a:t>B</a:t>
            </a:r>
            <a:r>
              <a:rPr lang="ru-RU" sz="3200" b="1" baseline="-25000" dirty="0">
                <a:latin typeface="+mn-lt"/>
              </a:rPr>
              <a:t>пр.</a:t>
            </a:r>
            <a:r>
              <a:rPr lang="ru-RU" sz="3200" b="1" dirty="0">
                <a:latin typeface="+mn-lt"/>
              </a:rPr>
              <a:t>]  = 0.1111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[</a:t>
            </a:r>
            <a:r>
              <a:rPr lang="en-US" sz="3200" b="1" dirty="0">
                <a:latin typeface="+mn-lt"/>
              </a:rPr>
              <a:t>A</a:t>
            </a:r>
            <a:r>
              <a:rPr lang="ru-RU" sz="3200" b="1" baseline="-25000" dirty="0">
                <a:latin typeface="+mn-lt"/>
              </a:rPr>
              <a:t>доп.</a:t>
            </a:r>
            <a:r>
              <a:rPr lang="ru-RU" sz="3200" b="1" dirty="0">
                <a:latin typeface="+mn-lt"/>
              </a:rPr>
              <a:t>] = 1.0101   [</a:t>
            </a:r>
            <a:r>
              <a:rPr lang="ru-RU" sz="3200" b="1" dirty="0" err="1">
                <a:latin typeface="+mn-lt"/>
              </a:rPr>
              <a:t>В</a:t>
            </a:r>
            <a:r>
              <a:rPr lang="ru-RU" sz="3200" b="1" baseline="-25000" dirty="0" err="1">
                <a:latin typeface="+mn-lt"/>
              </a:rPr>
              <a:t>доп</a:t>
            </a:r>
            <a:r>
              <a:rPr lang="ru-RU" sz="3200" b="1" baseline="-25000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] = 1.0001 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i="1" dirty="0">
                <a:latin typeface="+mn-lt"/>
              </a:rPr>
              <a:t>а) А&gt;0,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&gt;0: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44000" cy="6583680"/>
        </p:xfrm>
        <a:graphic>
          <a:graphicData uri="http://schemas.openxmlformats.org/drawingml/2006/table">
            <a:tbl>
              <a:tblPr/>
              <a:tblGrid>
                <a:gridCol w="468313"/>
                <a:gridCol w="1150937"/>
                <a:gridCol w="504825"/>
                <a:gridCol w="503238"/>
                <a:gridCol w="504825"/>
                <a:gridCol w="503237"/>
                <a:gridCol w="576263"/>
                <a:gridCol w="504825"/>
                <a:gridCol w="647700"/>
                <a:gridCol w="647700"/>
                <a:gridCol w="647700"/>
                <a:gridCol w="649287"/>
                <a:gridCol w="183515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Действия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(старшие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(младшие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Обнуление старших разрядов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[-A]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Младший разряд множителя равен 1: вычитание множимого из СЧП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46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-36513" y="44450"/>
          <a:ext cx="9144001" cy="3657600"/>
        </p:xfrm>
        <a:graphic>
          <a:graphicData uri="http://schemas.openxmlformats.org/drawingml/2006/table">
            <a:tbl>
              <a:tblPr/>
              <a:tblGrid>
                <a:gridCol w="468313"/>
                <a:gridCol w="1150938"/>
                <a:gridCol w="504825"/>
                <a:gridCol w="503237"/>
                <a:gridCol w="504825"/>
                <a:gridCol w="503238"/>
                <a:gridCol w="576262"/>
                <a:gridCol w="504825"/>
                <a:gridCol w="647700"/>
                <a:gridCol w="647700"/>
                <a:gridCol w="647700"/>
                <a:gridCol w="649288"/>
                <a:gridCol w="1835150"/>
              </a:tblGrid>
              <a:tr h="87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сдвиге младший разряд множителя изменился с 1 на 0: сложение СЧП с множимым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2599" marR="32599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46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32599" marR="32599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4076700"/>
            <a:ext cx="9144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(0.010100101)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165</a:t>
            </a:r>
          </a:p>
          <a:p>
            <a:pPr>
              <a:defRPr/>
            </a:pPr>
            <a:r>
              <a:rPr lang="ru-RU" sz="3200" i="1" dirty="0">
                <a:latin typeface="+mn-lt"/>
              </a:rPr>
              <a:t> 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)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dirty="0">
                <a:latin typeface="+mn-lt"/>
              </a:rPr>
              <a:t>&lt;0, B&lt;0</a:t>
            </a:r>
            <a:r>
              <a:rPr lang="ru-RU" sz="3200" i="1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0"/>
          <a:ext cx="9144000" cy="6585585"/>
        </p:xfrm>
        <a:graphic>
          <a:graphicData uri="http://schemas.openxmlformats.org/drawingml/2006/table">
            <a:tbl>
              <a:tblPr/>
              <a:tblGrid>
                <a:gridCol w="468313"/>
                <a:gridCol w="1008062"/>
                <a:gridCol w="574675"/>
                <a:gridCol w="576263"/>
                <a:gridCol w="576262"/>
                <a:gridCol w="647700"/>
                <a:gridCol w="576263"/>
                <a:gridCol w="576262"/>
                <a:gridCol w="647700"/>
                <a:gridCol w="649288"/>
                <a:gridCol w="647700"/>
                <a:gridCol w="576262"/>
                <a:gridCol w="161925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Действия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(старшие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(младшие разряды)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Пояснения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Обнуление старших разрядов СЧП.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[-A]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вычитание множимого из 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49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младший разряд изменился с 1 на 0: сложение СЧП с множимым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49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98438"/>
          <a:ext cx="9144000" cy="4023360"/>
        </p:xfrm>
        <a:graphic>
          <a:graphicData uri="http://schemas.openxmlformats.org/drawingml/2006/table">
            <a:tbl>
              <a:tblPr/>
              <a:tblGrid>
                <a:gridCol w="468313"/>
                <a:gridCol w="1008062"/>
                <a:gridCol w="574675"/>
                <a:gridCol w="576263"/>
                <a:gridCol w="576262"/>
                <a:gridCol w="647700"/>
                <a:gridCol w="576263"/>
                <a:gridCol w="576262"/>
                <a:gridCol w="647700"/>
                <a:gridCol w="649288"/>
                <a:gridCol w="647700"/>
                <a:gridCol w="576262"/>
                <a:gridCol w="1619250"/>
              </a:tblGrid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A]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младший разряд множителя изменился с 0 на 1: вычитание множимого из 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365" marR="25365" marT="0" marB="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49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СЧП→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Сдвиг СЧП.</a:t>
                      </a:r>
                    </a:p>
                  </a:txBody>
                  <a:tcPr marL="25365" marR="25365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288" y="4581525"/>
            <a:ext cx="61214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 err="1">
                <a:latin typeface="+mn-lt"/>
              </a:rPr>
              <a:t>С</a:t>
            </a:r>
            <a:r>
              <a:rPr lang="ru-RU" sz="3200" baseline="-25000" dirty="0" err="1">
                <a:latin typeface="+mn-lt"/>
              </a:rPr>
              <a:t>пр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= (0.010100101)</a:t>
            </a:r>
            <a:r>
              <a:rPr lang="ru-RU" sz="3200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 = 165</a:t>
            </a:r>
          </a:p>
          <a:p>
            <a:pPr>
              <a:defRPr/>
            </a:pP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Операция целочисленного деления и способы ее реализации в ЭВМ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Особенности двоичного деления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775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latin typeface="+mn-lt"/>
              </a:rPr>
              <a:t>Пример.  А = 130, В = 10.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А/В = С(</a:t>
            </a:r>
            <a:r>
              <a:rPr lang="en-US" sz="3200" b="1" dirty="0">
                <a:latin typeface="+mn-lt"/>
              </a:rPr>
              <a:t>R</a:t>
            </a:r>
            <a:r>
              <a:rPr lang="ru-RU" sz="3200" b="1" dirty="0">
                <a:latin typeface="+mn-lt"/>
              </a:rPr>
              <a:t>),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где А –  делимое,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В – делитель,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С –  частное,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      </a:t>
            </a:r>
            <a:r>
              <a:rPr lang="en-US" sz="32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– остаток.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 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А = (130)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(10000010)</a:t>
            </a:r>
            <a:r>
              <a:rPr lang="ru-RU" sz="3200" baseline="-25000" dirty="0">
                <a:latin typeface="+mn-lt"/>
              </a:rPr>
              <a:t>2</a:t>
            </a:r>
            <a:endParaRPr lang="ru-RU" sz="3200" dirty="0">
              <a:latin typeface="+mn-lt"/>
            </a:endParaRPr>
          </a:p>
          <a:p>
            <a:pPr>
              <a:defRPr/>
            </a:pPr>
            <a:r>
              <a:rPr lang="ru-RU" sz="3200" dirty="0">
                <a:latin typeface="+mn-lt"/>
              </a:rPr>
              <a:t>В = (10)</a:t>
            </a:r>
            <a:r>
              <a:rPr lang="ru-RU" sz="3200" baseline="-25000" dirty="0">
                <a:latin typeface="+mn-lt"/>
              </a:rPr>
              <a:t>10</a:t>
            </a:r>
            <a:r>
              <a:rPr lang="ru-RU" sz="3200" dirty="0">
                <a:latin typeface="+mn-lt"/>
              </a:rPr>
              <a:t> = (1010)</a:t>
            </a:r>
            <a:r>
              <a:rPr lang="ru-RU" sz="3200" baseline="-25000" dirty="0">
                <a:latin typeface="+mn-lt"/>
              </a:rPr>
              <a:t>2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738"/>
            <a:ext cx="9144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_  1 0 0 0 0 0 1 0  </a:t>
            </a:r>
            <a:r>
              <a:rPr lang="ru-RU" sz="2800" u="sng" dirty="0">
                <a:latin typeface="+mn-lt"/>
              </a:rPr>
              <a:t>| 1 0 1 0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</a:t>
            </a:r>
            <a:r>
              <a:rPr lang="ru-RU" sz="2800" u="sng" dirty="0">
                <a:latin typeface="+mn-lt"/>
              </a:rPr>
              <a:t>1 0 1 0 </a:t>
            </a:r>
            <a:r>
              <a:rPr lang="ru-RU" sz="2800" dirty="0">
                <a:latin typeface="+mn-lt"/>
              </a:rPr>
              <a:t>             | </a:t>
            </a:r>
            <a:r>
              <a:rPr lang="ru-RU" sz="2800" b="1" dirty="0">
                <a:latin typeface="+mn-lt"/>
              </a:rPr>
              <a:t>0   1   1   0   1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1 1 1 0 </a:t>
            </a:r>
            <a:r>
              <a:rPr lang="ru-RU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R</a:t>
            </a:r>
            <a:r>
              <a:rPr lang="ru-RU" sz="2800" b="1" dirty="0">
                <a:latin typeface="+mn-lt"/>
              </a:rPr>
              <a:t>&lt;0)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_ 1 0 0 0 0 0 1 0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</a:t>
            </a:r>
            <a:r>
              <a:rPr lang="ru-RU" sz="2800" u="sng" dirty="0">
                <a:latin typeface="+mn-lt"/>
              </a:rPr>
              <a:t>1 0 1 0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0 0 1 1 0 </a:t>
            </a:r>
            <a:r>
              <a:rPr lang="ru-RU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R</a:t>
            </a:r>
            <a:r>
              <a:rPr lang="ru-RU" sz="2800" b="1" dirty="0">
                <a:latin typeface="+mn-lt"/>
              </a:rPr>
              <a:t>&gt;0)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_ 1 1 0 0 1 0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</a:t>
            </a:r>
            <a:r>
              <a:rPr lang="ru-RU" sz="2800" u="sng" dirty="0">
                <a:latin typeface="+mn-lt"/>
              </a:rPr>
              <a:t>1 0 1 0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0 0 1 0 </a:t>
            </a:r>
            <a:r>
              <a:rPr lang="ru-RU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R</a:t>
            </a:r>
            <a:r>
              <a:rPr lang="ru-RU" sz="2800" b="1" dirty="0">
                <a:latin typeface="+mn-lt"/>
              </a:rPr>
              <a:t>&gt;0)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_ 0 1 0 1 0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  </a:t>
            </a:r>
            <a:r>
              <a:rPr lang="ru-RU" sz="2800" u="sng" dirty="0">
                <a:latin typeface="+mn-lt"/>
              </a:rPr>
              <a:t>1 0 1 0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   1 0 1 1 </a:t>
            </a:r>
            <a:r>
              <a:rPr lang="ru-RU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R</a:t>
            </a:r>
            <a:r>
              <a:rPr lang="ru-RU" sz="2800" b="1" dirty="0">
                <a:latin typeface="+mn-lt"/>
              </a:rPr>
              <a:t>&lt;0)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 </a:t>
            </a:r>
            <a:r>
              <a:rPr lang="ru-RU" sz="2800" dirty="0" smtClean="0">
                <a:latin typeface="+mn-lt"/>
              </a:rPr>
              <a:t>_ </a:t>
            </a:r>
            <a:r>
              <a:rPr lang="ru-RU" sz="2800" dirty="0">
                <a:latin typeface="+mn-lt"/>
              </a:rPr>
              <a:t>0 1 0 1 0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           </a:t>
            </a:r>
            <a:r>
              <a:rPr lang="ru-RU" sz="2800" dirty="0" smtClean="0">
                <a:latin typeface="+mn-lt"/>
              </a:rPr>
              <a:t>       </a:t>
            </a:r>
            <a:r>
              <a:rPr lang="ru-RU" sz="2800" u="sng" dirty="0">
                <a:latin typeface="+mn-lt"/>
              </a:rPr>
              <a:t>1 0 1 0 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                   0 0 0 0 </a:t>
            </a:r>
            <a:r>
              <a:rPr lang="ru-RU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R</a:t>
            </a:r>
            <a:r>
              <a:rPr lang="ru-RU" sz="2800" b="1" dirty="0">
                <a:latin typeface="+mn-lt"/>
              </a:rPr>
              <a:t>≥0)</a:t>
            </a:r>
            <a:endParaRPr lang="ru-RU" sz="3200" dirty="0"/>
          </a:p>
        </p:txBody>
      </p:sp>
      <p:grpSp>
        <p:nvGrpSpPr>
          <p:cNvPr id="96259" name="Group 1"/>
          <p:cNvGrpSpPr>
            <a:grpSpLocks/>
          </p:cNvGrpSpPr>
          <p:nvPr/>
        </p:nvGrpSpPr>
        <p:grpSpPr bwMode="auto">
          <a:xfrm>
            <a:off x="2268538" y="1052513"/>
            <a:ext cx="2303462" cy="5400675"/>
            <a:chOff x="6921" y="6714"/>
            <a:chExt cx="1800" cy="3960"/>
          </a:xfrm>
        </p:grpSpPr>
        <p:sp>
          <p:nvSpPr>
            <p:cNvPr id="96260" name="Line 2"/>
            <p:cNvSpPr>
              <a:spLocks noChangeShapeType="1"/>
            </p:cNvSpPr>
            <p:nvPr/>
          </p:nvSpPr>
          <p:spPr bwMode="auto">
            <a:xfrm flipV="1">
              <a:off x="7281" y="671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1" name="Line 3"/>
            <p:cNvSpPr>
              <a:spLocks noChangeShapeType="1"/>
            </p:cNvSpPr>
            <p:nvPr/>
          </p:nvSpPr>
          <p:spPr bwMode="auto">
            <a:xfrm>
              <a:off x="6921" y="689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2" name="Line 4"/>
            <p:cNvSpPr>
              <a:spLocks noChangeShapeType="1"/>
            </p:cNvSpPr>
            <p:nvPr/>
          </p:nvSpPr>
          <p:spPr bwMode="auto">
            <a:xfrm>
              <a:off x="7101" y="779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3" name="Line 5"/>
            <p:cNvSpPr>
              <a:spLocks noChangeShapeType="1"/>
            </p:cNvSpPr>
            <p:nvPr/>
          </p:nvSpPr>
          <p:spPr bwMode="auto">
            <a:xfrm flipV="1">
              <a:off x="7641" y="6714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4" name="Line 6"/>
            <p:cNvSpPr>
              <a:spLocks noChangeShapeType="1"/>
            </p:cNvSpPr>
            <p:nvPr/>
          </p:nvSpPr>
          <p:spPr bwMode="auto">
            <a:xfrm>
              <a:off x="7281" y="86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5" name="Line 7"/>
            <p:cNvSpPr>
              <a:spLocks noChangeShapeType="1"/>
            </p:cNvSpPr>
            <p:nvPr/>
          </p:nvSpPr>
          <p:spPr bwMode="auto">
            <a:xfrm flipV="1">
              <a:off x="8001" y="6714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6" name="Line 8"/>
            <p:cNvSpPr>
              <a:spLocks noChangeShapeType="1"/>
            </p:cNvSpPr>
            <p:nvPr/>
          </p:nvSpPr>
          <p:spPr bwMode="auto">
            <a:xfrm>
              <a:off x="7641" y="95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7" name="Line 9"/>
            <p:cNvSpPr>
              <a:spLocks noChangeShapeType="1"/>
            </p:cNvSpPr>
            <p:nvPr/>
          </p:nvSpPr>
          <p:spPr bwMode="auto">
            <a:xfrm flipV="1">
              <a:off x="8361" y="6714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8" name="Line 10"/>
            <p:cNvSpPr>
              <a:spLocks noChangeShapeType="1"/>
            </p:cNvSpPr>
            <p:nvPr/>
          </p:nvSpPr>
          <p:spPr bwMode="auto">
            <a:xfrm>
              <a:off x="7821" y="1067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269" name="Line 11"/>
            <p:cNvSpPr>
              <a:spLocks noChangeShapeType="1"/>
            </p:cNvSpPr>
            <p:nvPr/>
          </p:nvSpPr>
          <p:spPr bwMode="auto">
            <a:xfrm flipV="1">
              <a:off x="8721" y="6714"/>
              <a:ext cx="0" cy="3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1"/>
          <p:cNvGrpSpPr>
            <a:grpSpLocks/>
          </p:cNvGrpSpPr>
          <p:nvPr/>
        </p:nvGrpSpPr>
        <p:grpSpPr bwMode="auto">
          <a:xfrm>
            <a:off x="3419475" y="-11476038"/>
            <a:ext cx="1143000" cy="2514600"/>
            <a:chOff x="6921" y="6714"/>
            <a:chExt cx="1800" cy="3960"/>
          </a:xfrm>
        </p:grpSpPr>
        <p:sp>
          <p:nvSpPr>
            <p:cNvPr id="97286" name="Line 2"/>
            <p:cNvSpPr>
              <a:spLocks noChangeShapeType="1"/>
            </p:cNvSpPr>
            <p:nvPr/>
          </p:nvSpPr>
          <p:spPr bwMode="auto">
            <a:xfrm flipV="1">
              <a:off x="7281" y="671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87" name="Line 3"/>
            <p:cNvSpPr>
              <a:spLocks noChangeShapeType="1"/>
            </p:cNvSpPr>
            <p:nvPr/>
          </p:nvSpPr>
          <p:spPr bwMode="auto">
            <a:xfrm>
              <a:off x="6921" y="689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88" name="Line 4"/>
            <p:cNvSpPr>
              <a:spLocks noChangeShapeType="1"/>
            </p:cNvSpPr>
            <p:nvPr/>
          </p:nvSpPr>
          <p:spPr bwMode="auto">
            <a:xfrm>
              <a:off x="7101" y="779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89" name="Line 5"/>
            <p:cNvSpPr>
              <a:spLocks noChangeShapeType="1"/>
            </p:cNvSpPr>
            <p:nvPr/>
          </p:nvSpPr>
          <p:spPr bwMode="auto">
            <a:xfrm flipV="1">
              <a:off x="7641" y="6714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0" name="Line 6"/>
            <p:cNvSpPr>
              <a:spLocks noChangeShapeType="1"/>
            </p:cNvSpPr>
            <p:nvPr/>
          </p:nvSpPr>
          <p:spPr bwMode="auto">
            <a:xfrm>
              <a:off x="7281" y="86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1" name="Line 7"/>
            <p:cNvSpPr>
              <a:spLocks noChangeShapeType="1"/>
            </p:cNvSpPr>
            <p:nvPr/>
          </p:nvSpPr>
          <p:spPr bwMode="auto">
            <a:xfrm flipV="1">
              <a:off x="8001" y="6714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2" name="Line 8"/>
            <p:cNvSpPr>
              <a:spLocks noChangeShapeType="1"/>
            </p:cNvSpPr>
            <p:nvPr/>
          </p:nvSpPr>
          <p:spPr bwMode="auto">
            <a:xfrm>
              <a:off x="7641" y="95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3" name="Line 9"/>
            <p:cNvSpPr>
              <a:spLocks noChangeShapeType="1"/>
            </p:cNvSpPr>
            <p:nvPr/>
          </p:nvSpPr>
          <p:spPr bwMode="auto">
            <a:xfrm flipV="1">
              <a:off x="8361" y="6714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4" name="Line 10"/>
            <p:cNvSpPr>
              <a:spLocks noChangeShapeType="1"/>
            </p:cNvSpPr>
            <p:nvPr/>
          </p:nvSpPr>
          <p:spPr bwMode="auto">
            <a:xfrm>
              <a:off x="7821" y="1067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295" name="Line 11"/>
            <p:cNvSpPr>
              <a:spLocks noChangeShapeType="1"/>
            </p:cNvSpPr>
            <p:nvPr/>
          </p:nvSpPr>
          <p:spPr bwMode="auto">
            <a:xfrm flipV="1">
              <a:off x="8721" y="6714"/>
              <a:ext cx="0" cy="3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Из проделанного примера отчетливо проявляются следующие особенности двоичного деления: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908050"/>
            <a:ext cx="91440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1) Процесс деления сводится к последовательному вычитанию делителя первоначально из делимого, а далее – из получаемых текущих остатков (под текущим остатком будем понимать </a:t>
            </a:r>
            <a:r>
              <a:rPr lang="ru-RU" sz="3200" dirty="0" err="1">
                <a:latin typeface="+mn-lt"/>
              </a:rPr>
              <a:t>промежуточ-ный</a:t>
            </a:r>
            <a:r>
              <a:rPr lang="ru-RU" sz="3200" dirty="0">
                <a:latin typeface="+mn-lt"/>
              </a:rPr>
              <a:t> результат вычитания делителя из делимого </a:t>
            </a:r>
            <a:r>
              <a:rPr lang="ru-RU" sz="3200" dirty="0" smtClean="0">
                <a:latin typeface="+mn-lt"/>
              </a:rPr>
              <a:t>или </a:t>
            </a:r>
            <a:r>
              <a:rPr lang="ru-RU" sz="3200" dirty="0">
                <a:latin typeface="+mn-lt"/>
              </a:rPr>
              <a:t>очередного остатка на последующих шагах). 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860800"/>
            <a:ext cx="91440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2) На начальном шаге делитель совмещается со старшими разрядами делимого, а затем на каждом шаге делитель сдвигается на одну позицию (</a:t>
            </a:r>
            <a:r>
              <a:rPr lang="ru-RU" sz="3200" dirty="0" err="1">
                <a:latin typeface="+mn-lt"/>
              </a:rPr>
              <a:t>раз-ряд</a:t>
            </a:r>
            <a:r>
              <a:rPr lang="ru-RU" sz="3200" dirty="0">
                <a:latin typeface="+mn-lt"/>
              </a:rPr>
              <a:t>) вправо относительно неподвижного текущего остатка. На последнем шаге делитель совмещается с младшими разрядами текущего остатка. 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3) Цифры частного, вырабатываемые на каждом шаге, определяются знаком текущего остатка. Для остатка большего или равного 0 цифра частного равна 1, для остатка, который меньше 0, цифра частного равна 0.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20938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4) О знаке текущего остатка можно судить по наличию или отсутствию </a:t>
            </a:r>
            <a:r>
              <a:rPr lang="ru-RU" sz="3200" dirty="0" err="1">
                <a:latin typeface="+mn-lt"/>
              </a:rPr>
              <a:t>заема</a:t>
            </a:r>
            <a:r>
              <a:rPr lang="ru-RU" sz="3200" dirty="0">
                <a:latin typeface="+mn-lt"/>
              </a:rPr>
              <a:t> в старший разряд при вычитании. Если заем есть, то результат вычитания (т.е. текущий остаток) отрицателен. Если заем отсутствует, то результат вычитания и, соответственно, текущий остаток не отрицателен.</a:t>
            </a:r>
            <a:endParaRPr lang="ru-RU" sz="32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5) При получении отрицательного остатка на очередном шаге перед переходом к следующему шагу необходимо выполнить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восстановление остатка путем сложения отрицательного остатка с делителем.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65400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</a:rPr>
              <a:t>Особенности реализации целочисленного деления в ЭВМ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11588"/>
            <a:ext cx="914400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</a:rPr>
              <a:t>• Т.к. операция деления является обратной по отношению к умножению, а результат сложения </a:t>
            </a:r>
            <a:r>
              <a:rPr lang="ru-RU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-разрядных сомножителей представляется в 2</a:t>
            </a:r>
            <a:r>
              <a:rPr lang="ru-RU" sz="3200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-разрядном формате, то делимое по сравнению с делителем так же должно представляться в удвоенном формате.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8041</Words>
  <Application>Microsoft Office PowerPoint</Application>
  <PresentationFormat>Экран (4:3)</PresentationFormat>
  <Paragraphs>2202</Paragraphs>
  <Slides>130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130</vt:i4>
      </vt:variant>
    </vt:vector>
  </HeadingPairs>
  <TitlesOfParts>
    <vt:vector size="132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Слайд 124</vt:lpstr>
      <vt:lpstr>Слайд 125</vt:lpstr>
      <vt:lpstr>Слайд 126</vt:lpstr>
      <vt:lpstr>Слайд 127</vt:lpstr>
      <vt:lpstr>Слайд 128</vt:lpstr>
      <vt:lpstr>Слайд 129</vt:lpstr>
      <vt:lpstr>Слайд 130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Vova</dc:creator>
  <cp:lastModifiedBy>Polyakov</cp:lastModifiedBy>
  <cp:revision>190</cp:revision>
  <dcterms:created xsi:type="dcterms:W3CDTF">2014-03-06T12:03:37Z</dcterms:created>
  <dcterms:modified xsi:type="dcterms:W3CDTF">2018-11-21T09:13:03Z</dcterms:modified>
</cp:coreProperties>
</file>