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59" r:id="rId6"/>
    <p:sldId id="267" r:id="rId7"/>
    <p:sldId id="292" r:id="rId8"/>
    <p:sldId id="268" r:id="rId9"/>
    <p:sldId id="269" r:id="rId10"/>
    <p:sldId id="270" r:id="rId11"/>
    <p:sldId id="271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91" r:id="rId25"/>
    <p:sldId id="288" r:id="rId26"/>
    <p:sldId id="28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219A-B998-4448-9D77-65F0348FD20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Алгоритмы раскраски графа</a:t>
            </a:r>
            <a:endParaRPr lang="ru-RU" sz="2400" dirty="0"/>
          </a:p>
          <a:p>
            <a:r>
              <a:rPr lang="ru-RU" sz="2400" dirty="0"/>
              <a:t>Необходимо раскрасить вершины графа таким образом, чтобы смежные вершины были окрашены в разные цвета. Минимальное число красок, в которые можно раскрасить граф называется </a:t>
            </a:r>
            <a:r>
              <a:rPr lang="ru-RU" sz="2400" i="1" dirty="0"/>
              <a:t>хроматическим числом</a:t>
            </a:r>
            <a:r>
              <a:rPr lang="ru-RU" sz="2400" dirty="0"/>
              <a:t> </a:t>
            </a:r>
            <a:r>
              <a:rPr lang="ru-RU" sz="2400" i="1" dirty="0" smtClean="0"/>
              <a:t>графа.</a:t>
            </a:r>
            <a:endParaRPr lang="ru-RU" sz="2400" dirty="0" smtClean="0"/>
          </a:p>
          <a:p>
            <a:r>
              <a:rPr lang="ru-RU" sz="2400" dirty="0" smtClean="0"/>
              <a:t>Задача </a:t>
            </a:r>
            <a:r>
              <a:rPr lang="ru-RU" sz="2400" dirty="0"/>
              <a:t>раскраски вершин графа относится к </a:t>
            </a:r>
            <a:r>
              <a:rPr lang="en-US" sz="2400" dirty="0"/>
              <a:t>NP</a:t>
            </a:r>
            <a:r>
              <a:rPr lang="ru-RU" sz="2400" dirty="0"/>
              <a:t>-полным задачам. Различают точные и приближенные алгоритмы раскраски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6072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Примером точных алгоритмов служит алгоритм </a:t>
            </a:r>
            <a:r>
              <a:rPr lang="ru-RU" sz="2400" dirty="0" err="1" smtClean="0"/>
              <a:t>Вейссмана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00217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Алгоритм состоит из двух частей:</a:t>
            </a:r>
          </a:p>
          <a:p>
            <a:pPr lvl="0"/>
            <a:r>
              <a:rPr lang="ru-RU" sz="2400" dirty="0" smtClean="0"/>
              <a:t>1. Построение </a:t>
            </a:r>
            <a:r>
              <a:rPr lang="ru-RU" sz="2400" dirty="0"/>
              <a:t>семейства максимальных внутренне устойчивых множеств (МВУМ) (метод Магу);</a:t>
            </a:r>
          </a:p>
          <a:p>
            <a:r>
              <a:rPr lang="ru-RU" sz="2400" dirty="0" smtClean="0"/>
              <a:t>2. Выбор </a:t>
            </a:r>
            <a:r>
              <a:rPr lang="ru-RU" sz="2400" dirty="0"/>
              <a:t>минимального числа МВУМ, покрывающих все вершины графа (метод Петрика).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7438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Множество вершин </a:t>
            </a:r>
            <a:r>
              <a:rPr lang="ru-RU" sz="2400" i="1" dirty="0"/>
              <a:t>Х</a:t>
            </a:r>
            <a:r>
              <a:rPr lang="en-US" sz="2400" i="1" baseline="-25000" dirty="0"/>
              <a:t>s</a:t>
            </a:r>
            <a:r>
              <a:rPr lang="ru-RU" sz="2400" dirty="0"/>
              <a:t> графа </a:t>
            </a:r>
            <a:r>
              <a:rPr lang="ru-RU" sz="2400" i="1" dirty="0"/>
              <a:t>G</a:t>
            </a:r>
            <a:r>
              <a:rPr lang="ru-RU" sz="2400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,</a:t>
            </a:r>
            <a:r>
              <a:rPr lang="en-US" sz="2400" i="1" dirty="0"/>
              <a:t>U</a:t>
            </a:r>
            <a:r>
              <a:rPr lang="ru-RU" sz="2400" dirty="0"/>
              <a:t>) называется </a:t>
            </a:r>
            <a:r>
              <a:rPr lang="ru-RU" sz="2400" i="1" dirty="0"/>
              <a:t>внутренне </a:t>
            </a:r>
            <a:r>
              <a:rPr lang="ru-RU" sz="2400" i="1" dirty="0" err="1" smtClean="0"/>
              <a:t>устойчи-вым</a:t>
            </a:r>
            <a:r>
              <a:rPr lang="ru-RU" sz="2400" i="1" dirty="0" smtClean="0"/>
              <a:t> </a:t>
            </a:r>
            <a:r>
              <a:rPr lang="ru-RU" sz="2400" dirty="0"/>
              <a:t>(</a:t>
            </a:r>
            <a:r>
              <a:rPr lang="ru-RU" sz="2400" i="1" dirty="0"/>
              <a:t>независимым</a:t>
            </a:r>
            <a:r>
              <a:rPr lang="ru-RU" sz="2400" dirty="0"/>
              <a:t>), если никакие две вершины из этого множества не </a:t>
            </a:r>
            <a:r>
              <a:rPr lang="ru-RU" sz="2400" dirty="0" err="1"/>
              <a:t>смежны</a:t>
            </a:r>
            <a:r>
              <a:rPr lang="ru-RU" sz="2400" dirty="0"/>
              <a:t>, 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s</a:t>
            </a:r>
            <a:r>
              <a:rPr lang="en-US" sz="2400" dirty="0" err="1">
                <a:sym typeface="Symbol"/>
              </a:rPr>
              <a:t></a:t>
            </a:r>
            <a:r>
              <a:rPr lang="en-US" sz="2400" i="1" dirty="0" err="1"/>
              <a:t>X</a:t>
            </a:r>
            <a:r>
              <a:rPr lang="en-US" sz="2400" i="1" dirty="0"/>
              <a:t>  </a:t>
            </a:r>
            <a:r>
              <a:rPr lang="ru-RU" sz="2400" dirty="0"/>
              <a:t>[</a:t>
            </a:r>
            <a:r>
              <a:rPr lang="ru-RU" sz="2400" i="1" dirty="0"/>
              <a:t>Г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s</a:t>
            </a:r>
            <a:r>
              <a:rPr lang="en-US" sz="2400" dirty="0" err="1">
                <a:sym typeface="Symbol"/>
              </a:rPr>
              <a:t>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s</a:t>
            </a:r>
            <a:r>
              <a:rPr lang="ru-RU" sz="2400" dirty="0"/>
              <a:t>=</a:t>
            </a:r>
            <a:r>
              <a:rPr lang="ru-RU" sz="2400" dirty="0">
                <a:sym typeface="Symbol"/>
              </a:rPr>
              <a:t></a:t>
            </a:r>
            <a:r>
              <a:rPr lang="ru-RU" sz="2400" dirty="0"/>
              <a:t>]. Внутренне устойчивое множество называется </a:t>
            </a:r>
            <a:r>
              <a:rPr lang="ru-RU" sz="2400" i="1" dirty="0"/>
              <a:t>максимальным</a:t>
            </a:r>
            <a:r>
              <a:rPr lang="ru-RU" sz="2400" dirty="0"/>
              <a:t>, если оно не является собственным подмножеством некоторого другого независимого множества.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0" y="0"/>
          <a:ext cx="3874310" cy="2492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Формула" r:id="rId3" imgW="2336800" imgH="1498600" progId="Equation.3">
                  <p:embed/>
                </p:oleObj>
              </mc:Choice>
              <mc:Fallback>
                <p:oleObj name="Формула" r:id="rId3" imgW="2336800" imgH="149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74310" cy="2492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39952" y="0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5. </a:t>
            </a:r>
            <a:r>
              <a:rPr lang="ru-RU" sz="2400" dirty="0"/>
              <a:t>Упорядочим вершины графа в порядке </a:t>
            </a:r>
            <a:r>
              <a:rPr lang="ru-RU" sz="2400" dirty="0" smtClean="0"/>
              <a:t>не возрастания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ru-RU" sz="2400" dirty="0" smtClean="0"/>
              <a:t>:</a:t>
            </a:r>
          </a:p>
          <a:p>
            <a:pPr lvl="0"/>
            <a:r>
              <a:rPr lang="ru-RU" sz="2400" dirty="0" smtClean="0"/>
              <a:t> 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7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8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11960" y="1124744"/>
            <a:ext cx="4860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6. </a:t>
            </a:r>
            <a:r>
              <a:rPr lang="ru-RU" sz="2400" dirty="0"/>
              <a:t>Красим во второй цвет вершины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/>
              <a:t>,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i="1" dirty="0"/>
              <a:t> </a:t>
            </a:r>
            <a:r>
              <a:rPr lang="ru-RU" sz="2400" dirty="0"/>
              <a:t>и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8</a:t>
            </a:r>
            <a:r>
              <a:rPr lang="ru-RU" sz="2400" dirty="0"/>
              <a:t>. Вершины  </a:t>
            </a:r>
            <a:r>
              <a:rPr lang="en-US" sz="2400" i="1" dirty="0"/>
              <a:t>x</a:t>
            </a:r>
            <a:r>
              <a:rPr lang="ru-RU" sz="2400" i="1" baseline="-25000" dirty="0"/>
              <a:t>5 </a:t>
            </a:r>
            <a:r>
              <a:rPr lang="ru-RU" sz="2400" dirty="0"/>
              <a:t>и </a:t>
            </a:r>
            <a:r>
              <a:rPr lang="en-US" sz="2400" i="1" dirty="0"/>
              <a:t>x</a:t>
            </a:r>
            <a:r>
              <a:rPr lang="ru-RU" sz="2400" i="1" baseline="-25000" dirty="0"/>
              <a:t>7</a:t>
            </a:r>
            <a:r>
              <a:rPr lang="ru-RU" sz="2400" i="1" dirty="0"/>
              <a:t>,</a:t>
            </a:r>
            <a:r>
              <a:rPr lang="ru-RU" sz="2400" dirty="0"/>
              <a:t> </a:t>
            </a:r>
            <a:r>
              <a:rPr lang="ru-RU" sz="2400" dirty="0" err="1"/>
              <a:t>смежны</a:t>
            </a:r>
            <a:r>
              <a:rPr lang="ru-RU" sz="2400" dirty="0"/>
              <a:t> вершине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dirty="0"/>
              <a:t>, вершина 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  </a:t>
            </a:r>
            <a:r>
              <a:rPr lang="ru-RU" sz="2400" dirty="0" err="1"/>
              <a:t>смежна</a:t>
            </a:r>
            <a:r>
              <a:rPr lang="ru-RU" sz="2400" dirty="0"/>
              <a:t> вершине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2564904"/>
            <a:ext cx="6012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7. </a:t>
            </a:r>
            <a:r>
              <a:rPr lang="ru-RU" sz="2400" dirty="0"/>
              <a:t>Остались неокрашенные вершины, удалим из матрицы </a:t>
            </a:r>
            <a:r>
              <a:rPr lang="en-US" sz="2400" i="1" dirty="0"/>
              <a:t>R</a:t>
            </a:r>
            <a:r>
              <a:rPr lang="ru-RU" sz="2400" dirty="0"/>
              <a:t> строки и </a:t>
            </a:r>
            <a:r>
              <a:rPr lang="ru-RU" sz="2400" dirty="0" smtClean="0"/>
              <a:t>столбцы</a:t>
            </a:r>
            <a:r>
              <a:rPr lang="ru-RU" sz="2400" dirty="0"/>
              <a:t>, соответствующие вершинам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/>
              <a:t>,</a:t>
            </a:r>
            <a:r>
              <a:rPr lang="ru-RU" sz="2400" i="1" dirty="0"/>
              <a:t> 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i="1" dirty="0"/>
              <a:t>  </a:t>
            </a:r>
            <a:r>
              <a:rPr lang="ru-RU" sz="2400" dirty="0"/>
              <a:t>и 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8</a:t>
            </a:r>
            <a:r>
              <a:rPr lang="ru-RU" sz="2400" dirty="0"/>
              <a:t>. Положим  </a:t>
            </a:r>
            <a:r>
              <a:rPr lang="en-US" sz="2400" i="1" dirty="0"/>
              <a:t>j </a:t>
            </a:r>
            <a:r>
              <a:rPr lang="ru-RU" sz="2400" dirty="0"/>
              <a:t>=</a:t>
            </a:r>
            <a:r>
              <a:rPr lang="ru-RU" sz="2400" i="1" dirty="0"/>
              <a:t> </a:t>
            </a:r>
            <a:r>
              <a:rPr lang="en-US" sz="2400" i="1" dirty="0"/>
              <a:t>j</a:t>
            </a:r>
            <a:r>
              <a:rPr lang="ru-RU" sz="2400" dirty="0"/>
              <a:t> + 1 = 3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79511" y="2492896"/>
          <a:ext cx="2607290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Формула" r:id="rId5" imgW="1511300" imgH="914400" progId="Equation.3">
                  <p:embed/>
                </p:oleObj>
              </mc:Choice>
              <mc:Fallback>
                <p:oleObj name="Формула" r:id="rId5" imgW="15113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2492896"/>
                        <a:ext cx="2607290" cy="15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407707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8. </a:t>
            </a:r>
            <a:r>
              <a:rPr lang="ru-RU" sz="2400" dirty="0"/>
              <a:t>Упорядочим вершины графа </a:t>
            </a:r>
            <a:r>
              <a:rPr lang="ru-RU" sz="2400" dirty="0" smtClean="0"/>
              <a:t>в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 </a:t>
            </a:r>
            <a:r>
              <a:rPr lang="ru-RU" sz="2400" dirty="0"/>
              <a:t>: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7</a:t>
            </a:r>
            <a:r>
              <a:rPr lang="ru-RU" sz="2400" i="1" baseline="-25000" dirty="0" smtClean="0"/>
              <a:t>.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9. </a:t>
            </a:r>
            <a:r>
              <a:rPr lang="ru-RU" sz="2400" dirty="0"/>
              <a:t>Красим в третий цвет вершины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i="1" dirty="0"/>
              <a:t> </a:t>
            </a:r>
            <a:r>
              <a:rPr lang="ru-RU" sz="2400" dirty="0"/>
              <a:t>и 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7</a:t>
            </a:r>
            <a:r>
              <a:rPr lang="ru-RU" sz="2400" dirty="0"/>
              <a:t>. </a:t>
            </a:r>
            <a:r>
              <a:rPr lang="ru-RU" sz="2400" dirty="0" smtClean="0"/>
              <a:t>Вершины 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  </a:t>
            </a:r>
            <a:r>
              <a:rPr lang="ru-RU" sz="2400" dirty="0" smtClean="0"/>
              <a:t>и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  </a:t>
            </a:r>
            <a:r>
              <a:rPr lang="ru-RU" sz="2400" dirty="0" err="1" smtClean="0"/>
              <a:t>смежны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86916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10. </a:t>
            </a:r>
            <a:r>
              <a:rPr lang="ru-RU" sz="2400" dirty="0"/>
              <a:t>Осталась неокрашенная вершина, удалим из матрицы </a:t>
            </a:r>
            <a:r>
              <a:rPr lang="en-US" sz="2400" i="1" dirty="0"/>
              <a:t>R</a:t>
            </a:r>
            <a:r>
              <a:rPr lang="ru-RU" sz="2400" dirty="0"/>
              <a:t> строки и столбцы, соответствующие вершинам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i="1" dirty="0"/>
              <a:t>  </a:t>
            </a:r>
            <a:r>
              <a:rPr lang="ru-RU" sz="2400" dirty="0"/>
              <a:t>и 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7</a:t>
            </a:r>
            <a:r>
              <a:rPr lang="ru-RU" sz="2400" dirty="0"/>
              <a:t>. Положим  </a:t>
            </a:r>
            <a:r>
              <a:rPr lang="en-US" sz="2400" i="1" dirty="0"/>
              <a:t>j </a:t>
            </a:r>
            <a:r>
              <a:rPr lang="ru-RU" sz="2400" dirty="0"/>
              <a:t>=</a:t>
            </a:r>
            <a:r>
              <a:rPr lang="ru-RU" sz="2400" i="1" dirty="0"/>
              <a:t> </a:t>
            </a:r>
            <a:r>
              <a:rPr lang="en-US" sz="2400" i="1" dirty="0"/>
              <a:t>j</a:t>
            </a:r>
            <a:r>
              <a:rPr lang="ru-RU" sz="2400" dirty="0"/>
              <a:t> + 1 = 4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6612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11. </a:t>
            </a:r>
            <a:r>
              <a:rPr lang="ru-RU" sz="2400" dirty="0"/>
              <a:t>В четвертый цвет окрашиваем вершину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165304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Все вершины окрашены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Достоинство алгоритма – быстродействие. Недостаток – не оптимальность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9269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раскраски вершин графа приближенным алгоритмом потребовалось четыре цвета. А хроматическое число графа </a:t>
            </a:r>
            <a:r>
              <a:rPr lang="ru-RU" sz="2400" dirty="0">
                <a:sym typeface="Symbol"/>
              </a:rPr>
              <a:t></a:t>
            </a:r>
            <a:r>
              <a:rPr lang="ru-RU" sz="2400" dirty="0"/>
              <a:t>(</a:t>
            </a:r>
            <a:r>
              <a:rPr lang="en-US" sz="2400" i="1" dirty="0"/>
              <a:t>G</a:t>
            </a:r>
            <a:r>
              <a:rPr lang="ru-RU" sz="2400" dirty="0"/>
              <a:t>) = 3.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Действительно, если в первый цвет окрасить вершины 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4 </a:t>
            </a:r>
            <a:r>
              <a:rPr lang="ru-RU" sz="2400" i="1" dirty="0"/>
              <a:t> </a:t>
            </a:r>
            <a:r>
              <a:rPr lang="ru-RU" sz="2400" dirty="0"/>
              <a:t>и </a:t>
            </a:r>
            <a:r>
              <a:rPr lang="en-US" sz="2400" i="1" dirty="0"/>
              <a:t>x</a:t>
            </a:r>
            <a:r>
              <a:rPr lang="ru-RU" sz="2400" i="1" baseline="-25000" dirty="0"/>
              <a:t>8</a:t>
            </a:r>
            <a:r>
              <a:rPr lang="ru-RU" sz="2400" dirty="0"/>
              <a:t>, во второй –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i="1" dirty="0"/>
              <a:t>  </a:t>
            </a:r>
            <a:r>
              <a:rPr lang="ru-RU" sz="2400" dirty="0"/>
              <a:t>и 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, то в третий можно окрасить оставшиеся вершины 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i="1" dirty="0"/>
              <a:t>  </a:t>
            </a:r>
            <a:r>
              <a:rPr lang="ru-RU" sz="2400" dirty="0"/>
              <a:t>и 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7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Кратчайшие пути</a:t>
            </a:r>
            <a:endParaRPr lang="ru-RU" sz="2400" dirty="0" smtClean="0"/>
          </a:p>
          <a:p>
            <a:r>
              <a:rPr lang="ru-RU" sz="2400" dirty="0" smtClean="0"/>
              <a:t>Пусть дан граф </a:t>
            </a:r>
            <a:r>
              <a:rPr lang="en-US" sz="2400" i="1" dirty="0" smtClean="0"/>
              <a:t>G</a:t>
            </a:r>
            <a:r>
              <a:rPr lang="ru-RU" sz="2400" i="1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dirty="0" smtClean="0"/>
              <a:t>,</a:t>
            </a:r>
            <a:r>
              <a:rPr lang="ru-RU" sz="2400" dirty="0" smtClean="0"/>
              <a:t> </a:t>
            </a:r>
            <a:r>
              <a:rPr lang="ru-RU" sz="2400" i="1" dirty="0" smtClean="0"/>
              <a:t>Γ), </a:t>
            </a:r>
            <a:r>
              <a:rPr lang="ru-RU" sz="2400" dirty="0" smtClean="0"/>
              <a:t>ребрам которого приписаны веса, заданные матрицей </a:t>
            </a:r>
            <a:r>
              <a:rPr lang="en-US" sz="2400" i="1" dirty="0" smtClean="0"/>
              <a:t>C</a:t>
            </a:r>
            <a:r>
              <a:rPr lang="ru-RU" sz="2400" i="1" dirty="0" smtClean="0"/>
              <a:t>=</a:t>
            </a:r>
            <a:r>
              <a:rPr lang="ru-RU" sz="2400" dirty="0" smtClean="0">
                <a:sym typeface="Symbol"/>
              </a:rPr>
              <a:t></a:t>
            </a: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ij</a:t>
            </a:r>
            <a:r>
              <a:rPr lang="ru-RU" sz="2400" dirty="0" smtClean="0">
                <a:sym typeface="Symbol"/>
              </a:rPr>
              <a:t></a:t>
            </a:r>
            <a:r>
              <a:rPr lang="en-US" sz="2400" i="1" baseline="-25000" dirty="0" smtClean="0"/>
              <a:t>m</a:t>
            </a:r>
            <a:r>
              <a:rPr lang="ru-RU" sz="2400" i="1" baseline="-25000" dirty="0" smtClean="0"/>
              <a:t>×</a:t>
            </a:r>
            <a:r>
              <a:rPr lang="en-US" sz="2400" i="1" baseline="-25000" dirty="0" smtClean="0"/>
              <a:t>m</a:t>
            </a:r>
            <a:r>
              <a:rPr lang="ru-RU" sz="2400" i="1" dirty="0" smtClean="0"/>
              <a:t>.</a:t>
            </a:r>
            <a:r>
              <a:rPr lang="ru-RU" sz="2400" dirty="0" smtClean="0"/>
              <a:t> </a:t>
            </a:r>
            <a:r>
              <a:rPr lang="ru-RU" sz="2400" i="1" dirty="0" smtClean="0"/>
              <a:t>Задача о кратчайшем пути </a:t>
            </a:r>
            <a:r>
              <a:rPr lang="ru-RU" sz="2400" dirty="0" smtClean="0"/>
              <a:t>состоит в нахождении пути с минимальным суммарным весом от начальной вершины </a:t>
            </a:r>
            <a:r>
              <a:rPr lang="en-US" sz="2400" i="1" dirty="0" smtClean="0"/>
              <a:t>s</a:t>
            </a:r>
            <a:r>
              <a:rPr lang="ru-RU" sz="2400" dirty="0" smtClean="0">
                <a:sym typeface="Symbol"/>
              </a:rPr>
              <a:t></a:t>
            </a:r>
            <a:r>
              <a:rPr lang="en-US" sz="2400" i="1" dirty="0" smtClean="0"/>
              <a:t>X</a:t>
            </a:r>
            <a:r>
              <a:rPr lang="ru-RU" sz="2400" dirty="0" smtClean="0"/>
              <a:t> до конечной  </a:t>
            </a:r>
            <a:r>
              <a:rPr lang="en-US" sz="2400" i="1" dirty="0" smtClean="0"/>
              <a:t>t</a:t>
            </a:r>
            <a:r>
              <a:rPr lang="ru-RU" sz="2400" dirty="0" smtClean="0">
                <a:sym typeface="Symbol"/>
              </a:rPr>
              <a:t></a:t>
            </a:r>
            <a:r>
              <a:rPr lang="en-US" sz="2400" i="1" dirty="0" smtClean="0"/>
              <a:t>X </a:t>
            </a:r>
            <a:r>
              <a:rPr lang="ru-RU" sz="2400" dirty="0" smtClean="0"/>
              <a:t>или от начальной вершины </a:t>
            </a:r>
            <a:r>
              <a:rPr lang="en-US" sz="2400" i="1" dirty="0" smtClean="0"/>
              <a:t>s</a:t>
            </a:r>
            <a:r>
              <a:rPr lang="ru-RU" sz="2400" dirty="0" smtClean="0">
                <a:sym typeface="Symbol"/>
              </a:rPr>
              <a:t></a:t>
            </a:r>
            <a:r>
              <a:rPr lang="en-US" sz="2400" i="1" dirty="0" smtClean="0"/>
              <a:t>X</a:t>
            </a:r>
            <a:r>
              <a:rPr lang="ru-RU" sz="2400" dirty="0" smtClean="0"/>
              <a:t> до всех остальных</a:t>
            </a:r>
            <a:r>
              <a:rPr lang="ru-RU" sz="2400" i="1" dirty="0" smtClean="0"/>
              <a:t>, </a:t>
            </a:r>
            <a:r>
              <a:rPr lang="ru-RU" sz="2400" dirty="0" smtClean="0"/>
              <a:t>при условии, что такие пути существуют.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20486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Рассмотрим алгоритм </a:t>
            </a:r>
            <a:r>
              <a:rPr lang="ru-RU" sz="2400" dirty="0" err="1" smtClean="0"/>
              <a:t>Дейкстры</a:t>
            </a:r>
            <a:r>
              <a:rPr lang="ru-RU" sz="2400" dirty="0" smtClean="0"/>
              <a:t>.  Он основан на приписывании </a:t>
            </a:r>
            <a:r>
              <a:rPr lang="ru-RU" sz="2400" dirty="0" err="1" smtClean="0"/>
              <a:t>вер-шинам</a:t>
            </a:r>
            <a:r>
              <a:rPr lang="ru-RU" sz="2400" dirty="0" smtClean="0"/>
              <a:t> временных пометок, дающих верхнюю границу длины пути от </a:t>
            </a:r>
            <a:r>
              <a:rPr lang="en-US" sz="2400" i="1" dirty="0" smtClean="0"/>
              <a:t>s </a:t>
            </a:r>
            <a:r>
              <a:rPr lang="ru-RU" sz="2400" dirty="0" smtClean="0"/>
              <a:t>к этой вершине. Эти пометки постепенно уточняются, и на </a:t>
            </a:r>
            <a:r>
              <a:rPr lang="ru-RU" sz="2400" dirty="0" err="1" smtClean="0"/>
              <a:t>каж-дом</a:t>
            </a:r>
            <a:r>
              <a:rPr lang="ru-RU" sz="2400" dirty="0" smtClean="0"/>
              <a:t> шаге итерации точно одна из временных пометок становится постоянной. Это указывает на то, что пометка уже не является верхней границей, а дает точную длину кратчайшего пути от </a:t>
            </a:r>
            <a:r>
              <a:rPr lang="en-US" sz="2400" i="1" dirty="0" smtClean="0"/>
              <a:t>s</a:t>
            </a:r>
            <a:r>
              <a:rPr lang="ru-RU" sz="2400" dirty="0" smtClean="0"/>
              <a:t> к рассматриваемой вершине.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79715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Алгоритм работает только для графов без ребер отрицательного веса. 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73325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Пусть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) пометка вершины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, а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)</a:t>
            </a:r>
            <a:r>
              <a:rPr lang="ru-RU" sz="2400" i="1" baseline="30000" dirty="0" smtClean="0"/>
              <a:t>+</a:t>
            </a:r>
            <a:r>
              <a:rPr lang="ru-RU" sz="2400" dirty="0" smtClean="0"/>
              <a:t> - постоянная пометка вершины.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1. Положить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s</a:t>
            </a:r>
            <a:r>
              <a:rPr lang="ru-RU" sz="2400" dirty="0" smtClean="0"/>
              <a:t>)</a:t>
            </a:r>
            <a:r>
              <a:rPr lang="ru-RU" sz="2400" i="1" dirty="0" smtClean="0"/>
              <a:t>=0</a:t>
            </a:r>
            <a:r>
              <a:rPr lang="ru-RU" sz="2400" i="1" baseline="30000" dirty="0" smtClean="0"/>
              <a:t>+</a:t>
            </a:r>
            <a:r>
              <a:rPr lang="ru-RU" sz="2400" dirty="0" smtClean="0"/>
              <a:t> и считать эту пометку постоянной. Положить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)</a:t>
            </a:r>
            <a:r>
              <a:rPr lang="ru-RU" sz="2400" i="1" dirty="0" smtClean="0"/>
              <a:t>=∞  </a:t>
            </a:r>
            <a:r>
              <a:rPr lang="ru-RU" sz="2400" dirty="0" smtClean="0"/>
              <a:t>для всех 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 </a:t>
            </a:r>
            <a:r>
              <a:rPr lang="ru-RU" sz="2400" i="1" dirty="0" smtClean="0"/>
              <a:t>≠ </a:t>
            </a:r>
            <a:r>
              <a:rPr lang="en-US" sz="2400" i="1" dirty="0" smtClean="0"/>
              <a:t>s </a:t>
            </a:r>
            <a:r>
              <a:rPr lang="ru-RU" sz="2400" dirty="0" smtClean="0"/>
              <a:t>и считать их временными. Положить </a:t>
            </a:r>
            <a:r>
              <a:rPr lang="en-US" sz="2400" i="1" dirty="0" smtClean="0"/>
              <a:t>p</a:t>
            </a:r>
            <a:r>
              <a:rPr lang="ru-RU" sz="2400" i="1" dirty="0" smtClean="0"/>
              <a:t>=</a:t>
            </a:r>
            <a:r>
              <a:rPr lang="en-US" sz="2400" i="1" dirty="0" smtClean="0"/>
              <a:t>s</a:t>
            </a:r>
            <a:r>
              <a:rPr lang="ru-RU" sz="24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647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2. Для всех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dirty="0" smtClean="0"/>
              <a:t> </a:t>
            </a:r>
            <a:r>
              <a:rPr lang="ru-RU" sz="2400" dirty="0" smtClean="0">
                <a:sym typeface="Symbol"/>
              </a:rPr>
              <a:t> </a:t>
            </a:r>
            <a:r>
              <a:rPr lang="ru-RU" sz="2400" i="1" dirty="0" smtClean="0"/>
              <a:t>Гр</a:t>
            </a:r>
            <a:r>
              <a:rPr lang="ru-RU" sz="2400" dirty="0" smtClean="0"/>
              <a:t>, пометки которых временные, изменить пометки в соответствии со следующим выражением</a:t>
            </a:r>
          </a:p>
          <a:p>
            <a:pPr algn="ctr"/>
            <a:r>
              <a:rPr lang="en-US" sz="2400" i="1" dirty="0" smtClean="0"/>
              <a:t>l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)</a:t>
            </a:r>
            <a:r>
              <a:rPr lang="en-US" sz="2400" i="1" dirty="0" smtClean="0"/>
              <a:t> = min</a:t>
            </a:r>
            <a:r>
              <a:rPr lang="en-US" sz="2400" dirty="0" smtClean="0"/>
              <a:t>[</a:t>
            </a:r>
            <a:r>
              <a:rPr lang="en-US" sz="2400" i="1" dirty="0" smtClean="0"/>
              <a:t>l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)</a:t>
            </a:r>
            <a:r>
              <a:rPr lang="en-US" sz="2400" i="1" dirty="0" smtClean="0"/>
              <a:t>, l</a:t>
            </a:r>
            <a:r>
              <a:rPr lang="en-US" sz="2400" dirty="0" smtClean="0"/>
              <a:t>(</a:t>
            </a:r>
            <a:r>
              <a:rPr lang="en-US" sz="2400" i="1" dirty="0" smtClean="0"/>
              <a:t>p</a:t>
            </a:r>
            <a:r>
              <a:rPr lang="en-US" sz="2400" dirty="0" smtClean="0"/>
              <a:t>)</a:t>
            </a:r>
            <a:r>
              <a:rPr lang="en-US" sz="2400" i="1" dirty="0" smtClean="0"/>
              <a:t> + c</a:t>
            </a:r>
            <a:r>
              <a:rPr lang="en-US" sz="2400" dirty="0" smtClean="0"/>
              <a:t>(</a:t>
            </a:r>
            <a:r>
              <a:rPr lang="en-US" sz="2400" i="1" dirty="0" err="1" smtClean="0"/>
              <a:t>p,x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)]</a:t>
            </a:r>
            <a:r>
              <a:rPr lang="en-US" sz="2400" i="1" dirty="0" smtClean="0"/>
              <a:t>.</a:t>
            </a:r>
            <a:endParaRPr lang="ru-RU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3. Среди всех вершин с временными пометками найти такую, для которой        </a:t>
            </a:r>
            <a:r>
              <a:rPr lang="en-US" sz="2400" i="1" dirty="0" smtClean="0"/>
              <a:t>l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i="1" baseline="30000" dirty="0" smtClean="0"/>
              <a:t>*</a:t>
            </a:r>
            <a:r>
              <a:rPr lang="en-US" sz="2400" dirty="0" smtClean="0"/>
              <a:t>) </a:t>
            </a:r>
            <a:r>
              <a:rPr lang="en-US" sz="2400" i="1" dirty="0" smtClean="0"/>
              <a:t>= min</a:t>
            </a:r>
            <a:r>
              <a:rPr lang="en-US" sz="2400" dirty="0" smtClean="0"/>
              <a:t>[</a:t>
            </a:r>
            <a:r>
              <a:rPr lang="en-US" sz="2400" i="1" dirty="0" smtClean="0"/>
              <a:t>l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)</a:t>
            </a:r>
            <a:r>
              <a:rPr lang="en-US" sz="2400" dirty="0" smtClean="0"/>
              <a:t>]</a:t>
            </a:r>
            <a:r>
              <a:rPr lang="en-US" sz="2400" i="1" dirty="0" smtClean="0"/>
              <a:t>.</a:t>
            </a:r>
            <a:endParaRPr lang="ru-RU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256490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4. Считать пометку вершины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30000" dirty="0" smtClean="0"/>
              <a:t>*</a:t>
            </a:r>
            <a:r>
              <a:rPr lang="ru-RU" sz="2400" i="1" dirty="0" smtClean="0"/>
              <a:t> </a:t>
            </a:r>
            <a:r>
              <a:rPr lang="ru-RU" sz="2400" dirty="0" smtClean="0"/>
              <a:t>постоянной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30000" dirty="0" smtClean="0"/>
              <a:t>*</a:t>
            </a:r>
            <a:r>
              <a:rPr lang="ru-RU" sz="2400" dirty="0" smtClean="0"/>
              <a:t>)</a:t>
            </a:r>
            <a:r>
              <a:rPr lang="ru-RU" sz="2400" i="1" baseline="30000" dirty="0" smtClean="0"/>
              <a:t>+</a:t>
            </a:r>
            <a:r>
              <a:rPr lang="ru-RU" sz="2400" dirty="0" smtClean="0"/>
              <a:t> и положить </a:t>
            </a:r>
            <a:r>
              <a:rPr lang="en-US" sz="2400" i="1" dirty="0" smtClean="0"/>
              <a:t>p</a:t>
            </a:r>
            <a:r>
              <a:rPr lang="ru-RU" sz="2400" i="1" dirty="0" smtClean="0"/>
              <a:t>=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30000" dirty="0" smtClean="0"/>
              <a:t>*</a:t>
            </a:r>
            <a:r>
              <a:rPr lang="ru-RU" sz="2400" i="1" dirty="0" smtClean="0"/>
              <a:t>.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292494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5. (Если надо найти лишь путь от </a:t>
            </a:r>
            <a:r>
              <a:rPr lang="en-US" sz="2400" i="1" dirty="0" smtClean="0"/>
              <a:t>s </a:t>
            </a:r>
            <a:r>
              <a:rPr lang="ru-RU" sz="2400" dirty="0" smtClean="0"/>
              <a:t>до </a:t>
            </a:r>
            <a:r>
              <a:rPr lang="en-US" sz="2400" i="1" dirty="0" smtClean="0"/>
              <a:t>t</a:t>
            </a:r>
            <a:r>
              <a:rPr lang="ru-RU" sz="2400" dirty="0" smtClean="0"/>
              <a:t>).</a:t>
            </a:r>
          </a:p>
          <a:p>
            <a:r>
              <a:rPr lang="ru-RU" sz="2400" dirty="0" smtClean="0"/>
              <a:t>Если  </a:t>
            </a:r>
            <a:r>
              <a:rPr lang="en-US" sz="2400" i="1" dirty="0" smtClean="0"/>
              <a:t>p</a:t>
            </a:r>
            <a:r>
              <a:rPr lang="ru-RU" sz="2400" i="1" dirty="0" smtClean="0"/>
              <a:t>=</a:t>
            </a:r>
            <a:r>
              <a:rPr lang="en-US" sz="2400" i="1" dirty="0" smtClean="0"/>
              <a:t>t</a:t>
            </a:r>
            <a:r>
              <a:rPr lang="ru-RU" sz="2400" dirty="0" smtClean="0"/>
              <a:t>, то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p</a:t>
            </a:r>
            <a:r>
              <a:rPr lang="ru-RU" sz="2400" dirty="0" smtClean="0"/>
              <a:t>) – длина кратчайшего пути, конец. Если  </a:t>
            </a:r>
            <a:r>
              <a:rPr lang="en-US" sz="2400" i="1" dirty="0" smtClean="0"/>
              <a:t>p</a:t>
            </a:r>
            <a:r>
              <a:rPr lang="ru-RU" sz="2400" i="1" dirty="0" smtClean="0"/>
              <a:t> ≠ </a:t>
            </a:r>
            <a:r>
              <a:rPr lang="en-US" sz="2400" i="1" dirty="0" smtClean="0"/>
              <a:t>t</a:t>
            </a:r>
            <a:r>
              <a:rPr lang="ru-RU" sz="2400" dirty="0" smtClean="0"/>
              <a:t>, перейти к п.2.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07707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6. (Если надо найти путь от </a:t>
            </a:r>
            <a:r>
              <a:rPr lang="en-US" sz="2400" i="1" dirty="0" smtClean="0"/>
              <a:t>s </a:t>
            </a:r>
            <a:r>
              <a:rPr lang="ru-RU" sz="2400" dirty="0" smtClean="0"/>
              <a:t>до всех остальных вершин).</a:t>
            </a:r>
          </a:p>
          <a:p>
            <a:r>
              <a:rPr lang="ru-RU" sz="2400" dirty="0" smtClean="0"/>
              <a:t>Если все вершины имеют постоянные пометки, то конец, если есть временные пометки, то перейти к п.2.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30120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Сами пути можно получить при помощи рекурсивной процедуры с использованием соотношения: 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30000" dirty="0" smtClean="0"/>
              <a:t>’</a:t>
            </a:r>
            <a:r>
              <a:rPr lang="ru-RU" sz="2400" dirty="0" smtClean="0"/>
              <a:t>)</a:t>
            </a:r>
            <a:r>
              <a:rPr lang="ru-RU" sz="2400" i="1" dirty="0" smtClean="0"/>
              <a:t> 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30000" dirty="0" smtClean="0"/>
              <a:t>’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)</a:t>
            </a:r>
            <a:r>
              <a:rPr lang="ru-RU" sz="2400" i="1" dirty="0" smtClean="0"/>
              <a:t>=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)</a:t>
            </a:r>
            <a:r>
              <a:rPr lang="ru-RU" sz="2400" i="1" dirty="0" smtClean="0"/>
              <a:t>,  </a:t>
            </a:r>
            <a:r>
              <a:rPr lang="ru-RU" sz="2400" dirty="0" smtClean="0"/>
              <a:t>где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30000" dirty="0" smtClean="0"/>
              <a:t>’</a:t>
            </a:r>
            <a:r>
              <a:rPr lang="ru-RU" sz="2400" dirty="0" smtClean="0"/>
              <a:t> – вершина, непосредственно предшествующая вершине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 в кратчайшем пути от </a:t>
            </a:r>
            <a:r>
              <a:rPr lang="en-US" sz="2400" i="1" dirty="0" smtClean="0"/>
              <a:t>s</a:t>
            </a:r>
            <a:r>
              <a:rPr lang="ru-RU" sz="2400" dirty="0" smtClean="0"/>
              <a:t> к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Заданы взвешенный граф </a:t>
            </a:r>
            <a:r>
              <a:rPr lang="en-US" sz="2400" i="1" dirty="0" smtClean="0"/>
              <a:t>G</a:t>
            </a:r>
            <a:r>
              <a:rPr lang="ru-RU" sz="2400" i="1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dirty="0" smtClean="0"/>
              <a:t>,Г) </a:t>
            </a:r>
            <a:r>
              <a:rPr lang="ru-RU" sz="2400" dirty="0" smtClean="0"/>
              <a:t> и матрица весов </a:t>
            </a:r>
            <a:r>
              <a:rPr lang="en-US" sz="2400" i="1" dirty="0" smtClean="0"/>
              <a:t>C</a:t>
            </a:r>
            <a:r>
              <a:rPr lang="ru-RU" sz="2400" i="1" dirty="0" smtClean="0"/>
              <a:t>=</a:t>
            </a:r>
            <a:r>
              <a:rPr lang="he-IL" sz="2400" dirty="0" smtClean="0"/>
              <a:t>׀׀</a:t>
            </a: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ij</a:t>
            </a:r>
            <a:r>
              <a:rPr lang="he-IL" sz="2400" dirty="0" smtClean="0"/>
              <a:t>׀׀</a:t>
            </a:r>
            <a:r>
              <a:rPr lang="ru-RU" sz="2400" i="1" baseline="-25000" dirty="0" smtClean="0"/>
              <a:t>7×7</a:t>
            </a:r>
            <a:r>
              <a:rPr lang="ru-RU" sz="2400" i="1" dirty="0" smtClean="0"/>
              <a:t>.</a:t>
            </a:r>
            <a:r>
              <a:rPr lang="ru-RU" sz="2400" dirty="0" smtClean="0"/>
              <a:t> Необходимо найти кратчайшие пути от начальной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baseline="-25000" dirty="0" smtClean="0"/>
              <a:t> </a:t>
            </a:r>
            <a:r>
              <a:rPr lang="ru-RU" sz="2400" dirty="0" smtClean="0"/>
              <a:t>ко всем остальным вершинам.</a:t>
            </a:r>
          </a:p>
        </p:txBody>
      </p:sp>
      <p:grpSp>
        <p:nvGrpSpPr>
          <p:cNvPr id="38914" name="Group 2"/>
          <p:cNvGrpSpPr>
            <a:grpSpLocks noChangeAspect="1"/>
          </p:cNvGrpSpPr>
          <p:nvPr/>
        </p:nvGrpSpPr>
        <p:grpSpPr bwMode="auto">
          <a:xfrm>
            <a:off x="79860" y="1052736"/>
            <a:ext cx="4348124" cy="3168352"/>
            <a:chOff x="2421" y="2439"/>
            <a:chExt cx="3934" cy="2604"/>
          </a:xfrm>
        </p:grpSpPr>
        <p:sp>
          <p:nvSpPr>
            <p:cNvPr id="38915" name="AutoShape 3"/>
            <p:cNvSpPr>
              <a:spLocks noChangeAspect="1" noChangeArrowheads="1"/>
            </p:cNvSpPr>
            <p:nvPr/>
          </p:nvSpPr>
          <p:spPr bwMode="auto">
            <a:xfrm>
              <a:off x="2421" y="2439"/>
              <a:ext cx="3934" cy="260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3481" y="3167"/>
              <a:ext cx="571" cy="38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17" name="Line 5"/>
            <p:cNvSpPr>
              <a:spLocks noChangeShapeType="1"/>
            </p:cNvSpPr>
            <p:nvPr/>
          </p:nvSpPr>
          <p:spPr bwMode="auto">
            <a:xfrm flipV="1">
              <a:off x="2717" y="2885"/>
              <a:ext cx="861" cy="6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3098" y="3555"/>
              <a:ext cx="574" cy="38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17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5014" y="3555"/>
              <a:ext cx="479" cy="38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0" name="Text Box 8"/>
            <p:cNvSpPr txBox="1">
              <a:spLocks noChangeArrowheads="1"/>
            </p:cNvSpPr>
            <p:nvPr/>
          </p:nvSpPr>
          <p:spPr bwMode="auto">
            <a:xfrm>
              <a:off x="5425" y="4053"/>
              <a:ext cx="400" cy="38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4344" y="2598"/>
              <a:ext cx="383" cy="38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3611" y="4093"/>
              <a:ext cx="385" cy="38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4344" y="4360"/>
              <a:ext cx="574" cy="34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3099" y="4033"/>
              <a:ext cx="479" cy="38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5" name="Oval 13"/>
            <p:cNvSpPr>
              <a:spLocks noChangeArrowheads="1"/>
            </p:cNvSpPr>
            <p:nvPr/>
          </p:nvSpPr>
          <p:spPr bwMode="auto">
            <a:xfrm>
              <a:off x="2429" y="3555"/>
              <a:ext cx="575" cy="4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6" name="Oval 14"/>
            <p:cNvSpPr>
              <a:spLocks noChangeArrowheads="1"/>
            </p:cNvSpPr>
            <p:nvPr/>
          </p:nvSpPr>
          <p:spPr bwMode="auto">
            <a:xfrm>
              <a:off x="3578" y="2598"/>
              <a:ext cx="630" cy="4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7" name="Oval 15"/>
            <p:cNvSpPr>
              <a:spLocks noChangeArrowheads="1"/>
            </p:cNvSpPr>
            <p:nvPr/>
          </p:nvSpPr>
          <p:spPr bwMode="auto">
            <a:xfrm>
              <a:off x="3578" y="3555"/>
              <a:ext cx="575" cy="4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8" name="Oval 16"/>
            <p:cNvSpPr>
              <a:spLocks noChangeArrowheads="1"/>
            </p:cNvSpPr>
            <p:nvPr/>
          </p:nvSpPr>
          <p:spPr bwMode="auto">
            <a:xfrm>
              <a:off x="4919" y="2598"/>
              <a:ext cx="575" cy="4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9" name="Oval 17"/>
            <p:cNvSpPr>
              <a:spLocks noChangeArrowheads="1"/>
            </p:cNvSpPr>
            <p:nvPr/>
          </p:nvSpPr>
          <p:spPr bwMode="auto">
            <a:xfrm>
              <a:off x="5685" y="3555"/>
              <a:ext cx="575" cy="4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30" name="Oval 18"/>
            <p:cNvSpPr>
              <a:spLocks noChangeArrowheads="1"/>
            </p:cNvSpPr>
            <p:nvPr/>
          </p:nvSpPr>
          <p:spPr bwMode="auto">
            <a:xfrm>
              <a:off x="3674" y="4512"/>
              <a:ext cx="534" cy="4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31" name="Oval 19"/>
            <p:cNvSpPr>
              <a:spLocks noChangeArrowheads="1"/>
            </p:cNvSpPr>
            <p:nvPr/>
          </p:nvSpPr>
          <p:spPr bwMode="auto">
            <a:xfrm>
              <a:off x="4919" y="4416"/>
              <a:ext cx="574" cy="4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V="1">
              <a:off x="3004" y="3842"/>
              <a:ext cx="5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>
              <a:off x="2717" y="4034"/>
              <a:ext cx="957" cy="6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3865" y="3077"/>
              <a:ext cx="1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3865" y="4034"/>
              <a:ext cx="1" cy="4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4208" y="4704"/>
              <a:ext cx="7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 flipH="1">
              <a:off x="5425" y="4033"/>
              <a:ext cx="574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38" name="Line 26"/>
            <p:cNvSpPr>
              <a:spLocks noChangeShapeType="1"/>
            </p:cNvSpPr>
            <p:nvPr/>
          </p:nvSpPr>
          <p:spPr bwMode="auto">
            <a:xfrm>
              <a:off x="5425" y="2982"/>
              <a:ext cx="547" cy="5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39" name="Line 27"/>
            <p:cNvSpPr>
              <a:spLocks noChangeShapeType="1"/>
            </p:cNvSpPr>
            <p:nvPr/>
          </p:nvSpPr>
          <p:spPr bwMode="auto">
            <a:xfrm flipV="1">
              <a:off x="4153" y="3842"/>
              <a:ext cx="153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3961" y="3077"/>
              <a:ext cx="1245" cy="1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41" name="Line 29"/>
            <p:cNvSpPr>
              <a:spLocks noChangeShapeType="1"/>
            </p:cNvSpPr>
            <p:nvPr/>
          </p:nvSpPr>
          <p:spPr bwMode="auto">
            <a:xfrm flipV="1">
              <a:off x="4208" y="2885"/>
              <a:ext cx="7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42" name="Text Box 30"/>
            <p:cNvSpPr txBox="1">
              <a:spLocks noChangeArrowheads="1"/>
            </p:cNvSpPr>
            <p:nvPr/>
          </p:nvSpPr>
          <p:spPr bwMode="auto">
            <a:xfrm>
              <a:off x="2908" y="2886"/>
              <a:ext cx="287" cy="38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43" name="Text Box 31"/>
            <p:cNvSpPr txBox="1">
              <a:spLocks noChangeArrowheads="1"/>
            </p:cNvSpPr>
            <p:nvPr/>
          </p:nvSpPr>
          <p:spPr bwMode="auto">
            <a:xfrm>
              <a:off x="5685" y="2982"/>
              <a:ext cx="453" cy="39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44" name="Text Box 32"/>
            <p:cNvSpPr txBox="1">
              <a:spLocks noChangeArrowheads="1"/>
            </p:cNvSpPr>
            <p:nvPr/>
          </p:nvSpPr>
          <p:spPr bwMode="auto">
            <a:xfrm>
              <a:off x="4613" y="3227"/>
              <a:ext cx="381" cy="38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34" name="Таблица 33"/>
          <p:cNvGraphicFramePr>
            <a:graphicFrameLocks noGrp="1"/>
          </p:cNvGraphicFramePr>
          <p:nvPr/>
        </p:nvGraphicFramePr>
        <p:xfrm>
          <a:off x="4355974" y="836712"/>
          <a:ext cx="4608514" cy="3364992"/>
        </p:xfrm>
        <a:graphic>
          <a:graphicData uri="http://schemas.openxmlformats.org/drawingml/2006/table">
            <a:tbl>
              <a:tblPr/>
              <a:tblGrid>
                <a:gridCol w="577650"/>
                <a:gridCol w="476171"/>
                <a:gridCol w="539595"/>
                <a:gridCol w="539595"/>
                <a:gridCol w="483977"/>
                <a:gridCol w="483977"/>
                <a:gridCol w="539595"/>
                <a:gridCol w="483977"/>
                <a:gridCol w="483977"/>
              </a:tblGrid>
              <a:tr h="3200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С=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0" y="45811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ru-RU" sz="2400" i="1" dirty="0" smtClean="0"/>
              <a:t>1. 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)</a:t>
            </a:r>
            <a:r>
              <a:rPr lang="ru-RU" sz="2400" i="1" dirty="0" smtClean="0"/>
              <a:t>=0</a:t>
            </a:r>
            <a:r>
              <a:rPr lang="ru-RU" sz="2400" i="1" baseline="30000" dirty="0" smtClean="0"/>
              <a:t>+</a:t>
            </a:r>
            <a:r>
              <a:rPr lang="ru-RU" sz="2400" i="1" dirty="0" smtClean="0"/>
              <a:t>;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)</a:t>
            </a:r>
            <a:r>
              <a:rPr lang="ru-RU" sz="2400" i="1" dirty="0" smtClean="0"/>
              <a:t>= ∞,</a:t>
            </a:r>
            <a:r>
              <a:rPr lang="ru-RU" sz="2400" dirty="0" smtClean="0"/>
              <a:t> для всех </a:t>
            </a:r>
            <a:r>
              <a:rPr lang="en-US" sz="2400" i="1" dirty="0" err="1" smtClean="0"/>
              <a:t>i</a:t>
            </a:r>
            <a:r>
              <a:rPr lang="ru-RU" sz="2400" i="1" dirty="0" smtClean="0"/>
              <a:t> ≠ </a:t>
            </a:r>
            <a:r>
              <a:rPr lang="ru-RU" sz="2400" dirty="0" smtClean="0"/>
              <a:t>1, </a:t>
            </a:r>
            <a:r>
              <a:rPr lang="en-US" sz="2400" i="1" dirty="0" smtClean="0"/>
              <a:t>p</a:t>
            </a:r>
            <a:r>
              <a:rPr lang="ru-RU" sz="2400" i="1" dirty="0" smtClean="0"/>
              <a:t> =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.     </a:t>
            </a:r>
          </a:p>
          <a:p>
            <a:r>
              <a:rPr lang="ru-RU" sz="2400" dirty="0" smtClean="0"/>
              <a:t>Результаты итерации запишем в таблицу.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0" y="404664"/>
          <a:ext cx="1576689" cy="2944368"/>
        </p:xfrm>
        <a:graphic>
          <a:graphicData uri="http://schemas.openxmlformats.org/drawingml/2006/table">
            <a:tbl>
              <a:tblPr/>
              <a:tblGrid>
                <a:gridCol w="565552"/>
                <a:gridCol w="484902"/>
                <a:gridCol w="526235"/>
              </a:tblGrid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335699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ru-RU" sz="2400" i="1" dirty="0" smtClean="0"/>
              <a:t>2. Г</a:t>
            </a:r>
            <a:r>
              <a:rPr lang="en-US" sz="2400" i="1" dirty="0" smtClean="0"/>
              <a:t>p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} – все пометки временные, уточним их:</a:t>
            </a:r>
          </a:p>
          <a:p>
            <a:r>
              <a:rPr lang="ru-RU" sz="2400" i="1" dirty="0" smtClean="0"/>
              <a:t>   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2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∞ ,0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+2</a:t>
            </a:r>
            <a:r>
              <a:rPr lang="de-DE" sz="2400" dirty="0" smtClean="0"/>
              <a:t>]</a:t>
            </a:r>
            <a:r>
              <a:rPr lang="de-DE" sz="2400" i="1" dirty="0" smtClean="0"/>
              <a:t>=2;</a:t>
            </a:r>
            <a:endParaRPr lang="ru-RU" sz="2400" dirty="0" smtClean="0"/>
          </a:p>
          <a:p>
            <a:r>
              <a:rPr lang="en-US" sz="2400" i="1" dirty="0" smtClean="0"/>
              <a:t>   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6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∞, 0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+10</a:t>
            </a:r>
            <a:r>
              <a:rPr lang="de-DE" sz="2400" dirty="0" smtClean="0"/>
              <a:t>]</a:t>
            </a:r>
            <a:r>
              <a:rPr lang="de-DE" sz="2400" i="1" dirty="0" smtClean="0"/>
              <a:t>=10;</a:t>
            </a:r>
            <a:endParaRPr lang="ru-RU" sz="2400" dirty="0" smtClean="0"/>
          </a:p>
          <a:p>
            <a:r>
              <a:rPr lang="ru-RU" sz="2400" i="1" dirty="0" smtClean="0"/>
              <a:t>   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7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∞, 0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+17</a:t>
            </a:r>
            <a:r>
              <a:rPr lang="de-DE" sz="2400" dirty="0" smtClean="0"/>
              <a:t>]</a:t>
            </a:r>
            <a:r>
              <a:rPr lang="de-DE" sz="2400" i="1" dirty="0" smtClean="0"/>
              <a:t>=17.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63688" y="0"/>
          <a:ext cx="2160240" cy="3364992"/>
        </p:xfrm>
        <a:graphic>
          <a:graphicData uri="http://schemas.openxmlformats.org/drawingml/2006/table">
            <a:tbl>
              <a:tblPr/>
              <a:tblGrid>
                <a:gridCol w="572189"/>
                <a:gridCol w="490592"/>
                <a:gridCol w="532410"/>
                <a:gridCol w="565049"/>
              </a:tblGrid>
              <a:tr h="37461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1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1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1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1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1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1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1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79715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i="1" dirty="0" smtClean="0"/>
              <a:t>3.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i="1" dirty="0" smtClean="0"/>
              <a:t>*</a:t>
            </a:r>
            <a:r>
              <a:rPr lang="de-DE" sz="2400" dirty="0" smtClean="0"/>
              <a:t>)</a:t>
            </a:r>
            <a:r>
              <a:rPr lang="de-DE" sz="2400" i="1" dirty="0" smtClean="0"/>
              <a:t> = min</a:t>
            </a:r>
            <a:r>
              <a:rPr lang="de-DE" sz="2400" dirty="0" smtClean="0"/>
              <a:t>[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dirty="0" smtClean="0"/>
              <a:t>)]</a:t>
            </a:r>
            <a:r>
              <a:rPr lang="de-DE" sz="2400" i="1" dirty="0" smtClean="0"/>
              <a:t> = 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2</a:t>
            </a:r>
            <a:r>
              <a:rPr lang="de-DE" sz="2400" dirty="0" smtClean="0"/>
              <a:t>)</a:t>
            </a:r>
            <a:r>
              <a:rPr lang="de-DE" sz="2400" i="1" dirty="0" smtClean="0"/>
              <a:t> = 2.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671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dirty="0" smtClean="0"/>
              <a:t>4.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 получает постоянную пометку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)</a:t>
            </a:r>
            <a:r>
              <a:rPr lang="ru-RU" sz="2400" i="1" dirty="0" smtClean="0"/>
              <a:t> = 2</a:t>
            </a:r>
            <a:r>
              <a:rPr lang="ru-RU" sz="2400" i="1" baseline="30000" dirty="0" smtClean="0"/>
              <a:t>+</a:t>
            </a:r>
            <a:r>
              <a:rPr lang="ru-RU" sz="2400" i="1" dirty="0" smtClean="0"/>
              <a:t>,  </a:t>
            </a:r>
            <a:r>
              <a:rPr lang="en-US" sz="2400" i="1" dirty="0" smtClean="0"/>
              <a:t>p</a:t>
            </a:r>
            <a:r>
              <a:rPr lang="ru-RU" sz="2400" i="1" dirty="0" smtClean="0"/>
              <a:t>=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.</a:t>
            </a:r>
            <a:endParaRPr lang="ru-RU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551723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ru-RU" sz="2400" dirty="0" smtClean="0"/>
              <a:t>5. Не все вершины имеют постоянные пометки, </a:t>
            </a:r>
            <a:r>
              <a:rPr lang="ru-RU" sz="2400" i="1" dirty="0" smtClean="0"/>
              <a:t>Г</a:t>
            </a:r>
            <a:r>
              <a:rPr lang="en-US" sz="2400" i="1" dirty="0" smtClean="0"/>
              <a:t>p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} – временные пометки имеют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i="1" dirty="0" smtClean="0"/>
              <a:t>, </a:t>
            </a:r>
            <a:r>
              <a:rPr lang="ru-RU" sz="2400" dirty="0" smtClean="0"/>
              <a:t>уточняем их: </a:t>
            </a:r>
          </a:p>
          <a:p>
            <a:r>
              <a:rPr lang="ru-RU" sz="2400" i="1" dirty="0" smtClean="0"/>
              <a:t>   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3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∞, 2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+3</a:t>
            </a:r>
            <a:r>
              <a:rPr lang="de-DE" sz="2400" dirty="0" smtClean="0"/>
              <a:t>]</a:t>
            </a:r>
            <a:r>
              <a:rPr lang="de-DE" sz="2400" i="1" dirty="0" smtClean="0"/>
              <a:t>=5;</a:t>
            </a:r>
            <a:r>
              <a:rPr lang="ru-RU" sz="2400" i="1" dirty="0" smtClean="0"/>
              <a:t> </a:t>
            </a:r>
            <a:r>
              <a:rPr lang="en-US" sz="2400" i="1" dirty="0" smtClean="0"/>
              <a:t>   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7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17, 2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+10</a:t>
            </a:r>
            <a:r>
              <a:rPr lang="de-DE" sz="2400" dirty="0" smtClean="0"/>
              <a:t>]</a:t>
            </a:r>
            <a:r>
              <a:rPr lang="de-DE" sz="2400" i="1" dirty="0" smtClean="0"/>
              <a:t>=12.</a:t>
            </a:r>
            <a:endParaRPr lang="ru-RU" sz="24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4371712" y="1"/>
          <a:ext cx="3152616" cy="3373252"/>
        </p:xfrm>
        <a:graphic>
          <a:graphicData uri="http://schemas.openxmlformats.org/drawingml/2006/table">
            <a:tbl>
              <a:tblPr/>
              <a:tblGrid>
                <a:gridCol w="661908"/>
                <a:gridCol w="567517"/>
                <a:gridCol w="615893"/>
                <a:gridCol w="653649"/>
                <a:gridCol w="653649"/>
              </a:tblGrid>
              <a:tr h="4218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2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3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36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i="1" dirty="0" smtClean="0"/>
              <a:t>6.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i="1" dirty="0" smtClean="0"/>
              <a:t>*</a:t>
            </a:r>
            <a:r>
              <a:rPr lang="de-DE" sz="2400" dirty="0" smtClean="0"/>
              <a:t>)</a:t>
            </a:r>
            <a:r>
              <a:rPr lang="de-DE" sz="2400" i="1" dirty="0" smtClean="0"/>
              <a:t> = min</a:t>
            </a:r>
            <a:r>
              <a:rPr lang="de-DE" sz="2400" dirty="0" smtClean="0"/>
              <a:t>[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dirty="0" smtClean="0"/>
              <a:t>)]</a:t>
            </a:r>
            <a:r>
              <a:rPr lang="de-DE" sz="2400" i="1" dirty="0" smtClean="0"/>
              <a:t> = 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3</a:t>
            </a:r>
            <a:r>
              <a:rPr lang="de-DE" sz="2400" dirty="0" smtClean="0"/>
              <a:t>)</a:t>
            </a:r>
            <a:r>
              <a:rPr lang="de-DE" sz="2400" i="1" dirty="0" smtClean="0"/>
              <a:t> = 5.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7.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 = 5</a:t>
            </a:r>
            <a:r>
              <a:rPr lang="ru-RU" sz="2400" i="1" baseline="30000" dirty="0" smtClean="0"/>
              <a:t>+</a:t>
            </a:r>
            <a:r>
              <a:rPr lang="ru-RU" sz="2400" i="1" dirty="0" smtClean="0"/>
              <a:t>,  </a:t>
            </a:r>
            <a:r>
              <a:rPr lang="en-US" sz="2400" i="1" dirty="0" smtClean="0"/>
              <a:t>p</a:t>
            </a:r>
            <a:r>
              <a:rPr lang="ru-RU" sz="2400" i="1" dirty="0" smtClean="0"/>
              <a:t>=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.</a:t>
            </a:r>
            <a:endParaRPr lang="ru-RU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83671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ru-RU" sz="2400" dirty="0" smtClean="0"/>
              <a:t>8. Не все вершины имеют постоянные пометки, </a:t>
            </a:r>
            <a:r>
              <a:rPr lang="ru-RU" sz="2400" i="1" dirty="0" smtClean="0"/>
              <a:t>Г</a:t>
            </a:r>
            <a:r>
              <a:rPr lang="en-US" sz="2400" i="1" dirty="0" smtClean="0"/>
              <a:t>p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} – временные пометки имеют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i="1" dirty="0" smtClean="0"/>
              <a:t>, </a:t>
            </a:r>
            <a:r>
              <a:rPr lang="ru-RU" sz="2400" dirty="0" smtClean="0"/>
              <a:t>уточняем их: </a:t>
            </a:r>
          </a:p>
          <a:p>
            <a:r>
              <a:rPr lang="ru-RU" sz="2400" i="1" dirty="0" smtClean="0"/>
              <a:t>    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4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∞ , 5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+15</a:t>
            </a:r>
            <a:r>
              <a:rPr lang="de-DE" sz="2400" dirty="0" smtClean="0"/>
              <a:t>]</a:t>
            </a:r>
            <a:r>
              <a:rPr lang="de-DE" sz="2400" i="1" dirty="0" smtClean="0"/>
              <a:t>=20;</a:t>
            </a:r>
            <a:r>
              <a:rPr lang="ru-RU" sz="2400" i="1" dirty="0" smtClean="0"/>
              <a:t> </a:t>
            </a:r>
            <a:r>
              <a:rPr lang="en-US" sz="2400" i="1" dirty="0" smtClean="0"/>
              <a:t>    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6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10, </a:t>
            </a:r>
            <a:r>
              <a:rPr lang="en-US" sz="2400" i="1" dirty="0" smtClean="0"/>
              <a:t>5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</a:t>
            </a:r>
            <a:r>
              <a:rPr lang="en-US" sz="2400" i="1" dirty="0" smtClean="0"/>
              <a:t>3</a:t>
            </a:r>
            <a:r>
              <a:rPr lang="de-DE" sz="2400" dirty="0" smtClean="0"/>
              <a:t>]</a:t>
            </a:r>
            <a:r>
              <a:rPr lang="de-DE" sz="2400" i="1" dirty="0" smtClean="0"/>
              <a:t>=</a:t>
            </a:r>
            <a:r>
              <a:rPr lang="en-US" sz="2400" i="1" dirty="0" smtClean="0"/>
              <a:t>8</a:t>
            </a:r>
            <a:r>
              <a:rPr lang="de-DE" sz="2400" i="1" dirty="0" smtClean="0"/>
              <a:t>.</a:t>
            </a:r>
            <a:endParaRPr lang="ru-RU" sz="2400" dirty="0" smtClean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-36512" y="3448384"/>
          <a:ext cx="2952327" cy="3364992"/>
        </p:xfrm>
        <a:graphic>
          <a:graphicData uri="http://schemas.openxmlformats.org/drawingml/2006/table">
            <a:tbl>
              <a:tblPr/>
              <a:tblGrid>
                <a:gridCol w="513409"/>
                <a:gridCol w="440195"/>
                <a:gridCol w="477717"/>
                <a:gridCol w="507002"/>
                <a:gridCol w="507002"/>
                <a:gridCol w="507002"/>
              </a:tblGrid>
              <a:tr h="3824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ru-RU" sz="2400" baseline="30000" dirty="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191683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9.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i="1" dirty="0" smtClean="0"/>
              <a:t>*</a:t>
            </a:r>
            <a:r>
              <a:rPr lang="de-DE" sz="2400" dirty="0" smtClean="0"/>
              <a:t>)</a:t>
            </a:r>
            <a:r>
              <a:rPr lang="de-DE" sz="2400" i="1" dirty="0" smtClean="0"/>
              <a:t> = min</a:t>
            </a:r>
            <a:r>
              <a:rPr lang="de-DE" sz="2400" dirty="0" smtClean="0"/>
              <a:t>[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dirty="0" smtClean="0"/>
              <a:t>)]</a:t>
            </a:r>
            <a:r>
              <a:rPr lang="de-DE" sz="2400" i="1" dirty="0" smtClean="0"/>
              <a:t> = 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6</a:t>
            </a:r>
            <a:r>
              <a:rPr lang="de-DE" sz="2400" dirty="0" smtClean="0"/>
              <a:t>)</a:t>
            </a:r>
            <a:r>
              <a:rPr lang="de-DE" sz="2400" i="1" dirty="0" smtClean="0"/>
              <a:t> = 8.</a:t>
            </a:r>
            <a:endParaRPr lang="ru-RU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227687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10.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 = 8</a:t>
            </a:r>
            <a:r>
              <a:rPr lang="ru-RU" sz="2400" i="1" baseline="30000" dirty="0" smtClean="0"/>
              <a:t>+</a:t>
            </a:r>
            <a:r>
              <a:rPr lang="ru-RU" sz="2400" i="1" dirty="0" smtClean="0"/>
              <a:t>, </a:t>
            </a:r>
            <a:r>
              <a:rPr lang="en-US" sz="2400" i="1" dirty="0" smtClean="0"/>
              <a:t>p</a:t>
            </a:r>
            <a:r>
              <a:rPr lang="ru-RU" sz="2400" i="1" dirty="0" smtClean="0"/>
              <a:t>=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i="1" dirty="0" smtClean="0"/>
              <a:t>.</a:t>
            </a:r>
            <a:endParaRPr lang="ru-RU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0" y="263691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ru-RU" sz="2400" dirty="0" smtClean="0"/>
              <a:t>11. </a:t>
            </a:r>
            <a:r>
              <a:rPr lang="ru-RU" sz="2400" i="1" dirty="0" smtClean="0"/>
              <a:t>Г</a:t>
            </a:r>
            <a:r>
              <a:rPr lang="en-US" sz="2400" i="1" dirty="0" smtClean="0"/>
              <a:t>p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} – временные пометки имеют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i="1" dirty="0" smtClean="0"/>
              <a:t>, </a:t>
            </a:r>
            <a:r>
              <a:rPr lang="ru-RU" sz="2400" dirty="0" smtClean="0"/>
              <a:t>уточняем их: </a:t>
            </a:r>
            <a:r>
              <a:rPr lang="ru-RU" sz="2400" i="1" dirty="0" smtClean="0"/>
              <a:t>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5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∞ , 8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+15</a:t>
            </a:r>
            <a:r>
              <a:rPr lang="de-DE" sz="2400" dirty="0" smtClean="0"/>
              <a:t>]</a:t>
            </a:r>
            <a:r>
              <a:rPr lang="de-DE" sz="2400" i="1" dirty="0" smtClean="0"/>
              <a:t>=23;</a:t>
            </a:r>
            <a:r>
              <a:rPr lang="ru-RU" sz="2400" i="1" dirty="0" smtClean="0"/>
              <a:t> </a:t>
            </a:r>
            <a:r>
              <a:rPr lang="en-US" sz="2400" i="1" dirty="0" smtClean="0"/>
              <a:t>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7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1</a:t>
            </a:r>
            <a:r>
              <a:rPr lang="en-US" sz="2400" i="1" dirty="0" smtClean="0"/>
              <a:t>2</a:t>
            </a:r>
            <a:r>
              <a:rPr lang="de-DE" sz="2400" i="1" dirty="0" smtClean="0"/>
              <a:t>, </a:t>
            </a:r>
            <a:r>
              <a:rPr lang="en-US" sz="2400" i="1" dirty="0" smtClean="0"/>
              <a:t>8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+3</a:t>
            </a:r>
            <a:r>
              <a:rPr lang="de-DE" sz="2400" dirty="0" smtClean="0"/>
              <a:t>]</a:t>
            </a:r>
            <a:r>
              <a:rPr lang="de-DE" sz="2400" i="1" dirty="0" smtClean="0"/>
              <a:t>=</a:t>
            </a:r>
            <a:r>
              <a:rPr lang="en-US" sz="2400" i="1" dirty="0" smtClean="0"/>
              <a:t>11</a:t>
            </a:r>
            <a:r>
              <a:rPr lang="de-DE" sz="2400" i="1" dirty="0" smtClean="0"/>
              <a:t>.</a:t>
            </a:r>
            <a:endParaRPr lang="ru-RU" sz="2400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419873" y="3429000"/>
          <a:ext cx="3888431" cy="3364992"/>
        </p:xfrm>
        <a:graphic>
          <a:graphicData uri="http://schemas.openxmlformats.org/drawingml/2006/table">
            <a:tbl>
              <a:tblPr/>
              <a:tblGrid>
                <a:gridCol w="565337"/>
                <a:gridCol w="496879"/>
                <a:gridCol w="524483"/>
                <a:gridCol w="501532"/>
                <a:gridCol w="576064"/>
                <a:gridCol w="576064"/>
                <a:gridCol w="648072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2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3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4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5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r>
                        <a:rPr lang="ru-RU" sz="2400" baseline="30000" dirty="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1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12.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i="1" dirty="0" smtClean="0"/>
              <a:t>*</a:t>
            </a:r>
            <a:r>
              <a:rPr lang="de-DE" sz="2400" dirty="0" smtClean="0"/>
              <a:t>)</a:t>
            </a:r>
            <a:r>
              <a:rPr lang="de-DE" sz="2400" i="1" dirty="0" smtClean="0"/>
              <a:t> = min</a:t>
            </a:r>
            <a:r>
              <a:rPr lang="de-DE" sz="2400" dirty="0" smtClean="0"/>
              <a:t>[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dirty="0" smtClean="0"/>
              <a:t>)]</a:t>
            </a:r>
            <a:r>
              <a:rPr lang="de-DE" sz="2400" i="1" dirty="0" smtClean="0"/>
              <a:t> = 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7</a:t>
            </a:r>
            <a:r>
              <a:rPr lang="de-DE" sz="2400" dirty="0" smtClean="0"/>
              <a:t>)</a:t>
            </a:r>
            <a:r>
              <a:rPr lang="de-DE" sz="2400" i="1" dirty="0" smtClean="0"/>
              <a:t> = 11.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355976" y="0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13.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)</a:t>
            </a:r>
            <a:r>
              <a:rPr lang="ru-RU" sz="2400" i="1" dirty="0" smtClean="0"/>
              <a:t> = 11</a:t>
            </a:r>
            <a:r>
              <a:rPr lang="ru-RU" sz="2400" i="1" baseline="30000" dirty="0" smtClean="0"/>
              <a:t>+</a:t>
            </a:r>
            <a:r>
              <a:rPr lang="ru-RU" sz="2400" i="1" dirty="0" smtClean="0"/>
              <a:t>, </a:t>
            </a:r>
            <a:r>
              <a:rPr lang="en-US" sz="2400" i="1" dirty="0" smtClean="0"/>
              <a:t>p</a:t>
            </a:r>
            <a:r>
              <a:rPr lang="ru-RU" sz="2400" i="1" dirty="0" smtClean="0"/>
              <a:t>=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046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14. Не все пометки постоянные, </a:t>
            </a:r>
            <a:r>
              <a:rPr lang="ru-RU" sz="2400" i="1" dirty="0" smtClean="0"/>
              <a:t>Г</a:t>
            </a:r>
            <a:r>
              <a:rPr lang="en-US" sz="2400" i="1" dirty="0" smtClean="0"/>
              <a:t>p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} – временную пометку имеет вершина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 </a:t>
            </a:r>
            <a:r>
              <a:rPr lang="ru-RU" sz="2400" dirty="0" smtClean="0"/>
              <a:t>уточняем ее: </a:t>
            </a:r>
            <a:r>
              <a:rPr lang="de-DE" sz="2400" i="1" dirty="0" smtClean="0"/>
              <a:t>l(x</a:t>
            </a:r>
            <a:r>
              <a:rPr lang="ru-RU" sz="2400" i="1" baseline="-25000" dirty="0" smtClean="0"/>
              <a:t>4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ru-RU" sz="2400" i="1" dirty="0" smtClean="0"/>
              <a:t>20</a:t>
            </a:r>
            <a:r>
              <a:rPr lang="de-DE" sz="2400" i="1" dirty="0" smtClean="0"/>
              <a:t>, </a:t>
            </a:r>
            <a:r>
              <a:rPr lang="ru-RU" sz="2400" i="1" dirty="0" smtClean="0"/>
              <a:t>11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</a:t>
            </a:r>
            <a:r>
              <a:rPr lang="ru-RU" sz="2400" i="1" dirty="0" smtClean="0"/>
              <a:t>5</a:t>
            </a:r>
            <a:r>
              <a:rPr lang="de-DE" sz="2400" dirty="0" smtClean="0"/>
              <a:t>]</a:t>
            </a:r>
            <a:r>
              <a:rPr lang="de-DE" sz="2400" i="1" dirty="0" smtClean="0"/>
              <a:t>=</a:t>
            </a:r>
            <a:r>
              <a:rPr lang="ru-RU" sz="2400" i="1" dirty="0" smtClean="0"/>
              <a:t>16.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-36512" y="3429000"/>
          <a:ext cx="4392488" cy="3364992"/>
        </p:xfrm>
        <a:graphic>
          <a:graphicData uri="http://schemas.openxmlformats.org/drawingml/2006/table">
            <a:tbl>
              <a:tblPr/>
              <a:tblGrid>
                <a:gridCol w="575470"/>
                <a:gridCol w="473387"/>
                <a:gridCol w="468383"/>
                <a:gridCol w="545445"/>
                <a:gridCol w="545445"/>
                <a:gridCol w="545445"/>
                <a:gridCol w="547448"/>
                <a:gridCol w="691465"/>
              </a:tblGrid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2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3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4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5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6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196752"/>
            <a:ext cx="406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15.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i="1" dirty="0" smtClean="0"/>
              <a:t>*</a:t>
            </a:r>
            <a:r>
              <a:rPr lang="de-DE" sz="2400" dirty="0" smtClean="0"/>
              <a:t>)</a:t>
            </a:r>
            <a:r>
              <a:rPr lang="de-DE" sz="2400" i="1" dirty="0" smtClean="0"/>
              <a:t> = min</a:t>
            </a:r>
            <a:r>
              <a:rPr lang="de-DE" sz="2400" dirty="0" smtClean="0"/>
              <a:t>[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dirty="0" smtClean="0"/>
              <a:t>)]</a:t>
            </a:r>
            <a:r>
              <a:rPr lang="de-DE" sz="2400" i="1" dirty="0" smtClean="0"/>
              <a:t> = 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4</a:t>
            </a:r>
            <a:r>
              <a:rPr lang="de-DE" sz="2400" dirty="0" smtClean="0"/>
              <a:t>)</a:t>
            </a:r>
            <a:r>
              <a:rPr lang="de-DE" sz="2400" i="1" dirty="0" smtClean="0"/>
              <a:t> = 16.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1196752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16.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</a:t>
            </a:r>
            <a:r>
              <a:rPr lang="ru-RU" sz="2400" i="1" dirty="0" smtClean="0"/>
              <a:t> = 16</a:t>
            </a:r>
            <a:r>
              <a:rPr lang="ru-RU" sz="2400" i="1" baseline="30000" dirty="0" smtClean="0"/>
              <a:t>+</a:t>
            </a:r>
            <a:r>
              <a:rPr lang="ru-RU" sz="2400" i="1" dirty="0" smtClean="0"/>
              <a:t>, </a:t>
            </a:r>
            <a:r>
              <a:rPr lang="en-US" sz="2400" i="1" dirty="0" smtClean="0"/>
              <a:t>p</a:t>
            </a:r>
            <a:r>
              <a:rPr lang="ru-RU" sz="2400" i="1" dirty="0" smtClean="0"/>
              <a:t>=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28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17. Не все пометки постоянные, </a:t>
            </a:r>
            <a:r>
              <a:rPr lang="ru-RU" sz="2400" i="1" dirty="0" smtClean="0"/>
              <a:t>Г</a:t>
            </a:r>
            <a:r>
              <a:rPr lang="en-US" sz="2400" i="1" dirty="0" smtClean="0"/>
              <a:t>p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} – временную пометку имеет вершина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 </a:t>
            </a:r>
            <a:r>
              <a:rPr lang="ru-RU" sz="2400" dirty="0" smtClean="0"/>
              <a:t>уточняем ее: </a:t>
            </a:r>
            <a:r>
              <a:rPr lang="ru-RU" sz="2400" i="1" dirty="0" smtClean="0"/>
              <a:t>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ru-RU" sz="2400" i="1" dirty="0" smtClean="0"/>
              <a:t>23</a:t>
            </a:r>
            <a:r>
              <a:rPr lang="de-DE" sz="2400" i="1" dirty="0" smtClean="0"/>
              <a:t>, </a:t>
            </a:r>
            <a:r>
              <a:rPr lang="ru-RU" sz="2400" i="1" dirty="0" smtClean="0"/>
              <a:t>16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</a:t>
            </a:r>
            <a:r>
              <a:rPr lang="ru-RU" sz="2400" i="1" dirty="0" smtClean="0"/>
              <a:t>5</a:t>
            </a:r>
            <a:r>
              <a:rPr lang="de-DE" sz="2400" dirty="0" smtClean="0"/>
              <a:t>]</a:t>
            </a:r>
            <a:r>
              <a:rPr lang="de-DE" sz="2400" i="1" dirty="0" smtClean="0"/>
              <a:t>=</a:t>
            </a:r>
            <a:r>
              <a:rPr lang="ru-RU" sz="2400" i="1" dirty="0" smtClean="0"/>
              <a:t>21.</a:t>
            </a:r>
            <a:r>
              <a:rPr lang="ru-RU" sz="2400" dirty="0" smtClean="0"/>
              <a:t>  </a:t>
            </a:r>
            <a:endParaRPr lang="ru-RU" sz="24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355975" y="3448384"/>
          <a:ext cx="4680521" cy="3364992"/>
        </p:xfrm>
        <a:graphic>
          <a:graphicData uri="http://schemas.openxmlformats.org/drawingml/2006/table">
            <a:tbl>
              <a:tblPr/>
              <a:tblGrid>
                <a:gridCol w="533910"/>
                <a:gridCol w="410188"/>
                <a:gridCol w="450160"/>
                <a:gridCol w="526297"/>
                <a:gridCol w="526297"/>
                <a:gridCol w="526297"/>
                <a:gridCol w="569124"/>
                <a:gridCol w="569124"/>
                <a:gridCol w="569124"/>
              </a:tblGrid>
              <a:tr h="39604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6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8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21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420888"/>
            <a:ext cx="291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ru-RU" sz="2400" dirty="0" smtClean="0"/>
              <a:t>18.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i="1" dirty="0" smtClean="0"/>
              <a:t>*</a:t>
            </a:r>
            <a:r>
              <a:rPr lang="de-DE" sz="2400" dirty="0" smtClean="0"/>
              <a:t>)</a:t>
            </a:r>
            <a:r>
              <a:rPr lang="de-DE" sz="2400" i="1" dirty="0" smtClean="0"/>
              <a:t> = 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de-DE" sz="2400" dirty="0" smtClean="0"/>
              <a:t>)</a:t>
            </a:r>
            <a:r>
              <a:rPr lang="de-DE" sz="2400" i="1" dirty="0" smtClean="0"/>
              <a:t> = </a:t>
            </a:r>
            <a:r>
              <a:rPr lang="ru-RU" sz="2400" i="1" dirty="0" smtClean="0"/>
              <a:t>2</a:t>
            </a:r>
            <a:r>
              <a:rPr lang="de-DE" sz="2400" i="1" dirty="0" smtClean="0"/>
              <a:t>1.</a:t>
            </a:r>
            <a:r>
              <a:rPr lang="ru-RU" sz="2400" i="1" dirty="0" smtClean="0"/>
              <a:t>                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87824" y="242088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19.</a:t>
            </a:r>
            <a:r>
              <a:rPr lang="ru-RU" sz="2400" i="1" dirty="0" smtClean="0"/>
              <a:t>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)</a:t>
            </a:r>
            <a:r>
              <a:rPr lang="ru-RU" sz="2400" i="1" dirty="0" smtClean="0"/>
              <a:t> = 21</a:t>
            </a:r>
            <a:r>
              <a:rPr lang="ru-RU" sz="2400" i="1" baseline="30000" dirty="0" smtClean="0"/>
              <a:t>+</a:t>
            </a:r>
            <a:r>
              <a:rPr lang="ru-RU" sz="2400" i="1" dirty="0" smtClean="0"/>
              <a:t>, </a:t>
            </a:r>
            <a:r>
              <a:rPr lang="en-US" sz="2400" i="1" dirty="0" smtClean="0"/>
              <a:t>p</a:t>
            </a:r>
            <a:r>
              <a:rPr lang="ru-RU" sz="2400" i="1" dirty="0" smtClean="0"/>
              <a:t>=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.</a:t>
            </a:r>
            <a:endParaRPr lang="ru-RU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496" y="2852936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20. Все пометки постоянные.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Кратчайшие расстояния от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 до всех вершин найдены.</a:t>
            </a:r>
          </a:p>
          <a:p>
            <a:r>
              <a:rPr lang="ru-RU" sz="2400" dirty="0" smtClean="0"/>
              <a:t> Как найти кратчайший путь до конкретной вершины, покажем на примере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7654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5</a:t>
            </a:r>
            <a:r>
              <a:rPr lang="en-US" sz="2400" dirty="0" smtClean="0"/>
              <a:t>)</a:t>
            </a:r>
            <a:r>
              <a:rPr lang="en-US" sz="2400" i="1" dirty="0" smtClean="0"/>
              <a:t> = 21, </a:t>
            </a:r>
            <a:r>
              <a:rPr lang="ru-RU" sz="2400" i="1" dirty="0" smtClean="0"/>
              <a:t>Г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5</a:t>
            </a:r>
            <a:r>
              <a:rPr lang="en-US" sz="2400" i="1" dirty="0" smtClean="0"/>
              <a:t> =</a:t>
            </a:r>
            <a:r>
              <a:rPr lang="en-US" sz="2400" dirty="0" smtClean="0"/>
              <a:t>{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i="1" dirty="0" smtClean="0"/>
              <a:t>, x</a:t>
            </a:r>
            <a:r>
              <a:rPr lang="en-US" sz="2400" i="1" baseline="-25000" dirty="0" smtClean="0"/>
              <a:t>6</a:t>
            </a:r>
            <a:r>
              <a:rPr lang="en-US" sz="2400" dirty="0" smtClean="0"/>
              <a:t>}</a:t>
            </a:r>
            <a:r>
              <a:rPr lang="en-US" sz="2400" i="1" dirty="0" smtClean="0"/>
              <a:t>, </a:t>
            </a:r>
            <a:r>
              <a:rPr lang="ru-RU" sz="2400" i="1" dirty="0" smtClean="0"/>
              <a:t> </a:t>
            </a:r>
          </a:p>
          <a:p>
            <a:r>
              <a:rPr lang="en-US" sz="2400" i="1" dirty="0" smtClean="0"/>
              <a:t>21 = l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)</a:t>
            </a:r>
            <a:r>
              <a:rPr lang="en-US" sz="2400" i="1" dirty="0" smtClean="0"/>
              <a:t>+ c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i="1" dirty="0" smtClean="0"/>
              <a:t>, x</a:t>
            </a:r>
            <a:r>
              <a:rPr lang="en-US" sz="2400" i="1" baseline="-25000" dirty="0" smtClean="0"/>
              <a:t>5</a:t>
            </a:r>
            <a:r>
              <a:rPr lang="en-US" sz="2400" dirty="0" smtClean="0"/>
              <a:t>)</a:t>
            </a:r>
            <a:r>
              <a:rPr lang="en-US" sz="2400" i="1" dirty="0" smtClean="0"/>
              <a:t>=16+5,</a:t>
            </a:r>
            <a:r>
              <a:rPr lang="ru-RU" sz="2400" i="1" dirty="0" smtClean="0"/>
              <a:t>    21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)</a:t>
            </a:r>
            <a:r>
              <a:rPr lang="ru-RU" sz="2400" i="1" dirty="0" smtClean="0"/>
              <a:t>=8+15.</a:t>
            </a:r>
            <a:r>
              <a:rPr lang="ru-RU" sz="2400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Это означает, что в вершину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 мы попали из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048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Далее,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</a:t>
            </a:r>
            <a:r>
              <a:rPr lang="ru-RU" sz="2400" i="1" dirty="0" smtClean="0"/>
              <a:t> = 16, Г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}</a:t>
            </a:r>
            <a:r>
              <a:rPr lang="ru-RU" sz="2400" i="1" dirty="0" smtClean="0"/>
              <a:t>, 16 ≠ </a:t>
            </a:r>
            <a:r>
              <a:rPr lang="en-US" sz="2400" i="1" dirty="0" smtClean="0"/>
              <a:t>l</a:t>
            </a:r>
            <a:r>
              <a:rPr lang="ru-RU" sz="2400" i="1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</a:t>
            </a:r>
            <a:r>
              <a:rPr lang="ru-RU" sz="2400" i="1" dirty="0" smtClean="0"/>
              <a:t>=5+15,    </a:t>
            </a:r>
          </a:p>
          <a:p>
            <a:r>
              <a:rPr lang="ru-RU" sz="2400" i="1" dirty="0" smtClean="0"/>
              <a:t> 16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</a:t>
            </a:r>
            <a:r>
              <a:rPr lang="ru-RU" sz="2400" i="1" dirty="0" smtClean="0"/>
              <a:t>=21+15, 16 =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</a:t>
            </a:r>
            <a:r>
              <a:rPr lang="ru-RU" sz="2400" i="1" dirty="0" smtClean="0"/>
              <a:t>=11+5.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9249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Это означает, что в вершину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 мы попали из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8498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Далее,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) </a:t>
            </a:r>
            <a:r>
              <a:rPr lang="ru-RU" sz="2400" i="1" dirty="0" smtClean="0"/>
              <a:t>= 11, Г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}</a:t>
            </a:r>
            <a:r>
              <a:rPr lang="ru-RU" sz="2400" i="1" dirty="0" smtClean="0"/>
              <a:t>,  11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)</a:t>
            </a:r>
            <a:r>
              <a:rPr lang="ru-RU" sz="2400" i="1" dirty="0" smtClean="0"/>
              <a:t>=0+17,</a:t>
            </a:r>
            <a:endParaRPr lang="ru-RU" sz="2400" dirty="0" smtClean="0"/>
          </a:p>
          <a:p>
            <a:r>
              <a:rPr lang="ru-RU" sz="2400" i="1" dirty="0" smtClean="0"/>
              <a:t>11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)</a:t>
            </a:r>
            <a:r>
              <a:rPr lang="ru-RU" sz="2400" i="1" dirty="0" smtClean="0"/>
              <a:t>=16+5,   11 =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)</a:t>
            </a:r>
            <a:r>
              <a:rPr lang="ru-RU" sz="2400" i="1" dirty="0" smtClean="0"/>
              <a:t>=8+3.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00506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Это означает, что в вершину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 мы попали из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651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Далее,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 = 8, Г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}</a:t>
            </a:r>
            <a:r>
              <a:rPr lang="ru-RU" sz="2400" i="1" dirty="0" smtClean="0"/>
              <a:t>,     8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=0+10,</a:t>
            </a:r>
            <a:endParaRPr lang="ru-RU" sz="2400" dirty="0" smtClean="0"/>
          </a:p>
          <a:p>
            <a:r>
              <a:rPr lang="ru-RU" sz="2400" i="1" dirty="0" smtClean="0"/>
              <a:t>8 =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=5+3, 8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)+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=21+15, 8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=11+3.</a:t>
            </a:r>
            <a:endParaRPr lang="ru-RU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50851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Это означает, что в вершину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 мы попали из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44522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Далее,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 = 5, Г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}</a:t>
            </a:r>
            <a:r>
              <a:rPr lang="ru-RU" sz="2400" i="1" dirty="0" smtClean="0"/>
              <a:t>,   5 =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=2+3,</a:t>
            </a:r>
            <a:endParaRPr lang="ru-RU" sz="2400" dirty="0" smtClean="0"/>
          </a:p>
          <a:p>
            <a:r>
              <a:rPr lang="ru-RU" sz="2400" i="1" dirty="0" smtClean="0"/>
              <a:t>5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=16+15,     5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=8+3.</a:t>
            </a:r>
            <a:endParaRPr lang="ru-RU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496" y="6237312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Это означает, что в вершину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 </a:t>
            </a:r>
            <a:r>
              <a:rPr lang="ru-RU" sz="2400" dirty="0" smtClean="0"/>
              <a:t> мы попали из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Далее,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)</a:t>
            </a:r>
            <a:r>
              <a:rPr lang="ru-RU" sz="2400" i="1" dirty="0" smtClean="0"/>
              <a:t> = 2, Г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}</a:t>
            </a:r>
            <a:r>
              <a:rPr lang="ru-RU" sz="2400" i="1" dirty="0" smtClean="0"/>
              <a:t>,  2 = </a:t>
            </a:r>
            <a:r>
              <a:rPr lang="en-US" sz="2400" i="1" dirty="0" smtClean="0"/>
              <a:t>l</a:t>
            </a:r>
            <a:r>
              <a:rPr lang="ru-RU" sz="2400" i="1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)</a:t>
            </a:r>
            <a:r>
              <a:rPr lang="ru-RU" sz="2400" i="1" dirty="0" smtClean="0"/>
              <a:t>=0+2,</a:t>
            </a:r>
            <a:endParaRPr lang="ru-RU" sz="2400" dirty="0" smtClean="0"/>
          </a:p>
          <a:p>
            <a:r>
              <a:rPr lang="ru-RU" sz="2400" i="1" dirty="0" smtClean="0"/>
              <a:t>2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)</a:t>
            </a:r>
            <a:r>
              <a:rPr lang="ru-RU" sz="2400" i="1" dirty="0" smtClean="0"/>
              <a:t>=5+3,  2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)</a:t>
            </a:r>
            <a:r>
              <a:rPr lang="ru-RU" sz="2400" i="1" dirty="0" smtClean="0"/>
              <a:t>=11+10.</a:t>
            </a:r>
            <a:endParaRPr lang="ru-RU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76470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Это означает, что в вершину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 </a:t>
            </a:r>
            <a:r>
              <a:rPr lang="ru-RU" sz="2400" dirty="0" smtClean="0"/>
              <a:t> мы попали из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68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Кратчайший путь от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 до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 </a:t>
            </a:r>
            <a:r>
              <a:rPr lang="ru-RU" sz="2400" dirty="0" smtClean="0"/>
              <a:t>найден .</a:t>
            </a:r>
            <a:endParaRPr lang="ru-RU" sz="2400" dirty="0"/>
          </a:p>
        </p:txBody>
      </p:sp>
      <p:grpSp>
        <p:nvGrpSpPr>
          <p:cNvPr id="49153" name="Group 1"/>
          <p:cNvGrpSpPr>
            <a:grpSpLocks noChangeAspect="1"/>
          </p:cNvGrpSpPr>
          <p:nvPr/>
        </p:nvGrpSpPr>
        <p:grpSpPr bwMode="auto">
          <a:xfrm>
            <a:off x="2195736" y="1700808"/>
            <a:ext cx="3962988" cy="2816027"/>
            <a:chOff x="3141" y="3094"/>
            <a:chExt cx="3934" cy="2579"/>
          </a:xfrm>
        </p:grpSpPr>
        <p:sp>
          <p:nvSpPr>
            <p:cNvPr id="49154" name="AutoShape 2"/>
            <p:cNvSpPr>
              <a:spLocks noChangeAspect="1" noChangeArrowheads="1"/>
            </p:cNvSpPr>
            <p:nvPr/>
          </p:nvSpPr>
          <p:spPr bwMode="auto">
            <a:xfrm>
              <a:off x="3141" y="3094"/>
              <a:ext cx="3934" cy="257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49155" name="Text Box 3"/>
            <p:cNvSpPr txBox="1">
              <a:spLocks noChangeArrowheads="1"/>
            </p:cNvSpPr>
            <p:nvPr/>
          </p:nvSpPr>
          <p:spPr bwMode="auto">
            <a:xfrm>
              <a:off x="5862" y="4126"/>
              <a:ext cx="352" cy="44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6182" y="4698"/>
              <a:ext cx="383" cy="479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5064" y="3094"/>
              <a:ext cx="287" cy="42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4298" y="4760"/>
              <a:ext cx="288" cy="38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9" name="Oval 7"/>
            <p:cNvSpPr>
              <a:spLocks noChangeArrowheads="1"/>
            </p:cNvSpPr>
            <p:nvPr/>
          </p:nvSpPr>
          <p:spPr bwMode="auto">
            <a:xfrm>
              <a:off x="3149" y="4185"/>
              <a:ext cx="640" cy="4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0" name="Oval 8"/>
            <p:cNvSpPr>
              <a:spLocks noChangeArrowheads="1"/>
            </p:cNvSpPr>
            <p:nvPr/>
          </p:nvSpPr>
          <p:spPr bwMode="auto">
            <a:xfrm>
              <a:off x="4298" y="3228"/>
              <a:ext cx="676" cy="4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1" name="Oval 9"/>
            <p:cNvSpPr>
              <a:spLocks noChangeArrowheads="1"/>
            </p:cNvSpPr>
            <p:nvPr/>
          </p:nvSpPr>
          <p:spPr bwMode="auto">
            <a:xfrm>
              <a:off x="4106" y="4185"/>
              <a:ext cx="671" cy="4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2" name="Oval 10"/>
            <p:cNvSpPr>
              <a:spLocks noChangeArrowheads="1"/>
            </p:cNvSpPr>
            <p:nvPr/>
          </p:nvSpPr>
          <p:spPr bwMode="auto">
            <a:xfrm>
              <a:off x="5639" y="3228"/>
              <a:ext cx="652" cy="4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3" name="Oval 11"/>
            <p:cNvSpPr>
              <a:spLocks noChangeArrowheads="1"/>
            </p:cNvSpPr>
            <p:nvPr/>
          </p:nvSpPr>
          <p:spPr bwMode="auto">
            <a:xfrm>
              <a:off x="6405" y="4185"/>
              <a:ext cx="574" cy="4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4" name="Oval 12"/>
            <p:cNvSpPr>
              <a:spLocks noChangeArrowheads="1"/>
            </p:cNvSpPr>
            <p:nvPr/>
          </p:nvSpPr>
          <p:spPr bwMode="auto">
            <a:xfrm>
              <a:off x="4394" y="5142"/>
              <a:ext cx="670" cy="4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5" name="Oval 13"/>
            <p:cNvSpPr>
              <a:spLocks noChangeArrowheads="1"/>
            </p:cNvSpPr>
            <p:nvPr/>
          </p:nvSpPr>
          <p:spPr bwMode="auto">
            <a:xfrm>
              <a:off x="5474" y="5046"/>
              <a:ext cx="643" cy="4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4585" y="4663"/>
              <a:ext cx="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>
              <a:off x="6117" y="4663"/>
              <a:ext cx="574" cy="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 flipV="1">
              <a:off x="4777" y="4472"/>
              <a:ext cx="16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4974" y="3463"/>
              <a:ext cx="66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49170" name="Text Box 18"/>
            <p:cNvSpPr txBox="1">
              <a:spLocks noChangeArrowheads="1"/>
            </p:cNvSpPr>
            <p:nvPr/>
          </p:nvSpPr>
          <p:spPr bwMode="auto">
            <a:xfrm>
              <a:off x="3626" y="3515"/>
              <a:ext cx="289" cy="38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5329" y="3887"/>
              <a:ext cx="295" cy="38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 flipH="1">
              <a:off x="4681" y="3707"/>
              <a:ext cx="1245" cy="1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 flipV="1">
              <a:off x="3437" y="3515"/>
              <a:ext cx="861" cy="6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9512" y="4581128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Задачи, близкие к задаче о кратчайшем пути</a:t>
            </a:r>
            <a:endParaRPr lang="ru-RU" sz="2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0" y="491900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i="1" dirty="0" smtClean="0"/>
              <a:t>1. Наиболее надежный путь.</a:t>
            </a:r>
            <a:endParaRPr lang="ru-RU" sz="2400" dirty="0" smtClean="0"/>
          </a:p>
          <a:p>
            <a:r>
              <a:rPr lang="ru-RU" sz="2400" dirty="0" smtClean="0"/>
              <a:t>В этом случае вес ребра представляет его надежность. Надежность пути от </a:t>
            </a:r>
            <a:r>
              <a:rPr lang="en-US" sz="2400" i="1" dirty="0" smtClean="0"/>
              <a:t>s </a:t>
            </a:r>
            <a:r>
              <a:rPr lang="ru-RU" sz="2400" dirty="0" smtClean="0"/>
              <a:t>к</a:t>
            </a:r>
            <a:r>
              <a:rPr lang="ru-RU" sz="2400" i="1" dirty="0" smtClean="0"/>
              <a:t> </a:t>
            </a:r>
            <a:r>
              <a:rPr lang="en-US" sz="2400" i="1" dirty="0" smtClean="0"/>
              <a:t>t</a:t>
            </a:r>
            <a:r>
              <a:rPr lang="ru-RU" sz="2400" dirty="0" smtClean="0"/>
              <a:t>, составленного из ребер, взятых из множества </a:t>
            </a:r>
            <a:r>
              <a:rPr lang="en-US" sz="2400" i="1" dirty="0" smtClean="0"/>
              <a:t>P</a:t>
            </a:r>
            <a:r>
              <a:rPr lang="ru-RU" sz="2400" dirty="0" smtClean="0"/>
              <a:t>, задается формулой</a:t>
            </a:r>
            <a:r>
              <a:rPr lang="ru-RU" sz="2400" i="1" dirty="0" smtClean="0"/>
              <a:t>                                </a:t>
            </a:r>
            <a:r>
              <a:rPr lang="ru-RU" sz="2400" dirty="0" smtClean="0"/>
              <a:t>где </a:t>
            </a:r>
            <a:r>
              <a:rPr lang="ru-RU" sz="2400" i="1" dirty="0" err="1" smtClean="0"/>
              <a:t>ρ</a:t>
            </a:r>
            <a:r>
              <a:rPr lang="en-US" sz="2400" i="1" baseline="-25000" dirty="0" err="1" smtClean="0"/>
              <a:t>ij</a:t>
            </a:r>
            <a:r>
              <a:rPr lang="en-US" sz="2400" i="1" dirty="0" smtClean="0"/>
              <a:t> </a:t>
            </a:r>
            <a:r>
              <a:rPr lang="ru-RU" sz="2400" dirty="0" smtClean="0"/>
              <a:t>– надежность ребра 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-25000" dirty="0" smtClean="0"/>
              <a:t>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).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174" name="Object 22"/>
          <p:cNvGraphicFramePr>
            <a:graphicFrameLocks noChangeAspect="1"/>
          </p:cNvGraphicFramePr>
          <p:nvPr/>
        </p:nvGraphicFramePr>
        <p:xfrm>
          <a:off x="2700339" y="5994400"/>
          <a:ext cx="179965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Формула" r:id="rId3" imgW="1079032" imgH="431613" progId="Equation.3">
                  <p:embed/>
                </p:oleObj>
              </mc:Choice>
              <mc:Fallback>
                <p:oleObj name="Формула" r:id="rId3" imgW="1079032" imgH="43161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9" y="5994400"/>
                        <a:ext cx="179965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9343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5. Если </a:t>
            </a:r>
            <a:r>
              <a:rPr lang="en-US" sz="2400" i="1" dirty="0"/>
              <a:t>R </a:t>
            </a:r>
            <a:r>
              <a:rPr lang="ru-RU" sz="2400" dirty="0">
                <a:sym typeface="Symbol"/>
              </a:rPr>
              <a:t></a:t>
            </a:r>
            <a:r>
              <a:rPr lang="ru-RU" sz="2400" i="1" dirty="0"/>
              <a:t> </a:t>
            </a:r>
            <a:r>
              <a:rPr lang="ru-RU" sz="2400" dirty="0">
                <a:sym typeface="Symbol"/>
              </a:rPr>
              <a:t></a:t>
            </a:r>
            <a:r>
              <a:rPr lang="ru-RU" sz="2400" dirty="0"/>
              <a:t>, то переход к п. 2, иначе к п. 6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1. В матрице соединений </a:t>
            </a:r>
            <a:r>
              <a:rPr lang="en-US" sz="2400" i="1" dirty="0" smtClean="0"/>
              <a:t>R</a:t>
            </a:r>
            <a:r>
              <a:rPr lang="ru-RU" sz="2400" dirty="0" smtClean="0"/>
              <a:t> для каждой вершины подсчитывается число ненулевых элементов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ru-RU" sz="2400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7978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2. Находится вершина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  с  </a:t>
            </a:r>
            <a:r>
              <a:rPr lang="en-US" sz="2400" dirty="0" smtClean="0"/>
              <a:t>max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ru-RU" sz="2400" dirty="0" smtClean="0"/>
              <a:t>, если таких вершин несколько, то выбирается любая;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51788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3. Для выбранной вершины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 записывается выражение</a:t>
            </a:r>
          </a:p>
          <a:p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i</a:t>
            </a:r>
            <a:r>
              <a:rPr lang="ru-RU" sz="2400" i="1" dirty="0" smtClean="0"/>
              <a:t> = 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</a:t>
            </a:r>
            <a:r>
              <a:rPr lang="en-US" sz="2400" dirty="0" smtClean="0"/>
              <a:t>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b</a:t>
            </a:r>
            <a:r>
              <a:rPr lang="ru-RU" sz="2400" i="1" dirty="0" smtClean="0"/>
              <a:t>...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q</a:t>
            </a:r>
            <a:r>
              <a:rPr lang="ru-RU" sz="2400" dirty="0" smtClean="0"/>
              <a:t>),  где </a:t>
            </a:r>
            <a:r>
              <a:rPr lang="ru-RU" sz="2400" i="1" dirty="0" smtClean="0"/>
              <a:t>Г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 = {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a</a:t>
            </a:r>
            <a:r>
              <a:rPr lang="ru-RU" sz="2400" i="1" dirty="0" smtClean="0"/>
              <a:t>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b</a:t>
            </a:r>
            <a:r>
              <a:rPr lang="ru-RU" sz="2400" i="1" dirty="0" smtClean="0"/>
              <a:t>, ...,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q</a:t>
            </a:r>
            <a:r>
              <a:rPr lang="ru-RU" sz="24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0997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4. Из матрицы </a:t>
            </a:r>
            <a:r>
              <a:rPr lang="en-US" sz="2400" i="1" dirty="0" smtClean="0"/>
              <a:t>R</a:t>
            </a:r>
            <a:r>
              <a:rPr lang="ru-RU" sz="2400" dirty="0" smtClean="0"/>
              <a:t> удаляются строка и столбец, соответствующие вершине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4528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6. </a:t>
            </a:r>
            <a:r>
              <a:rPr lang="ru-RU" sz="2400" dirty="0"/>
              <a:t>Составляется конъюнкция </a:t>
            </a:r>
            <a:r>
              <a:rPr lang="ru-RU" sz="2400" i="1" dirty="0"/>
              <a:t>П = </a:t>
            </a:r>
            <a:r>
              <a:rPr lang="ru-RU" sz="2400" dirty="0">
                <a:sym typeface="Symbol"/>
              </a:rPr>
              <a:t>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</a:t>
            </a:r>
            <a:r>
              <a:rPr lang="ru-RU" sz="2400" dirty="0"/>
              <a:t>. Раскрываются скобки.  В полученной дизъюнкции на основе законов булевой алгебры выполняется минимизация.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62351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7. Результат </a:t>
            </a:r>
            <a:r>
              <a:rPr lang="ru-RU" sz="2400" dirty="0"/>
              <a:t>минимизации записывается в виде </a:t>
            </a:r>
            <a:r>
              <a:rPr lang="ru-RU" sz="2400" i="1" dirty="0"/>
              <a:t>П = </a:t>
            </a:r>
            <a:r>
              <a:rPr lang="ru-RU" sz="2400" dirty="0">
                <a:sym typeface="Symbol"/>
              </a:rPr>
              <a:t></a:t>
            </a:r>
            <a:r>
              <a:rPr lang="ru-RU" sz="2400" dirty="0"/>
              <a:t>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j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83836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9. Для </a:t>
            </a:r>
            <a:r>
              <a:rPr lang="ru-RU" sz="2400" dirty="0"/>
              <a:t>каждой вершины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>
                <a:sym typeface="Symbol"/>
              </a:rPr>
              <a:t></a:t>
            </a:r>
            <a:r>
              <a:rPr lang="ru-RU" sz="2400" i="1" dirty="0"/>
              <a:t>Х </a:t>
            </a:r>
            <a:r>
              <a:rPr lang="ru-RU" sz="2400" dirty="0"/>
              <a:t>определяются подмножества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j</a:t>
            </a:r>
            <a:r>
              <a:rPr lang="ru-RU" sz="2400" dirty="0"/>
              <a:t>, в которые входит вершина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>
                <a:sym typeface="Symbol"/>
              </a:rPr>
              <a:t>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j</a:t>
            </a:r>
            <a:r>
              <a:rPr lang="ru-RU" sz="2400" i="1" dirty="0"/>
              <a:t>.</a:t>
            </a:r>
            <a:r>
              <a:rPr lang="ru-RU" sz="2400" dirty="0"/>
              <a:t>  Составляется дизъюнкция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ru-RU" sz="2400" i="1" dirty="0"/>
              <a:t> = </a:t>
            </a:r>
            <a:r>
              <a:rPr lang="ru-RU" sz="2400" dirty="0">
                <a:sym typeface="Symbol"/>
              </a:rPr>
              <a:t>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j</a:t>
            </a:r>
            <a:r>
              <a:rPr lang="ru-RU" sz="2400" dirty="0" smtClean="0"/>
              <a:t>;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0462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8. Для каждого </a:t>
            </a:r>
            <a:r>
              <a:rPr lang="en-US" sz="2400" i="1" dirty="0" err="1" smtClean="0"/>
              <a:t>K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 ищутся  вершины графа, не вошедшие в него. Получено 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j</a:t>
            </a:r>
            <a:r>
              <a:rPr lang="ru-RU" sz="2400" dirty="0" smtClean="0"/>
              <a:t> и семейство МВУМ </a:t>
            </a:r>
            <a:r>
              <a:rPr lang="ru-RU" sz="2400" i="1" dirty="0" smtClean="0">
                <a:sym typeface="Symbol"/>
              </a:rPr>
              <a:t></a:t>
            </a:r>
            <a:r>
              <a:rPr lang="ru-RU" sz="2400" i="1" dirty="0" smtClean="0"/>
              <a:t>  = </a:t>
            </a:r>
            <a:r>
              <a:rPr lang="ru-RU" sz="2400" dirty="0" smtClean="0"/>
              <a:t>{</a:t>
            </a:r>
            <a:r>
              <a:rPr lang="ru-RU" sz="2400" i="1" dirty="0" smtClean="0">
                <a:sym typeface="Symbol"/>
              </a:rPr>
              <a:t>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ru-RU" sz="2400" i="1" dirty="0" smtClean="0">
                <a:sym typeface="Symbol"/>
              </a:rPr>
              <a:t>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..., 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l</a:t>
            </a:r>
            <a:r>
              <a:rPr lang="ru-RU" sz="24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i="1" dirty="0" smtClean="0"/>
              <a:t>2. Самый длинный (критический) путь.</a:t>
            </a:r>
            <a:endParaRPr lang="ru-RU" sz="2400" dirty="0" smtClean="0"/>
          </a:p>
          <a:p>
            <a:r>
              <a:rPr lang="ru-RU" sz="2400" dirty="0" smtClean="0"/>
              <a:t>Задача сетевого планирования, заключающаяся в нахождении самого длинного по временной протяженности пути в сетевом графике, определяющего продолжительность работ по выполнению проекта.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84482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3. </a:t>
            </a:r>
            <a:r>
              <a:rPr lang="ru-RU" sz="2400" i="1" dirty="0" smtClean="0"/>
              <a:t>Путь с наибольшей пропускной способностью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В этом случае каждое ребро графа имеет пропускную способность </a:t>
            </a:r>
            <a:r>
              <a:rPr lang="ru-RU" sz="2400" i="1" dirty="0" err="1" smtClean="0"/>
              <a:t>q</a:t>
            </a:r>
            <a:r>
              <a:rPr lang="en-US" sz="2400" i="1" baseline="-25000" dirty="0" err="1" smtClean="0"/>
              <a:t>ij</a:t>
            </a:r>
            <a:r>
              <a:rPr lang="ru-RU" sz="2400" dirty="0" smtClean="0"/>
              <a:t> и требуется найти путь от </a:t>
            </a:r>
            <a:r>
              <a:rPr lang="en-US" sz="2400" i="1" dirty="0" smtClean="0"/>
              <a:t>s </a:t>
            </a:r>
            <a:r>
              <a:rPr lang="ru-RU" sz="2400" dirty="0" smtClean="0"/>
              <a:t>к</a:t>
            </a:r>
            <a:r>
              <a:rPr lang="ru-RU" sz="2400" i="1" dirty="0" smtClean="0"/>
              <a:t> </a:t>
            </a:r>
            <a:r>
              <a:rPr lang="en-US" sz="2400" i="1" dirty="0" smtClean="0"/>
              <a:t>t</a:t>
            </a:r>
            <a:r>
              <a:rPr lang="ru-RU" sz="2400" dirty="0" smtClean="0"/>
              <a:t> с наибольшей пропускной способностью. Пропускная способность пути </a:t>
            </a:r>
            <a:r>
              <a:rPr lang="en-US" sz="2400" i="1" dirty="0" smtClean="0"/>
              <a:t>P</a:t>
            </a:r>
            <a:r>
              <a:rPr lang="ru-RU" sz="2400" dirty="0" smtClean="0"/>
              <a:t> определяется ребром из </a:t>
            </a:r>
            <a:r>
              <a:rPr lang="en-US" sz="2400" i="1" dirty="0" smtClean="0"/>
              <a:t>P</a:t>
            </a:r>
            <a:r>
              <a:rPr lang="ru-RU" sz="2400" dirty="0" smtClean="0"/>
              <a:t> с наименьшей пропускной способностью, т.е.</a:t>
            </a:r>
            <a:endParaRPr lang="ru-RU" sz="2400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3203848" y="3789040"/>
          <a:ext cx="2223120" cy="74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Формула" r:id="rId3" imgW="1422400" imgH="469900" progId="Equation.3">
                  <p:embed/>
                </p:oleObj>
              </mc:Choice>
              <mc:Fallback>
                <p:oleObj name="Формула" r:id="rId3" imgW="1422400" imgH="4699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789040"/>
                        <a:ext cx="2223120" cy="741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465313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Определение. Если множество вершин графа </a:t>
            </a:r>
            <a:r>
              <a:rPr lang="en-US" sz="2400" i="1" dirty="0" smtClean="0"/>
              <a:t>G</a:t>
            </a:r>
            <a:r>
              <a:rPr lang="ru-RU" sz="2400" i="1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dirty="0" smtClean="0"/>
              <a:t>,</a:t>
            </a:r>
            <a:r>
              <a:rPr lang="en-US" sz="2400" i="1" dirty="0" smtClean="0"/>
              <a:t>U</a:t>
            </a:r>
            <a:r>
              <a:rPr lang="ru-RU" sz="2400" i="1" dirty="0" smtClean="0"/>
              <a:t>)</a:t>
            </a:r>
            <a:r>
              <a:rPr lang="ru-RU" sz="2400" dirty="0" smtClean="0"/>
              <a:t> разбить на два подмножества </a:t>
            </a:r>
            <a:r>
              <a:rPr lang="ru-RU" sz="2400" i="1" dirty="0" smtClean="0"/>
              <a:t>Х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 и </a:t>
            </a:r>
            <a:r>
              <a:rPr lang="ru-RU" sz="2400" i="1" dirty="0" smtClean="0"/>
              <a:t>Х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 (где </a:t>
            </a:r>
            <a:r>
              <a:rPr lang="ru-RU" sz="2400" i="1" dirty="0" smtClean="0"/>
              <a:t>Х=Х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 </a:t>
            </a:r>
            <a:r>
              <a:rPr lang="ru-RU" sz="2400" dirty="0" smtClean="0">
                <a:sym typeface="Symbol"/>
              </a:rPr>
              <a:t></a:t>
            </a:r>
            <a:r>
              <a:rPr lang="ru-RU" sz="2400" i="1" dirty="0" smtClean="0"/>
              <a:t> Х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), то множество ребер графа, одни концевые вершины которых лежат в </a:t>
            </a:r>
            <a:r>
              <a:rPr lang="ru-RU" sz="2400" i="1" dirty="0" smtClean="0"/>
              <a:t>Х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ru-RU" sz="2400" dirty="0" smtClean="0"/>
              <a:t> а другие в </a:t>
            </a:r>
            <a:r>
              <a:rPr lang="ru-RU" sz="2400" i="1" dirty="0" smtClean="0"/>
              <a:t> Х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, называется </a:t>
            </a:r>
            <a:r>
              <a:rPr lang="ru-RU" sz="2400" i="1" dirty="0" smtClean="0"/>
              <a:t>разрезом графа</a:t>
            </a:r>
            <a:r>
              <a:rPr lang="ru-RU" sz="2400" dirty="0" smtClean="0"/>
              <a:t> </a:t>
            </a:r>
            <a:r>
              <a:rPr lang="en-US" sz="2400" i="1" dirty="0" smtClean="0"/>
              <a:t>G</a:t>
            </a:r>
            <a:r>
              <a:rPr lang="ru-RU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Теорема Форда – </a:t>
            </a:r>
            <a:r>
              <a:rPr lang="ru-RU" sz="2400" i="1" dirty="0" err="1" smtClean="0"/>
              <a:t>Фалкерсона</a:t>
            </a:r>
            <a:r>
              <a:rPr lang="ru-RU" sz="2400" i="1" dirty="0" smtClean="0"/>
              <a:t>.</a:t>
            </a:r>
            <a:r>
              <a:rPr lang="ru-RU" sz="2400" dirty="0" smtClean="0"/>
              <a:t> Пропускная способность пути с наибольшей пропускной способностью от </a:t>
            </a:r>
            <a:r>
              <a:rPr lang="en-US" sz="2400" i="1" dirty="0" smtClean="0"/>
              <a:t>s </a:t>
            </a:r>
            <a:r>
              <a:rPr lang="ru-RU" sz="2400" dirty="0" smtClean="0"/>
              <a:t>к</a:t>
            </a:r>
            <a:r>
              <a:rPr lang="ru-RU" sz="2400" i="1" dirty="0" smtClean="0"/>
              <a:t> </a:t>
            </a:r>
            <a:r>
              <a:rPr lang="en-US" sz="2400" i="1" dirty="0" smtClean="0"/>
              <a:t>t</a:t>
            </a:r>
            <a:r>
              <a:rPr lang="ru-RU" sz="2400" dirty="0" smtClean="0"/>
              <a:t> равна                               </a:t>
            </a:r>
          </a:p>
          <a:p>
            <a:r>
              <a:rPr lang="ru-RU" sz="2400" dirty="0" smtClean="0"/>
              <a:t>                                                                 где </a:t>
            </a:r>
            <a:r>
              <a:rPr lang="ru-RU" sz="2400" i="1" dirty="0" smtClean="0"/>
              <a:t>К</a:t>
            </a:r>
            <a:r>
              <a:rPr lang="ru-RU" sz="2400" dirty="0" smtClean="0"/>
              <a:t> – любой (</a:t>
            </a:r>
            <a:r>
              <a:rPr lang="en-US" sz="2400" i="1" dirty="0" smtClean="0"/>
              <a:t>s</a:t>
            </a:r>
            <a:r>
              <a:rPr lang="ru-RU" sz="2400" i="1" dirty="0" smtClean="0"/>
              <a:t>-</a:t>
            </a:r>
            <a:r>
              <a:rPr lang="en-US" sz="2400" i="1" dirty="0" smtClean="0"/>
              <a:t>t</a:t>
            </a:r>
            <a:r>
              <a:rPr lang="ru-RU" sz="2400" dirty="0" smtClean="0"/>
              <a:t>) разрез.</a:t>
            </a: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1187624" y="834474"/>
          <a:ext cx="2774429" cy="64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Формула" r:id="rId3" imgW="2019300" imgH="457200" progId="Equation.3">
                  <p:embed/>
                </p:oleObj>
              </mc:Choice>
              <mc:Fallback>
                <p:oleObj name="Формула" r:id="rId3" imgW="2019300" imgH="457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834474"/>
                        <a:ext cx="2774429" cy="64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1340768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Алгоритм Франка – </a:t>
            </a:r>
            <a:r>
              <a:rPr lang="ru-RU" sz="2400" b="1" dirty="0" err="1" smtClean="0"/>
              <a:t>Фриша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857364"/>
            <a:ext cx="971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1. </a:t>
            </a:r>
            <a:r>
              <a:rPr lang="ru-RU" sz="2400" dirty="0" smtClean="0"/>
              <a:t>Взять (</a:t>
            </a:r>
            <a:r>
              <a:rPr lang="en-US" sz="2400" i="1" dirty="0" smtClean="0"/>
              <a:t>s</a:t>
            </a:r>
            <a:r>
              <a:rPr lang="ru-RU" sz="2400" i="1" dirty="0" smtClean="0"/>
              <a:t>-</a:t>
            </a:r>
            <a:r>
              <a:rPr lang="en-US" sz="2400" i="1" dirty="0" smtClean="0"/>
              <a:t>t</a:t>
            </a:r>
            <a:r>
              <a:rPr lang="ru-RU" sz="2400" dirty="0" smtClean="0"/>
              <a:t>) разрез </a:t>
            </a:r>
            <a:r>
              <a:rPr lang="ru-RU" sz="2400" i="1" dirty="0" smtClean="0"/>
              <a:t>К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 = </a:t>
            </a:r>
            <a:r>
              <a:rPr lang="ru-RU" sz="2400" dirty="0" smtClean="0"/>
              <a:t>({</a:t>
            </a:r>
            <a:r>
              <a:rPr lang="en-US" sz="2400" i="1" dirty="0" smtClean="0"/>
              <a:t>s</a:t>
            </a:r>
            <a:r>
              <a:rPr lang="ru-RU" sz="2400" dirty="0" smtClean="0"/>
              <a:t>}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dirty="0" smtClean="0"/>
              <a:t>\</a:t>
            </a:r>
            <a:r>
              <a:rPr lang="ru-RU" sz="2400" dirty="0" smtClean="0"/>
              <a:t>{</a:t>
            </a:r>
            <a:r>
              <a:rPr lang="en-US" sz="2400" i="1" dirty="0" smtClean="0"/>
              <a:t>s</a:t>
            </a:r>
            <a:r>
              <a:rPr lang="ru-RU" sz="2400" dirty="0" smtClean="0"/>
              <a:t>}) и найти 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857884" y="1857364"/>
          <a:ext cx="1730999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Формула" r:id="rId5" imgW="1295400" imgH="469900" progId="Equation.3">
                  <p:embed/>
                </p:oleObj>
              </mc:Choice>
              <mc:Fallback>
                <p:oleObj name="Формула" r:id="rId5" imgW="1295400" imgH="469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1857364"/>
                        <a:ext cx="1730999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28599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2. Закоротить все ребра графа 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-25000" dirty="0" smtClean="0"/>
              <a:t>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) с </a:t>
            </a:r>
            <a:r>
              <a:rPr lang="ru-RU" sz="2400" i="1" dirty="0" err="1" smtClean="0"/>
              <a:t>q</a:t>
            </a:r>
            <a:r>
              <a:rPr lang="en-US" sz="2400" i="1" baseline="-25000" dirty="0" err="1" smtClean="0"/>
              <a:t>ij</a:t>
            </a:r>
            <a:r>
              <a:rPr lang="ru-RU" sz="2400" i="1" dirty="0" smtClean="0"/>
              <a:t>≥</a:t>
            </a:r>
            <a:r>
              <a:rPr lang="en-US" sz="2400" i="1" dirty="0" smtClean="0"/>
              <a:t>Q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, т.е. заменить вершины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 и</a:t>
            </a:r>
            <a:r>
              <a:rPr lang="ru-RU" sz="2400" i="1" baseline="-25000" dirty="0" smtClean="0"/>
              <a:t>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 на вершину </a:t>
            </a:r>
            <a:r>
              <a:rPr lang="ru-RU" sz="2400" i="1" dirty="0" err="1" smtClean="0"/>
              <a:t>х</a:t>
            </a:r>
            <a:r>
              <a:rPr lang="ru-RU" sz="2400" dirty="0" smtClean="0"/>
              <a:t>, удалив ребро 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-25000" dirty="0" smtClean="0"/>
              <a:t>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), положить </a:t>
            </a:r>
            <a:r>
              <a:rPr lang="ru-RU" sz="2400" i="1" dirty="0" err="1" smtClean="0"/>
              <a:t>Гх=Г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i="1" dirty="0" smtClean="0"/>
              <a:t> </a:t>
            </a:r>
            <a:r>
              <a:rPr lang="en-US" sz="2400" i="1" baseline="-25000" dirty="0" smtClean="0"/>
              <a:t> </a:t>
            </a:r>
            <a:r>
              <a:rPr lang="ru-RU" sz="2400" dirty="0" smtClean="0">
                <a:sym typeface="Symbol"/>
              </a:rPr>
              <a:t></a:t>
            </a:r>
            <a:r>
              <a:rPr lang="ru-RU" sz="2400" i="1" dirty="0" smtClean="0"/>
              <a:t> Г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07181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3. Для полученного графа </a:t>
            </a:r>
            <a:r>
              <a:rPr lang="en-US" sz="2400" i="1" dirty="0" smtClean="0"/>
              <a:t>G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 выбрать другой  (</a:t>
            </a:r>
            <a:r>
              <a:rPr lang="en-US" sz="2400" i="1" dirty="0" smtClean="0"/>
              <a:t>s</a:t>
            </a:r>
            <a:r>
              <a:rPr lang="ru-RU" sz="2400" i="1" dirty="0" smtClean="0"/>
              <a:t>-</a:t>
            </a:r>
            <a:r>
              <a:rPr lang="en-US" sz="2400" i="1" dirty="0" smtClean="0"/>
              <a:t>t</a:t>
            </a:r>
            <a:r>
              <a:rPr lang="ru-RU" sz="2400" dirty="0" smtClean="0"/>
              <a:t>) разрез </a:t>
            </a:r>
            <a:r>
              <a:rPr lang="ru-RU" sz="2400" i="1" dirty="0" smtClean="0"/>
              <a:t>К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 и найти 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357554" y="3500438"/>
          <a:ext cx="1850418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Формула" r:id="rId7" imgW="1358900" imgH="469900" progId="Equation.3">
                  <p:embed/>
                </p:oleObj>
              </mc:Choice>
              <mc:Fallback>
                <p:oleObj name="Формула" r:id="rId7" imgW="1358900" imgH="469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3500438"/>
                        <a:ext cx="1850418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407194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4. Закоротить все ребра графа 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-25000" dirty="0" smtClean="0"/>
              <a:t>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) с </a:t>
            </a:r>
            <a:r>
              <a:rPr lang="ru-RU" sz="2400" i="1" dirty="0" err="1" smtClean="0"/>
              <a:t>q</a:t>
            </a:r>
            <a:r>
              <a:rPr lang="en-US" sz="2400" i="1" baseline="-25000" dirty="0" err="1" smtClean="0"/>
              <a:t>ij</a:t>
            </a:r>
            <a:r>
              <a:rPr lang="ru-RU" sz="2400" i="1" dirty="0" smtClean="0"/>
              <a:t>≥</a:t>
            </a:r>
            <a:r>
              <a:rPr lang="en-US" sz="2400" i="1" dirty="0" smtClean="0"/>
              <a:t>Q</a:t>
            </a:r>
            <a:r>
              <a:rPr lang="ru-RU" sz="2400" i="1" baseline="-25000" dirty="0" smtClean="0"/>
              <a:t>2.</a:t>
            </a:r>
            <a:r>
              <a:rPr lang="ru-RU" sz="2400" dirty="0" smtClean="0"/>
              <a:t> Получить граф </a:t>
            </a:r>
            <a:r>
              <a:rPr lang="en-US" sz="2400" i="1" dirty="0" smtClean="0"/>
              <a:t>G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 … и т.д., пока не будут объединены вершины </a:t>
            </a:r>
            <a:r>
              <a:rPr lang="en-US" sz="2400" i="1" dirty="0" smtClean="0"/>
              <a:t>s</a:t>
            </a:r>
            <a:r>
              <a:rPr lang="ru-RU" sz="2400" i="1" dirty="0" smtClean="0"/>
              <a:t>-</a:t>
            </a:r>
            <a:r>
              <a:rPr lang="en-US" sz="2400" i="1" dirty="0" smtClean="0"/>
              <a:t>t</a:t>
            </a:r>
            <a:r>
              <a:rPr lang="ru-RU" sz="24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514351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5. Теперь каждый (</a:t>
            </a:r>
            <a:r>
              <a:rPr lang="en-US" sz="2400" i="1" dirty="0" smtClean="0"/>
              <a:t>s</a:t>
            </a:r>
            <a:r>
              <a:rPr lang="ru-RU" sz="2400" i="1" dirty="0" smtClean="0"/>
              <a:t>-</a:t>
            </a:r>
            <a:r>
              <a:rPr lang="en-US" sz="2400" i="1" dirty="0" smtClean="0"/>
              <a:t>t</a:t>
            </a:r>
            <a:r>
              <a:rPr lang="ru-RU" sz="2400" dirty="0" smtClean="0"/>
              <a:t>) путь в графе </a:t>
            </a:r>
            <a:r>
              <a:rPr lang="en-US" sz="2400" i="1" dirty="0" smtClean="0"/>
              <a:t>G</a:t>
            </a:r>
            <a:r>
              <a:rPr lang="ru-RU" sz="2400" i="1" baseline="30000" dirty="0" smtClean="0"/>
              <a:t>'</a:t>
            </a:r>
            <a:r>
              <a:rPr lang="ru-RU" sz="2400" dirty="0" smtClean="0"/>
              <a:t>, образованный вершинами из </a:t>
            </a:r>
            <a:r>
              <a:rPr lang="en-US" sz="2400" i="1" dirty="0" smtClean="0"/>
              <a:t>G</a:t>
            </a:r>
            <a:r>
              <a:rPr lang="ru-RU" sz="2400" dirty="0" smtClean="0"/>
              <a:t> и теми ребрами, которые оказались закороченными, будет иметь максимальную пропускную способность.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9" grpId="0"/>
      <p:bldP spid="10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Найти (</a:t>
            </a:r>
            <a:r>
              <a:rPr lang="en-US" sz="2400" i="1" dirty="0" smtClean="0"/>
              <a:t>s</a:t>
            </a:r>
            <a:r>
              <a:rPr lang="ru-RU" sz="2400" i="1" dirty="0" smtClean="0"/>
              <a:t>-</a:t>
            </a:r>
            <a:r>
              <a:rPr lang="en-US" sz="2400" i="1" dirty="0" smtClean="0"/>
              <a:t>t</a:t>
            </a:r>
            <a:r>
              <a:rPr lang="ru-RU" sz="2400" dirty="0" smtClean="0"/>
              <a:t>) путь с наибольшей пропускной способностью в графе </a:t>
            </a:r>
            <a:r>
              <a:rPr lang="en-US" sz="2400" i="1" dirty="0" smtClean="0"/>
              <a:t>G</a:t>
            </a:r>
            <a:r>
              <a:rPr lang="ru-RU" sz="2400" i="1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dirty="0" smtClean="0"/>
              <a:t>,</a:t>
            </a:r>
            <a:r>
              <a:rPr lang="en-US" sz="2400" i="1" dirty="0" smtClean="0"/>
              <a:t>U</a:t>
            </a:r>
            <a:r>
              <a:rPr lang="ru-RU" sz="2400" i="1" dirty="0" smtClean="0"/>
              <a:t>) </a:t>
            </a:r>
            <a:endParaRPr lang="ru-RU" sz="2400" dirty="0"/>
          </a:p>
        </p:txBody>
      </p:sp>
      <p:pic>
        <p:nvPicPr>
          <p:cNvPr id="60469" name="Picture 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6700" cy="219075"/>
          </a:xfrm>
          <a:prstGeom prst="rect">
            <a:avLst/>
          </a:prstGeom>
          <a:noFill/>
        </p:spPr>
      </p:pic>
      <p:grpSp>
        <p:nvGrpSpPr>
          <p:cNvPr id="60417" name="Group 1"/>
          <p:cNvGrpSpPr>
            <a:grpSpLocks noChangeAspect="1"/>
          </p:cNvGrpSpPr>
          <p:nvPr/>
        </p:nvGrpSpPr>
        <p:grpSpPr bwMode="auto">
          <a:xfrm>
            <a:off x="642910" y="1000108"/>
            <a:ext cx="7409895" cy="4286280"/>
            <a:chOff x="2743" y="1149"/>
            <a:chExt cx="7728" cy="4470"/>
          </a:xfrm>
        </p:grpSpPr>
        <p:sp>
          <p:nvSpPr>
            <p:cNvPr id="60509" name="AutoShape 93"/>
            <p:cNvSpPr>
              <a:spLocks noChangeAspect="1" noChangeArrowheads="1" noTextEdit="1"/>
            </p:cNvSpPr>
            <p:nvPr/>
          </p:nvSpPr>
          <p:spPr bwMode="auto">
            <a:xfrm>
              <a:off x="2743" y="1149"/>
              <a:ext cx="7728" cy="44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508" name="Text Box 92"/>
            <p:cNvSpPr txBox="1">
              <a:spLocks noChangeArrowheads="1"/>
            </p:cNvSpPr>
            <p:nvPr/>
          </p:nvSpPr>
          <p:spPr bwMode="auto">
            <a:xfrm>
              <a:off x="2743" y="2577"/>
              <a:ext cx="72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s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507" name="Oval 91"/>
            <p:cNvSpPr>
              <a:spLocks noChangeArrowheads="1"/>
            </p:cNvSpPr>
            <p:nvPr/>
          </p:nvSpPr>
          <p:spPr bwMode="auto">
            <a:xfrm>
              <a:off x="4399" y="1429"/>
              <a:ext cx="617" cy="6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506" name="Line 90"/>
            <p:cNvSpPr>
              <a:spLocks noChangeShapeType="1"/>
            </p:cNvSpPr>
            <p:nvPr/>
          </p:nvSpPr>
          <p:spPr bwMode="auto">
            <a:xfrm>
              <a:off x="4712" y="2049"/>
              <a:ext cx="1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505" name="Line 89"/>
            <p:cNvSpPr>
              <a:spLocks noChangeShapeType="1"/>
            </p:cNvSpPr>
            <p:nvPr/>
          </p:nvSpPr>
          <p:spPr bwMode="auto">
            <a:xfrm>
              <a:off x="4712" y="3034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504" name="Line 88"/>
            <p:cNvSpPr>
              <a:spLocks noChangeShapeType="1"/>
            </p:cNvSpPr>
            <p:nvPr/>
          </p:nvSpPr>
          <p:spPr bwMode="auto">
            <a:xfrm>
              <a:off x="4713" y="4211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503" name="Line 87"/>
            <p:cNvSpPr>
              <a:spLocks noChangeShapeType="1"/>
            </p:cNvSpPr>
            <p:nvPr/>
          </p:nvSpPr>
          <p:spPr bwMode="auto">
            <a:xfrm>
              <a:off x="8130" y="1755"/>
              <a:ext cx="1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502" name="Line 86"/>
            <p:cNvSpPr>
              <a:spLocks noChangeShapeType="1"/>
            </p:cNvSpPr>
            <p:nvPr/>
          </p:nvSpPr>
          <p:spPr bwMode="auto">
            <a:xfrm>
              <a:off x="8129" y="267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501" name="Line 85"/>
            <p:cNvSpPr>
              <a:spLocks noChangeShapeType="1"/>
            </p:cNvSpPr>
            <p:nvPr/>
          </p:nvSpPr>
          <p:spPr bwMode="auto">
            <a:xfrm>
              <a:off x="8146" y="3641"/>
              <a:ext cx="1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500" name="Line 84"/>
            <p:cNvSpPr>
              <a:spLocks noChangeShapeType="1"/>
            </p:cNvSpPr>
            <p:nvPr/>
          </p:nvSpPr>
          <p:spPr bwMode="auto">
            <a:xfrm>
              <a:off x="8147" y="4608"/>
              <a:ext cx="1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99" name="Text Box 83"/>
            <p:cNvSpPr txBox="1">
              <a:spLocks noChangeArrowheads="1"/>
            </p:cNvSpPr>
            <p:nvPr/>
          </p:nvSpPr>
          <p:spPr bwMode="auto">
            <a:xfrm>
              <a:off x="4352" y="1509"/>
              <a:ext cx="846" cy="65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8" name="Text Box 82"/>
            <p:cNvSpPr txBox="1">
              <a:spLocks noChangeArrowheads="1"/>
            </p:cNvSpPr>
            <p:nvPr/>
          </p:nvSpPr>
          <p:spPr bwMode="auto">
            <a:xfrm>
              <a:off x="4391" y="2516"/>
              <a:ext cx="719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7" name="Text Box 81"/>
            <p:cNvSpPr txBox="1">
              <a:spLocks noChangeArrowheads="1"/>
            </p:cNvSpPr>
            <p:nvPr/>
          </p:nvSpPr>
          <p:spPr bwMode="auto">
            <a:xfrm>
              <a:off x="4396" y="3667"/>
              <a:ext cx="71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6" name="Text Box 80"/>
            <p:cNvSpPr txBox="1">
              <a:spLocks noChangeArrowheads="1"/>
            </p:cNvSpPr>
            <p:nvPr/>
          </p:nvSpPr>
          <p:spPr bwMode="auto">
            <a:xfrm>
              <a:off x="4399" y="4820"/>
              <a:ext cx="719" cy="6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5" name="Text Box 79"/>
            <p:cNvSpPr txBox="1">
              <a:spLocks noChangeArrowheads="1"/>
            </p:cNvSpPr>
            <p:nvPr/>
          </p:nvSpPr>
          <p:spPr bwMode="auto">
            <a:xfrm>
              <a:off x="6151" y="1869"/>
              <a:ext cx="721" cy="65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4" name="Text Box 78"/>
            <p:cNvSpPr txBox="1">
              <a:spLocks noChangeArrowheads="1"/>
            </p:cNvSpPr>
            <p:nvPr/>
          </p:nvSpPr>
          <p:spPr bwMode="auto">
            <a:xfrm>
              <a:off x="6126" y="3205"/>
              <a:ext cx="721" cy="64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3" name="Text Box 77"/>
            <p:cNvSpPr txBox="1">
              <a:spLocks noChangeArrowheads="1"/>
            </p:cNvSpPr>
            <p:nvPr/>
          </p:nvSpPr>
          <p:spPr bwMode="auto">
            <a:xfrm>
              <a:off x="6151" y="4467"/>
              <a:ext cx="721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2" name="Text Box 76"/>
            <p:cNvSpPr txBox="1">
              <a:spLocks noChangeArrowheads="1"/>
            </p:cNvSpPr>
            <p:nvPr/>
          </p:nvSpPr>
          <p:spPr bwMode="auto">
            <a:xfrm>
              <a:off x="7809" y="1241"/>
              <a:ext cx="695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1" name="Text Box 75"/>
            <p:cNvSpPr txBox="1">
              <a:spLocks noChangeArrowheads="1"/>
            </p:cNvSpPr>
            <p:nvPr/>
          </p:nvSpPr>
          <p:spPr bwMode="auto">
            <a:xfrm>
              <a:off x="7831" y="2112"/>
              <a:ext cx="695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0" name="Text Box 74"/>
            <p:cNvSpPr txBox="1">
              <a:spLocks noChangeArrowheads="1"/>
            </p:cNvSpPr>
            <p:nvPr/>
          </p:nvSpPr>
          <p:spPr bwMode="auto">
            <a:xfrm>
              <a:off x="7807" y="3092"/>
              <a:ext cx="695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9" name="Text Box 73"/>
            <p:cNvSpPr txBox="1">
              <a:spLocks noChangeArrowheads="1"/>
            </p:cNvSpPr>
            <p:nvPr/>
          </p:nvSpPr>
          <p:spPr bwMode="auto">
            <a:xfrm>
              <a:off x="7798" y="4097"/>
              <a:ext cx="695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8" name="Text Box 72"/>
            <p:cNvSpPr txBox="1">
              <a:spLocks noChangeArrowheads="1"/>
            </p:cNvSpPr>
            <p:nvPr/>
          </p:nvSpPr>
          <p:spPr bwMode="auto">
            <a:xfrm>
              <a:off x="7820" y="5078"/>
              <a:ext cx="695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7" name="Text Box 71"/>
            <p:cNvSpPr txBox="1">
              <a:spLocks noChangeArrowheads="1"/>
            </p:cNvSpPr>
            <p:nvPr/>
          </p:nvSpPr>
          <p:spPr bwMode="auto">
            <a:xfrm>
              <a:off x="9730" y="2870"/>
              <a:ext cx="554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6" name="Text Box 70"/>
            <p:cNvSpPr txBox="1">
              <a:spLocks noChangeArrowheads="1"/>
            </p:cNvSpPr>
            <p:nvPr/>
          </p:nvSpPr>
          <p:spPr bwMode="auto">
            <a:xfrm>
              <a:off x="3870" y="1681"/>
              <a:ext cx="360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5" name="Text Box 69"/>
            <p:cNvSpPr txBox="1">
              <a:spLocks noChangeArrowheads="1"/>
            </p:cNvSpPr>
            <p:nvPr/>
          </p:nvSpPr>
          <p:spPr bwMode="auto">
            <a:xfrm>
              <a:off x="3812" y="2408"/>
              <a:ext cx="54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4" name="Text Box 68"/>
            <p:cNvSpPr txBox="1">
              <a:spLocks noChangeArrowheads="1"/>
            </p:cNvSpPr>
            <p:nvPr/>
          </p:nvSpPr>
          <p:spPr bwMode="auto">
            <a:xfrm>
              <a:off x="3812" y="3015"/>
              <a:ext cx="587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3" name="Text Box 67"/>
            <p:cNvSpPr txBox="1">
              <a:spLocks noChangeArrowheads="1"/>
            </p:cNvSpPr>
            <p:nvPr/>
          </p:nvSpPr>
          <p:spPr bwMode="auto">
            <a:xfrm>
              <a:off x="3783" y="3752"/>
              <a:ext cx="618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2" name="Text Box 66"/>
            <p:cNvSpPr txBox="1">
              <a:spLocks noChangeArrowheads="1"/>
            </p:cNvSpPr>
            <p:nvPr/>
          </p:nvSpPr>
          <p:spPr bwMode="auto">
            <a:xfrm>
              <a:off x="4297" y="2046"/>
              <a:ext cx="719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1" name="Text Box 65"/>
            <p:cNvSpPr txBox="1">
              <a:spLocks noChangeArrowheads="1"/>
            </p:cNvSpPr>
            <p:nvPr/>
          </p:nvSpPr>
          <p:spPr bwMode="auto">
            <a:xfrm>
              <a:off x="4357" y="3029"/>
              <a:ext cx="538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0" name="Text Box 64"/>
            <p:cNvSpPr txBox="1">
              <a:spLocks noChangeArrowheads="1"/>
            </p:cNvSpPr>
            <p:nvPr/>
          </p:nvSpPr>
          <p:spPr bwMode="auto">
            <a:xfrm>
              <a:off x="4289" y="4222"/>
              <a:ext cx="623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9" name="Text Box 63"/>
            <p:cNvSpPr txBox="1">
              <a:spLocks noChangeArrowheads="1"/>
            </p:cNvSpPr>
            <p:nvPr/>
          </p:nvSpPr>
          <p:spPr bwMode="auto">
            <a:xfrm>
              <a:off x="5432" y="1509"/>
              <a:ext cx="717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8" name="Text Box 62"/>
            <p:cNvSpPr txBox="1">
              <a:spLocks noChangeArrowheads="1"/>
            </p:cNvSpPr>
            <p:nvPr/>
          </p:nvSpPr>
          <p:spPr bwMode="auto">
            <a:xfrm>
              <a:off x="5071" y="2064"/>
              <a:ext cx="61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7" name="Text Box 61"/>
            <p:cNvSpPr txBox="1">
              <a:spLocks noChangeArrowheads="1"/>
            </p:cNvSpPr>
            <p:nvPr/>
          </p:nvSpPr>
          <p:spPr bwMode="auto">
            <a:xfrm>
              <a:off x="5447" y="2664"/>
              <a:ext cx="556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6" name="Text Box 60"/>
            <p:cNvSpPr txBox="1">
              <a:spLocks noChangeArrowheads="1"/>
            </p:cNvSpPr>
            <p:nvPr/>
          </p:nvSpPr>
          <p:spPr bwMode="auto">
            <a:xfrm>
              <a:off x="5198" y="3307"/>
              <a:ext cx="610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5" name="Text Box 59"/>
            <p:cNvSpPr txBox="1">
              <a:spLocks noChangeArrowheads="1"/>
            </p:cNvSpPr>
            <p:nvPr/>
          </p:nvSpPr>
          <p:spPr bwMode="auto">
            <a:xfrm>
              <a:off x="5612" y="4029"/>
              <a:ext cx="514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4" name="Text Box 58"/>
            <p:cNvSpPr txBox="1">
              <a:spLocks noChangeArrowheads="1"/>
            </p:cNvSpPr>
            <p:nvPr/>
          </p:nvSpPr>
          <p:spPr bwMode="auto">
            <a:xfrm>
              <a:off x="5267" y="4510"/>
              <a:ext cx="555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3" name="Text Box 57"/>
            <p:cNvSpPr txBox="1">
              <a:spLocks noChangeArrowheads="1"/>
            </p:cNvSpPr>
            <p:nvPr/>
          </p:nvSpPr>
          <p:spPr bwMode="auto">
            <a:xfrm>
              <a:off x="6126" y="2473"/>
              <a:ext cx="569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2" name="Text Box 56"/>
            <p:cNvSpPr txBox="1">
              <a:spLocks noChangeArrowheads="1"/>
            </p:cNvSpPr>
            <p:nvPr/>
          </p:nvSpPr>
          <p:spPr bwMode="auto">
            <a:xfrm>
              <a:off x="6126" y="3849"/>
              <a:ext cx="569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1" name="Text Box 55"/>
            <p:cNvSpPr txBox="1">
              <a:spLocks noChangeArrowheads="1"/>
            </p:cNvSpPr>
            <p:nvPr/>
          </p:nvSpPr>
          <p:spPr bwMode="auto">
            <a:xfrm>
              <a:off x="6872" y="1429"/>
              <a:ext cx="721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0" name="Text Box 54"/>
            <p:cNvSpPr txBox="1">
              <a:spLocks noChangeArrowheads="1"/>
            </p:cNvSpPr>
            <p:nvPr/>
          </p:nvSpPr>
          <p:spPr bwMode="auto">
            <a:xfrm>
              <a:off x="7066" y="1869"/>
              <a:ext cx="506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68" name="Text Box 52"/>
            <p:cNvSpPr txBox="1">
              <a:spLocks noChangeArrowheads="1"/>
            </p:cNvSpPr>
            <p:nvPr/>
          </p:nvSpPr>
          <p:spPr bwMode="auto">
            <a:xfrm>
              <a:off x="6847" y="2605"/>
              <a:ext cx="633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67" name="Text Box 51"/>
            <p:cNvSpPr txBox="1">
              <a:spLocks noChangeArrowheads="1"/>
            </p:cNvSpPr>
            <p:nvPr/>
          </p:nvSpPr>
          <p:spPr bwMode="auto">
            <a:xfrm>
              <a:off x="7154" y="3023"/>
              <a:ext cx="57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66" name="Text Box 50"/>
            <p:cNvSpPr txBox="1">
              <a:spLocks noChangeArrowheads="1"/>
            </p:cNvSpPr>
            <p:nvPr/>
          </p:nvSpPr>
          <p:spPr bwMode="auto">
            <a:xfrm>
              <a:off x="7120" y="3579"/>
              <a:ext cx="586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65" name="Text Box 49"/>
            <p:cNvSpPr txBox="1">
              <a:spLocks noChangeArrowheads="1"/>
            </p:cNvSpPr>
            <p:nvPr/>
          </p:nvSpPr>
          <p:spPr bwMode="auto">
            <a:xfrm>
              <a:off x="6887" y="4260"/>
              <a:ext cx="541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64" name="Text Box 48"/>
            <p:cNvSpPr txBox="1">
              <a:spLocks noChangeArrowheads="1"/>
            </p:cNvSpPr>
            <p:nvPr/>
          </p:nvSpPr>
          <p:spPr bwMode="auto">
            <a:xfrm>
              <a:off x="7231" y="4758"/>
              <a:ext cx="718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63" name="Text Box 47"/>
            <p:cNvSpPr txBox="1">
              <a:spLocks noChangeArrowheads="1"/>
            </p:cNvSpPr>
            <p:nvPr/>
          </p:nvSpPr>
          <p:spPr bwMode="auto">
            <a:xfrm>
              <a:off x="7630" y="1689"/>
              <a:ext cx="598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62" name="Text Box 46"/>
            <p:cNvSpPr txBox="1">
              <a:spLocks noChangeArrowheads="1"/>
            </p:cNvSpPr>
            <p:nvPr/>
          </p:nvSpPr>
          <p:spPr bwMode="auto">
            <a:xfrm>
              <a:off x="7805" y="2692"/>
              <a:ext cx="40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61" name="Text Box 45"/>
            <p:cNvSpPr txBox="1">
              <a:spLocks noChangeArrowheads="1"/>
            </p:cNvSpPr>
            <p:nvPr/>
          </p:nvSpPr>
          <p:spPr bwMode="auto">
            <a:xfrm>
              <a:off x="7645" y="3635"/>
              <a:ext cx="555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60" name="Text Box 44"/>
            <p:cNvSpPr txBox="1">
              <a:spLocks noChangeArrowheads="1"/>
            </p:cNvSpPr>
            <p:nvPr/>
          </p:nvSpPr>
          <p:spPr bwMode="auto">
            <a:xfrm>
              <a:off x="7820" y="4581"/>
              <a:ext cx="505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59" name="Text Box 43"/>
            <p:cNvSpPr txBox="1">
              <a:spLocks noChangeArrowheads="1"/>
            </p:cNvSpPr>
            <p:nvPr/>
          </p:nvSpPr>
          <p:spPr bwMode="auto">
            <a:xfrm>
              <a:off x="8738" y="1733"/>
              <a:ext cx="72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58" name="Text Box 42"/>
            <p:cNvSpPr txBox="1">
              <a:spLocks noChangeArrowheads="1"/>
            </p:cNvSpPr>
            <p:nvPr/>
          </p:nvSpPr>
          <p:spPr bwMode="auto">
            <a:xfrm>
              <a:off x="8727" y="2880"/>
              <a:ext cx="61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57" name="Text Box 41"/>
            <p:cNvSpPr txBox="1">
              <a:spLocks noChangeArrowheads="1"/>
            </p:cNvSpPr>
            <p:nvPr/>
          </p:nvSpPr>
          <p:spPr bwMode="auto">
            <a:xfrm>
              <a:off x="8800" y="3432"/>
              <a:ext cx="566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56" name="Text Box 40"/>
            <p:cNvSpPr txBox="1">
              <a:spLocks noChangeArrowheads="1"/>
            </p:cNvSpPr>
            <p:nvPr/>
          </p:nvSpPr>
          <p:spPr bwMode="auto">
            <a:xfrm>
              <a:off x="8738" y="4089"/>
              <a:ext cx="554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55" name="Oval 39"/>
            <p:cNvSpPr>
              <a:spLocks noChangeArrowheads="1"/>
            </p:cNvSpPr>
            <p:nvPr/>
          </p:nvSpPr>
          <p:spPr bwMode="auto">
            <a:xfrm>
              <a:off x="2835" y="2511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54" name="Oval 38"/>
            <p:cNvSpPr>
              <a:spLocks noChangeArrowheads="1"/>
            </p:cNvSpPr>
            <p:nvPr/>
          </p:nvSpPr>
          <p:spPr bwMode="auto">
            <a:xfrm>
              <a:off x="4399" y="2411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53" name="Oval 37"/>
            <p:cNvSpPr>
              <a:spLocks noChangeArrowheads="1"/>
            </p:cNvSpPr>
            <p:nvPr/>
          </p:nvSpPr>
          <p:spPr bwMode="auto">
            <a:xfrm>
              <a:off x="4399" y="3574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52" name="Oval 36"/>
            <p:cNvSpPr>
              <a:spLocks noChangeArrowheads="1"/>
            </p:cNvSpPr>
            <p:nvPr/>
          </p:nvSpPr>
          <p:spPr bwMode="auto">
            <a:xfrm>
              <a:off x="4399" y="4749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51" name="Oval 35"/>
            <p:cNvSpPr>
              <a:spLocks noChangeArrowheads="1"/>
            </p:cNvSpPr>
            <p:nvPr/>
          </p:nvSpPr>
          <p:spPr bwMode="auto">
            <a:xfrm>
              <a:off x="6155" y="3092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50" name="Oval 34"/>
            <p:cNvSpPr>
              <a:spLocks noChangeArrowheads="1"/>
            </p:cNvSpPr>
            <p:nvPr/>
          </p:nvSpPr>
          <p:spPr bwMode="auto">
            <a:xfrm>
              <a:off x="6166" y="4431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49" name="Oval 33"/>
            <p:cNvSpPr>
              <a:spLocks noChangeArrowheads="1"/>
            </p:cNvSpPr>
            <p:nvPr/>
          </p:nvSpPr>
          <p:spPr bwMode="auto">
            <a:xfrm>
              <a:off x="6149" y="1755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48" name="Oval 32"/>
            <p:cNvSpPr>
              <a:spLocks noChangeArrowheads="1"/>
            </p:cNvSpPr>
            <p:nvPr/>
          </p:nvSpPr>
          <p:spPr bwMode="auto">
            <a:xfrm>
              <a:off x="7809" y="1149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47" name="Oval 31"/>
            <p:cNvSpPr>
              <a:spLocks noChangeArrowheads="1"/>
            </p:cNvSpPr>
            <p:nvPr/>
          </p:nvSpPr>
          <p:spPr bwMode="auto">
            <a:xfrm>
              <a:off x="7818" y="2043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46" name="Oval 30"/>
            <p:cNvSpPr>
              <a:spLocks noChangeArrowheads="1"/>
            </p:cNvSpPr>
            <p:nvPr/>
          </p:nvSpPr>
          <p:spPr bwMode="auto">
            <a:xfrm>
              <a:off x="7820" y="3014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45" name="Oval 29"/>
            <p:cNvSpPr>
              <a:spLocks noChangeArrowheads="1"/>
            </p:cNvSpPr>
            <p:nvPr/>
          </p:nvSpPr>
          <p:spPr bwMode="auto">
            <a:xfrm>
              <a:off x="7830" y="3993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44" name="Oval 28"/>
            <p:cNvSpPr>
              <a:spLocks noChangeArrowheads="1"/>
            </p:cNvSpPr>
            <p:nvPr/>
          </p:nvSpPr>
          <p:spPr bwMode="auto">
            <a:xfrm>
              <a:off x="7842" y="4978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43" name="Oval 27"/>
            <p:cNvSpPr>
              <a:spLocks noChangeArrowheads="1"/>
            </p:cNvSpPr>
            <p:nvPr/>
          </p:nvSpPr>
          <p:spPr bwMode="auto">
            <a:xfrm>
              <a:off x="9730" y="2879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60418" name="Group 2"/>
            <p:cNvGrpSpPr>
              <a:grpSpLocks/>
            </p:cNvGrpSpPr>
            <p:nvPr/>
          </p:nvGrpSpPr>
          <p:grpSpPr bwMode="auto">
            <a:xfrm>
              <a:off x="3287" y="1429"/>
              <a:ext cx="6637" cy="3862"/>
              <a:chOff x="3287" y="1429"/>
              <a:chExt cx="6637" cy="3862"/>
            </a:xfrm>
          </p:grpSpPr>
          <p:sp>
            <p:nvSpPr>
              <p:cNvPr id="60442" name="Line 26"/>
              <p:cNvSpPr>
                <a:spLocks noChangeShapeType="1"/>
              </p:cNvSpPr>
              <p:nvPr/>
            </p:nvSpPr>
            <p:spPr bwMode="auto">
              <a:xfrm>
                <a:off x="3419" y="2957"/>
                <a:ext cx="1051" cy="7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41" name="Line 25"/>
              <p:cNvSpPr>
                <a:spLocks noChangeShapeType="1"/>
              </p:cNvSpPr>
              <p:nvPr/>
            </p:nvSpPr>
            <p:spPr bwMode="auto">
              <a:xfrm flipV="1">
                <a:off x="3408" y="1755"/>
                <a:ext cx="991" cy="9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40" name="Line 24"/>
              <p:cNvSpPr>
                <a:spLocks noChangeShapeType="1"/>
              </p:cNvSpPr>
              <p:nvPr/>
            </p:nvSpPr>
            <p:spPr bwMode="auto">
              <a:xfrm flipV="1">
                <a:off x="3452" y="2770"/>
                <a:ext cx="94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39" name="Line 23"/>
              <p:cNvSpPr>
                <a:spLocks noChangeShapeType="1"/>
              </p:cNvSpPr>
              <p:nvPr/>
            </p:nvSpPr>
            <p:spPr bwMode="auto">
              <a:xfrm>
                <a:off x="3287" y="3092"/>
                <a:ext cx="1205" cy="17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38" name="Line 22"/>
              <p:cNvSpPr>
                <a:spLocks noChangeShapeType="1"/>
              </p:cNvSpPr>
              <p:nvPr/>
            </p:nvSpPr>
            <p:spPr bwMode="auto">
              <a:xfrm>
                <a:off x="5016" y="1689"/>
                <a:ext cx="1135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37" name="Line 21"/>
              <p:cNvSpPr>
                <a:spLocks noChangeShapeType="1"/>
              </p:cNvSpPr>
              <p:nvPr/>
            </p:nvSpPr>
            <p:spPr bwMode="auto">
              <a:xfrm flipV="1">
                <a:off x="5016" y="2049"/>
                <a:ext cx="1135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36" name="Line 20"/>
              <p:cNvSpPr>
                <a:spLocks noChangeShapeType="1"/>
              </p:cNvSpPr>
              <p:nvPr/>
            </p:nvSpPr>
            <p:spPr bwMode="auto">
              <a:xfrm>
                <a:off x="5016" y="2837"/>
                <a:ext cx="1165" cy="4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35" name="Line 19"/>
              <p:cNvSpPr>
                <a:spLocks noChangeShapeType="1"/>
              </p:cNvSpPr>
              <p:nvPr/>
            </p:nvSpPr>
            <p:spPr bwMode="auto">
              <a:xfrm flipV="1">
                <a:off x="5016" y="3499"/>
                <a:ext cx="1157" cy="3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34" name="Line 18"/>
              <p:cNvSpPr>
                <a:spLocks noChangeShapeType="1"/>
              </p:cNvSpPr>
              <p:nvPr/>
            </p:nvSpPr>
            <p:spPr bwMode="auto">
              <a:xfrm>
                <a:off x="5016" y="4028"/>
                <a:ext cx="1165" cy="5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33" name="Line 17"/>
              <p:cNvSpPr>
                <a:spLocks noChangeShapeType="1"/>
              </p:cNvSpPr>
              <p:nvPr/>
            </p:nvSpPr>
            <p:spPr bwMode="auto">
              <a:xfrm flipV="1">
                <a:off x="5016" y="4820"/>
                <a:ext cx="1157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60421" name="Group 5"/>
              <p:cNvGrpSpPr>
                <a:grpSpLocks/>
              </p:cNvGrpSpPr>
              <p:nvPr/>
            </p:nvGrpSpPr>
            <p:grpSpPr bwMode="auto">
              <a:xfrm>
                <a:off x="6728" y="1429"/>
                <a:ext cx="3196" cy="3862"/>
                <a:chOff x="6728" y="1429"/>
                <a:chExt cx="3196" cy="3862"/>
              </a:xfrm>
            </p:grpSpPr>
            <p:sp>
              <p:nvSpPr>
                <p:cNvPr id="6043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6764" y="1429"/>
                  <a:ext cx="1045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31" name="Line 15"/>
                <p:cNvSpPr>
                  <a:spLocks noChangeShapeType="1"/>
                </p:cNvSpPr>
                <p:nvPr/>
              </p:nvSpPr>
              <p:spPr bwMode="auto">
                <a:xfrm>
                  <a:off x="6761" y="2152"/>
                  <a:ext cx="1048" cy="1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3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6761" y="2511"/>
                  <a:ext cx="1102" cy="7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29" name="Line 13"/>
                <p:cNvSpPr>
                  <a:spLocks noChangeShapeType="1"/>
                </p:cNvSpPr>
                <p:nvPr/>
              </p:nvSpPr>
              <p:spPr bwMode="auto">
                <a:xfrm>
                  <a:off x="6761" y="3400"/>
                  <a:ext cx="10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28" name="Line 12"/>
                <p:cNvSpPr>
                  <a:spLocks noChangeShapeType="1"/>
                </p:cNvSpPr>
                <p:nvPr/>
              </p:nvSpPr>
              <p:spPr bwMode="auto">
                <a:xfrm>
                  <a:off x="6728" y="3557"/>
                  <a:ext cx="1135" cy="6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2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6783" y="4389"/>
                  <a:ext cx="1047" cy="34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26" name="Line 10"/>
                <p:cNvSpPr>
                  <a:spLocks noChangeShapeType="1"/>
                </p:cNvSpPr>
                <p:nvPr/>
              </p:nvSpPr>
              <p:spPr bwMode="auto">
                <a:xfrm>
                  <a:off x="6772" y="4853"/>
                  <a:ext cx="1091" cy="4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2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8470" y="3477"/>
                  <a:ext cx="1454" cy="17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24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8426" y="3333"/>
                  <a:ext cx="1337" cy="9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2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8426" y="3233"/>
                  <a:ext cx="1304" cy="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22" name="Line 6"/>
                <p:cNvSpPr>
                  <a:spLocks noChangeShapeType="1"/>
                </p:cNvSpPr>
                <p:nvPr/>
              </p:nvSpPr>
              <p:spPr bwMode="auto">
                <a:xfrm>
                  <a:off x="8399" y="1628"/>
                  <a:ext cx="1446" cy="132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</p:grpSp>
          <p:sp>
            <p:nvSpPr>
              <p:cNvPr id="60420" name="Line 4"/>
              <p:cNvSpPr>
                <a:spLocks noChangeShapeType="1"/>
              </p:cNvSpPr>
              <p:nvPr/>
            </p:nvSpPr>
            <p:spPr bwMode="auto">
              <a:xfrm>
                <a:off x="6468" y="2375"/>
                <a:ext cx="1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19" name="Line 3"/>
              <p:cNvSpPr>
                <a:spLocks noChangeShapeType="1"/>
              </p:cNvSpPr>
              <p:nvPr/>
            </p:nvSpPr>
            <p:spPr bwMode="auto">
              <a:xfrm>
                <a:off x="6479" y="3712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</p:grpSp>
      <p:sp>
        <p:nvSpPr>
          <p:cNvPr id="60510" name="Rectangle 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0542" name="Rectangle 126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8" name="Text Box 41"/>
          <p:cNvSpPr txBox="1">
            <a:spLocks noChangeArrowheads="1"/>
          </p:cNvSpPr>
          <p:nvPr/>
        </p:nvSpPr>
        <p:spPr bwMode="auto">
          <a:xfrm>
            <a:off x="4716016" y="2276872"/>
            <a:ext cx="542702" cy="517806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71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1. Проводим разрез </a:t>
            </a:r>
            <a:r>
              <a:rPr lang="ru-RU" sz="2400" i="1" dirty="0" smtClean="0"/>
              <a:t>К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 = </a:t>
            </a:r>
            <a:r>
              <a:rPr lang="ru-RU" sz="2400" dirty="0" smtClean="0"/>
              <a:t>({</a:t>
            </a:r>
            <a:r>
              <a:rPr lang="en-US" sz="2400" i="1" dirty="0" smtClean="0"/>
              <a:t>s</a:t>
            </a:r>
            <a:r>
              <a:rPr lang="ru-RU" sz="2400" dirty="0" smtClean="0"/>
              <a:t>}</a:t>
            </a:r>
            <a:r>
              <a:rPr lang="ru-RU" sz="2400" i="1" dirty="0" smtClean="0"/>
              <a:t>, </a:t>
            </a:r>
            <a:r>
              <a:rPr lang="en-US" sz="2400" i="1" dirty="0" smtClean="0"/>
              <a:t>X </a:t>
            </a:r>
            <a:r>
              <a:rPr lang="ru-RU" sz="2400" i="1" dirty="0" smtClean="0"/>
              <a:t>\</a:t>
            </a:r>
            <a:r>
              <a:rPr lang="ru-RU" sz="2400" dirty="0" smtClean="0"/>
              <a:t>{</a:t>
            </a:r>
            <a:r>
              <a:rPr lang="en-US" sz="2400" i="1" dirty="0" smtClean="0"/>
              <a:t>s</a:t>
            </a:r>
            <a:r>
              <a:rPr lang="ru-RU" sz="2400" dirty="0" smtClean="0"/>
              <a:t>}) </a:t>
            </a:r>
            <a:endParaRPr lang="ru-RU" sz="2400" dirty="0"/>
          </a:p>
        </p:txBody>
      </p:sp>
      <p:pic>
        <p:nvPicPr>
          <p:cNvPr id="59447" name="Picture 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6700" cy="219075"/>
          </a:xfrm>
          <a:prstGeom prst="rect">
            <a:avLst/>
          </a:prstGeom>
          <a:noFill/>
        </p:spPr>
      </p:pic>
      <p:grpSp>
        <p:nvGrpSpPr>
          <p:cNvPr id="59393" name="Group 1"/>
          <p:cNvGrpSpPr>
            <a:grpSpLocks noChangeAspect="1"/>
          </p:cNvGrpSpPr>
          <p:nvPr/>
        </p:nvGrpSpPr>
        <p:grpSpPr bwMode="auto">
          <a:xfrm>
            <a:off x="0" y="433389"/>
            <a:ext cx="8092304" cy="4567247"/>
            <a:chOff x="2552" y="1149"/>
            <a:chExt cx="7919" cy="4470"/>
          </a:xfrm>
        </p:grpSpPr>
        <p:sp>
          <p:nvSpPr>
            <p:cNvPr id="59488" name="AutoShape 96"/>
            <p:cNvSpPr>
              <a:spLocks noChangeAspect="1" noChangeArrowheads="1" noTextEdit="1"/>
            </p:cNvSpPr>
            <p:nvPr/>
          </p:nvSpPr>
          <p:spPr bwMode="auto">
            <a:xfrm>
              <a:off x="2552" y="1149"/>
              <a:ext cx="7919" cy="44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87" name="Text Box 95"/>
            <p:cNvSpPr txBox="1">
              <a:spLocks noChangeArrowheads="1"/>
            </p:cNvSpPr>
            <p:nvPr/>
          </p:nvSpPr>
          <p:spPr bwMode="auto">
            <a:xfrm>
              <a:off x="2743" y="2577"/>
              <a:ext cx="72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s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86" name="Oval 94"/>
            <p:cNvSpPr>
              <a:spLocks noChangeArrowheads="1"/>
            </p:cNvSpPr>
            <p:nvPr/>
          </p:nvSpPr>
          <p:spPr bwMode="auto">
            <a:xfrm>
              <a:off x="4399" y="1429"/>
              <a:ext cx="617" cy="6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85" name="Line 93"/>
            <p:cNvSpPr>
              <a:spLocks noChangeShapeType="1"/>
            </p:cNvSpPr>
            <p:nvPr/>
          </p:nvSpPr>
          <p:spPr bwMode="auto">
            <a:xfrm>
              <a:off x="4712" y="2049"/>
              <a:ext cx="1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84" name="Line 92"/>
            <p:cNvSpPr>
              <a:spLocks noChangeShapeType="1"/>
            </p:cNvSpPr>
            <p:nvPr/>
          </p:nvSpPr>
          <p:spPr bwMode="auto">
            <a:xfrm>
              <a:off x="4712" y="3034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83" name="Line 91"/>
            <p:cNvSpPr>
              <a:spLocks noChangeShapeType="1"/>
            </p:cNvSpPr>
            <p:nvPr/>
          </p:nvSpPr>
          <p:spPr bwMode="auto">
            <a:xfrm>
              <a:off x="4713" y="4211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82" name="Line 90"/>
            <p:cNvSpPr>
              <a:spLocks noChangeShapeType="1"/>
            </p:cNvSpPr>
            <p:nvPr/>
          </p:nvSpPr>
          <p:spPr bwMode="auto">
            <a:xfrm>
              <a:off x="6479" y="3712"/>
              <a:ext cx="1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81" name="Line 89"/>
            <p:cNvSpPr>
              <a:spLocks noChangeShapeType="1"/>
            </p:cNvSpPr>
            <p:nvPr/>
          </p:nvSpPr>
          <p:spPr bwMode="auto">
            <a:xfrm>
              <a:off x="8130" y="1755"/>
              <a:ext cx="1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80" name="Line 88"/>
            <p:cNvSpPr>
              <a:spLocks noChangeShapeType="1"/>
            </p:cNvSpPr>
            <p:nvPr/>
          </p:nvSpPr>
          <p:spPr bwMode="auto">
            <a:xfrm>
              <a:off x="8129" y="267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79" name="Line 87"/>
            <p:cNvSpPr>
              <a:spLocks noChangeShapeType="1"/>
            </p:cNvSpPr>
            <p:nvPr/>
          </p:nvSpPr>
          <p:spPr bwMode="auto">
            <a:xfrm>
              <a:off x="8146" y="3641"/>
              <a:ext cx="1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78" name="Line 86"/>
            <p:cNvSpPr>
              <a:spLocks noChangeShapeType="1"/>
            </p:cNvSpPr>
            <p:nvPr/>
          </p:nvSpPr>
          <p:spPr bwMode="auto">
            <a:xfrm>
              <a:off x="8147" y="4608"/>
              <a:ext cx="1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77" name="Text Box 85"/>
            <p:cNvSpPr txBox="1">
              <a:spLocks noChangeArrowheads="1"/>
            </p:cNvSpPr>
            <p:nvPr/>
          </p:nvSpPr>
          <p:spPr bwMode="auto">
            <a:xfrm>
              <a:off x="4352" y="1509"/>
              <a:ext cx="846" cy="65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76" name="Text Box 84"/>
            <p:cNvSpPr txBox="1">
              <a:spLocks noChangeArrowheads="1"/>
            </p:cNvSpPr>
            <p:nvPr/>
          </p:nvSpPr>
          <p:spPr bwMode="auto">
            <a:xfrm>
              <a:off x="4391" y="2516"/>
              <a:ext cx="719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75" name="Text Box 83"/>
            <p:cNvSpPr txBox="1">
              <a:spLocks noChangeArrowheads="1"/>
            </p:cNvSpPr>
            <p:nvPr/>
          </p:nvSpPr>
          <p:spPr bwMode="auto">
            <a:xfrm>
              <a:off x="4396" y="3667"/>
              <a:ext cx="71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74" name="Text Box 82"/>
            <p:cNvSpPr txBox="1">
              <a:spLocks noChangeArrowheads="1"/>
            </p:cNvSpPr>
            <p:nvPr/>
          </p:nvSpPr>
          <p:spPr bwMode="auto">
            <a:xfrm>
              <a:off x="4399" y="4820"/>
              <a:ext cx="719" cy="6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73" name="Text Box 81"/>
            <p:cNvSpPr txBox="1">
              <a:spLocks noChangeArrowheads="1"/>
            </p:cNvSpPr>
            <p:nvPr/>
          </p:nvSpPr>
          <p:spPr bwMode="auto">
            <a:xfrm>
              <a:off x="6151" y="1869"/>
              <a:ext cx="721" cy="65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72" name="Text Box 80"/>
            <p:cNvSpPr txBox="1">
              <a:spLocks noChangeArrowheads="1"/>
            </p:cNvSpPr>
            <p:nvPr/>
          </p:nvSpPr>
          <p:spPr bwMode="auto">
            <a:xfrm>
              <a:off x="6126" y="3205"/>
              <a:ext cx="721" cy="64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71" name="Text Box 79"/>
            <p:cNvSpPr txBox="1">
              <a:spLocks noChangeArrowheads="1"/>
            </p:cNvSpPr>
            <p:nvPr/>
          </p:nvSpPr>
          <p:spPr bwMode="auto">
            <a:xfrm>
              <a:off x="6151" y="4467"/>
              <a:ext cx="721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70" name="Text Box 78"/>
            <p:cNvSpPr txBox="1">
              <a:spLocks noChangeArrowheads="1"/>
            </p:cNvSpPr>
            <p:nvPr/>
          </p:nvSpPr>
          <p:spPr bwMode="auto">
            <a:xfrm>
              <a:off x="7809" y="1241"/>
              <a:ext cx="695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9" name="Text Box 77"/>
            <p:cNvSpPr txBox="1">
              <a:spLocks noChangeArrowheads="1"/>
            </p:cNvSpPr>
            <p:nvPr/>
          </p:nvSpPr>
          <p:spPr bwMode="auto">
            <a:xfrm>
              <a:off x="7831" y="2112"/>
              <a:ext cx="695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8" name="Text Box 76"/>
            <p:cNvSpPr txBox="1">
              <a:spLocks noChangeArrowheads="1"/>
            </p:cNvSpPr>
            <p:nvPr/>
          </p:nvSpPr>
          <p:spPr bwMode="auto">
            <a:xfrm>
              <a:off x="7807" y="3092"/>
              <a:ext cx="695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7" name="Text Box 75"/>
            <p:cNvSpPr txBox="1">
              <a:spLocks noChangeArrowheads="1"/>
            </p:cNvSpPr>
            <p:nvPr/>
          </p:nvSpPr>
          <p:spPr bwMode="auto">
            <a:xfrm>
              <a:off x="7798" y="4097"/>
              <a:ext cx="695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6" name="Text Box 74"/>
            <p:cNvSpPr txBox="1">
              <a:spLocks noChangeArrowheads="1"/>
            </p:cNvSpPr>
            <p:nvPr/>
          </p:nvSpPr>
          <p:spPr bwMode="auto">
            <a:xfrm>
              <a:off x="7820" y="5078"/>
              <a:ext cx="695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5" name="Text Box 73"/>
            <p:cNvSpPr txBox="1">
              <a:spLocks noChangeArrowheads="1"/>
            </p:cNvSpPr>
            <p:nvPr/>
          </p:nvSpPr>
          <p:spPr bwMode="auto">
            <a:xfrm>
              <a:off x="9730" y="2870"/>
              <a:ext cx="554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4" name="Text Box 72"/>
            <p:cNvSpPr txBox="1">
              <a:spLocks noChangeArrowheads="1"/>
            </p:cNvSpPr>
            <p:nvPr/>
          </p:nvSpPr>
          <p:spPr bwMode="auto">
            <a:xfrm>
              <a:off x="3750" y="1778"/>
              <a:ext cx="360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3" name="Text Box 71"/>
            <p:cNvSpPr txBox="1">
              <a:spLocks noChangeArrowheads="1"/>
            </p:cNvSpPr>
            <p:nvPr/>
          </p:nvSpPr>
          <p:spPr bwMode="auto">
            <a:xfrm>
              <a:off x="3812" y="2408"/>
              <a:ext cx="54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2" name="Text Box 70"/>
            <p:cNvSpPr txBox="1">
              <a:spLocks noChangeArrowheads="1"/>
            </p:cNvSpPr>
            <p:nvPr/>
          </p:nvSpPr>
          <p:spPr bwMode="auto">
            <a:xfrm>
              <a:off x="3812" y="3015"/>
              <a:ext cx="587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1" name="Text Box 69"/>
            <p:cNvSpPr txBox="1">
              <a:spLocks noChangeArrowheads="1"/>
            </p:cNvSpPr>
            <p:nvPr/>
          </p:nvSpPr>
          <p:spPr bwMode="auto">
            <a:xfrm>
              <a:off x="3816" y="3796"/>
              <a:ext cx="72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0" name="Text Box 68"/>
            <p:cNvSpPr txBox="1">
              <a:spLocks noChangeArrowheads="1"/>
            </p:cNvSpPr>
            <p:nvPr/>
          </p:nvSpPr>
          <p:spPr bwMode="auto">
            <a:xfrm>
              <a:off x="4297" y="2046"/>
              <a:ext cx="719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9" name="Text Box 67"/>
            <p:cNvSpPr txBox="1">
              <a:spLocks noChangeArrowheads="1"/>
            </p:cNvSpPr>
            <p:nvPr/>
          </p:nvSpPr>
          <p:spPr bwMode="auto">
            <a:xfrm>
              <a:off x="4357" y="3029"/>
              <a:ext cx="538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8" name="Text Box 66"/>
            <p:cNvSpPr txBox="1">
              <a:spLocks noChangeArrowheads="1"/>
            </p:cNvSpPr>
            <p:nvPr/>
          </p:nvSpPr>
          <p:spPr bwMode="auto">
            <a:xfrm>
              <a:off x="4289" y="4222"/>
              <a:ext cx="623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7" name="Text Box 65"/>
            <p:cNvSpPr txBox="1">
              <a:spLocks noChangeArrowheads="1"/>
            </p:cNvSpPr>
            <p:nvPr/>
          </p:nvSpPr>
          <p:spPr bwMode="auto">
            <a:xfrm>
              <a:off x="5432" y="1509"/>
              <a:ext cx="717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6" name="Text Box 64"/>
            <p:cNvSpPr txBox="1">
              <a:spLocks noChangeArrowheads="1"/>
            </p:cNvSpPr>
            <p:nvPr/>
          </p:nvSpPr>
          <p:spPr bwMode="auto">
            <a:xfrm>
              <a:off x="5071" y="2064"/>
              <a:ext cx="61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5" name="Text Box 63"/>
            <p:cNvSpPr txBox="1">
              <a:spLocks noChangeArrowheads="1"/>
            </p:cNvSpPr>
            <p:nvPr/>
          </p:nvSpPr>
          <p:spPr bwMode="auto">
            <a:xfrm>
              <a:off x="5447" y="2664"/>
              <a:ext cx="556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4" name="Text Box 62"/>
            <p:cNvSpPr txBox="1">
              <a:spLocks noChangeArrowheads="1"/>
            </p:cNvSpPr>
            <p:nvPr/>
          </p:nvSpPr>
          <p:spPr bwMode="auto">
            <a:xfrm>
              <a:off x="5198" y="3307"/>
              <a:ext cx="610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3" name="Text Box 61"/>
            <p:cNvSpPr txBox="1">
              <a:spLocks noChangeArrowheads="1"/>
            </p:cNvSpPr>
            <p:nvPr/>
          </p:nvSpPr>
          <p:spPr bwMode="auto">
            <a:xfrm>
              <a:off x="5612" y="4029"/>
              <a:ext cx="514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2" name="Text Box 60"/>
            <p:cNvSpPr txBox="1">
              <a:spLocks noChangeArrowheads="1"/>
            </p:cNvSpPr>
            <p:nvPr/>
          </p:nvSpPr>
          <p:spPr bwMode="auto">
            <a:xfrm>
              <a:off x="5267" y="4510"/>
              <a:ext cx="555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1" name="Text Box 59"/>
            <p:cNvSpPr txBox="1">
              <a:spLocks noChangeArrowheads="1"/>
            </p:cNvSpPr>
            <p:nvPr/>
          </p:nvSpPr>
          <p:spPr bwMode="auto">
            <a:xfrm>
              <a:off x="6126" y="2473"/>
              <a:ext cx="569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0" name="Text Box 58"/>
            <p:cNvSpPr txBox="1">
              <a:spLocks noChangeArrowheads="1"/>
            </p:cNvSpPr>
            <p:nvPr/>
          </p:nvSpPr>
          <p:spPr bwMode="auto">
            <a:xfrm>
              <a:off x="6126" y="3849"/>
              <a:ext cx="569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49" name="Text Box 57"/>
            <p:cNvSpPr txBox="1">
              <a:spLocks noChangeArrowheads="1"/>
            </p:cNvSpPr>
            <p:nvPr/>
          </p:nvSpPr>
          <p:spPr bwMode="auto">
            <a:xfrm>
              <a:off x="6872" y="1429"/>
              <a:ext cx="721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48" name="Text Box 56"/>
            <p:cNvSpPr txBox="1">
              <a:spLocks noChangeArrowheads="1"/>
            </p:cNvSpPr>
            <p:nvPr/>
          </p:nvSpPr>
          <p:spPr bwMode="auto">
            <a:xfrm>
              <a:off x="7066" y="1869"/>
              <a:ext cx="506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46" name="Text Box 54"/>
            <p:cNvSpPr txBox="1">
              <a:spLocks noChangeArrowheads="1"/>
            </p:cNvSpPr>
            <p:nvPr/>
          </p:nvSpPr>
          <p:spPr bwMode="auto">
            <a:xfrm>
              <a:off x="6847" y="2605"/>
              <a:ext cx="633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45" name="Text Box 53"/>
            <p:cNvSpPr txBox="1">
              <a:spLocks noChangeArrowheads="1"/>
            </p:cNvSpPr>
            <p:nvPr/>
          </p:nvSpPr>
          <p:spPr bwMode="auto">
            <a:xfrm>
              <a:off x="7154" y="3023"/>
              <a:ext cx="57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44" name="Text Box 52"/>
            <p:cNvSpPr txBox="1">
              <a:spLocks noChangeArrowheads="1"/>
            </p:cNvSpPr>
            <p:nvPr/>
          </p:nvSpPr>
          <p:spPr bwMode="auto">
            <a:xfrm>
              <a:off x="7120" y="3579"/>
              <a:ext cx="586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43" name="Text Box 51"/>
            <p:cNvSpPr txBox="1">
              <a:spLocks noChangeArrowheads="1"/>
            </p:cNvSpPr>
            <p:nvPr/>
          </p:nvSpPr>
          <p:spPr bwMode="auto">
            <a:xfrm>
              <a:off x="6887" y="4260"/>
              <a:ext cx="541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42" name="Text Box 50"/>
            <p:cNvSpPr txBox="1">
              <a:spLocks noChangeArrowheads="1"/>
            </p:cNvSpPr>
            <p:nvPr/>
          </p:nvSpPr>
          <p:spPr bwMode="auto">
            <a:xfrm>
              <a:off x="7231" y="4758"/>
              <a:ext cx="718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41" name="Text Box 49"/>
            <p:cNvSpPr txBox="1">
              <a:spLocks noChangeArrowheads="1"/>
            </p:cNvSpPr>
            <p:nvPr/>
          </p:nvSpPr>
          <p:spPr bwMode="auto">
            <a:xfrm>
              <a:off x="7630" y="1689"/>
              <a:ext cx="598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40" name="Text Box 48"/>
            <p:cNvSpPr txBox="1">
              <a:spLocks noChangeArrowheads="1"/>
            </p:cNvSpPr>
            <p:nvPr/>
          </p:nvSpPr>
          <p:spPr bwMode="auto">
            <a:xfrm>
              <a:off x="7805" y="2692"/>
              <a:ext cx="40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39" name="Text Box 47"/>
            <p:cNvSpPr txBox="1">
              <a:spLocks noChangeArrowheads="1"/>
            </p:cNvSpPr>
            <p:nvPr/>
          </p:nvSpPr>
          <p:spPr bwMode="auto">
            <a:xfrm>
              <a:off x="7645" y="3635"/>
              <a:ext cx="555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38" name="Text Box 46"/>
            <p:cNvSpPr txBox="1">
              <a:spLocks noChangeArrowheads="1"/>
            </p:cNvSpPr>
            <p:nvPr/>
          </p:nvSpPr>
          <p:spPr bwMode="auto">
            <a:xfrm>
              <a:off x="7820" y="4581"/>
              <a:ext cx="505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37" name="Text Box 45"/>
            <p:cNvSpPr txBox="1">
              <a:spLocks noChangeArrowheads="1"/>
            </p:cNvSpPr>
            <p:nvPr/>
          </p:nvSpPr>
          <p:spPr bwMode="auto">
            <a:xfrm>
              <a:off x="8738" y="1733"/>
              <a:ext cx="72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36" name="Text Box 44"/>
            <p:cNvSpPr txBox="1">
              <a:spLocks noChangeArrowheads="1"/>
            </p:cNvSpPr>
            <p:nvPr/>
          </p:nvSpPr>
          <p:spPr bwMode="auto">
            <a:xfrm>
              <a:off x="8727" y="2880"/>
              <a:ext cx="61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35" name="Text Box 43"/>
            <p:cNvSpPr txBox="1">
              <a:spLocks noChangeArrowheads="1"/>
            </p:cNvSpPr>
            <p:nvPr/>
          </p:nvSpPr>
          <p:spPr bwMode="auto">
            <a:xfrm>
              <a:off x="8800" y="3432"/>
              <a:ext cx="566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34" name="Text Box 42"/>
            <p:cNvSpPr txBox="1">
              <a:spLocks noChangeArrowheads="1"/>
            </p:cNvSpPr>
            <p:nvPr/>
          </p:nvSpPr>
          <p:spPr bwMode="auto">
            <a:xfrm>
              <a:off x="8738" y="4089"/>
              <a:ext cx="554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33" name="Oval 41"/>
            <p:cNvSpPr>
              <a:spLocks noChangeArrowheads="1"/>
            </p:cNvSpPr>
            <p:nvPr/>
          </p:nvSpPr>
          <p:spPr bwMode="auto">
            <a:xfrm>
              <a:off x="2835" y="2511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32" name="Oval 40"/>
            <p:cNvSpPr>
              <a:spLocks noChangeArrowheads="1"/>
            </p:cNvSpPr>
            <p:nvPr/>
          </p:nvSpPr>
          <p:spPr bwMode="auto">
            <a:xfrm>
              <a:off x="4399" y="2411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31" name="Oval 39"/>
            <p:cNvSpPr>
              <a:spLocks noChangeArrowheads="1"/>
            </p:cNvSpPr>
            <p:nvPr/>
          </p:nvSpPr>
          <p:spPr bwMode="auto">
            <a:xfrm>
              <a:off x="4399" y="3574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30" name="Oval 38"/>
            <p:cNvSpPr>
              <a:spLocks noChangeArrowheads="1"/>
            </p:cNvSpPr>
            <p:nvPr/>
          </p:nvSpPr>
          <p:spPr bwMode="auto">
            <a:xfrm>
              <a:off x="4399" y="4749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9" name="Oval 37"/>
            <p:cNvSpPr>
              <a:spLocks noChangeArrowheads="1"/>
            </p:cNvSpPr>
            <p:nvPr/>
          </p:nvSpPr>
          <p:spPr bwMode="auto">
            <a:xfrm>
              <a:off x="6155" y="3092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8" name="Oval 36"/>
            <p:cNvSpPr>
              <a:spLocks noChangeArrowheads="1"/>
            </p:cNvSpPr>
            <p:nvPr/>
          </p:nvSpPr>
          <p:spPr bwMode="auto">
            <a:xfrm>
              <a:off x="6166" y="4431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7" name="Oval 35"/>
            <p:cNvSpPr>
              <a:spLocks noChangeArrowheads="1"/>
            </p:cNvSpPr>
            <p:nvPr/>
          </p:nvSpPr>
          <p:spPr bwMode="auto">
            <a:xfrm>
              <a:off x="6149" y="1755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6" name="Oval 34"/>
            <p:cNvSpPr>
              <a:spLocks noChangeArrowheads="1"/>
            </p:cNvSpPr>
            <p:nvPr/>
          </p:nvSpPr>
          <p:spPr bwMode="auto">
            <a:xfrm>
              <a:off x="7809" y="1149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5" name="Oval 33"/>
            <p:cNvSpPr>
              <a:spLocks noChangeArrowheads="1"/>
            </p:cNvSpPr>
            <p:nvPr/>
          </p:nvSpPr>
          <p:spPr bwMode="auto">
            <a:xfrm>
              <a:off x="7818" y="2043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4" name="Oval 32"/>
            <p:cNvSpPr>
              <a:spLocks noChangeArrowheads="1"/>
            </p:cNvSpPr>
            <p:nvPr/>
          </p:nvSpPr>
          <p:spPr bwMode="auto">
            <a:xfrm>
              <a:off x="7820" y="3014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3" name="Oval 31"/>
            <p:cNvSpPr>
              <a:spLocks noChangeArrowheads="1"/>
            </p:cNvSpPr>
            <p:nvPr/>
          </p:nvSpPr>
          <p:spPr bwMode="auto">
            <a:xfrm>
              <a:off x="7830" y="3993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2" name="Oval 30"/>
            <p:cNvSpPr>
              <a:spLocks noChangeArrowheads="1"/>
            </p:cNvSpPr>
            <p:nvPr/>
          </p:nvSpPr>
          <p:spPr bwMode="auto">
            <a:xfrm>
              <a:off x="7842" y="4978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1" name="Oval 29"/>
            <p:cNvSpPr>
              <a:spLocks noChangeArrowheads="1"/>
            </p:cNvSpPr>
            <p:nvPr/>
          </p:nvSpPr>
          <p:spPr bwMode="auto">
            <a:xfrm>
              <a:off x="9730" y="2879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59418" name="Group 26"/>
            <p:cNvGrpSpPr>
              <a:grpSpLocks/>
            </p:cNvGrpSpPr>
            <p:nvPr/>
          </p:nvGrpSpPr>
          <p:grpSpPr bwMode="auto">
            <a:xfrm>
              <a:off x="3166" y="1224"/>
              <a:ext cx="708" cy="4320"/>
              <a:chOff x="2912" y="1502"/>
              <a:chExt cx="708" cy="4320"/>
            </a:xfrm>
          </p:grpSpPr>
          <p:sp>
            <p:nvSpPr>
              <p:cNvPr id="59420" name="Line 28"/>
              <p:cNvSpPr>
                <a:spLocks noChangeShapeType="1"/>
              </p:cNvSpPr>
              <p:nvPr/>
            </p:nvSpPr>
            <p:spPr bwMode="auto">
              <a:xfrm>
                <a:off x="3461" y="1502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19" name="Text Box 27"/>
              <p:cNvSpPr txBox="1">
                <a:spLocks noChangeArrowheads="1"/>
              </p:cNvSpPr>
              <p:nvPr/>
            </p:nvSpPr>
            <p:spPr bwMode="auto">
              <a:xfrm>
                <a:off x="2912" y="4990"/>
                <a:ext cx="708" cy="60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К</a:t>
                </a:r>
                <a:r>
                  <a:rPr kumimoji="0" lang="ru-RU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59407" name="Group 15"/>
            <p:cNvGrpSpPr>
              <a:grpSpLocks/>
            </p:cNvGrpSpPr>
            <p:nvPr/>
          </p:nvGrpSpPr>
          <p:grpSpPr bwMode="auto">
            <a:xfrm>
              <a:off x="3287" y="1689"/>
              <a:ext cx="2894" cy="3362"/>
              <a:chOff x="3287" y="1689"/>
              <a:chExt cx="2894" cy="3362"/>
            </a:xfrm>
          </p:grpSpPr>
          <p:sp>
            <p:nvSpPr>
              <p:cNvPr id="59417" name="Line 25"/>
              <p:cNvSpPr>
                <a:spLocks noChangeShapeType="1"/>
              </p:cNvSpPr>
              <p:nvPr/>
            </p:nvSpPr>
            <p:spPr bwMode="auto">
              <a:xfrm flipV="1">
                <a:off x="3408" y="1755"/>
                <a:ext cx="991" cy="9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16" name="Line 24"/>
              <p:cNvSpPr>
                <a:spLocks noChangeShapeType="1"/>
              </p:cNvSpPr>
              <p:nvPr/>
            </p:nvSpPr>
            <p:spPr bwMode="auto">
              <a:xfrm flipV="1">
                <a:off x="3452" y="2770"/>
                <a:ext cx="94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15" name="Line 23"/>
              <p:cNvSpPr>
                <a:spLocks noChangeShapeType="1"/>
              </p:cNvSpPr>
              <p:nvPr/>
            </p:nvSpPr>
            <p:spPr bwMode="auto">
              <a:xfrm>
                <a:off x="3287" y="3092"/>
                <a:ext cx="1205" cy="17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14" name="Line 22"/>
              <p:cNvSpPr>
                <a:spLocks noChangeShapeType="1"/>
              </p:cNvSpPr>
              <p:nvPr/>
            </p:nvSpPr>
            <p:spPr bwMode="auto">
              <a:xfrm>
                <a:off x="3419" y="2957"/>
                <a:ext cx="1051" cy="7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13" name="Line 21"/>
              <p:cNvSpPr>
                <a:spLocks noChangeShapeType="1"/>
              </p:cNvSpPr>
              <p:nvPr/>
            </p:nvSpPr>
            <p:spPr bwMode="auto">
              <a:xfrm>
                <a:off x="5016" y="1689"/>
                <a:ext cx="1135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12" name="Line 20"/>
              <p:cNvSpPr>
                <a:spLocks noChangeShapeType="1"/>
              </p:cNvSpPr>
              <p:nvPr/>
            </p:nvSpPr>
            <p:spPr bwMode="auto">
              <a:xfrm>
                <a:off x="5016" y="2837"/>
                <a:ext cx="1165" cy="4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11" name="Line 19"/>
              <p:cNvSpPr>
                <a:spLocks noChangeShapeType="1"/>
              </p:cNvSpPr>
              <p:nvPr/>
            </p:nvSpPr>
            <p:spPr bwMode="auto">
              <a:xfrm flipV="1">
                <a:off x="5016" y="2049"/>
                <a:ext cx="1135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10" name="Line 18"/>
              <p:cNvSpPr>
                <a:spLocks noChangeShapeType="1"/>
              </p:cNvSpPr>
              <p:nvPr/>
            </p:nvSpPr>
            <p:spPr bwMode="auto">
              <a:xfrm flipV="1">
                <a:off x="5016" y="3499"/>
                <a:ext cx="1157" cy="3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09" name="Line 17"/>
              <p:cNvSpPr>
                <a:spLocks noChangeShapeType="1"/>
              </p:cNvSpPr>
              <p:nvPr/>
            </p:nvSpPr>
            <p:spPr bwMode="auto">
              <a:xfrm>
                <a:off x="5016" y="4028"/>
                <a:ext cx="1165" cy="5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08" name="Line 16"/>
              <p:cNvSpPr>
                <a:spLocks noChangeShapeType="1"/>
              </p:cNvSpPr>
              <p:nvPr/>
            </p:nvSpPr>
            <p:spPr bwMode="auto">
              <a:xfrm flipV="1">
                <a:off x="5016" y="4820"/>
                <a:ext cx="1157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  <p:grpSp>
          <p:nvGrpSpPr>
            <p:cNvPr id="59394" name="Group 2"/>
            <p:cNvGrpSpPr>
              <a:grpSpLocks/>
            </p:cNvGrpSpPr>
            <p:nvPr/>
          </p:nvGrpSpPr>
          <p:grpSpPr bwMode="auto">
            <a:xfrm>
              <a:off x="6468" y="1429"/>
              <a:ext cx="3456" cy="3862"/>
              <a:chOff x="6468" y="1429"/>
              <a:chExt cx="3456" cy="3862"/>
            </a:xfrm>
          </p:grpSpPr>
          <p:sp>
            <p:nvSpPr>
              <p:cNvPr id="59406" name="Line 14"/>
              <p:cNvSpPr>
                <a:spLocks noChangeShapeType="1"/>
              </p:cNvSpPr>
              <p:nvPr/>
            </p:nvSpPr>
            <p:spPr bwMode="auto">
              <a:xfrm>
                <a:off x="6468" y="2375"/>
                <a:ext cx="1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05" name="Line 13"/>
              <p:cNvSpPr>
                <a:spLocks noChangeShapeType="1"/>
              </p:cNvSpPr>
              <p:nvPr/>
            </p:nvSpPr>
            <p:spPr bwMode="auto">
              <a:xfrm flipV="1">
                <a:off x="6764" y="1429"/>
                <a:ext cx="1045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04" name="Line 12"/>
              <p:cNvSpPr>
                <a:spLocks noChangeShapeType="1"/>
              </p:cNvSpPr>
              <p:nvPr/>
            </p:nvSpPr>
            <p:spPr bwMode="auto">
              <a:xfrm>
                <a:off x="6761" y="2152"/>
                <a:ext cx="1048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03" name="Line 11"/>
              <p:cNvSpPr>
                <a:spLocks noChangeShapeType="1"/>
              </p:cNvSpPr>
              <p:nvPr/>
            </p:nvSpPr>
            <p:spPr bwMode="auto">
              <a:xfrm flipH="1">
                <a:off x="6761" y="2511"/>
                <a:ext cx="1102" cy="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02" name="Line 10"/>
              <p:cNvSpPr>
                <a:spLocks noChangeShapeType="1"/>
              </p:cNvSpPr>
              <p:nvPr/>
            </p:nvSpPr>
            <p:spPr bwMode="auto">
              <a:xfrm>
                <a:off x="6761" y="3400"/>
                <a:ext cx="10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01" name="Line 9"/>
              <p:cNvSpPr>
                <a:spLocks noChangeShapeType="1"/>
              </p:cNvSpPr>
              <p:nvPr/>
            </p:nvSpPr>
            <p:spPr bwMode="auto">
              <a:xfrm>
                <a:off x="6728" y="3557"/>
                <a:ext cx="1135" cy="6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00" name="Line 8"/>
              <p:cNvSpPr>
                <a:spLocks noChangeShapeType="1"/>
              </p:cNvSpPr>
              <p:nvPr/>
            </p:nvSpPr>
            <p:spPr bwMode="auto">
              <a:xfrm flipV="1">
                <a:off x="6783" y="4389"/>
                <a:ext cx="1047" cy="3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399" name="Line 7"/>
              <p:cNvSpPr>
                <a:spLocks noChangeShapeType="1"/>
              </p:cNvSpPr>
              <p:nvPr/>
            </p:nvSpPr>
            <p:spPr bwMode="auto">
              <a:xfrm>
                <a:off x="6772" y="4853"/>
                <a:ext cx="1091" cy="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398" name="Line 6"/>
              <p:cNvSpPr>
                <a:spLocks noChangeShapeType="1"/>
              </p:cNvSpPr>
              <p:nvPr/>
            </p:nvSpPr>
            <p:spPr bwMode="auto">
              <a:xfrm>
                <a:off x="8399" y="1628"/>
                <a:ext cx="1446" cy="13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397" name="Line 5"/>
              <p:cNvSpPr>
                <a:spLocks noChangeShapeType="1"/>
              </p:cNvSpPr>
              <p:nvPr/>
            </p:nvSpPr>
            <p:spPr bwMode="auto">
              <a:xfrm flipV="1">
                <a:off x="8426" y="3233"/>
                <a:ext cx="1304" cy="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396" name="Line 4"/>
              <p:cNvSpPr>
                <a:spLocks noChangeShapeType="1"/>
              </p:cNvSpPr>
              <p:nvPr/>
            </p:nvSpPr>
            <p:spPr bwMode="auto">
              <a:xfrm flipH="1">
                <a:off x="8426" y="3333"/>
                <a:ext cx="1337" cy="9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395" name="Line 3"/>
              <p:cNvSpPr>
                <a:spLocks noChangeShapeType="1"/>
              </p:cNvSpPr>
              <p:nvPr/>
            </p:nvSpPr>
            <p:spPr bwMode="auto">
              <a:xfrm flipH="1">
                <a:off x="8470" y="3477"/>
                <a:ext cx="1454" cy="17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</p:grpSp>
      <p:sp>
        <p:nvSpPr>
          <p:cNvPr id="59489" name="Rectangle 9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521" name="Rectangle 129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0" y="507207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2. Находим    </a:t>
            </a:r>
          </a:p>
          <a:p>
            <a:endParaRPr lang="ru-RU" sz="2400" dirty="0"/>
          </a:p>
        </p:txBody>
      </p:sp>
      <p:sp>
        <p:nvSpPr>
          <p:cNvPr id="59536" name="Rectangle 1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9535" name="Object 143"/>
          <p:cNvGraphicFramePr>
            <a:graphicFrameLocks noChangeAspect="1"/>
          </p:cNvGraphicFramePr>
          <p:nvPr/>
        </p:nvGraphicFramePr>
        <p:xfrm>
          <a:off x="1893075" y="5072074"/>
          <a:ext cx="2262203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7" name="Формула" r:id="rId4" imgW="1562100" imgH="495300" progId="Equation.3">
                  <p:embed/>
                </p:oleObj>
              </mc:Choice>
              <mc:Fallback>
                <p:oleObj name="Формула" r:id="rId4" imgW="1562100" imgH="49530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075" y="5072074"/>
                        <a:ext cx="2262203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0" y="571501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3. </a:t>
            </a:r>
            <a:r>
              <a:rPr lang="ru-RU" sz="2400" dirty="0" err="1" smtClean="0"/>
              <a:t>Закорачиваем</a:t>
            </a:r>
            <a:r>
              <a:rPr lang="ru-RU" sz="2400" dirty="0" smtClean="0"/>
              <a:t> все ребра графа 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-25000" dirty="0" smtClean="0"/>
              <a:t>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) с </a:t>
            </a:r>
            <a:r>
              <a:rPr lang="ru-RU" sz="2400" i="1" dirty="0" err="1" smtClean="0"/>
              <a:t>q</a:t>
            </a:r>
            <a:r>
              <a:rPr lang="en-US" sz="2400" i="1" baseline="-25000" dirty="0" err="1" smtClean="0"/>
              <a:t>ij</a:t>
            </a:r>
            <a:r>
              <a:rPr lang="ru-RU" sz="2400" i="1" dirty="0" smtClean="0"/>
              <a:t>≥</a:t>
            </a:r>
            <a:r>
              <a:rPr lang="en-US" sz="2400" i="1" dirty="0" smtClean="0"/>
              <a:t>Q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.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0" y="628652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4. Это ребра (</a:t>
            </a:r>
            <a:r>
              <a:rPr lang="en-US" sz="2400" i="1" dirty="0" smtClean="0"/>
              <a:t>s</a:t>
            </a:r>
            <a:r>
              <a:rPr lang="ru-RU" sz="2400" i="1" baseline="-25000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), 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), 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8</a:t>
            </a:r>
            <a:r>
              <a:rPr lang="ru-RU" sz="2400" dirty="0" smtClean="0"/>
              <a:t>), 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9</a:t>
            </a:r>
            <a:r>
              <a:rPr lang="ru-RU" sz="2400" dirty="0" smtClean="0"/>
              <a:t>) и 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12</a:t>
            </a:r>
            <a:r>
              <a:rPr lang="ru-RU" sz="2400" dirty="0" smtClean="0"/>
              <a:t>). Получаем граф </a:t>
            </a:r>
            <a:r>
              <a:rPr lang="en-US" sz="2400" i="1" dirty="0" smtClean="0"/>
              <a:t>G</a:t>
            </a:r>
            <a:r>
              <a:rPr lang="ru-RU" sz="2400" i="1" baseline="-25000" dirty="0" smtClean="0"/>
              <a:t>1.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106" name="Text Box 41"/>
          <p:cNvSpPr txBox="1">
            <a:spLocks noChangeArrowheads="1"/>
          </p:cNvSpPr>
          <p:nvPr/>
        </p:nvSpPr>
        <p:spPr bwMode="auto">
          <a:xfrm>
            <a:off x="4499992" y="1772816"/>
            <a:ext cx="542702" cy="517806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5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  <p:bldP spid="1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1441" name="Group 1"/>
          <p:cNvGrpSpPr>
            <a:grpSpLocks noChangeAspect="1"/>
          </p:cNvGrpSpPr>
          <p:nvPr/>
        </p:nvGrpSpPr>
        <p:grpSpPr bwMode="auto">
          <a:xfrm>
            <a:off x="0" y="0"/>
            <a:ext cx="7792962" cy="4000504"/>
            <a:chOff x="1718" y="8423"/>
            <a:chExt cx="7919" cy="3557"/>
          </a:xfrm>
        </p:grpSpPr>
        <p:sp>
          <p:nvSpPr>
            <p:cNvPr id="61505" name="AutoShape 65"/>
            <p:cNvSpPr>
              <a:spLocks noChangeAspect="1" noChangeArrowheads="1" noTextEdit="1"/>
            </p:cNvSpPr>
            <p:nvPr/>
          </p:nvSpPr>
          <p:spPr bwMode="auto">
            <a:xfrm>
              <a:off x="1718" y="8423"/>
              <a:ext cx="7919" cy="3557"/>
            </a:xfrm>
            <a:prstGeom prst="rect">
              <a:avLst/>
            </a:prstGeom>
            <a:noFill/>
            <a:ln w="9525"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04" name="Text Box 64"/>
            <p:cNvSpPr txBox="1">
              <a:spLocks noChangeArrowheads="1"/>
            </p:cNvSpPr>
            <p:nvPr/>
          </p:nvSpPr>
          <p:spPr bwMode="auto">
            <a:xfrm>
              <a:off x="1762" y="9800"/>
              <a:ext cx="955" cy="7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s, 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503" name="Oval 63"/>
            <p:cNvSpPr>
              <a:spLocks noChangeArrowheads="1"/>
            </p:cNvSpPr>
            <p:nvPr/>
          </p:nvSpPr>
          <p:spPr bwMode="auto">
            <a:xfrm>
              <a:off x="3476" y="10812"/>
              <a:ext cx="794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02" name="Line 62"/>
            <p:cNvSpPr>
              <a:spLocks noChangeShapeType="1"/>
            </p:cNvSpPr>
            <p:nvPr/>
          </p:nvSpPr>
          <p:spPr bwMode="auto">
            <a:xfrm>
              <a:off x="3878" y="9188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01" name="Line 61"/>
            <p:cNvSpPr>
              <a:spLocks noChangeShapeType="1"/>
            </p:cNvSpPr>
            <p:nvPr/>
          </p:nvSpPr>
          <p:spPr bwMode="auto">
            <a:xfrm>
              <a:off x="3878" y="10316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00" name="Line 60"/>
            <p:cNvSpPr>
              <a:spLocks noChangeShapeType="1"/>
            </p:cNvSpPr>
            <p:nvPr/>
          </p:nvSpPr>
          <p:spPr bwMode="auto">
            <a:xfrm>
              <a:off x="6937" y="10088"/>
              <a:ext cx="1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99" name="Line 59"/>
            <p:cNvSpPr>
              <a:spLocks noChangeShapeType="1"/>
            </p:cNvSpPr>
            <p:nvPr/>
          </p:nvSpPr>
          <p:spPr bwMode="auto">
            <a:xfrm>
              <a:off x="4210" y="11348"/>
              <a:ext cx="1074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98" name="Line 58"/>
            <p:cNvSpPr>
              <a:spLocks noChangeShapeType="1"/>
            </p:cNvSpPr>
            <p:nvPr/>
          </p:nvSpPr>
          <p:spPr bwMode="auto">
            <a:xfrm flipV="1">
              <a:off x="3878" y="11734"/>
              <a:ext cx="14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97" name="Text Box 57"/>
            <p:cNvSpPr txBox="1">
              <a:spLocks noChangeArrowheads="1"/>
            </p:cNvSpPr>
            <p:nvPr/>
          </p:nvSpPr>
          <p:spPr bwMode="auto">
            <a:xfrm>
              <a:off x="3518" y="8648"/>
              <a:ext cx="721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96" name="Text Box 56"/>
            <p:cNvSpPr txBox="1">
              <a:spLocks noChangeArrowheads="1"/>
            </p:cNvSpPr>
            <p:nvPr/>
          </p:nvSpPr>
          <p:spPr bwMode="auto">
            <a:xfrm>
              <a:off x="3551" y="9787"/>
              <a:ext cx="719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95" name="Text Box 55"/>
            <p:cNvSpPr txBox="1">
              <a:spLocks noChangeArrowheads="1"/>
            </p:cNvSpPr>
            <p:nvPr/>
          </p:nvSpPr>
          <p:spPr bwMode="auto">
            <a:xfrm>
              <a:off x="3378" y="10867"/>
              <a:ext cx="1077" cy="6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  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94" name="Text Box 54"/>
            <p:cNvSpPr txBox="1">
              <a:spLocks noChangeArrowheads="1"/>
            </p:cNvSpPr>
            <p:nvPr/>
          </p:nvSpPr>
          <p:spPr bwMode="auto">
            <a:xfrm>
              <a:off x="5168" y="11415"/>
              <a:ext cx="1160" cy="56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93" name="Text Box 53"/>
            <p:cNvSpPr txBox="1">
              <a:spLocks noChangeArrowheads="1"/>
            </p:cNvSpPr>
            <p:nvPr/>
          </p:nvSpPr>
          <p:spPr bwMode="auto">
            <a:xfrm>
              <a:off x="6618" y="9524"/>
              <a:ext cx="720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92" name="Text Box 52"/>
            <p:cNvSpPr txBox="1">
              <a:spLocks noChangeArrowheads="1"/>
            </p:cNvSpPr>
            <p:nvPr/>
          </p:nvSpPr>
          <p:spPr bwMode="auto">
            <a:xfrm>
              <a:off x="6636" y="10518"/>
              <a:ext cx="720" cy="53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91" name="Text Box 51"/>
            <p:cNvSpPr txBox="1">
              <a:spLocks noChangeArrowheads="1"/>
            </p:cNvSpPr>
            <p:nvPr/>
          </p:nvSpPr>
          <p:spPr bwMode="auto">
            <a:xfrm>
              <a:off x="8185" y="9864"/>
              <a:ext cx="719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t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90" name="Text Box 50"/>
            <p:cNvSpPr txBox="1">
              <a:spLocks noChangeArrowheads="1"/>
            </p:cNvSpPr>
            <p:nvPr/>
          </p:nvSpPr>
          <p:spPr bwMode="auto">
            <a:xfrm>
              <a:off x="2798" y="8968"/>
              <a:ext cx="720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9" name="Text Box 49"/>
            <p:cNvSpPr txBox="1">
              <a:spLocks noChangeArrowheads="1"/>
            </p:cNvSpPr>
            <p:nvPr/>
          </p:nvSpPr>
          <p:spPr bwMode="auto">
            <a:xfrm>
              <a:off x="2849" y="9723"/>
              <a:ext cx="594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8" name="Text Box 48"/>
            <p:cNvSpPr txBox="1">
              <a:spLocks noChangeArrowheads="1"/>
            </p:cNvSpPr>
            <p:nvPr/>
          </p:nvSpPr>
          <p:spPr bwMode="auto">
            <a:xfrm>
              <a:off x="2728" y="10161"/>
              <a:ext cx="953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10, 14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7" name="Text Box 47"/>
            <p:cNvSpPr txBox="1">
              <a:spLocks noChangeArrowheads="1"/>
            </p:cNvSpPr>
            <p:nvPr/>
          </p:nvSpPr>
          <p:spPr bwMode="auto">
            <a:xfrm>
              <a:off x="3518" y="9188"/>
              <a:ext cx="719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6" name="Text Box 46"/>
            <p:cNvSpPr txBox="1">
              <a:spLocks noChangeArrowheads="1"/>
            </p:cNvSpPr>
            <p:nvPr/>
          </p:nvSpPr>
          <p:spPr bwMode="auto">
            <a:xfrm>
              <a:off x="3516" y="10316"/>
              <a:ext cx="467" cy="4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5" name="Text Box 45"/>
            <p:cNvSpPr txBox="1">
              <a:spLocks noChangeArrowheads="1"/>
            </p:cNvSpPr>
            <p:nvPr/>
          </p:nvSpPr>
          <p:spPr bwMode="auto">
            <a:xfrm>
              <a:off x="4308" y="8488"/>
              <a:ext cx="717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4" name="Text Box 44"/>
            <p:cNvSpPr txBox="1">
              <a:spLocks noChangeArrowheads="1"/>
            </p:cNvSpPr>
            <p:nvPr/>
          </p:nvSpPr>
          <p:spPr bwMode="auto">
            <a:xfrm>
              <a:off x="4239" y="9118"/>
              <a:ext cx="721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3" name="Text Box 43"/>
            <p:cNvSpPr txBox="1">
              <a:spLocks noChangeArrowheads="1"/>
            </p:cNvSpPr>
            <p:nvPr/>
          </p:nvSpPr>
          <p:spPr bwMode="auto">
            <a:xfrm>
              <a:off x="3735" y="10214"/>
              <a:ext cx="665" cy="66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13,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2" name="Text Box 42"/>
            <p:cNvSpPr txBox="1">
              <a:spLocks noChangeArrowheads="1"/>
            </p:cNvSpPr>
            <p:nvPr/>
          </p:nvSpPr>
          <p:spPr bwMode="auto">
            <a:xfrm>
              <a:off x="4058" y="11428"/>
              <a:ext cx="650" cy="4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1" name="Text Box 41"/>
            <p:cNvSpPr txBox="1">
              <a:spLocks noChangeArrowheads="1"/>
            </p:cNvSpPr>
            <p:nvPr/>
          </p:nvSpPr>
          <p:spPr bwMode="auto">
            <a:xfrm>
              <a:off x="4741" y="9652"/>
              <a:ext cx="721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7,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0" name="Text Box 40"/>
            <p:cNvSpPr txBox="1">
              <a:spLocks noChangeArrowheads="1"/>
            </p:cNvSpPr>
            <p:nvPr/>
          </p:nvSpPr>
          <p:spPr bwMode="auto">
            <a:xfrm>
              <a:off x="4469" y="11092"/>
              <a:ext cx="722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6, 9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9" name="Text Box 39"/>
            <p:cNvSpPr txBox="1">
              <a:spLocks noChangeArrowheads="1"/>
            </p:cNvSpPr>
            <p:nvPr/>
          </p:nvSpPr>
          <p:spPr bwMode="auto">
            <a:xfrm>
              <a:off x="4862" y="9313"/>
              <a:ext cx="803" cy="7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6,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8" name="Text Box 38"/>
            <p:cNvSpPr txBox="1">
              <a:spLocks noChangeArrowheads="1"/>
            </p:cNvSpPr>
            <p:nvPr/>
          </p:nvSpPr>
          <p:spPr bwMode="auto">
            <a:xfrm>
              <a:off x="5165" y="9976"/>
              <a:ext cx="901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13, 7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7" name="Text Box 37"/>
            <p:cNvSpPr txBox="1">
              <a:spLocks noChangeArrowheads="1"/>
            </p:cNvSpPr>
            <p:nvPr/>
          </p:nvSpPr>
          <p:spPr bwMode="auto">
            <a:xfrm>
              <a:off x="5316" y="10588"/>
              <a:ext cx="547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6" name="Text Box 36"/>
            <p:cNvSpPr txBox="1">
              <a:spLocks noChangeArrowheads="1"/>
            </p:cNvSpPr>
            <p:nvPr/>
          </p:nvSpPr>
          <p:spPr bwMode="auto">
            <a:xfrm>
              <a:off x="6039" y="10997"/>
              <a:ext cx="837" cy="53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7,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5" name="Text Box 35"/>
            <p:cNvSpPr txBox="1">
              <a:spLocks noChangeArrowheads="1"/>
            </p:cNvSpPr>
            <p:nvPr/>
          </p:nvSpPr>
          <p:spPr bwMode="auto">
            <a:xfrm>
              <a:off x="4480" y="9930"/>
              <a:ext cx="721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4" name="Text Box 34"/>
            <p:cNvSpPr txBox="1">
              <a:spLocks noChangeArrowheads="1"/>
            </p:cNvSpPr>
            <p:nvPr/>
          </p:nvSpPr>
          <p:spPr bwMode="auto">
            <a:xfrm>
              <a:off x="6537" y="10078"/>
              <a:ext cx="556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3" name="Text Box 33"/>
            <p:cNvSpPr txBox="1">
              <a:spLocks noChangeArrowheads="1"/>
            </p:cNvSpPr>
            <p:nvPr/>
          </p:nvSpPr>
          <p:spPr bwMode="auto">
            <a:xfrm>
              <a:off x="6488" y="8747"/>
              <a:ext cx="719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2" name="Text Box 32"/>
            <p:cNvSpPr txBox="1">
              <a:spLocks noChangeArrowheads="1"/>
            </p:cNvSpPr>
            <p:nvPr/>
          </p:nvSpPr>
          <p:spPr bwMode="auto">
            <a:xfrm>
              <a:off x="7297" y="9840"/>
              <a:ext cx="648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1" name="Text Box 31"/>
            <p:cNvSpPr txBox="1">
              <a:spLocks noChangeArrowheads="1"/>
            </p:cNvSpPr>
            <p:nvPr/>
          </p:nvSpPr>
          <p:spPr bwMode="auto">
            <a:xfrm>
              <a:off x="7297" y="10194"/>
              <a:ext cx="719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0" name="Text Box 30"/>
            <p:cNvSpPr txBox="1">
              <a:spLocks noChangeArrowheads="1"/>
            </p:cNvSpPr>
            <p:nvPr/>
          </p:nvSpPr>
          <p:spPr bwMode="auto">
            <a:xfrm>
              <a:off x="7154" y="11180"/>
              <a:ext cx="71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69" name="Line 29"/>
            <p:cNvSpPr>
              <a:spLocks noChangeShapeType="1"/>
            </p:cNvSpPr>
            <p:nvPr/>
          </p:nvSpPr>
          <p:spPr bwMode="auto">
            <a:xfrm flipH="1" flipV="1">
              <a:off x="2325" y="10349"/>
              <a:ext cx="1554" cy="13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8" name="Line 28"/>
            <p:cNvSpPr>
              <a:spLocks noChangeShapeType="1"/>
            </p:cNvSpPr>
            <p:nvPr/>
          </p:nvSpPr>
          <p:spPr bwMode="auto">
            <a:xfrm>
              <a:off x="2798" y="8828"/>
              <a:ext cx="1" cy="3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7" name="Text Box 27"/>
            <p:cNvSpPr txBox="1">
              <a:spLocks noChangeArrowheads="1"/>
            </p:cNvSpPr>
            <p:nvPr/>
          </p:nvSpPr>
          <p:spPr bwMode="auto">
            <a:xfrm>
              <a:off x="2259" y="11503"/>
              <a:ext cx="708" cy="4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К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66" name="Oval 26"/>
            <p:cNvSpPr>
              <a:spLocks noChangeArrowheads="1"/>
            </p:cNvSpPr>
            <p:nvPr/>
          </p:nvSpPr>
          <p:spPr bwMode="auto">
            <a:xfrm>
              <a:off x="1985" y="9727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5" name="Oval 25"/>
            <p:cNvSpPr>
              <a:spLocks noChangeArrowheads="1"/>
            </p:cNvSpPr>
            <p:nvPr/>
          </p:nvSpPr>
          <p:spPr bwMode="auto">
            <a:xfrm>
              <a:off x="3505" y="8568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4" name="Oval 24"/>
            <p:cNvSpPr>
              <a:spLocks noChangeArrowheads="1"/>
            </p:cNvSpPr>
            <p:nvPr/>
          </p:nvSpPr>
          <p:spPr bwMode="auto">
            <a:xfrm>
              <a:off x="3560" y="9698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3" name="Oval 23"/>
            <p:cNvSpPr>
              <a:spLocks noChangeArrowheads="1"/>
            </p:cNvSpPr>
            <p:nvPr/>
          </p:nvSpPr>
          <p:spPr bwMode="auto">
            <a:xfrm>
              <a:off x="5168" y="8488"/>
              <a:ext cx="676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2" name="Oval 22"/>
            <p:cNvSpPr>
              <a:spLocks noChangeArrowheads="1"/>
            </p:cNvSpPr>
            <p:nvPr/>
          </p:nvSpPr>
          <p:spPr bwMode="auto">
            <a:xfrm>
              <a:off x="8198" y="9840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1" name="Oval 21"/>
            <p:cNvSpPr>
              <a:spLocks noChangeArrowheads="1"/>
            </p:cNvSpPr>
            <p:nvPr/>
          </p:nvSpPr>
          <p:spPr bwMode="auto">
            <a:xfrm>
              <a:off x="6590" y="9468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0" name="Oval 20"/>
            <p:cNvSpPr>
              <a:spLocks noChangeArrowheads="1"/>
            </p:cNvSpPr>
            <p:nvPr/>
          </p:nvSpPr>
          <p:spPr bwMode="auto">
            <a:xfrm>
              <a:off x="6636" y="10460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59" name="Oval 19"/>
            <p:cNvSpPr>
              <a:spLocks noChangeArrowheads="1"/>
            </p:cNvSpPr>
            <p:nvPr/>
          </p:nvSpPr>
          <p:spPr bwMode="auto">
            <a:xfrm>
              <a:off x="5284" y="11268"/>
              <a:ext cx="839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61442" name="Group 2"/>
            <p:cNvGrpSpPr>
              <a:grpSpLocks/>
            </p:cNvGrpSpPr>
            <p:nvPr/>
          </p:nvGrpSpPr>
          <p:grpSpPr bwMode="auto">
            <a:xfrm>
              <a:off x="2509" y="8597"/>
              <a:ext cx="5927" cy="3137"/>
              <a:chOff x="2509" y="8597"/>
              <a:chExt cx="5927" cy="3137"/>
            </a:xfrm>
          </p:grpSpPr>
          <p:sp>
            <p:nvSpPr>
              <p:cNvPr id="61458" name="Line 18"/>
              <p:cNvSpPr>
                <a:spLocks noChangeShapeType="1"/>
              </p:cNvSpPr>
              <p:nvPr/>
            </p:nvSpPr>
            <p:spPr bwMode="auto">
              <a:xfrm flipV="1">
                <a:off x="4081" y="8968"/>
                <a:ext cx="1153" cy="8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61443" name="Group 3"/>
              <p:cNvGrpSpPr>
                <a:grpSpLocks/>
              </p:cNvGrpSpPr>
              <p:nvPr/>
            </p:nvGrpSpPr>
            <p:grpSpPr bwMode="auto">
              <a:xfrm>
                <a:off x="2509" y="8597"/>
                <a:ext cx="5927" cy="3137"/>
                <a:chOff x="2509" y="8597"/>
                <a:chExt cx="5927" cy="3137"/>
              </a:xfrm>
            </p:grpSpPr>
            <p:sp>
              <p:nvSpPr>
                <p:cNvPr id="6145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509" y="8850"/>
                  <a:ext cx="1009" cy="9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5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602" y="10034"/>
                  <a:ext cx="958" cy="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55" name="Line 15"/>
                <p:cNvSpPr>
                  <a:spLocks noChangeShapeType="1"/>
                </p:cNvSpPr>
                <p:nvPr/>
              </p:nvSpPr>
              <p:spPr bwMode="auto">
                <a:xfrm>
                  <a:off x="2509" y="10239"/>
                  <a:ext cx="1163" cy="6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54" name="Line 14"/>
                <p:cNvSpPr>
                  <a:spLocks noChangeShapeType="1"/>
                </p:cNvSpPr>
                <p:nvPr/>
              </p:nvSpPr>
              <p:spPr bwMode="auto">
                <a:xfrm>
                  <a:off x="4122" y="8829"/>
                  <a:ext cx="105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5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109" y="9075"/>
                  <a:ext cx="1208" cy="18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5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224" y="9930"/>
                  <a:ext cx="2366" cy="10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5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270" y="10758"/>
                  <a:ext cx="2366" cy="4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5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6123" y="11080"/>
                  <a:ext cx="805" cy="4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4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6066" y="11632"/>
                  <a:ext cx="1477" cy="1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48" name="Line 8"/>
                <p:cNvSpPr>
                  <a:spLocks noChangeShapeType="1"/>
                </p:cNvSpPr>
                <p:nvPr/>
              </p:nvSpPr>
              <p:spPr bwMode="auto">
                <a:xfrm>
                  <a:off x="5844" y="8773"/>
                  <a:ext cx="2456" cy="1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47" name="Line 7"/>
                <p:cNvSpPr>
                  <a:spLocks noChangeShapeType="1"/>
                </p:cNvSpPr>
                <p:nvPr/>
              </p:nvSpPr>
              <p:spPr bwMode="auto">
                <a:xfrm>
                  <a:off x="7207" y="9730"/>
                  <a:ext cx="991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46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7207" y="10316"/>
                  <a:ext cx="1024" cy="3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45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7543" y="10447"/>
                  <a:ext cx="893" cy="118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44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022" y="8597"/>
                  <a:ext cx="1080" cy="521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 </a:t>
                  </a: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Calibri" pitchFamily="34" charset="0"/>
                      <a:cs typeface="Times New Roman" pitchFamily="18" charset="0"/>
                    </a:rPr>
                    <a:t>x</a:t>
                  </a:r>
                  <a:r>
                    <a:rPr kumimoji="0" lang="en-US" sz="2400" b="0" i="1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Calibri" pitchFamily="34" charset="0"/>
                      <a:cs typeface="Times New Roman" pitchFamily="18" charset="0"/>
                    </a:rPr>
                    <a:t>5</a:t>
                  </a: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Calibri" pitchFamily="34" charset="0"/>
                      <a:cs typeface="Times New Roman" pitchFamily="18" charset="0"/>
                    </a:rPr>
                    <a:t>, х</a:t>
                  </a:r>
                  <a:r>
                    <a:rPr kumimoji="0" lang="en-US" sz="2400" b="0" i="1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Calibri" pitchFamily="34" charset="0"/>
                      <a:cs typeface="Times New Roman" pitchFamily="18" charset="0"/>
                    </a:rPr>
                    <a:t>8</a:t>
                  </a: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</p:grpSp>
      <p:sp>
        <p:nvSpPr>
          <p:cNvPr id="68" name="TextBox 67"/>
          <p:cNvSpPr txBox="1"/>
          <p:nvPr/>
        </p:nvSpPr>
        <p:spPr>
          <a:xfrm>
            <a:off x="0" y="4000504"/>
            <a:ext cx="442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5. Проводим разрез </a:t>
            </a:r>
            <a:r>
              <a:rPr lang="ru-RU" sz="2400" i="1" dirty="0" smtClean="0"/>
              <a:t>К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, находим</a:t>
            </a:r>
          </a:p>
        </p:txBody>
      </p:sp>
      <p:graphicFrame>
        <p:nvGraphicFramePr>
          <p:cNvPr id="61538" name="Object 98"/>
          <p:cNvGraphicFramePr>
            <a:graphicFrameLocks noChangeAspect="1"/>
          </p:cNvGraphicFramePr>
          <p:nvPr/>
        </p:nvGraphicFramePr>
        <p:xfrm>
          <a:off x="4500562" y="3929066"/>
          <a:ext cx="270831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2" name="Формула" r:id="rId3" imgW="1600200" imgH="469800" progId="Equation.3">
                  <p:embed/>
                </p:oleObj>
              </mc:Choice>
              <mc:Fallback>
                <p:oleObj name="Формула" r:id="rId3" imgW="1600200" imgH="4698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3929066"/>
                        <a:ext cx="2708319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0" y="4500570"/>
            <a:ext cx="900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6. </a:t>
            </a:r>
            <a:r>
              <a:rPr lang="ru-RU" sz="2400" dirty="0" err="1" smtClean="0"/>
              <a:t>Закорачиваем</a:t>
            </a:r>
            <a:r>
              <a:rPr lang="ru-RU" sz="2400" dirty="0" smtClean="0"/>
              <a:t> все ребра графа 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-25000" dirty="0" smtClean="0"/>
              <a:t>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) с </a:t>
            </a:r>
            <a:r>
              <a:rPr lang="ru-RU" sz="2400" i="1" dirty="0" err="1" smtClean="0"/>
              <a:t>q</a:t>
            </a:r>
            <a:r>
              <a:rPr lang="en-US" sz="2400" i="1" baseline="-25000" dirty="0" err="1" smtClean="0"/>
              <a:t>ij</a:t>
            </a:r>
            <a:r>
              <a:rPr lang="ru-RU" sz="2400" i="1" dirty="0" smtClean="0"/>
              <a:t>≥</a:t>
            </a:r>
            <a:r>
              <a:rPr lang="en-US" sz="2400" i="1" dirty="0" smtClean="0"/>
              <a:t>Q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. Это ребра (</a:t>
            </a:r>
            <a:r>
              <a:rPr lang="en-US" sz="2400" i="1" dirty="0" smtClean="0"/>
              <a:t>s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х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х</a:t>
            </a:r>
            <a:r>
              <a:rPr lang="ru-RU" sz="2400" i="1" baseline="-25000" dirty="0" smtClean="0"/>
              <a:t>6</a:t>
            </a:r>
            <a:r>
              <a:rPr lang="ru-RU" sz="2400" i="1" dirty="0" smtClean="0"/>
              <a:t>, х</a:t>
            </a:r>
            <a:r>
              <a:rPr lang="ru-RU" sz="2400" i="1" baseline="-25000" dirty="0" smtClean="0"/>
              <a:t>9</a:t>
            </a:r>
            <a:r>
              <a:rPr lang="ru-RU" sz="2400" dirty="0" smtClean="0"/>
              <a:t>), (</a:t>
            </a:r>
            <a:r>
              <a:rPr lang="ru-RU" sz="2400" i="1" dirty="0" smtClean="0"/>
              <a:t>х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х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8</a:t>
            </a:r>
            <a:r>
              <a:rPr lang="ru-RU" sz="2400" i="1" dirty="0" smtClean="0"/>
              <a:t>, </a:t>
            </a:r>
            <a:r>
              <a:rPr lang="en-US" sz="2400" i="1" dirty="0" smtClean="0"/>
              <a:t>t</a:t>
            </a:r>
            <a:r>
              <a:rPr lang="ru-RU" sz="2400" dirty="0" smtClean="0"/>
              <a:t>). Получаем граф </a:t>
            </a:r>
            <a:r>
              <a:rPr lang="en-US" sz="2400" i="1" dirty="0" smtClean="0"/>
              <a:t>G</a:t>
            </a:r>
            <a:r>
              <a:rPr lang="ru-RU" sz="2400" i="1" baseline="-25000" dirty="0" smtClean="0"/>
              <a:t>2.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0" y="5286388"/>
            <a:ext cx="442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7. Проводим разрез </a:t>
            </a:r>
            <a:r>
              <a:rPr lang="ru-RU" sz="2400" i="1" dirty="0" smtClean="0"/>
              <a:t>К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, находим </a:t>
            </a:r>
          </a:p>
        </p:txBody>
      </p:sp>
      <p:graphicFrame>
        <p:nvGraphicFramePr>
          <p:cNvPr id="61539" name="Object 99"/>
          <p:cNvGraphicFramePr>
            <a:graphicFrameLocks noChangeAspect="1"/>
          </p:cNvGraphicFramePr>
          <p:nvPr/>
        </p:nvGraphicFramePr>
        <p:xfrm>
          <a:off x="4453347" y="5286388"/>
          <a:ext cx="2677200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3" name="Формула" r:id="rId5" imgW="1612800" imgH="469800" progId="Equation.3">
                  <p:embed/>
                </p:oleObj>
              </mc:Choice>
              <mc:Fallback>
                <p:oleObj name="Формула" r:id="rId5" imgW="1612800" imgH="4698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347" y="5286388"/>
                        <a:ext cx="2677200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6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09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8369" name="Group 1"/>
          <p:cNvGrpSpPr>
            <a:grpSpLocks noChangeAspect="1"/>
          </p:cNvGrpSpPr>
          <p:nvPr/>
        </p:nvGrpSpPr>
        <p:grpSpPr bwMode="auto">
          <a:xfrm>
            <a:off x="1571604" y="-24"/>
            <a:ext cx="5715040" cy="3500462"/>
            <a:chOff x="1868" y="1140"/>
            <a:chExt cx="4898" cy="3003"/>
          </a:xfrm>
        </p:grpSpPr>
        <p:sp>
          <p:nvSpPr>
            <p:cNvPr id="58407" name="Oval 39"/>
            <p:cNvSpPr>
              <a:spLocks noChangeArrowheads="1"/>
            </p:cNvSpPr>
            <p:nvPr/>
          </p:nvSpPr>
          <p:spPr bwMode="auto">
            <a:xfrm>
              <a:off x="1985" y="3131"/>
              <a:ext cx="1172" cy="7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06" name="Oval 38"/>
            <p:cNvSpPr>
              <a:spLocks noChangeArrowheads="1"/>
            </p:cNvSpPr>
            <p:nvPr/>
          </p:nvSpPr>
          <p:spPr bwMode="auto">
            <a:xfrm>
              <a:off x="3518" y="1331"/>
              <a:ext cx="119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05" name="Oval 37"/>
            <p:cNvSpPr>
              <a:spLocks noChangeArrowheads="1"/>
            </p:cNvSpPr>
            <p:nvPr/>
          </p:nvSpPr>
          <p:spPr bwMode="auto">
            <a:xfrm>
              <a:off x="5721" y="3053"/>
              <a:ext cx="811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2798" y="1691"/>
              <a:ext cx="7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>
              <a:off x="4389" y="2849"/>
              <a:ext cx="442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flipV="1">
              <a:off x="3149" y="3191"/>
              <a:ext cx="834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5355" y="3233"/>
              <a:ext cx="4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>
              <a:off x="4525" y="1948"/>
              <a:ext cx="418" cy="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99" name="Text Box 31"/>
            <p:cNvSpPr txBox="1">
              <a:spLocks noChangeArrowheads="1"/>
            </p:cNvSpPr>
            <p:nvPr/>
          </p:nvSpPr>
          <p:spPr bwMode="auto">
            <a:xfrm>
              <a:off x="3518" y="1364"/>
              <a:ext cx="1324" cy="73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5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,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t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8" name="Text Box 30"/>
            <p:cNvSpPr txBox="1">
              <a:spLocks noChangeArrowheads="1"/>
            </p:cNvSpPr>
            <p:nvPr/>
          </p:nvSpPr>
          <p:spPr bwMode="auto">
            <a:xfrm>
              <a:off x="5611" y="3142"/>
              <a:ext cx="1155" cy="57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7" name="Text Box 29"/>
            <p:cNvSpPr txBox="1">
              <a:spLocks noChangeArrowheads="1"/>
            </p:cNvSpPr>
            <p:nvPr/>
          </p:nvSpPr>
          <p:spPr bwMode="auto">
            <a:xfrm>
              <a:off x="3760" y="2687"/>
              <a:ext cx="720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6" name="Text Box 28"/>
            <p:cNvSpPr txBox="1">
              <a:spLocks noChangeArrowheads="1"/>
            </p:cNvSpPr>
            <p:nvPr/>
          </p:nvSpPr>
          <p:spPr bwMode="auto">
            <a:xfrm>
              <a:off x="4689" y="2951"/>
              <a:ext cx="72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5" name="Text Box 27"/>
            <p:cNvSpPr txBox="1">
              <a:spLocks noChangeArrowheads="1"/>
            </p:cNvSpPr>
            <p:nvPr/>
          </p:nvSpPr>
          <p:spPr bwMode="auto">
            <a:xfrm>
              <a:off x="2762" y="2051"/>
              <a:ext cx="720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4" name="Text Box 26"/>
            <p:cNvSpPr txBox="1">
              <a:spLocks noChangeArrowheads="1"/>
            </p:cNvSpPr>
            <p:nvPr/>
          </p:nvSpPr>
          <p:spPr bwMode="auto">
            <a:xfrm>
              <a:off x="3074" y="1918"/>
              <a:ext cx="638" cy="7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 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3" name="Text Box 25"/>
            <p:cNvSpPr txBox="1">
              <a:spLocks noChangeArrowheads="1"/>
            </p:cNvSpPr>
            <p:nvPr/>
          </p:nvSpPr>
          <p:spPr bwMode="auto">
            <a:xfrm>
              <a:off x="3055" y="1581"/>
              <a:ext cx="709" cy="7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2" name="Text Box 24"/>
            <p:cNvSpPr txBox="1">
              <a:spLocks noChangeArrowheads="1"/>
            </p:cNvSpPr>
            <p:nvPr/>
          </p:nvSpPr>
          <p:spPr bwMode="auto">
            <a:xfrm>
              <a:off x="2618" y="2591"/>
              <a:ext cx="719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1" name="Text Box 23"/>
            <p:cNvSpPr txBox="1">
              <a:spLocks noChangeArrowheads="1"/>
            </p:cNvSpPr>
            <p:nvPr/>
          </p:nvSpPr>
          <p:spPr bwMode="auto">
            <a:xfrm>
              <a:off x="1868" y="2367"/>
              <a:ext cx="719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0" name="Text Box 22"/>
            <p:cNvSpPr txBox="1">
              <a:spLocks noChangeArrowheads="1"/>
            </p:cNvSpPr>
            <p:nvPr/>
          </p:nvSpPr>
          <p:spPr bwMode="auto">
            <a:xfrm>
              <a:off x="2688" y="2571"/>
              <a:ext cx="898" cy="81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 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9" name="Text Box 21"/>
            <p:cNvSpPr txBox="1">
              <a:spLocks noChangeArrowheads="1"/>
            </p:cNvSpPr>
            <p:nvPr/>
          </p:nvSpPr>
          <p:spPr bwMode="auto">
            <a:xfrm>
              <a:off x="4723" y="3448"/>
              <a:ext cx="973" cy="48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4, 6, 9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8" name="Text Box 20"/>
            <p:cNvSpPr txBox="1">
              <a:spLocks noChangeArrowheads="1"/>
            </p:cNvSpPr>
            <p:nvPr/>
          </p:nvSpPr>
          <p:spPr bwMode="auto">
            <a:xfrm>
              <a:off x="3061" y="2948"/>
              <a:ext cx="818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13, 7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7" name="Text Box 19"/>
            <p:cNvSpPr txBox="1">
              <a:spLocks noChangeArrowheads="1"/>
            </p:cNvSpPr>
            <p:nvPr/>
          </p:nvSpPr>
          <p:spPr bwMode="auto">
            <a:xfrm>
              <a:off x="4239" y="3054"/>
              <a:ext cx="603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5284" y="2800"/>
              <a:ext cx="721" cy="38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9, 7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4302" y="2571"/>
              <a:ext cx="72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4" name="Text Box 16"/>
            <p:cNvSpPr txBox="1">
              <a:spLocks noChangeArrowheads="1"/>
            </p:cNvSpPr>
            <p:nvPr/>
          </p:nvSpPr>
          <p:spPr bwMode="auto">
            <a:xfrm>
              <a:off x="3646" y="2165"/>
              <a:ext cx="578" cy="4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3" name="Text Box 15"/>
            <p:cNvSpPr txBox="1">
              <a:spLocks noChangeArrowheads="1"/>
            </p:cNvSpPr>
            <p:nvPr/>
          </p:nvSpPr>
          <p:spPr bwMode="auto">
            <a:xfrm>
              <a:off x="4326" y="2067"/>
              <a:ext cx="717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5044" y="1995"/>
              <a:ext cx="719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3518" y="1214"/>
              <a:ext cx="2" cy="29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80" name="Text Box 12"/>
            <p:cNvSpPr txBox="1">
              <a:spLocks noChangeArrowheads="1"/>
            </p:cNvSpPr>
            <p:nvPr/>
          </p:nvSpPr>
          <p:spPr bwMode="auto">
            <a:xfrm>
              <a:off x="3055" y="3721"/>
              <a:ext cx="709" cy="42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К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79" name="Text Box 11"/>
            <p:cNvSpPr txBox="1">
              <a:spLocks noChangeArrowheads="1"/>
            </p:cNvSpPr>
            <p:nvPr/>
          </p:nvSpPr>
          <p:spPr bwMode="auto">
            <a:xfrm>
              <a:off x="2726" y="1153"/>
              <a:ext cx="359" cy="6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78" name="Freeform 10"/>
            <p:cNvSpPr>
              <a:spLocks/>
            </p:cNvSpPr>
            <p:nvPr/>
          </p:nvSpPr>
          <p:spPr bwMode="auto">
            <a:xfrm rot="8627249">
              <a:off x="1941" y="2654"/>
              <a:ext cx="780" cy="480"/>
            </a:xfrm>
            <a:custGeom>
              <a:avLst/>
              <a:gdLst/>
              <a:ahLst/>
              <a:cxnLst>
                <a:cxn ang="0">
                  <a:pos x="780" y="90"/>
                </a:cxn>
                <a:cxn ang="0">
                  <a:pos x="600" y="630"/>
                </a:cxn>
                <a:cxn ang="0">
                  <a:pos x="60" y="630"/>
                </a:cxn>
                <a:cxn ang="0">
                  <a:pos x="240" y="90"/>
                </a:cxn>
                <a:cxn ang="0">
                  <a:pos x="600" y="90"/>
                </a:cxn>
              </a:cxnLst>
              <a:rect l="0" t="0" r="r" b="b"/>
              <a:pathLst>
                <a:path w="780" h="720">
                  <a:moveTo>
                    <a:pt x="780" y="90"/>
                  </a:moveTo>
                  <a:cubicBezTo>
                    <a:pt x="750" y="315"/>
                    <a:pt x="720" y="540"/>
                    <a:pt x="600" y="630"/>
                  </a:cubicBezTo>
                  <a:cubicBezTo>
                    <a:pt x="480" y="720"/>
                    <a:pt x="120" y="720"/>
                    <a:pt x="60" y="630"/>
                  </a:cubicBezTo>
                  <a:cubicBezTo>
                    <a:pt x="0" y="540"/>
                    <a:pt x="150" y="180"/>
                    <a:pt x="240" y="90"/>
                  </a:cubicBezTo>
                  <a:cubicBezTo>
                    <a:pt x="330" y="0"/>
                    <a:pt x="540" y="90"/>
                    <a:pt x="600" y="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77" name="Freeform 9"/>
            <p:cNvSpPr>
              <a:spLocks/>
            </p:cNvSpPr>
            <p:nvPr/>
          </p:nvSpPr>
          <p:spPr bwMode="auto">
            <a:xfrm>
              <a:off x="3017" y="1140"/>
              <a:ext cx="1200" cy="535"/>
            </a:xfrm>
            <a:custGeom>
              <a:avLst/>
              <a:gdLst/>
              <a:ahLst/>
              <a:cxnLst>
                <a:cxn ang="0">
                  <a:pos x="1200" y="240"/>
                </a:cxn>
                <a:cxn ang="0">
                  <a:pos x="120" y="60"/>
                </a:cxn>
                <a:cxn ang="0">
                  <a:pos x="480" y="600"/>
                </a:cxn>
              </a:cxnLst>
              <a:rect l="0" t="0" r="r" b="b"/>
              <a:pathLst>
                <a:path w="1200" h="600">
                  <a:moveTo>
                    <a:pt x="1200" y="240"/>
                  </a:moveTo>
                  <a:cubicBezTo>
                    <a:pt x="720" y="120"/>
                    <a:pt x="240" y="0"/>
                    <a:pt x="120" y="60"/>
                  </a:cubicBezTo>
                  <a:cubicBezTo>
                    <a:pt x="0" y="120"/>
                    <a:pt x="420" y="510"/>
                    <a:pt x="480" y="60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76" name="Oval 8"/>
            <p:cNvSpPr>
              <a:spLocks noChangeArrowheads="1"/>
            </p:cNvSpPr>
            <p:nvPr/>
          </p:nvSpPr>
          <p:spPr bwMode="auto">
            <a:xfrm>
              <a:off x="3784" y="2593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4749" y="2904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1898" y="3131"/>
              <a:ext cx="1441" cy="81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s, 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 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73" name="Line 5"/>
            <p:cNvSpPr>
              <a:spLocks noChangeShapeType="1"/>
            </p:cNvSpPr>
            <p:nvPr/>
          </p:nvSpPr>
          <p:spPr bwMode="auto">
            <a:xfrm flipV="1">
              <a:off x="3157" y="3388"/>
              <a:ext cx="1685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72" name="Line 4"/>
            <p:cNvSpPr>
              <a:spLocks noChangeShapeType="1"/>
            </p:cNvSpPr>
            <p:nvPr/>
          </p:nvSpPr>
          <p:spPr bwMode="auto">
            <a:xfrm>
              <a:off x="3066" y="3671"/>
              <a:ext cx="2939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71" name="Line 3"/>
            <p:cNvSpPr>
              <a:spLocks noChangeShapeType="1"/>
            </p:cNvSpPr>
            <p:nvPr/>
          </p:nvSpPr>
          <p:spPr bwMode="auto">
            <a:xfrm>
              <a:off x="4652" y="1827"/>
              <a:ext cx="1414" cy="1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70" name="Line 2"/>
            <p:cNvSpPr>
              <a:spLocks noChangeShapeType="1"/>
            </p:cNvSpPr>
            <p:nvPr/>
          </p:nvSpPr>
          <p:spPr bwMode="auto">
            <a:xfrm>
              <a:off x="4058" y="2051"/>
              <a:ext cx="23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0" y="3429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8. </a:t>
            </a:r>
            <a:r>
              <a:rPr lang="ru-RU" sz="2400" dirty="0" err="1" smtClean="0"/>
              <a:t>Закорачиваем</a:t>
            </a:r>
            <a:r>
              <a:rPr lang="ru-RU" sz="2400" dirty="0" smtClean="0"/>
              <a:t> все ребра графа 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-25000" dirty="0" smtClean="0"/>
              <a:t>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) с 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q</a:t>
            </a:r>
            <a:r>
              <a:rPr lang="en-US" sz="2400" i="1" baseline="-25000" dirty="0" err="1" smtClean="0"/>
              <a:t>ij</a:t>
            </a:r>
            <a:r>
              <a:rPr lang="en-US" sz="2400" i="1" baseline="-25000" dirty="0" smtClean="0"/>
              <a:t> </a:t>
            </a:r>
            <a:r>
              <a:rPr lang="ru-RU" sz="2400" i="1" dirty="0" smtClean="0"/>
              <a:t>≥ </a:t>
            </a:r>
            <a:r>
              <a:rPr lang="en-US" sz="2400" i="1" dirty="0" smtClean="0"/>
              <a:t>Q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.</a:t>
            </a:r>
            <a:r>
              <a:rPr lang="ru-RU" sz="2400" dirty="0" smtClean="0"/>
              <a:t> Получаем граф </a:t>
            </a:r>
            <a:r>
              <a:rPr lang="en-US" sz="2400" i="1" dirty="0" smtClean="0"/>
              <a:t>G</a:t>
            </a:r>
            <a:r>
              <a:rPr lang="ru-RU" sz="2400" i="1" baseline="-25000" dirty="0" smtClean="0"/>
              <a:t>3.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58457" name="Rectangle 8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8431" name="Group 63"/>
          <p:cNvGrpSpPr>
            <a:grpSpLocks noChangeAspect="1"/>
          </p:cNvGrpSpPr>
          <p:nvPr/>
        </p:nvGrpSpPr>
        <p:grpSpPr bwMode="auto">
          <a:xfrm>
            <a:off x="785786" y="3857628"/>
            <a:ext cx="7143800" cy="3000372"/>
            <a:chOff x="2798" y="10220"/>
            <a:chExt cx="6300" cy="2408"/>
          </a:xfrm>
        </p:grpSpPr>
        <p:sp>
          <p:nvSpPr>
            <p:cNvPr id="58456" name="AutoShape 88"/>
            <p:cNvSpPr>
              <a:spLocks noChangeAspect="1" noChangeArrowheads="1" noTextEdit="1"/>
            </p:cNvSpPr>
            <p:nvPr/>
          </p:nvSpPr>
          <p:spPr bwMode="auto">
            <a:xfrm>
              <a:off x="2798" y="10220"/>
              <a:ext cx="6300" cy="2408"/>
            </a:xfrm>
            <a:prstGeom prst="rect">
              <a:avLst/>
            </a:prstGeom>
            <a:noFill/>
            <a:ln w="9525"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55" name="Freeform 87"/>
            <p:cNvSpPr>
              <a:spLocks/>
            </p:cNvSpPr>
            <p:nvPr/>
          </p:nvSpPr>
          <p:spPr bwMode="auto">
            <a:xfrm>
              <a:off x="3488" y="10512"/>
              <a:ext cx="1860" cy="540"/>
            </a:xfrm>
            <a:custGeom>
              <a:avLst/>
              <a:gdLst/>
              <a:ahLst/>
              <a:cxnLst>
                <a:cxn ang="0">
                  <a:pos x="570" y="1440"/>
                </a:cxn>
                <a:cxn ang="0">
                  <a:pos x="30" y="900"/>
                </a:cxn>
                <a:cxn ang="0">
                  <a:pos x="750" y="0"/>
                </a:cxn>
                <a:cxn ang="0">
                  <a:pos x="1830" y="900"/>
                </a:cxn>
                <a:cxn ang="0">
                  <a:pos x="570" y="1440"/>
                </a:cxn>
              </a:cxnLst>
              <a:rect l="0" t="0" r="r" b="b"/>
              <a:pathLst>
                <a:path w="1860" h="1440">
                  <a:moveTo>
                    <a:pt x="570" y="1440"/>
                  </a:moveTo>
                  <a:cubicBezTo>
                    <a:pt x="270" y="1440"/>
                    <a:pt x="0" y="1140"/>
                    <a:pt x="30" y="900"/>
                  </a:cubicBezTo>
                  <a:cubicBezTo>
                    <a:pt x="60" y="660"/>
                    <a:pt x="450" y="0"/>
                    <a:pt x="750" y="0"/>
                  </a:cubicBezTo>
                  <a:cubicBezTo>
                    <a:pt x="1050" y="0"/>
                    <a:pt x="1860" y="660"/>
                    <a:pt x="1830" y="900"/>
                  </a:cubicBezTo>
                  <a:cubicBezTo>
                    <a:pt x="1800" y="1140"/>
                    <a:pt x="870" y="1440"/>
                    <a:pt x="570" y="14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54" name="Oval 86"/>
            <p:cNvSpPr>
              <a:spLocks noChangeArrowheads="1"/>
            </p:cNvSpPr>
            <p:nvPr/>
          </p:nvSpPr>
          <p:spPr bwMode="auto">
            <a:xfrm>
              <a:off x="2978" y="11052"/>
              <a:ext cx="2160" cy="108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53" name="Text Box 85"/>
            <p:cNvSpPr txBox="1">
              <a:spLocks noChangeArrowheads="1"/>
            </p:cNvSpPr>
            <p:nvPr/>
          </p:nvSpPr>
          <p:spPr bwMode="auto">
            <a:xfrm>
              <a:off x="3158" y="11152"/>
              <a:ext cx="2107" cy="80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s,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x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х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х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x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,x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x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5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5138" y="11636"/>
              <a:ext cx="17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>
              <a:off x="7119" y="11096"/>
              <a:ext cx="9" cy="2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>
              <a:off x="4238" y="12132"/>
              <a:ext cx="15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4993" y="10833"/>
              <a:ext cx="1845" cy="5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6590" y="12003"/>
              <a:ext cx="510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47" name="Text Box 79"/>
            <p:cNvSpPr txBox="1">
              <a:spLocks noChangeArrowheads="1"/>
            </p:cNvSpPr>
            <p:nvPr/>
          </p:nvSpPr>
          <p:spPr bwMode="auto">
            <a:xfrm>
              <a:off x="5728" y="11946"/>
              <a:ext cx="1006" cy="4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46" name="Text Box 78"/>
            <p:cNvSpPr txBox="1">
              <a:spLocks noChangeArrowheads="1"/>
            </p:cNvSpPr>
            <p:nvPr/>
          </p:nvSpPr>
          <p:spPr bwMode="auto">
            <a:xfrm>
              <a:off x="6929" y="10608"/>
              <a:ext cx="720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45" name="Text Box 77"/>
            <p:cNvSpPr txBox="1">
              <a:spLocks noChangeArrowheads="1"/>
            </p:cNvSpPr>
            <p:nvPr/>
          </p:nvSpPr>
          <p:spPr bwMode="auto">
            <a:xfrm>
              <a:off x="6888" y="11474"/>
              <a:ext cx="72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44" name="Text Box 76"/>
            <p:cNvSpPr txBox="1">
              <a:spLocks noChangeArrowheads="1"/>
            </p:cNvSpPr>
            <p:nvPr/>
          </p:nvSpPr>
          <p:spPr bwMode="auto">
            <a:xfrm>
              <a:off x="3371" y="10220"/>
              <a:ext cx="1080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6,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8, 10 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43" name="Text Box 75"/>
            <p:cNvSpPr txBox="1">
              <a:spLocks noChangeArrowheads="1"/>
            </p:cNvSpPr>
            <p:nvPr/>
          </p:nvSpPr>
          <p:spPr bwMode="auto">
            <a:xfrm>
              <a:off x="4652" y="10334"/>
              <a:ext cx="1080" cy="42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6, 8, 9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 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42" name="Text Box 74"/>
            <p:cNvSpPr txBox="1">
              <a:spLocks noChangeArrowheads="1"/>
            </p:cNvSpPr>
            <p:nvPr/>
          </p:nvSpPr>
          <p:spPr bwMode="auto">
            <a:xfrm>
              <a:off x="3141" y="10556"/>
              <a:ext cx="719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41" name="Text Box 73"/>
            <p:cNvSpPr txBox="1">
              <a:spLocks noChangeArrowheads="1"/>
            </p:cNvSpPr>
            <p:nvPr/>
          </p:nvSpPr>
          <p:spPr bwMode="auto">
            <a:xfrm>
              <a:off x="4172" y="10512"/>
              <a:ext cx="697" cy="4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40" name="Text Box 72"/>
            <p:cNvSpPr txBox="1">
              <a:spLocks noChangeArrowheads="1"/>
            </p:cNvSpPr>
            <p:nvPr/>
          </p:nvSpPr>
          <p:spPr bwMode="auto">
            <a:xfrm>
              <a:off x="4652" y="11825"/>
              <a:ext cx="1337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4, 6, 9, 10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39" name="Text Box 71"/>
            <p:cNvSpPr txBox="1">
              <a:spLocks noChangeArrowheads="1"/>
            </p:cNvSpPr>
            <p:nvPr/>
          </p:nvSpPr>
          <p:spPr bwMode="auto">
            <a:xfrm>
              <a:off x="5624" y="10600"/>
              <a:ext cx="900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7,12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38" name="Text Box 70"/>
            <p:cNvSpPr txBox="1">
              <a:spLocks noChangeArrowheads="1"/>
            </p:cNvSpPr>
            <p:nvPr/>
          </p:nvSpPr>
          <p:spPr bwMode="auto">
            <a:xfrm>
              <a:off x="5507" y="11285"/>
              <a:ext cx="924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8,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37" name="Text Box 69"/>
            <p:cNvSpPr txBox="1">
              <a:spLocks noChangeArrowheads="1"/>
            </p:cNvSpPr>
            <p:nvPr/>
          </p:nvSpPr>
          <p:spPr bwMode="auto">
            <a:xfrm>
              <a:off x="6763" y="12088"/>
              <a:ext cx="503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36" name="Text Box 68"/>
            <p:cNvSpPr txBox="1">
              <a:spLocks noChangeArrowheads="1"/>
            </p:cNvSpPr>
            <p:nvPr/>
          </p:nvSpPr>
          <p:spPr bwMode="auto">
            <a:xfrm>
              <a:off x="6685" y="11024"/>
              <a:ext cx="603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35" name="Text Box 67"/>
            <p:cNvSpPr txBox="1">
              <a:spLocks noChangeArrowheads="1"/>
            </p:cNvSpPr>
            <p:nvPr/>
          </p:nvSpPr>
          <p:spPr bwMode="auto">
            <a:xfrm>
              <a:off x="6550" y="11838"/>
              <a:ext cx="578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34" name="Oval 66"/>
            <p:cNvSpPr>
              <a:spLocks noChangeArrowheads="1"/>
            </p:cNvSpPr>
            <p:nvPr/>
          </p:nvSpPr>
          <p:spPr bwMode="auto">
            <a:xfrm>
              <a:off x="6838" y="10476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33" name="Oval 65"/>
            <p:cNvSpPr>
              <a:spLocks noChangeArrowheads="1"/>
            </p:cNvSpPr>
            <p:nvPr/>
          </p:nvSpPr>
          <p:spPr bwMode="auto">
            <a:xfrm>
              <a:off x="6888" y="11394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32" name="Oval 64"/>
            <p:cNvSpPr>
              <a:spLocks noChangeArrowheads="1"/>
            </p:cNvSpPr>
            <p:nvPr/>
          </p:nvSpPr>
          <p:spPr bwMode="auto">
            <a:xfrm>
              <a:off x="5834" y="11871"/>
              <a:ext cx="771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9. Вершины </a:t>
            </a:r>
            <a:r>
              <a:rPr lang="en-US" sz="2400" i="1" dirty="0" smtClean="0"/>
              <a:t>s</a:t>
            </a:r>
            <a:r>
              <a:rPr lang="ru-RU" sz="2400" i="1" dirty="0" smtClean="0"/>
              <a:t>-</a:t>
            </a:r>
            <a:r>
              <a:rPr lang="en-US" sz="2400" i="1" dirty="0" smtClean="0"/>
              <a:t>t</a:t>
            </a:r>
            <a:r>
              <a:rPr lang="ru-RU" sz="2400" dirty="0" smtClean="0"/>
              <a:t> объединены. Пропускная способность искомого пути </a:t>
            </a:r>
            <a:r>
              <a:rPr lang="en-US" sz="2400" i="1" dirty="0" smtClean="0"/>
              <a:t>Q</a:t>
            </a:r>
            <a:r>
              <a:rPr lang="ru-RU" sz="2400" i="1" dirty="0" smtClean="0"/>
              <a:t>(</a:t>
            </a:r>
            <a:r>
              <a:rPr lang="en-US" sz="2400" i="1" dirty="0" smtClean="0"/>
              <a:t>P</a:t>
            </a:r>
            <a:r>
              <a:rPr lang="ru-RU" sz="2400" i="1" dirty="0" smtClean="0"/>
              <a:t>)=13. </a:t>
            </a:r>
            <a:endParaRPr lang="ru-RU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85723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10. Строим граф, вершины которого – вершины исходного графа </a:t>
            </a:r>
            <a:r>
              <a:rPr lang="en-US" sz="2400" i="1" dirty="0" smtClean="0"/>
              <a:t>G</a:t>
            </a:r>
            <a:r>
              <a:rPr lang="ru-RU" sz="2400" dirty="0" smtClean="0"/>
              <a:t>, а ребра – </a:t>
            </a:r>
            <a:r>
              <a:rPr lang="ru-RU" sz="2400" dirty="0" err="1" smtClean="0"/>
              <a:t>ребра</a:t>
            </a:r>
            <a:r>
              <a:rPr lang="ru-RU" sz="2400" dirty="0" smtClean="0"/>
              <a:t> с пропускной способностью </a:t>
            </a:r>
            <a:r>
              <a:rPr lang="ru-RU" sz="2400" i="1" dirty="0" err="1" smtClean="0"/>
              <a:t>q</a:t>
            </a:r>
            <a:r>
              <a:rPr lang="en-US" sz="2400" i="1" baseline="-25000" dirty="0" err="1" smtClean="0"/>
              <a:t>ij</a:t>
            </a:r>
            <a:r>
              <a:rPr lang="en-US" sz="2400" i="1" baseline="-25000" dirty="0" smtClean="0"/>
              <a:t> </a:t>
            </a:r>
            <a:r>
              <a:rPr lang="ru-RU" sz="2400" i="1" dirty="0" smtClean="0"/>
              <a:t>≥ </a:t>
            </a:r>
            <a:r>
              <a:rPr lang="en-US" sz="2400" i="1" dirty="0" smtClean="0"/>
              <a:t>Q</a:t>
            </a:r>
            <a:r>
              <a:rPr lang="ru-RU" sz="2400" i="1" dirty="0" smtClean="0"/>
              <a:t>(</a:t>
            </a:r>
            <a:r>
              <a:rPr lang="en-US" sz="2400" i="1" dirty="0" smtClean="0"/>
              <a:t>P</a:t>
            </a:r>
            <a:r>
              <a:rPr lang="ru-RU" sz="2400" i="1" dirty="0" smtClean="0"/>
              <a:t>)=13.</a:t>
            </a:r>
            <a:endParaRPr lang="ru-RU" sz="2400" dirty="0" smtClean="0"/>
          </a:p>
        </p:txBody>
      </p:sp>
      <p:pic>
        <p:nvPicPr>
          <p:cNvPr id="63514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6700" cy="219075"/>
          </a:xfrm>
          <a:prstGeom prst="rect">
            <a:avLst/>
          </a:prstGeom>
          <a:noFill/>
        </p:spPr>
      </p:pic>
      <p:sp>
        <p:nvSpPr>
          <p:cNvPr id="63543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3565" name="Rectangle 77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1472" y="6143644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Путь с наибольшей пропускной способностью.</a:t>
            </a:r>
          </a:p>
        </p:txBody>
      </p:sp>
      <p:grpSp>
        <p:nvGrpSpPr>
          <p:cNvPr id="62" name="Группа 61"/>
          <p:cNvGrpSpPr/>
          <p:nvPr/>
        </p:nvGrpSpPr>
        <p:grpSpPr>
          <a:xfrm>
            <a:off x="571472" y="1643050"/>
            <a:ext cx="7958291" cy="4429156"/>
            <a:chOff x="571472" y="1643050"/>
            <a:chExt cx="7958291" cy="4429156"/>
          </a:xfrm>
        </p:grpSpPr>
        <p:grpSp>
          <p:nvGrpSpPr>
            <p:cNvPr id="63489" name="Group 1"/>
            <p:cNvGrpSpPr>
              <a:grpSpLocks noChangeAspect="1"/>
            </p:cNvGrpSpPr>
            <p:nvPr/>
          </p:nvGrpSpPr>
          <p:grpSpPr bwMode="auto">
            <a:xfrm>
              <a:off x="571472" y="1643050"/>
              <a:ext cx="7958291" cy="4429156"/>
              <a:chOff x="1701" y="1143"/>
              <a:chExt cx="8205" cy="4322"/>
            </a:xfrm>
          </p:grpSpPr>
          <p:sp>
            <p:nvSpPr>
              <p:cNvPr id="63542" name="AutoShape 54"/>
              <p:cNvSpPr>
                <a:spLocks noChangeAspect="1" noChangeArrowheads="1" noTextEdit="1"/>
              </p:cNvSpPr>
              <p:nvPr/>
            </p:nvSpPr>
            <p:spPr bwMode="auto">
              <a:xfrm>
                <a:off x="1701" y="1143"/>
                <a:ext cx="8205" cy="432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41" name="Text Box 53"/>
              <p:cNvSpPr txBox="1">
                <a:spLocks noChangeArrowheads="1"/>
              </p:cNvSpPr>
              <p:nvPr/>
            </p:nvSpPr>
            <p:spPr bwMode="auto">
              <a:xfrm>
                <a:off x="6085" y="1394"/>
                <a:ext cx="723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16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40" name="Text Box 52"/>
              <p:cNvSpPr txBox="1">
                <a:spLocks noChangeArrowheads="1"/>
              </p:cNvSpPr>
              <p:nvPr/>
            </p:nvSpPr>
            <p:spPr bwMode="auto">
              <a:xfrm>
                <a:off x="4308" y="1926"/>
                <a:ext cx="721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15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39" name="Text Box 51"/>
              <p:cNvSpPr txBox="1">
                <a:spLocks noChangeArrowheads="1"/>
              </p:cNvSpPr>
              <p:nvPr/>
            </p:nvSpPr>
            <p:spPr bwMode="auto">
              <a:xfrm>
                <a:off x="4328" y="2536"/>
                <a:ext cx="719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13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38" name="Text Box 50"/>
              <p:cNvSpPr txBox="1">
                <a:spLocks noChangeArrowheads="1"/>
              </p:cNvSpPr>
              <p:nvPr/>
            </p:nvSpPr>
            <p:spPr bwMode="auto">
              <a:xfrm>
                <a:off x="7993" y="1833"/>
                <a:ext cx="72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14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37" name="Text Box 49"/>
              <p:cNvSpPr txBox="1">
                <a:spLocks noChangeArrowheads="1"/>
              </p:cNvSpPr>
              <p:nvPr/>
            </p:nvSpPr>
            <p:spPr bwMode="auto">
              <a:xfrm>
                <a:off x="2961" y="2663"/>
                <a:ext cx="720" cy="542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14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36" name="Text Box 48"/>
              <p:cNvSpPr txBox="1">
                <a:spLocks noChangeArrowheads="1"/>
              </p:cNvSpPr>
              <p:nvPr/>
            </p:nvSpPr>
            <p:spPr bwMode="auto">
              <a:xfrm>
                <a:off x="4259" y="3060"/>
                <a:ext cx="727" cy="54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16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35" name="Text Box 47"/>
              <p:cNvSpPr txBox="1">
                <a:spLocks noChangeArrowheads="1"/>
              </p:cNvSpPr>
              <p:nvPr/>
            </p:nvSpPr>
            <p:spPr bwMode="auto">
              <a:xfrm>
                <a:off x="2145" y="2716"/>
                <a:ext cx="720" cy="72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s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34" name="Line 46"/>
              <p:cNvSpPr>
                <a:spLocks noChangeShapeType="1"/>
              </p:cNvSpPr>
              <p:nvPr/>
            </p:nvSpPr>
            <p:spPr bwMode="auto">
              <a:xfrm>
                <a:off x="2761" y="3205"/>
                <a:ext cx="872" cy="11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33" name="Line 45"/>
              <p:cNvSpPr>
                <a:spLocks noChangeShapeType="1"/>
              </p:cNvSpPr>
              <p:nvPr/>
            </p:nvSpPr>
            <p:spPr bwMode="auto">
              <a:xfrm>
                <a:off x="2843" y="2942"/>
                <a:ext cx="838" cy="36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32" name="Line 44"/>
              <p:cNvSpPr>
                <a:spLocks noChangeShapeType="1"/>
              </p:cNvSpPr>
              <p:nvPr/>
            </p:nvSpPr>
            <p:spPr bwMode="auto">
              <a:xfrm>
                <a:off x="4118" y="1683"/>
                <a:ext cx="1182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31" name="Line 43"/>
              <p:cNvSpPr>
                <a:spLocks noChangeShapeType="1"/>
              </p:cNvSpPr>
              <p:nvPr/>
            </p:nvSpPr>
            <p:spPr bwMode="auto">
              <a:xfrm flipH="1">
                <a:off x="5878" y="2403"/>
                <a:ext cx="1091" cy="5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30" name="Line 42"/>
              <p:cNvSpPr>
                <a:spLocks noChangeShapeType="1"/>
              </p:cNvSpPr>
              <p:nvPr/>
            </p:nvSpPr>
            <p:spPr bwMode="auto">
              <a:xfrm>
                <a:off x="5889" y="3205"/>
                <a:ext cx="1135" cy="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29" name="Line 41"/>
              <p:cNvSpPr>
                <a:spLocks noChangeShapeType="1"/>
              </p:cNvSpPr>
              <p:nvPr/>
            </p:nvSpPr>
            <p:spPr bwMode="auto">
              <a:xfrm>
                <a:off x="5914" y="4204"/>
                <a:ext cx="1265" cy="6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28" name="Text Box 40"/>
              <p:cNvSpPr txBox="1">
                <a:spLocks noChangeArrowheads="1"/>
              </p:cNvSpPr>
              <p:nvPr/>
            </p:nvSpPr>
            <p:spPr bwMode="auto">
              <a:xfrm>
                <a:off x="3462" y="1443"/>
                <a:ext cx="83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27" name="Text Box 39"/>
              <p:cNvSpPr txBox="1">
                <a:spLocks noChangeArrowheads="1"/>
              </p:cNvSpPr>
              <p:nvPr/>
            </p:nvSpPr>
            <p:spPr bwMode="auto">
              <a:xfrm>
                <a:off x="3392" y="2422"/>
                <a:ext cx="828" cy="54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  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26" name="Text Box 38"/>
              <p:cNvSpPr txBox="1">
                <a:spLocks noChangeArrowheads="1"/>
              </p:cNvSpPr>
              <p:nvPr/>
            </p:nvSpPr>
            <p:spPr bwMode="auto">
              <a:xfrm>
                <a:off x="3578" y="3353"/>
                <a:ext cx="85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3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25" name="Text Box 37"/>
              <p:cNvSpPr txBox="1">
                <a:spLocks noChangeArrowheads="1"/>
              </p:cNvSpPr>
              <p:nvPr/>
            </p:nvSpPr>
            <p:spPr bwMode="auto">
              <a:xfrm>
                <a:off x="3545" y="4247"/>
                <a:ext cx="874" cy="67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4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24" name="Text Box 36"/>
              <p:cNvSpPr txBox="1">
                <a:spLocks noChangeArrowheads="1"/>
              </p:cNvSpPr>
              <p:nvPr/>
            </p:nvSpPr>
            <p:spPr bwMode="auto">
              <a:xfrm>
                <a:off x="5180" y="1833"/>
                <a:ext cx="851" cy="72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5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23" name="Text Box 35"/>
              <p:cNvSpPr txBox="1">
                <a:spLocks noChangeArrowheads="1"/>
              </p:cNvSpPr>
              <p:nvPr/>
            </p:nvSpPr>
            <p:spPr bwMode="auto">
              <a:xfrm>
                <a:off x="5272" y="2811"/>
                <a:ext cx="721" cy="6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6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22" name="Text Box 34"/>
              <p:cNvSpPr txBox="1">
                <a:spLocks noChangeArrowheads="1"/>
              </p:cNvSpPr>
              <p:nvPr/>
            </p:nvSpPr>
            <p:spPr bwMode="auto">
              <a:xfrm>
                <a:off x="5295" y="3882"/>
                <a:ext cx="801" cy="72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7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21" name="Text Box 33"/>
              <p:cNvSpPr txBox="1">
                <a:spLocks noChangeArrowheads="1"/>
              </p:cNvSpPr>
              <p:nvPr/>
            </p:nvSpPr>
            <p:spPr bwMode="auto">
              <a:xfrm>
                <a:off x="6871" y="1272"/>
                <a:ext cx="936" cy="65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x8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20" name="Text Box 32"/>
              <p:cNvSpPr txBox="1">
                <a:spLocks noChangeArrowheads="1"/>
              </p:cNvSpPr>
              <p:nvPr/>
            </p:nvSpPr>
            <p:spPr bwMode="auto">
              <a:xfrm>
                <a:off x="6869" y="2127"/>
                <a:ext cx="919" cy="6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x9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19" name="Text Box 31"/>
              <p:cNvSpPr txBox="1">
                <a:spLocks noChangeArrowheads="1"/>
              </p:cNvSpPr>
              <p:nvPr/>
            </p:nvSpPr>
            <p:spPr bwMode="auto">
              <a:xfrm>
                <a:off x="6869" y="3043"/>
                <a:ext cx="919" cy="61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10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18" name="Text Box 30"/>
              <p:cNvSpPr txBox="1">
                <a:spLocks noChangeArrowheads="1"/>
              </p:cNvSpPr>
              <p:nvPr/>
            </p:nvSpPr>
            <p:spPr bwMode="auto">
              <a:xfrm>
                <a:off x="6969" y="3926"/>
                <a:ext cx="919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 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11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17" name="Text Box 29"/>
              <p:cNvSpPr txBox="1">
                <a:spLocks noChangeArrowheads="1"/>
              </p:cNvSpPr>
              <p:nvPr/>
            </p:nvSpPr>
            <p:spPr bwMode="auto">
              <a:xfrm>
                <a:off x="6969" y="4819"/>
                <a:ext cx="1013" cy="64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12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16" name="Text Box 28"/>
              <p:cNvSpPr txBox="1">
                <a:spLocks noChangeArrowheads="1"/>
              </p:cNvSpPr>
              <p:nvPr/>
            </p:nvSpPr>
            <p:spPr bwMode="auto">
              <a:xfrm>
                <a:off x="2957" y="3404"/>
                <a:ext cx="720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16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15" name="Text Box 27"/>
              <p:cNvSpPr txBox="1">
                <a:spLocks noChangeArrowheads="1"/>
              </p:cNvSpPr>
              <p:nvPr/>
            </p:nvSpPr>
            <p:spPr bwMode="auto">
              <a:xfrm>
                <a:off x="4350" y="1419"/>
                <a:ext cx="717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15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13" name="Text Box 25"/>
              <p:cNvSpPr txBox="1">
                <a:spLocks noChangeArrowheads="1"/>
              </p:cNvSpPr>
              <p:nvPr/>
            </p:nvSpPr>
            <p:spPr bwMode="auto">
              <a:xfrm>
                <a:off x="6149" y="2270"/>
                <a:ext cx="720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12" name="Text Box 24"/>
              <p:cNvSpPr txBox="1">
                <a:spLocks noChangeArrowheads="1"/>
              </p:cNvSpPr>
              <p:nvPr/>
            </p:nvSpPr>
            <p:spPr bwMode="auto">
              <a:xfrm>
                <a:off x="6219" y="2887"/>
                <a:ext cx="544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13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11" name="Text Box 23"/>
              <p:cNvSpPr txBox="1">
                <a:spLocks noChangeArrowheads="1"/>
              </p:cNvSpPr>
              <p:nvPr/>
            </p:nvSpPr>
            <p:spPr bwMode="auto">
              <a:xfrm>
                <a:off x="6306" y="4119"/>
                <a:ext cx="718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18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10" name="Text Box 22"/>
              <p:cNvSpPr txBox="1">
                <a:spLocks noChangeArrowheads="1"/>
              </p:cNvSpPr>
              <p:nvPr/>
            </p:nvSpPr>
            <p:spPr bwMode="auto">
              <a:xfrm>
                <a:off x="8605" y="2763"/>
                <a:ext cx="791" cy="72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t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09" name="Oval 21"/>
              <p:cNvSpPr>
                <a:spLocks noChangeArrowheads="1"/>
              </p:cNvSpPr>
              <p:nvPr/>
            </p:nvSpPr>
            <p:spPr bwMode="auto">
              <a:xfrm>
                <a:off x="3501" y="136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8" name="Oval 20"/>
              <p:cNvSpPr>
                <a:spLocks noChangeArrowheads="1"/>
              </p:cNvSpPr>
              <p:nvPr/>
            </p:nvSpPr>
            <p:spPr bwMode="auto">
              <a:xfrm>
                <a:off x="3545" y="2312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7" name="Oval 19"/>
              <p:cNvSpPr>
                <a:spLocks noChangeArrowheads="1"/>
              </p:cNvSpPr>
              <p:nvPr/>
            </p:nvSpPr>
            <p:spPr bwMode="auto">
              <a:xfrm>
                <a:off x="3570" y="323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6" name="Oval 18"/>
              <p:cNvSpPr>
                <a:spLocks noChangeArrowheads="1"/>
              </p:cNvSpPr>
              <p:nvPr/>
            </p:nvSpPr>
            <p:spPr bwMode="auto">
              <a:xfrm>
                <a:off x="2226" y="266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5" name="Oval 17"/>
              <p:cNvSpPr>
                <a:spLocks noChangeArrowheads="1"/>
              </p:cNvSpPr>
              <p:nvPr/>
            </p:nvSpPr>
            <p:spPr bwMode="auto">
              <a:xfrm>
                <a:off x="3589" y="4166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4" name="Oval 16"/>
              <p:cNvSpPr>
                <a:spLocks noChangeArrowheads="1"/>
              </p:cNvSpPr>
              <p:nvPr/>
            </p:nvSpPr>
            <p:spPr bwMode="auto">
              <a:xfrm>
                <a:off x="5272" y="178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3" name="Oval 15"/>
              <p:cNvSpPr>
                <a:spLocks noChangeArrowheads="1"/>
              </p:cNvSpPr>
              <p:nvPr/>
            </p:nvSpPr>
            <p:spPr bwMode="auto">
              <a:xfrm>
                <a:off x="5272" y="2764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2" name="Oval 14"/>
              <p:cNvSpPr>
                <a:spLocks noChangeArrowheads="1"/>
              </p:cNvSpPr>
              <p:nvPr/>
            </p:nvSpPr>
            <p:spPr bwMode="auto">
              <a:xfrm>
                <a:off x="7004" y="121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1" name="Oval 13"/>
              <p:cNvSpPr>
                <a:spLocks noChangeArrowheads="1"/>
              </p:cNvSpPr>
              <p:nvPr/>
            </p:nvSpPr>
            <p:spPr bwMode="auto">
              <a:xfrm>
                <a:off x="6994" y="203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0" name="Oval 12"/>
              <p:cNvSpPr>
                <a:spLocks noChangeArrowheads="1"/>
              </p:cNvSpPr>
              <p:nvPr/>
            </p:nvSpPr>
            <p:spPr bwMode="auto">
              <a:xfrm>
                <a:off x="7024" y="2984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499" name="Oval 11"/>
              <p:cNvSpPr>
                <a:spLocks noChangeArrowheads="1"/>
              </p:cNvSpPr>
              <p:nvPr/>
            </p:nvSpPr>
            <p:spPr bwMode="auto">
              <a:xfrm>
                <a:off x="7101" y="385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498" name="Oval 10"/>
              <p:cNvSpPr>
                <a:spLocks noChangeArrowheads="1"/>
              </p:cNvSpPr>
              <p:nvPr/>
            </p:nvSpPr>
            <p:spPr bwMode="auto">
              <a:xfrm>
                <a:off x="7101" y="474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497" name="Oval 9"/>
              <p:cNvSpPr>
                <a:spLocks noChangeArrowheads="1"/>
              </p:cNvSpPr>
              <p:nvPr/>
            </p:nvSpPr>
            <p:spPr bwMode="auto">
              <a:xfrm>
                <a:off x="5302" y="379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496" name="Oval 8"/>
              <p:cNvSpPr>
                <a:spLocks noChangeArrowheads="1"/>
              </p:cNvSpPr>
              <p:nvPr/>
            </p:nvSpPr>
            <p:spPr bwMode="auto">
              <a:xfrm>
                <a:off x="8605" y="273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63490" name="Group 2"/>
              <p:cNvGrpSpPr>
                <a:grpSpLocks/>
              </p:cNvGrpSpPr>
              <p:nvPr/>
            </p:nvGrpSpPr>
            <p:grpSpPr bwMode="auto">
              <a:xfrm>
                <a:off x="4118" y="1503"/>
                <a:ext cx="4595" cy="2100"/>
                <a:chOff x="4118" y="1503"/>
                <a:chExt cx="4595" cy="2100"/>
              </a:xfrm>
            </p:grpSpPr>
            <p:sp>
              <p:nvSpPr>
                <p:cNvPr id="63495" name="Line 7"/>
                <p:cNvSpPr>
                  <a:spLocks noChangeShapeType="1"/>
                </p:cNvSpPr>
                <p:nvPr/>
              </p:nvSpPr>
              <p:spPr bwMode="auto">
                <a:xfrm>
                  <a:off x="4118" y="2763"/>
                  <a:ext cx="1154" cy="28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3494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118" y="2043"/>
                  <a:ext cx="1182" cy="45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349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4206" y="3133"/>
                  <a:ext cx="1096" cy="47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3492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5889" y="1503"/>
                  <a:ext cx="1080" cy="5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3491" name="Line 3"/>
                <p:cNvSpPr>
                  <a:spLocks noChangeShapeType="1"/>
                </p:cNvSpPr>
                <p:nvPr/>
              </p:nvSpPr>
              <p:spPr bwMode="auto">
                <a:xfrm>
                  <a:off x="7578" y="1503"/>
                  <a:ext cx="1135" cy="130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</p:grpSp>
        </p:grpSp>
        <p:sp>
          <p:nvSpPr>
            <p:cNvPr id="61" name="Text Box 41"/>
            <p:cNvSpPr txBox="1">
              <a:spLocks noChangeArrowheads="1"/>
            </p:cNvSpPr>
            <p:nvPr/>
          </p:nvSpPr>
          <p:spPr bwMode="auto">
            <a:xfrm>
              <a:off x="4821386" y="2839186"/>
              <a:ext cx="542702" cy="5178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10. Составляется </a:t>
            </a:r>
            <a:r>
              <a:rPr lang="ru-RU" sz="2400" dirty="0"/>
              <a:t>конъюнкция </a:t>
            </a:r>
            <a:r>
              <a:rPr lang="ru-RU" sz="2400" i="1" dirty="0"/>
              <a:t>П’ = </a:t>
            </a:r>
            <a:r>
              <a:rPr lang="ru-RU" sz="2400" dirty="0">
                <a:sym typeface="Symbol"/>
              </a:rPr>
              <a:t>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ru-RU" sz="2400" dirty="0"/>
              <a:t>. Раскрываются скобки.  В полученной дизъюнкции на основе законов булевой алгебры выполняется минимизация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2474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11. Получена дизъюнкция конъюнктивных термов  </a:t>
            </a:r>
            <a:r>
              <a:rPr lang="ru-RU" sz="2400" i="1" dirty="0" smtClean="0"/>
              <a:t>П’ = </a:t>
            </a:r>
            <a:r>
              <a:rPr lang="ru-RU" sz="2400" dirty="0" smtClean="0">
                <a:sym typeface="Symbol"/>
              </a:rPr>
              <a:t></a:t>
            </a:r>
            <a:r>
              <a:rPr lang="ru-RU" sz="2400" dirty="0" smtClean="0"/>
              <a:t>(</a:t>
            </a:r>
            <a:r>
              <a:rPr lang="ru-RU" sz="2400" dirty="0" smtClean="0">
                <a:sym typeface="Symbol"/>
              </a:rPr>
              <a:t>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j</a:t>
            </a:r>
            <a:r>
              <a:rPr lang="ru-RU" sz="2400" dirty="0" smtClean="0"/>
              <a:t>). Выбирается конъюнктивный терм </a:t>
            </a:r>
            <a:r>
              <a:rPr lang="ru-RU" sz="2400" dirty="0" smtClean="0">
                <a:sym typeface="Symbol"/>
              </a:rPr>
              <a:t>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j</a:t>
            </a:r>
            <a:r>
              <a:rPr lang="ru-RU" sz="2400" dirty="0" smtClean="0"/>
              <a:t> с минимальным числом сомножителей.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34888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Количество сомножителей в этом терме и есть хроматическое число графа. Число минимальных термов – число вариантов раскраски графа. А каждое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j</a:t>
            </a:r>
            <a:r>
              <a:rPr lang="ru-RU" sz="2400" dirty="0"/>
              <a:t> – множество вершин, которые можно окрасить в один цвет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3305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Заметим, что п.п. 1-8 составляют метод Магу, а п.п. 9-11 – метод Петрика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0241" name="Group 1"/>
          <p:cNvGrpSpPr>
            <a:grpSpLocks noChangeAspect="1"/>
          </p:cNvGrpSpPr>
          <p:nvPr/>
        </p:nvGrpSpPr>
        <p:grpSpPr bwMode="auto">
          <a:xfrm>
            <a:off x="360040" y="56944"/>
            <a:ext cx="3275856" cy="2940008"/>
            <a:chOff x="3357" y="6859"/>
            <a:chExt cx="3073" cy="2758"/>
          </a:xfrm>
        </p:grpSpPr>
        <p:sp>
          <p:nvSpPr>
            <p:cNvPr id="10270" name="AutoShape 30"/>
            <p:cNvSpPr>
              <a:spLocks noChangeAspect="1" noChangeArrowheads="1" noTextEdit="1"/>
            </p:cNvSpPr>
            <p:nvPr/>
          </p:nvSpPr>
          <p:spPr bwMode="auto">
            <a:xfrm>
              <a:off x="3357" y="6859"/>
              <a:ext cx="3073" cy="275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10267" name="Group 27"/>
            <p:cNvGrpSpPr>
              <a:grpSpLocks/>
            </p:cNvGrpSpPr>
            <p:nvPr/>
          </p:nvGrpSpPr>
          <p:grpSpPr bwMode="auto">
            <a:xfrm>
              <a:off x="3569" y="8582"/>
              <a:ext cx="607" cy="547"/>
              <a:chOff x="3272" y="3441"/>
              <a:chExt cx="607" cy="551"/>
            </a:xfrm>
          </p:grpSpPr>
          <p:sp>
            <p:nvSpPr>
              <p:cNvPr id="10269" name="Oval 29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0268" name="Text Box 28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5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264" name="Group 24"/>
            <p:cNvGrpSpPr>
              <a:grpSpLocks/>
            </p:cNvGrpSpPr>
            <p:nvPr/>
          </p:nvGrpSpPr>
          <p:grpSpPr bwMode="auto">
            <a:xfrm>
              <a:off x="4578" y="6915"/>
              <a:ext cx="609" cy="547"/>
              <a:chOff x="3272" y="3441"/>
              <a:chExt cx="607" cy="551"/>
            </a:xfrm>
          </p:grpSpPr>
          <p:sp>
            <p:nvSpPr>
              <p:cNvPr id="10266" name="Oval 26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0265" name="Text Box 25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261" name="Group 21"/>
            <p:cNvGrpSpPr>
              <a:grpSpLocks/>
            </p:cNvGrpSpPr>
            <p:nvPr/>
          </p:nvGrpSpPr>
          <p:grpSpPr bwMode="auto">
            <a:xfrm>
              <a:off x="3549" y="7412"/>
              <a:ext cx="607" cy="547"/>
              <a:chOff x="3272" y="3441"/>
              <a:chExt cx="607" cy="551"/>
            </a:xfrm>
          </p:grpSpPr>
          <p:sp>
            <p:nvSpPr>
              <p:cNvPr id="10263" name="Oval 23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0262" name="Text Box 22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6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258" name="Group 18"/>
            <p:cNvGrpSpPr>
              <a:grpSpLocks/>
            </p:cNvGrpSpPr>
            <p:nvPr/>
          </p:nvGrpSpPr>
          <p:grpSpPr bwMode="auto">
            <a:xfrm>
              <a:off x="5723" y="8540"/>
              <a:ext cx="607" cy="547"/>
              <a:chOff x="3272" y="3441"/>
              <a:chExt cx="607" cy="551"/>
            </a:xfrm>
          </p:grpSpPr>
          <p:sp>
            <p:nvSpPr>
              <p:cNvPr id="10260" name="Oval 20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0259" name="Text Box 19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255" name="Group 15"/>
            <p:cNvGrpSpPr>
              <a:grpSpLocks/>
            </p:cNvGrpSpPr>
            <p:nvPr/>
          </p:nvGrpSpPr>
          <p:grpSpPr bwMode="auto">
            <a:xfrm>
              <a:off x="4684" y="9016"/>
              <a:ext cx="607" cy="547"/>
              <a:chOff x="3272" y="3441"/>
              <a:chExt cx="607" cy="551"/>
            </a:xfrm>
          </p:grpSpPr>
          <p:sp>
            <p:nvSpPr>
              <p:cNvPr id="10257" name="Oval 17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0256" name="Text Box 16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4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252" name="Group 12"/>
            <p:cNvGrpSpPr>
              <a:grpSpLocks/>
            </p:cNvGrpSpPr>
            <p:nvPr/>
          </p:nvGrpSpPr>
          <p:grpSpPr bwMode="auto">
            <a:xfrm>
              <a:off x="5679" y="7364"/>
              <a:ext cx="607" cy="547"/>
              <a:chOff x="3272" y="3441"/>
              <a:chExt cx="607" cy="551"/>
            </a:xfrm>
          </p:grpSpPr>
          <p:sp>
            <p:nvSpPr>
              <p:cNvPr id="10254" name="Oval 14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0253" name="Text Box 13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 flipV="1">
              <a:off x="5216" y="8899"/>
              <a:ext cx="5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 flipH="1" flipV="1">
              <a:off x="5965" y="7911"/>
              <a:ext cx="36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49" name="AutoShape 9"/>
            <p:cNvSpPr>
              <a:spLocks noChangeShapeType="1"/>
            </p:cNvSpPr>
            <p:nvPr/>
          </p:nvSpPr>
          <p:spPr bwMode="auto">
            <a:xfrm flipH="1" flipV="1">
              <a:off x="5068" y="7382"/>
              <a:ext cx="739" cy="1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48" name="AutoShape 8"/>
            <p:cNvSpPr>
              <a:spLocks noChangeShapeType="1"/>
            </p:cNvSpPr>
            <p:nvPr/>
          </p:nvSpPr>
          <p:spPr bwMode="auto">
            <a:xfrm flipV="1">
              <a:off x="4096" y="7282"/>
              <a:ext cx="506" cy="2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47" name="AutoShape 7"/>
            <p:cNvSpPr>
              <a:spLocks noChangeShapeType="1"/>
            </p:cNvSpPr>
            <p:nvPr/>
          </p:nvSpPr>
          <p:spPr bwMode="auto">
            <a:xfrm>
              <a:off x="5148" y="7203"/>
              <a:ext cx="573" cy="3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46" name="AutoShape 6"/>
            <p:cNvSpPr>
              <a:spLocks noChangeShapeType="1"/>
            </p:cNvSpPr>
            <p:nvPr/>
          </p:nvSpPr>
          <p:spPr bwMode="auto">
            <a:xfrm flipH="1" flipV="1">
              <a:off x="4051" y="7863"/>
              <a:ext cx="717" cy="12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45" name="AutoShape 5"/>
            <p:cNvSpPr>
              <a:spLocks noChangeShapeType="1"/>
            </p:cNvSpPr>
            <p:nvPr/>
          </p:nvSpPr>
          <p:spPr bwMode="auto">
            <a:xfrm>
              <a:off x="4146" y="8861"/>
              <a:ext cx="564" cy="3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44" name="AutoShape 4"/>
            <p:cNvSpPr>
              <a:spLocks noChangeShapeType="1"/>
            </p:cNvSpPr>
            <p:nvPr/>
          </p:nvSpPr>
          <p:spPr bwMode="auto">
            <a:xfrm flipH="1" flipV="1">
              <a:off x="3835" y="7959"/>
              <a:ext cx="20" cy="6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43" name="AutoShape 3"/>
            <p:cNvSpPr>
              <a:spLocks noChangeShapeType="1"/>
            </p:cNvSpPr>
            <p:nvPr/>
          </p:nvSpPr>
          <p:spPr bwMode="auto">
            <a:xfrm flipV="1">
              <a:off x="5172" y="7833"/>
              <a:ext cx="597" cy="12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42" name="AutoShape 2"/>
            <p:cNvSpPr>
              <a:spLocks noChangeShapeType="1"/>
            </p:cNvSpPr>
            <p:nvPr/>
          </p:nvSpPr>
          <p:spPr bwMode="auto">
            <a:xfrm flipV="1">
              <a:off x="4016" y="7382"/>
              <a:ext cx="646" cy="12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graphicFrame>
        <p:nvGraphicFramePr>
          <p:cNvPr id="10278" name="Object 38"/>
          <p:cNvGraphicFramePr>
            <a:graphicFrameLocks noChangeAspect="1"/>
          </p:cNvGraphicFramePr>
          <p:nvPr/>
        </p:nvGraphicFramePr>
        <p:xfrm>
          <a:off x="4283968" y="188640"/>
          <a:ext cx="4308233" cy="2780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Формула" r:id="rId3" imgW="2323800" imgH="1498320" progId="Equation.3">
                  <p:embed/>
                </p:oleObj>
              </mc:Choice>
              <mc:Fallback>
                <p:oleObj name="Формула" r:id="rId3" imgW="2323800" imgH="149832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88640"/>
                        <a:ext cx="4308233" cy="2780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0" y="30689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ru-RU" sz="2400" dirty="0" smtClean="0"/>
              <a:t>В </a:t>
            </a:r>
            <a:r>
              <a:rPr lang="ru-RU" sz="2400" dirty="0"/>
              <a:t>матрице </a:t>
            </a:r>
            <a:r>
              <a:rPr lang="en-US" sz="2400" i="1" dirty="0"/>
              <a:t>R </a:t>
            </a:r>
            <a:r>
              <a:rPr lang="ru-RU" sz="2400" dirty="0"/>
              <a:t>подсчитываем число ненулевых элементов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396615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</a:t>
            </a:r>
            <a:r>
              <a:rPr lang="ru-RU" sz="2400" i="1" dirty="0" smtClean="0"/>
              <a:t>. Г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 = 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}, записываем выражение</a:t>
            </a:r>
          </a:p>
          <a:p>
            <a:r>
              <a:rPr lang="ru-RU" sz="2400" i="1" dirty="0" smtClean="0"/>
              <a:t>           </a:t>
            </a:r>
            <a:r>
              <a:rPr lang="en-US" sz="2400" i="1" dirty="0" smtClean="0"/>
              <a:t>C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 = 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 </a:t>
            </a:r>
            <a:r>
              <a:rPr lang="en-US" sz="2400" dirty="0" smtClean="0">
                <a:sym typeface="Symbol"/>
              </a:rPr>
              <a:t>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0" y="354339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2.   </a:t>
            </a:r>
            <a:r>
              <a:rPr lang="en-US" sz="2400" dirty="0" smtClean="0"/>
              <a:t>max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ru-RU" sz="2400" dirty="0" smtClean="0"/>
              <a:t>  = </a:t>
            </a:r>
            <a:r>
              <a:rPr lang="en-US" sz="2400" i="1" dirty="0" smtClean="0"/>
              <a:t>r</a:t>
            </a:r>
            <a:r>
              <a:rPr lang="ru-RU" sz="2400" i="1" baseline="-25000" dirty="0" smtClean="0"/>
              <a:t>1 </a:t>
            </a:r>
            <a:r>
              <a:rPr lang="ru-RU" sz="2400" dirty="0" smtClean="0"/>
              <a:t>= </a:t>
            </a:r>
            <a:r>
              <a:rPr lang="en-US" sz="2400" i="1" dirty="0" smtClean="0"/>
              <a:t>r</a:t>
            </a:r>
            <a:r>
              <a:rPr lang="ru-RU" sz="2400" i="1" baseline="-25000" dirty="0" smtClean="0"/>
              <a:t>4 </a:t>
            </a:r>
            <a:r>
              <a:rPr lang="ru-RU" sz="2400" i="1" dirty="0" smtClean="0"/>
              <a:t>= </a:t>
            </a:r>
            <a:r>
              <a:rPr lang="ru-RU" sz="2400" dirty="0" smtClean="0"/>
              <a:t>4, выбираем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479715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4.  Из </a:t>
            </a:r>
            <a:r>
              <a:rPr lang="ru-RU" sz="2400" dirty="0"/>
              <a:t>матрицы </a:t>
            </a:r>
            <a:r>
              <a:rPr lang="en-US" sz="2400" i="1" dirty="0"/>
              <a:t>R</a:t>
            </a:r>
            <a:r>
              <a:rPr lang="ru-RU" sz="2400" dirty="0"/>
              <a:t> удаляем строку и столбец, соответствующие вершине 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dirty="0" smtClean="0"/>
              <a:t>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0" y="0"/>
          <a:ext cx="3518056" cy="220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Формула" r:id="rId3" imgW="2070100" imgH="1295400" progId="Equation.3">
                  <p:embed/>
                </p:oleObj>
              </mc:Choice>
              <mc:Fallback>
                <p:oleObj name="Формула" r:id="rId3" imgW="2070100" imgH="1295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518056" cy="22048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55976" y="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5. </a:t>
            </a:r>
            <a:r>
              <a:rPr lang="en-US" sz="2400" i="1" dirty="0"/>
              <a:t>R </a:t>
            </a:r>
            <a:r>
              <a:rPr lang="ru-RU" sz="2400" dirty="0">
                <a:sym typeface="Symbol"/>
              </a:rPr>
              <a:t></a:t>
            </a:r>
            <a:r>
              <a:rPr lang="ru-RU" sz="2400" i="1" dirty="0"/>
              <a:t> </a:t>
            </a:r>
            <a:r>
              <a:rPr lang="ru-RU" sz="2400" dirty="0">
                <a:sym typeface="Symbol"/>
              </a:rPr>
              <a:t></a:t>
            </a:r>
            <a:r>
              <a:rPr lang="ru-RU" sz="2400" dirty="0"/>
              <a:t>, </a:t>
            </a:r>
            <a:r>
              <a:rPr lang="en-US" sz="2400" dirty="0"/>
              <a:t>max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ru-RU" sz="2400" dirty="0"/>
              <a:t>  = </a:t>
            </a:r>
            <a:r>
              <a:rPr lang="en-US" sz="2400" i="1" dirty="0"/>
              <a:t>r</a:t>
            </a:r>
            <a:r>
              <a:rPr lang="ru-RU" sz="2400" i="1" baseline="-25000" dirty="0"/>
              <a:t>4 </a:t>
            </a:r>
            <a:r>
              <a:rPr lang="ru-RU" sz="2400" i="1" dirty="0"/>
              <a:t>= </a:t>
            </a:r>
            <a:r>
              <a:rPr lang="ru-RU" sz="2400" dirty="0"/>
              <a:t>4</a:t>
            </a:r>
            <a:r>
              <a:rPr lang="ru-RU" sz="2400" dirty="0" smtClean="0"/>
              <a:t>;</a:t>
            </a:r>
          </a:p>
          <a:p>
            <a:r>
              <a:rPr lang="ru-RU" sz="2400" i="1" dirty="0"/>
              <a:t>Г</a:t>
            </a:r>
            <a:r>
              <a:rPr lang="en-US" sz="2400" i="1" dirty="0"/>
              <a:t>x</a:t>
            </a:r>
            <a:r>
              <a:rPr lang="en-US" sz="2400" i="1" baseline="-25000" dirty="0"/>
              <a:t>4</a:t>
            </a:r>
            <a:r>
              <a:rPr lang="en-US" sz="2400" dirty="0"/>
              <a:t> = {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i="1" dirty="0"/>
              <a:t>, x</a:t>
            </a:r>
            <a:r>
              <a:rPr lang="en-US" sz="2400" i="1" baseline="-25000" dirty="0"/>
              <a:t>3</a:t>
            </a:r>
            <a:r>
              <a:rPr lang="en-US" sz="2400" i="1" dirty="0"/>
              <a:t>, x</a:t>
            </a:r>
            <a:r>
              <a:rPr lang="en-US" sz="2400" i="1" baseline="-25000" dirty="0"/>
              <a:t>5</a:t>
            </a:r>
            <a:r>
              <a:rPr lang="en-US" sz="2400" i="1" dirty="0"/>
              <a:t>, x</a:t>
            </a:r>
            <a:r>
              <a:rPr lang="en-US" sz="2400" i="1" baseline="-25000" dirty="0"/>
              <a:t>6</a:t>
            </a:r>
            <a:r>
              <a:rPr lang="en-US" sz="2400" dirty="0" smtClean="0"/>
              <a:t>},</a:t>
            </a:r>
            <a:endParaRPr lang="ru-RU" sz="2400" dirty="0" smtClean="0"/>
          </a:p>
          <a:p>
            <a:r>
              <a:rPr lang="en-US" sz="2400" dirty="0" smtClean="0"/>
              <a:t> </a:t>
            </a:r>
            <a:r>
              <a:rPr lang="en-US" sz="2400" i="1" dirty="0"/>
              <a:t>C</a:t>
            </a:r>
            <a:r>
              <a:rPr lang="en-US" sz="2400" i="1" baseline="-25000" dirty="0"/>
              <a:t>4</a:t>
            </a:r>
            <a:r>
              <a:rPr lang="en-US" sz="2400" i="1" dirty="0"/>
              <a:t> =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i="1" baseline="-25000" dirty="0"/>
              <a:t>4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i="1" dirty="0"/>
              <a:t> x</a:t>
            </a:r>
            <a:r>
              <a:rPr lang="en-US" sz="2400" i="1" baseline="-25000" dirty="0"/>
              <a:t>3</a:t>
            </a:r>
            <a:r>
              <a:rPr lang="en-US" sz="2400" i="1" dirty="0"/>
              <a:t> x</a:t>
            </a:r>
            <a:r>
              <a:rPr lang="en-US" sz="2400" i="1" baseline="-25000" dirty="0"/>
              <a:t>5</a:t>
            </a:r>
            <a:r>
              <a:rPr lang="en-US" sz="2400" i="1" dirty="0"/>
              <a:t> x</a:t>
            </a:r>
            <a:r>
              <a:rPr lang="en-US" sz="2400" i="1" baseline="-25000" dirty="0"/>
              <a:t>6</a:t>
            </a:r>
            <a:r>
              <a:rPr lang="en-US" sz="2400" dirty="0" smtClean="0"/>
              <a:t>);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1124744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6. </a:t>
            </a:r>
            <a:r>
              <a:rPr lang="ru-RU" sz="2400" dirty="0"/>
              <a:t>Из матрицы </a:t>
            </a:r>
            <a:r>
              <a:rPr lang="en-US" sz="2400" i="1" dirty="0"/>
              <a:t>R</a:t>
            </a:r>
            <a:r>
              <a:rPr lang="ru-RU" sz="2400" dirty="0"/>
              <a:t> удаляем строку и столбец, соответствующие вершине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3048" y="2139751"/>
          <a:ext cx="3284816" cy="2009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Формула" r:id="rId5" imgW="1790700" imgH="1092200" progId="Equation.3">
                  <p:embed/>
                </p:oleObj>
              </mc:Choice>
              <mc:Fallback>
                <p:oleObj name="Формула" r:id="rId5" imgW="1790700" imgH="1092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48" y="2139751"/>
                        <a:ext cx="3284816" cy="20093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3968" y="2348880"/>
            <a:ext cx="486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7</a:t>
            </a:r>
            <a:r>
              <a:rPr lang="ru-RU" sz="2400" i="1" dirty="0" smtClean="0"/>
              <a:t>. </a:t>
            </a:r>
            <a:r>
              <a:rPr lang="en-US" sz="2400" i="1" dirty="0" smtClean="0"/>
              <a:t>R </a:t>
            </a:r>
            <a:r>
              <a:rPr lang="ru-RU" sz="2400" dirty="0">
                <a:sym typeface="Symbol"/>
              </a:rPr>
              <a:t></a:t>
            </a:r>
            <a:r>
              <a:rPr lang="ru-RU" sz="2400" i="1" dirty="0"/>
              <a:t> </a:t>
            </a:r>
            <a:r>
              <a:rPr lang="ru-RU" sz="2400" dirty="0">
                <a:sym typeface="Symbol"/>
              </a:rPr>
              <a:t></a:t>
            </a:r>
            <a:r>
              <a:rPr lang="ru-RU" sz="2400" dirty="0"/>
              <a:t>, </a:t>
            </a:r>
            <a:r>
              <a:rPr lang="en-US" sz="2400" dirty="0"/>
              <a:t>max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ru-RU" sz="2400" dirty="0"/>
              <a:t>  = </a:t>
            </a:r>
            <a:r>
              <a:rPr lang="en-US" sz="2400" i="1" dirty="0"/>
              <a:t>r</a:t>
            </a:r>
            <a:r>
              <a:rPr lang="ru-RU" sz="2400" i="1" baseline="-25000" dirty="0"/>
              <a:t>2 </a:t>
            </a:r>
            <a:r>
              <a:rPr lang="ru-RU" sz="2400" i="1" dirty="0"/>
              <a:t>= </a:t>
            </a:r>
            <a:r>
              <a:rPr lang="en-US" sz="2400" i="1" dirty="0"/>
              <a:t>r</a:t>
            </a:r>
            <a:r>
              <a:rPr lang="ru-RU" sz="2400" i="1" baseline="-25000" dirty="0"/>
              <a:t>3 </a:t>
            </a:r>
            <a:r>
              <a:rPr lang="ru-RU" sz="2400" i="1" dirty="0"/>
              <a:t>= </a:t>
            </a:r>
            <a:r>
              <a:rPr lang="en-US" sz="2400" i="1" dirty="0"/>
              <a:t>r</a:t>
            </a:r>
            <a:r>
              <a:rPr lang="ru-RU" sz="2400" i="1" baseline="-25000" dirty="0"/>
              <a:t>5 </a:t>
            </a:r>
            <a:r>
              <a:rPr lang="ru-RU" sz="2400" i="1" dirty="0"/>
              <a:t>= </a:t>
            </a:r>
            <a:r>
              <a:rPr lang="en-US" sz="2400" i="1" dirty="0"/>
              <a:t>r</a:t>
            </a:r>
            <a:r>
              <a:rPr lang="ru-RU" sz="2400" i="1" baseline="-25000" dirty="0"/>
              <a:t>6 </a:t>
            </a:r>
            <a:r>
              <a:rPr lang="ru-RU" sz="2400" i="1" dirty="0"/>
              <a:t>=</a:t>
            </a:r>
            <a:r>
              <a:rPr lang="ru-RU" sz="2400" dirty="0"/>
              <a:t> 1, выбираем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/>
              <a:t>;</a:t>
            </a:r>
          </a:p>
          <a:p>
            <a:r>
              <a:rPr lang="ru-RU" sz="2400" i="1" dirty="0"/>
              <a:t>Г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/>
              <a:t> = {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dirty="0"/>
              <a:t>}, </a:t>
            </a:r>
            <a:r>
              <a:rPr lang="ru-RU" sz="2400" dirty="0" smtClean="0"/>
              <a:t>  </a:t>
            </a:r>
            <a:r>
              <a:rPr lang="en-US" sz="2400" i="1" dirty="0" smtClean="0"/>
              <a:t>C</a:t>
            </a:r>
            <a:r>
              <a:rPr lang="ru-RU" sz="2400" i="1" baseline="-25000" dirty="0"/>
              <a:t>2</a:t>
            </a:r>
            <a:r>
              <a:rPr lang="ru-RU" sz="2400" i="1" dirty="0"/>
              <a:t> = </a:t>
            </a:r>
            <a:r>
              <a:rPr lang="ru-RU" sz="2400" dirty="0"/>
              <a:t>(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dirty="0"/>
              <a:t> x</a:t>
            </a:r>
            <a:r>
              <a:rPr lang="ru-RU" sz="2400" i="1" baseline="-25000" dirty="0"/>
              <a:t>3</a:t>
            </a:r>
            <a:r>
              <a:rPr lang="ru-RU" sz="2400" dirty="0" smtClean="0"/>
              <a:t>);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392488" y="3573016"/>
            <a:ext cx="475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8. </a:t>
            </a:r>
            <a:r>
              <a:rPr lang="ru-RU" sz="2400" dirty="0"/>
              <a:t>Из матрицы </a:t>
            </a:r>
            <a:r>
              <a:rPr lang="en-US" sz="2400" i="1" dirty="0"/>
              <a:t>R</a:t>
            </a:r>
            <a:r>
              <a:rPr lang="ru-RU" sz="2400" dirty="0"/>
              <a:t> удаляем строку и столбец, соответствующие вершине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02808" y="4149080"/>
          <a:ext cx="2596984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Формула" r:id="rId7" imgW="1511300" imgH="876300" progId="Equation.3">
                  <p:embed/>
                </p:oleObj>
              </mc:Choice>
              <mc:Fallback>
                <p:oleObj name="Формула" r:id="rId7" imgW="1511300" imgH="876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08" y="4149080"/>
                        <a:ext cx="2596984" cy="151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47864" y="472514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9. </a:t>
            </a:r>
            <a:r>
              <a:rPr lang="en-US" sz="2400" i="1" dirty="0"/>
              <a:t>R </a:t>
            </a:r>
            <a:r>
              <a:rPr lang="ru-RU" sz="2400" dirty="0">
                <a:sym typeface="Symbol"/>
              </a:rPr>
              <a:t></a:t>
            </a:r>
            <a:r>
              <a:rPr lang="ru-RU" sz="2400" i="1" dirty="0"/>
              <a:t> </a:t>
            </a:r>
            <a:r>
              <a:rPr lang="ru-RU" sz="2400" dirty="0">
                <a:sym typeface="Symbol"/>
              </a:rPr>
              <a:t></a:t>
            </a:r>
            <a:r>
              <a:rPr lang="ru-RU" sz="2400" dirty="0"/>
              <a:t>, </a:t>
            </a:r>
            <a:r>
              <a:rPr lang="en-US" sz="2400" dirty="0"/>
              <a:t>max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ru-RU" sz="2400" dirty="0"/>
              <a:t>  = </a:t>
            </a:r>
            <a:r>
              <a:rPr lang="en-US" sz="2400" i="1" dirty="0"/>
              <a:t>r</a:t>
            </a:r>
            <a:r>
              <a:rPr lang="ru-RU" sz="2400" i="1" baseline="-25000" dirty="0"/>
              <a:t>5 </a:t>
            </a:r>
            <a:r>
              <a:rPr lang="ru-RU" sz="2400" i="1" dirty="0"/>
              <a:t>= </a:t>
            </a:r>
            <a:r>
              <a:rPr lang="en-US" sz="2400" i="1" dirty="0"/>
              <a:t>r</a:t>
            </a:r>
            <a:r>
              <a:rPr lang="ru-RU" sz="2400" i="1" baseline="-25000" dirty="0"/>
              <a:t>6 </a:t>
            </a:r>
            <a:r>
              <a:rPr lang="ru-RU" sz="2400" i="1" dirty="0"/>
              <a:t>=</a:t>
            </a:r>
            <a:r>
              <a:rPr lang="ru-RU" sz="2400" dirty="0"/>
              <a:t> 1, выбираем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;</a:t>
            </a:r>
          </a:p>
          <a:p>
            <a:r>
              <a:rPr lang="ru-RU" sz="2400" i="1" dirty="0"/>
              <a:t>Г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 = 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},  </a:t>
            </a:r>
            <a:r>
              <a:rPr lang="en-US" sz="2400" i="1" dirty="0" smtClean="0"/>
              <a:t>C</a:t>
            </a:r>
            <a:r>
              <a:rPr lang="ru-RU" sz="2400" i="1" baseline="-25000" dirty="0"/>
              <a:t>5</a:t>
            </a:r>
            <a:r>
              <a:rPr lang="ru-RU" sz="2400" i="1" dirty="0"/>
              <a:t> = </a:t>
            </a:r>
            <a:r>
              <a:rPr lang="ru-RU" sz="2400" dirty="0"/>
              <a:t>(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dirty="0"/>
              <a:t> x</a:t>
            </a:r>
            <a:r>
              <a:rPr lang="ru-RU" sz="2400" i="1" baseline="-25000" dirty="0"/>
              <a:t>6</a:t>
            </a:r>
            <a:r>
              <a:rPr lang="ru-RU" sz="2400" dirty="0" smtClean="0"/>
              <a:t>);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5589240"/>
            <a:ext cx="6228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10 .</a:t>
            </a:r>
            <a:r>
              <a:rPr lang="ru-RU" sz="2400" dirty="0"/>
              <a:t> Из матрицы </a:t>
            </a:r>
            <a:r>
              <a:rPr lang="en-US" sz="2400" i="1" dirty="0"/>
              <a:t>R</a:t>
            </a:r>
            <a:r>
              <a:rPr lang="ru-RU" sz="2400" dirty="0"/>
              <a:t> удаляем строку и столбец, соответствующие вершине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5496" y="5589240"/>
          <a:ext cx="2320018" cy="126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Формула" r:id="rId9" imgW="1231366" imgH="660113" progId="Equation.3">
                  <p:embed/>
                </p:oleObj>
              </mc:Choice>
              <mc:Fallback>
                <p:oleObj name="Формула" r:id="rId9" imgW="1231366" imgH="660113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5589240"/>
                        <a:ext cx="2320018" cy="126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51312" y="6396335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11. </a:t>
            </a:r>
            <a:r>
              <a:rPr lang="en-US" sz="2400" i="1" dirty="0"/>
              <a:t>R </a:t>
            </a:r>
            <a:r>
              <a:rPr lang="ru-RU" sz="2400" dirty="0"/>
              <a:t>=</a:t>
            </a:r>
            <a:r>
              <a:rPr lang="ru-RU" sz="2400" i="1" dirty="0"/>
              <a:t> </a:t>
            </a:r>
            <a:r>
              <a:rPr lang="ru-RU" sz="2400" dirty="0">
                <a:sym typeface="Symbol"/>
              </a:rPr>
              <a:t></a:t>
            </a:r>
            <a:r>
              <a:rPr lang="ru-RU" sz="2400" dirty="0" smtClean="0"/>
              <a:t>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8" grpId="0" autoUpdateAnimBg="0"/>
      <p:bldP spid="9" grpId="0" autoUpdateAnimBg="0"/>
      <p:bldP spid="12" grpId="0" autoUpdateAnimBg="0"/>
      <p:bldP spid="13" grpId="0" autoUpdateAnimBg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12. </a:t>
            </a:r>
            <a:r>
              <a:rPr lang="ru-RU" sz="2400" dirty="0"/>
              <a:t>Составляем конъюнкцию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</a:t>
            </a:r>
            <a:r>
              <a:rPr lang="ru-RU" sz="2400" dirty="0"/>
              <a:t> и выполняем минимизацию </a:t>
            </a:r>
          </a:p>
          <a:p>
            <a:r>
              <a:rPr lang="ru-RU" sz="2400" dirty="0"/>
              <a:t> </a:t>
            </a:r>
            <a:r>
              <a:rPr lang="ru-RU" sz="2400" i="1" dirty="0"/>
              <a:t>П = </a:t>
            </a:r>
            <a:r>
              <a:rPr lang="ru-RU" sz="2400" dirty="0">
                <a:sym typeface="Symbol"/>
              </a:rPr>
              <a:t>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</a:t>
            </a:r>
            <a:r>
              <a:rPr lang="ru-RU" sz="2400" dirty="0"/>
              <a:t> = </a:t>
            </a:r>
            <a:r>
              <a:rPr lang="en-US" sz="2400" i="1" dirty="0"/>
              <a:t>C</a:t>
            </a:r>
            <a:r>
              <a:rPr lang="ru-RU" sz="2400" i="1" baseline="-25000" dirty="0"/>
              <a:t>1</a:t>
            </a:r>
            <a:r>
              <a:rPr lang="ru-RU" sz="2400" i="1" dirty="0"/>
              <a:t> </a:t>
            </a:r>
            <a:r>
              <a:rPr lang="en-US" sz="2400" i="1" dirty="0"/>
              <a:t>C</a:t>
            </a:r>
            <a:r>
              <a:rPr lang="ru-RU" sz="2400" i="1" baseline="-25000" dirty="0"/>
              <a:t>2</a:t>
            </a:r>
            <a:r>
              <a:rPr lang="ru-RU" sz="2400" i="1" dirty="0"/>
              <a:t> </a:t>
            </a:r>
            <a:r>
              <a:rPr lang="en-US" sz="2400" i="1" dirty="0"/>
              <a:t>C</a:t>
            </a:r>
            <a:r>
              <a:rPr lang="ru-RU" sz="2400" i="1" baseline="-25000" dirty="0"/>
              <a:t>4</a:t>
            </a:r>
            <a:r>
              <a:rPr lang="ru-RU" sz="2400" i="1" dirty="0"/>
              <a:t> </a:t>
            </a:r>
            <a:r>
              <a:rPr lang="en-US" sz="2400" i="1" dirty="0"/>
              <a:t>C</a:t>
            </a:r>
            <a:r>
              <a:rPr lang="ru-RU" sz="2400" i="1" baseline="-25000" dirty="0"/>
              <a:t>5</a:t>
            </a:r>
            <a:r>
              <a:rPr lang="ru-RU" sz="2400" dirty="0"/>
              <a:t> = (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)(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dirty="0"/>
              <a:t> x</a:t>
            </a:r>
            <a:r>
              <a:rPr lang="ru-RU" sz="2400" i="1" baseline="-25000" dirty="0"/>
              <a:t>3</a:t>
            </a:r>
            <a:r>
              <a:rPr lang="ru-RU" sz="2400" dirty="0"/>
              <a:t>)(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)(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dirty="0"/>
              <a:t> x</a:t>
            </a:r>
            <a:r>
              <a:rPr lang="ru-RU" sz="2400" i="1" baseline="-25000" dirty="0"/>
              <a:t>6</a:t>
            </a:r>
            <a:r>
              <a:rPr lang="ru-RU" sz="2400" dirty="0"/>
              <a:t>) =</a:t>
            </a:r>
          </a:p>
          <a:p>
            <a:r>
              <a:rPr lang="en-US" sz="2400" i="1" dirty="0"/>
              <a:t>= x</a:t>
            </a:r>
            <a:r>
              <a:rPr lang="en-US" sz="2400" i="1" baseline="-25000" dirty="0"/>
              <a:t>1</a:t>
            </a:r>
            <a:r>
              <a:rPr lang="en-US" sz="2400" i="1" dirty="0"/>
              <a:t> x</a:t>
            </a:r>
            <a:r>
              <a:rPr lang="en-US" sz="2400" i="1" baseline="-25000" dirty="0"/>
              <a:t>2</a:t>
            </a:r>
            <a:r>
              <a:rPr lang="en-US" sz="2400" i="1" dirty="0"/>
              <a:t> x</a:t>
            </a:r>
            <a:r>
              <a:rPr lang="en-US" sz="2400" i="1" baseline="-25000" dirty="0"/>
              <a:t>4</a:t>
            </a:r>
            <a:r>
              <a:rPr lang="en-US" sz="2400" i="1" dirty="0"/>
              <a:t> x</a:t>
            </a:r>
            <a:r>
              <a:rPr lang="en-US" sz="2400" i="1" baseline="-25000" dirty="0"/>
              <a:t>5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 x</a:t>
            </a:r>
            <a:r>
              <a:rPr lang="en-US" sz="2400" i="1" baseline="-25000" dirty="0"/>
              <a:t>2</a:t>
            </a:r>
            <a:r>
              <a:rPr lang="en-US" sz="2400" i="1" dirty="0"/>
              <a:t> x</a:t>
            </a:r>
            <a:r>
              <a:rPr lang="en-US" sz="2400" i="1" baseline="-25000" dirty="0"/>
              <a:t>4</a:t>
            </a:r>
            <a:r>
              <a:rPr lang="en-US" sz="2400" i="1" dirty="0"/>
              <a:t> x</a:t>
            </a:r>
            <a:r>
              <a:rPr lang="en-US" sz="2400" i="1" baseline="-25000" dirty="0"/>
              <a:t>6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 x</a:t>
            </a:r>
            <a:r>
              <a:rPr lang="en-US" sz="2400" i="1" baseline="-25000" dirty="0"/>
              <a:t>3</a:t>
            </a:r>
            <a:r>
              <a:rPr lang="en-US" sz="2400" i="1" dirty="0"/>
              <a:t> x</a:t>
            </a:r>
            <a:r>
              <a:rPr lang="en-US" sz="2400" i="1" baseline="-25000" dirty="0"/>
              <a:t>4</a:t>
            </a:r>
            <a:r>
              <a:rPr lang="en-US" sz="2400" i="1" dirty="0"/>
              <a:t> x</a:t>
            </a:r>
            <a:r>
              <a:rPr lang="en-US" sz="2400" i="1" baseline="-25000" dirty="0"/>
              <a:t>5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 x</a:t>
            </a:r>
            <a:r>
              <a:rPr lang="en-US" sz="2400" i="1" baseline="-25000" dirty="0"/>
              <a:t>3</a:t>
            </a:r>
            <a:r>
              <a:rPr lang="en-US" sz="2400" i="1" dirty="0"/>
              <a:t> x</a:t>
            </a:r>
            <a:r>
              <a:rPr lang="en-US" sz="2400" i="1" baseline="-25000" dirty="0"/>
              <a:t>4</a:t>
            </a:r>
            <a:r>
              <a:rPr lang="en-US" sz="2400" i="1" dirty="0"/>
              <a:t> x</a:t>
            </a:r>
            <a:r>
              <a:rPr lang="en-US" sz="2400" i="1" baseline="-25000" dirty="0"/>
              <a:t>6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i="1" dirty="0"/>
              <a:t> x</a:t>
            </a:r>
            <a:r>
              <a:rPr lang="en-US" sz="2400" i="1" baseline="-25000" dirty="0"/>
              <a:t>3</a:t>
            </a:r>
            <a:r>
              <a:rPr lang="en-US" sz="2400" i="1" dirty="0"/>
              <a:t> x</a:t>
            </a:r>
            <a:r>
              <a:rPr lang="en-US" sz="2400" i="1" baseline="-25000" dirty="0"/>
              <a:t>5</a:t>
            </a:r>
            <a:r>
              <a:rPr lang="en-US" sz="2400" i="1" dirty="0"/>
              <a:t> x</a:t>
            </a:r>
            <a:r>
              <a:rPr lang="en-US" sz="2400" i="1" baseline="-25000" dirty="0"/>
              <a:t>6</a:t>
            </a:r>
            <a:r>
              <a:rPr lang="en-US" sz="2400" dirty="0"/>
              <a:t> =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j</a:t>
            </a:r>
            <a:r>
              <a:rPr lang="en-US" sz="2400" dirty="0"/>
              <a:t> =</a:t>
            </a:r>
            <a:endParaRPr lang="ru-RU" sz="2400" dirty="0"/>
          </a:p>
          <a:p>
            <a:r>
              <a:rPr lang="en-US" sz="2400" i="1" dirty="0"/>
              <a:t>      </a:t>
            </a:r>
            <a:r>
              <a:rPr lang="ru-RU" sz="2400" i="1" dirty="0"/>
              <a:t>=</a:t>
            </a:r>
            <a:r>
              <a:rPr lang="en-US" sz="2400" i="1" dirty="0"/>
              <a:t>  K</a:t>
            </a:r>
            <a:r>
              <a:rPr lang="ru-RU" sz="2400" i="1" baseline="-25000" dirty="0"/>
              <a:t>1      </a:t>
            </a:r>
            <a:r>
              <a:rPr lang="ru-RU" sz="2400" i="1" baseline="-25000" dirty="0" smtClean="0"/>
              <a:t>   </a:t>
            </a:r>
            <a:r>
              <a:rPr lang="en-US" sz="2400" dirty="0">
                <a:sym typeface="Symbol"/>
              </a:rPr>
              <a:t></a:t>
            </a:r>
            <a:r>
              <a:rPr lang="ru-RU" sz="2400" dirty="0"/>
              <a:t>      </a:t>
            </a:r>
            <a:r>
              <a:rPr lang="ru-RU" sz="2400" i="1" baseline="-25000" dirty="0"/>
              <a:t>  </a:t>
            </a:r>
            <a:r>
              <a:rPr lang="en-US" sz="2400" i="1" dirty="0"/>
              <a:t>K</a:t>
            </a:r>
            <a:r>
              <a:rPr lang="en-US" sz="2400" i="1" baseline="-25000" dirty="0"/>
              <a:t>2</a:t>
            </a:r>
            <a:r>
              <a:rPr lang="ru-RU" sz="2400" i="1" baseline="-25000" dirty="0"/>
              <a:t>      </a:t>
            </a:r>
            <a:r>
              <a:rPr lang="ru-RU" sz="2400" i="1" baseline="-25000" dirty="0" smtClean="0"/>
              <a:t>    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ru-RU" sz="2400" i="1" baseline="-25000" dirty="0"/>
              <a:t>    </a:t>
            </a:r>
            <a:r>
              <a:rPr lang="ru-RU" sz="2400" i="1" baseline="-25000" dirty="0" smtClean="0"/>
              <a:t>     </a:t>
            </a:r>
            <a:r>
              <a:rPr lang="en-US" sz="2400" i="1" dirty="0"/>
              <a:t>K</a:t>
            </a:r>
            <a:r>
              <a:rPr lang="en-US" sz="2400" i="1" baseline="-25000" dirty="0"/>
              <a:t>3</a:t>
            </a:r>
            <a:r>
              <a:rPr lang="ru-RU" sz="2400" i="1" baseline="-25000" dirty="0"/>
              <a:t>            </a:t>
            </a:r>
            <a:r>
              <a:rPr lang="en-US" sz="2400" dirty="0">
                <a:sym typeface="Symbol"/>
              </a:rPr>
              <a:t></a:t>
            </a:r>
            <a:r>
              <a:rPr lang="ru-RU" sz="2400" i="1" baseline="-25000" dirty="0"/>
              <a:t>        </a:t>
            </a:r>
            <a:r>
              <a:rPr lang="ru-RU" sz="2400" i="1" baseline="-25000" dirty="0" smtClean="0"/>
              <a:t>     </a:t>
            </a:r>
            <a:r>
              <a:rPr lang="en-US" sz="2400" i="1" dirty="0"/>
              <a:t>K</a:t>
            </a:r>
            <a:r>
              <a:rPr lang="en-US" sz="2400" i="1" baseline="-25000" dirty="0"/>
              <a:t>4</a:t>
            </a:r>
            <a:r>
              <a:rPr lang="ru-RU" sz="2400" i="1" baseline="-25000" dirty="0"/>
              <a:t>        </a:t>
            </a:r>
            <a:r>
              <a:rPr lang="ru-RU" sz="2400" i="1" baseline="-25000" dirty="0" smtClean="0"/>
              <a:t>  </a:t>
            </a:r>
            <a:r>
              <a:rPr lang="en-US" sz="2400" dirty="0">
                <a:sym typeface="Symbol"/>
              </a:rPr>
              <a:t></a:t>
            </a:r>
            <a:r>
              <a:rPr lang="ru-RU" sz="2400" i="1" baseline="-25000" dirty="0"/>
              <a:t>   </a:t>
            </a:r>
            <a:r>
              <a:rPr lang="ru-RU" sz="2400" i="1" baseline="-25000" dirty="0" smtClean="0"/>
              <a:t>      </a:t>
            </a:r>
            <a:r>
              <a:rPr lang="en-US" sz="2400" i="1" dirty="0"/>
              <a:t>K</a:t>
            </a:r>
            <a:r>
              <a:rPr lang="en-US" sz="2400" i="1" baseline="-25000" dirty="0"/>
              <a:t>5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288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13. </a:t>
            </a:r>
            <a:r>
              <a:rPr lang="ru-RU" sz="2400" dirty="0"/>
              <a:t>Для каждого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j</a:t>
            </a:r>
            <a:r>
              <a:rPr lang="ru-RU" sz="2400" dirty="0"/>
              <a:t> ищем 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j</a:t>
            </a:r>
            <a:r>
              <a:rPr lang="ru-RU" sz="2400" dirty="0"/>
              <a:t>:  </a:t>
            </a:r>
          </a:p>
          <a:p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1</a:t>
            </a:r>
            <a:r>
              <a:rPr lang="ru-RU" sz="2400" dirty="0"/>
              <a:t> = {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},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2</a:t>
            </a:r>
            <a:r>
              <a:rPr lang="ru-RU" sz="2400" dirty="0"/>
              <a:t> = {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},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3</a:t>
            </a:r>
            <a:r>
              <a:rPr lang="ru-RU" sz="2400" dirty="0"/>
              <a:t> = {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},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4</a:t>
            </a:r>
            <a:r>
              <a:rPr lang="ru-RU" sz="2400" dirty="0"/>
              <a:t> = {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},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5</a:t>
            </a:r>
            <a:r>
              <a:rPr lang="ru-RU" sz="2400" dirty="0"/>
              <a:t> = 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dirty="0"/>
              <a:t>}. Получено семейство  МВУМ </a:t>
            </a:r>
            <a:r>
              <a:rPr lang="ru-RU" sz="2400" i="1" dirty="0">
                <a:sym typeface="Symbol"/>
              </a:rPr>
              <a:t></a:t>
            </a:r>
            <a:r>
              <a:rPr lang="ru-RU" sz="2400" i="1" dirty="0"/>
              <a:t> 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92494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14. </a:t>
            </a:r>
            <a:r>
              <a:rPr lang="ru-RU" sz="2400" dirty="0"/>
              <a:t>Для каждой вершины определим подмножества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j</a:t>
            </a:r>
            <a:r>
              <a:rPr lang="ru-RU" sz="2400" dirty="0"/>
              <a:t>, в которые она входит. Строим дизъюнкцию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ru-RU" sz="2400" i="1" dirty="0"/>
              <a:t> = </a:t>
            </a:r>
            <a:r>
              <a:rPr lang="ru-RU" sz="2400" dirty="0">
                <a:sym typeface="Symbol"/>
              </a:rPr>
              <a:t>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j</a:t>
            </a:r>
            <a:r>
              <a:rPr lang="ru-RU" sz="2400" dirty="0"/>
              <a:t>;</a:t>
            </a:r>
          </a:p>
          <a:p>
            <a:r>
              <a:rPr lang="en-US" sz="2400" i="1" dirty="0"/>
              <a:t>t</a:t>
            </a:r>
            <a:r>
              <a:rPr lang="ru-RU" sz="2400" i="1" baseline="-25000" dirty="0"/>
              <a:t>1 </a:t>
            </a:r>
            <a:r>
              <a:rPr lang="ru-RU" sz="2400" dirty="0"/>
              <a:t>=</a:t>
            </a:r>
            <a:r>
              <a:rPr lang="ru-RU" sz="2400" i="1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5</a:t>
            </a:r>
            <a:r>
              <a:rPr lang="ru-RU" sz="2400" dirty="0"/>
              <a:t>; </a:t>
            </a:r>
            <a:r>
              <a:rPr lang="en-US" sz="2400" i="1" dirty="0"/>
              <a:t>t</a:t>
            </a:r>
            <a:r>
              <a:rPr lang="ru-RU" sz="2400" i="1" baseline="-25000" dirty="0"/>
              <a:t>2</a:t>
            </a:r>
            <a:r>
              <a:rPr lang="ru-RU" sz="2400" dirty="0"/>
              <a:t> =</a:t>
            </a:r>
            <a:r>
              <a:rPr lang="ru-RU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3 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4</a:t>
            </a:r>
            <a:r>
              <a:rPr lang="ru-RU" sz="2400" dirty="0"/>
              <a:t>; </a:t>
            </a:r>
            <a:r>
              <a:rPr lang="ru-RU" sz="2400" i="1" baseline="-25000" dirty="0"/>
              <a:t>  </a:t>
            </a:r>
            <a:r>
              <a:rPr lang="en-US" sz="2400" i="1" dirty="0"/>
              <a:t>t</a:t>
            </a:r>
            <a:r>
              <a:rPr lang="ru-RU" sz="2400" i="1" baseline="-25000" dirty="0"/>
              <a:t>3</a:t>
            </a:r>
            <a:r>
              <a:rPr lang="ru-RU" sz="2400" dirty="0"/>
              <a:t> =</a:t>
            </a:r>
            <a:r>
              <a:rPr lang="ru-RU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1 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2</a:t>
            </a:r>
            <a:r>
              <a:rPr lang="ru-RU" sz="2400" dirty="0"/>
              <a:t>; </a:t>
            </a:r>
            <a:r>
              <a:rPr lang="en-US" sz="2400" i="1" dirty="0"/>
              <a:t>t</a:t>
            </a:r>
            <a:r>
              <a:rPr lang="ru-RU" sz="2400" i="1" baseline="-25000" dirty="0"/>
              <a:t>4</a:t>
            </a:r>
            <a:r>
              <a:rPr lang="ru-RU" sz="2400" dirty="0"/>
              <a:t> =</a:t>
            </a:r>
            <a:r>
              <a:rPr lang="ru-RU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5</a:t>
            </a:r>
            <a:r>
              <a:rPr lang="ru-RU" sz="2400" dirty="0"/>
              <a:t>;</a:t>
            </a:r>
            <a:r>
              <a:rPr lang="ru-RU" sz="2400" i="1" baseline="-25000" dirty="0"/>
              <a:t>  </a:t>
            </a:r>
            <a:r>
              <a:rPr lang="ru-RU" sz="2400" dirty="0"/>
              <a:t> </a:t>
            </a:r>
            <a:r>
              <a:rPr lang="en-US" sz="2400" i="1" dirty="0"/>
              <a:t>t</a:t>
            </a:r>
            <a:r>
              <a:rPr lang="ru-RU" sz="2400" i="1" baseline="-25000" dirty="0"/>
              <a:t>5</a:t>
            </a:r>
            <a:r>
              <a:rPr lang="ru-RU" sz="2400" dirty="0"/>
              <a:t> =</a:t>
            </a:r>
            <a:r>
              <a:rPr lang="ru-RU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2 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4</a:t>
            </a:r>
            <a:r>
              <a:rPr lang="ru-RU" sz="2400" dirty="0"/>
              <a:t>;</a:t>
            </a:r>
            <a:r>
              <a:rPr lang="ru-RU" sz="2400" i="1" dirty="0"/>
              <a:t>  </a:t>
            </a:r>
            <a:r>
              <a:rPr lang="en-US" sz="2400" i="1" dirty="0"/>
              <a:t>t</a:t>
            </a:r>
            <a:r>
              <a:rPr lang="ru-RU" sz="2400" i="1" baseline="-25000" dirty="0"/>
              <a:t>6</a:t>
            </a:r>
            <a:r>
              <a:rPr lang="ru-RU" sz="2400" dirty="0"/>
              <a:t> =</a:t>
            </a:r>
            <a:r>
              <a:rPr lang="ru-RU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1 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3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22108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15. </a:t>
            </a:r>
            <a:r>
              <a:rPr lang="ru-RU" sz="2400" dirty="0"/>
              <a:t>Составляем конъюнкцию и выполняем минимизацию булевой функции</a:t>
            </a:r>
          </a:p>
          <a:p>
            <a:r>
              <a:rPr lang="ru-RU" sz="2400" i="1" dirty="0"/>
              <a:t>П</a:t>
            </a:r>
            <a:r>
              <a:rPr lang="en-US" sz="2400" i="1" dirty="0"/>
              <a:t>’ = </a:t>
            </a:r>
            <a:r>
              <a:rPr lang="ru-RU" sz="2400" dirty="0">
                <a:sym typeface="Symbol"/>
              </a:rPr>
              <a:t>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/>
              <a:t>t</a:t>
            </a:r>
            <a:r>
              <a:rPr lang="en-US" sz="2400" i="1" baseline="-25000" dirty="0"/>
              <a:t>1</a:t>
            </a:r>
            <a:r>
              <a:rPr lang="en-US" sz="2400" i="1" dirty="0"/>
              <a:t> t</a:t>
            </a:r>
            <a:r>
              <a:rPr lang="en-US" sz="2400" i="1" baseline="-25000" dirty="0"/>
              <a:t>2</a:t>
            </a:r>
            <a:r>
              <a:rPr lang="en-US" sz="2400" i="1" dirty="0"/>
              <a:t> t</a:t>
            </a:r>
            <a:r>
              <a:rPr lang="en-US" sz="2400" i="1" baseline="-25000" dirty="0"/>
              <a:t>3</a:t>
            </a:r>
            <a:r>
              <a:rPr lang="en-US" sz="2400" i="1" dirty="0"/>
              <a:t> t</a:t>
            </a:r>
            <a:r>
              <a:rPr lang="en-US" sz="2400" i="1" baseline="-25000" dirty="0"/>
              <a:t>4</a:t>
            </a:r>
            <a:r>
              <a:rPr lang="en-US" sz="2400" i="1" dirty="0"/>
              <a:t> t</a:t>
            </a:r>
            <a:r>
              <a:rPr lang="en-US" sz="2400" i="1" baseline="-25000" dirty="0"/>
              <a:t>5</a:t>
            </a:r>
            <a:r>
              <a:rPr lang="en-US" sz="2400" i="1" dirty="0"/>
              <a:t> t</a:t>
            </a:r>
            <a:r>
              <a:rPr lang="en-US" sz="2400" i="1" baseline="-25000" dirty="0"/>
              <a:t>6</a:t>
            </a:r>
            <a:r>
              <a:rPr lang="en-US" sz="2400" dirty="0"/>
              <a:t> =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5</a:t>
            </a:r>
            <a:r>
              <a:rPr lang="en-US" sz="2400" dirty="0"/>
              <a:t>(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3 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4</a:t>
            </a:r>
            <a:r>
              <a:rPr lang="en-US" sz="2400" dirty="0"/>
              <a:t>)(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1 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2</a:t>
            </a:r>
            <a:r>
              <a:rPr lang="en-US" sz="2400" dirty="0"/>
              <a:t>)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5</a:t>
            </a:r>
            <a:r>
              <a:rPr lang="en-US" sz="2400" dirty="0"/>
              <a:t>(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2 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4</a:t>
            </a:r>
            <a:r>
              <a:rPr lang="en-US" sz="2400" dirty="0"/>
              <a:t>)(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1 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3</a:t>
            </a:r>
            <a:r>
              <a:rPr lang="en-US" sz="2400" dirty="0"/>
              <a:t>) = </a:t>
            </a:r>
            <a:r>
              <a:rPr lang="ru-RU" sz="2400" dirty="0" smtClean="0"/>
              <a:t>=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/>
              <a:t>1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4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5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2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3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5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87727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Хроматическое число графа </a:t>
            </a:r>
            <a:r>
              <a:rPr lang="ru-RU" sz="2400" dirty="0">
                <a:sym typeface="Symbol"/>
              </a:rPr>
              <a:t></a:t>
            </a:r>
            <a:r>
              <a:rPr lang="ru-RU" sz="2400" dirty="0"/>
              <a:t>(</a:t>
            </a:r>
            <a:r>
              <a:rPr lang="en-US" sz="2400" i="1" dirty="0"/>
              <a:t>G</a:t>
            </a:r>
            <a:r>
              <a:rPr lang="ru-RU" sz="2400" dirty="0"/>
              <a:t>) = 3. Существует два варианта раскраски графа.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755576" y="548679"/>
            <a:ext cx="3169255" cy="2882444"/>
            <a:chOff x="3357" y="6859"/>
            <a:chExt cx="2973" cy="2704"/>
          </a:xfrm>
        </p:grpSpPr>
        <p:sp>
          <p:nvSpPr>
            <p:cNvPr id="5" name="AutoShape 30"/>
            <p:cNvSpPr>
              <a:spLocks noChangeAspect="1" noChangeArrowheads="1" noTextEdit="1"/>
            </p:cNvSpPr>
            <p:nvPr/>
          </p:nvSpPr>
          <p:spPr bwMode="auto">
            <a:xfrm>
              <a:off x="3357" y="6859"/>
              <a:ext cx="2162" cy="19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 dirty="0"/>
            </a:p>
          </p:txBody>
        </p: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3569" y="8582"/>
              <a:ext cx="607" cy="547"/>
              <a:chOff x="3272" y="3441"/>
              <a:chExt cx="607" cy="551"/>
            </a:xfrm>
          </p:grpSpPr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33" name="Text Box 28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5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4578" y="6915"/>
              <a:ext cx="609" cy="547"/>
              <a:chOff x="3272" y="3441"/>
              <a:chExt cx="607" cy="551"/>
            </a:xfrm>
          </p:grpSpPr>
          <p:sp>
            <p:nvSpPr>
              <p:cNvPr id="30" name="Oval 26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3549" y="7412"/>
              <a:ext cx="607" cy="547"/>
              <a:chOff x="3272" y="3441"/>
              <a:chExt cx="607" cy="551"/>
            </a:xfrm>
          </p:grpSpPr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6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5723" y="8540"/>
              <a:ext cx="607" cy="547"/>
              <a:chOff x="3272" y="3441"/>
              <a:chExt cx="607" cy="551"/>
            </a:xfrm>
          </p:grpSpPr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4684" y="9016"/>
              <a:ext cx="607" cy="547"/>
              <a:chOff x="3272" y="3441"/>
              <a:chExt cx="607" cy="551"/>
            </a:xfrm>
          </p:grpSpPr>
          <p:sp>
            <p:nvSpPr>
              <p:cNvPr id="24" name="Oval 17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4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5679" y="7364"/>
              <a:ext cx="607" cy="547"/>
              <a:chOff x="3272" y="3441"/>
              <a:chExt cx="607" cy="551"/>
            </a:xfrm>
          </p:grpSpPr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AutoShape 11"/>
            <p:cNvSpPr>
              <a:spLocks noChangeShapeType="1"/>
            </p:cNvSpPr>
            <p:nvPr/>
          </p:nvSpPr>
          <p:spPr bwMode="auto">
            <a:xfrm flipV="1">
              <a:off x="5216" y="8899"/>
              <a:ext cx="5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" name="AutoShape 10"/>
            <p:cNvSpPr>
              <a:spLocks noChangeShapeType="1"/>
            </p:cNvSpPr>
            <p:nvPr/>
          </p:nvSpPr>
          <p:spPr bwMode="auto">
            <a:xfrm flipH="1" flipV="1">
              <a:off x="5965" y="7911"/>
              <a:ext cx="36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4" name="AutoShape 9"/>
            <p:cNvSpPr>
              <a:spLocks noChangeShapeType="1"/>
            </p:cNvSpPr>
            <p:nvPr/>
          </p:nvSpPr>
          <p:spPr bwMode="auto">
            <a:xfrm flipH="1" flipV="1">
              <a:off x="5068" y="7382"/>
              <a:ext cx="739" cy="1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5" name="AutoShape 8"/>
            <p:cNvSpPr>
              <a:spLocks noChangeShapeType="1"/>
            </p:cNvSpPr>
            <p:nvPr/>
          </p:nvSpPr>
          <p:spPr bwMode="auto">
            <a:xfrm flipV="1">
              <a:off x="4096" y="7282"/>
              <a:ext cx="506" cy="2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6" name="AutoShape 7"/>
            <p:cNvSpPr>
              <a:spLocks noChangeShapeType="1"/>
            </p:cNvSpPr>
            <p:nvPr/>
          </p:nvSpPr>
          <p:spPr bwMode="auto">
            <a:xfrm>
              <a:off x="5148" y="7203"/>
              <a:ext cx="573" cy="3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7" name="AutoShape 6"/>
            <p:cNvSpPr>
              <a:spLocks noChangeShapeType="1"/>
            </p:cNvSpPr>
            <p:nvPr/>
          </p:nvSpPr>
          <p:spPr bwMode="auto">
            <a:xfrm flipH="1" flipV="1">
              <a:off x="4051" y="7863"/>
              <a:ext cx="717" cy="12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8" name="AutoShape 5"/>
            <p:cNvSpPr>
              <a:spLocks noChangeShapeType="1"/>
            </p:cNvSpPr>
            <p:nvPr/>
          </p:nvSpPr>
          <p:spPr bwMode="auto">
            <a:xfrm>
              <a:off x="4146" y="8861"/>
              <a:ext cx="564" cy="3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" name="AutoShape 4"/>
            <p:cNvSpPr>
              <a:spLocks noChangeShapeType="1"/>
            </p:cNvSpPr>
            <p:nvPr/>
          </p:nvSpPr>
          <p:spPr bwMode="auto">
            <a:xfrm flipH="1" flipV="1">
              <a:off x="3835" y="7959"/>
              <a:ext cx="20" cy="6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" name="AutoShape 3"/>
            <p:cNvSpPr>
              <a:spLocks noChangeShapeType="1"/>
            </p:cNvSpPr>
            <p:nvPr/>
          </p:nvSpPr>
          <p:spPr bwMode="auto">
            <a:xfrm flipV="1">
              <a:off x="5172" y="7833"/>
              <a:ext cx="597" cy="12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1" name="AutoShape 2"/>
            <p:cNvSpPr>
              <a:spLocks noChangeShapeType="1"/>
            </p:cNvSpPr>
            <p:nvPr/>
          </p:nvSpPr>
          <p:spPr bwMode="auto">
            <a:xfrm flipV="1">
              <a:off x="4016" y="7382"/>
              <a:ext cx="646" cy="12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211960" y="620688"/>
            <a:ext cx="4932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sym typeface="Symbol"/>
              </a:rPr>
              <a:t>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 = 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}, </a:t>
            </a:r>
            <a:r>
              <a:rPr lang="ru-RU" sz="2400" i="1" dirty="0" smtClean="0">
                <a:sym typeface="Symbol"/>
              </a:rPr>
              <a:t>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 = 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}, </a:t>
            </a:r>
            <a:r>
              <a:rPr lang="ru-RU" sz="2400" i="1" dirty="0" smtClean="0">
                <a:sym typeface="Symbol"/>
              </a:rPr>
              <a:t>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 = 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}, </a:t>
            </a:r>
            <a:r>
              <a:rPr lang="ru-RU" sz="2400" i="1" dirty="0" smtClean="0">
                <a:sym typeface="Symbol"/>
              </a:rPr>
              <a:t>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 = 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}, </a:t>
            </a:r>
            <a:r>
              <a:rPr lang="ru-RU" sz="2400" i="1" dirty="0" smtClean="0">
                <a:sym typeface="Symbol"/>
              </a:rPr>
              <a:t>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 = 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}.</a:t>
            </a:r>
          </a:p>
          <a:p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1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4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5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</a:t>
            </a:r>
            <a:r>
              <a:rPr lang="en-US" sz="2400" dirty="0" smtClean="0"/>
              <a:t> 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2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3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5</a:t>
            </a:r>
            <a:endParaRPr lang="ru-RU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2627784" y="404664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с,с</a:t>
            </a:r>
            <a:endParaRPr lang="ru-RU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2771800" y="306896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с,с</a:t>
            </a:r>
            <a:endParaRPr lang="ru-RU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3491880" y="69269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к,к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755576" y="28953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к,з</a:t>
            </a:r>
            <a:endParaRPr lang="ru-RU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923928" y="2492896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з,з</a:t>
            </a:r>
            <a:endParaRPr lang="ru-RU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83568" y="83671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з,к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Недостатком </a:t>
            </a:r>
            <a:r>
              <a:rPr lang="ru-RU" sz="2400" dirty="0"/>
              <a:t>точных алгоритмов является низкое быстродействие. Поэтому на практике используют приближенные алгоритмы, примером которых может служить </a:t>
            </a:r>
            <a:endParaRPr lang="ru-RU" sz="2400" dirty="0" smtClean="0"/>
          </a:p>
          <a:p>
            <a:pPr algn="ctr"/>
            <a:r>
              <a:rPr lang="ru-RU" sz="2400" b="1" dirty="0"/>
              <a:t>Алгоритм, использующий упорядочивание вершин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14096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4. Просматривая </a:t>
            </a:r>
            <a:r>
              <a:rPr lang="ru-RU" sz="2400" dirty="0"/>
              <a:t>последовательность слева направо, красить в цвет </a:t>
            </a:r>
            <a:r>
              <a:rPr lang="en-US" sz="2400" i="1" dirty="0"/>
              <a:t>j</a:t>
            </a:r>
            <a:r>
              <a:rPr lang="ru-RU" sz="2400" dirty="0"/>
              <a:t> каждую неокрашенную вершину, не смежную с уже окрашенными в этот цвет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28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1. Положить </a:t>
            </a:r>
            <a:r>
              <a:rPr lang="en-US" sz="2400" i="1" dirty="0" smtClean="0"/>
              <a:t>j </a:t>
            </a:r>
            <a:r>
              <a:rPr lang="en-US" sz="2400" dirty="0" smtClean="0"/>
              <a:t>= 1</a:t>
            </a:r>
            <a:r>
              <a:rPr lang="ru-RU" sz="2400" dirty="0" smtClean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0608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2. В матрице </a:t>
            </a:r>
            <a:r>
              <a:rPr lang="en-US" sz="2400" i="1" dirty="0" smtClean="0"/>
              <a:t>R </a:t>
            </a:r>
            <a:r>
              <a:rPr lang="ru-RU" sz="2400" dirty="0" smtClean="0"/>
              <a:t>подсчитываем число ненулевых элементов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ru-RU" sz="2400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072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3. Упорядочим вершины графа в порядке не возрастания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ru-RU" sz="2400" dirty="0" smtClean="0"/>
              <a:t>.;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46091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5. </a:t>
            </a:r>
            <a:r>
              <a:rPr lang="ru-RU" sz="2400" dirty="0"/>
              <a:t>Если остались неокрашенные вершины, то удалить из матрицы </a:t>
            </a:r>
            <a:r>
              <a:rPr lang="en-US" sz="2400" i="1" dirty="0"/>
              <a:t>R</a:t>
            </a:r>
            <a:r>
              <a:rPr lang="ru-RU" sz="2400" dirty="0"/>
              <a:t> строки и столбцы, соответствующие окрашенным вершинам. Положить  </a:t>
            </a:r>
            <a:r>
              <a:rPr lang="en-US" sz="2400" i="1" dirty="0"/>
              <a:t>j </a:t>
            </a:r>
            <a:r>
              <a:rPr lang="ru-RU" sz="2400" dirty="0"/>
              <a:t>=</a:t>
            </a:r>
            <a:r>
              <a:rPr lang="ru-RU" sz="2400" i="1" dirty="0"/>
              <a:t> </a:t>
            </a:r>
            <a:r>
              <a:rPr lang="en-US" sz="2400" i="1" dirty="0"/>
              <a:t>j</a:t>
            </a:r>
            <a:r>
              <a:rPr lang="ru-RU" sz="2400" dirty="0"/>
              <a:t> + 1 и перейти к п. 2, иначе, задача решена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7649" name="Group 1"/>
          <p:cNvGrpSpPr>
            <a:grpSpLocks noChangeAspect="1"/>
          </p:cNvGrpSpPr>
          <p:nvPr/>
        </p:nvGrpSpPr>
        <p:grpSpPr bwMode="auto">
          <a:xfrm>
            <a:off x="-1" y="116632"/>
            <a:ext cx="4107393" cy="3024336"/>
            <a:chOff x="3357" y="6859"/>
            <a:chExt cx="3746" cy="2758"/>
          </a:xfrm>
        </p:grpSpPr>
        <p:sp>
          <p:nvSpPr>
            <p:cNvPr id="27686" name="AutoShape 38"/>
            <p:cNvSpPr>
              <a:spLocks noChangeAspect="1" noChangeArrowheads="1" noTextEdit="1"/>
            </p:cNvSpPr>
            <p:nvPr/>
          </p:nvSpPr>
          <p:spPr bwMode="auto">
            <a:xfrm>
              <a:off x="3357" y="6859"/>
              <a:ext cx="3746" cy="275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27683" name="Group 35"/>
            <p:cNvGrpSpPr>
              <a:grpSpLocks/>
            </p:cNvGrpSpPr>
            <p:nvPr/>
          </p:nvGrpSpPr>
          <p:grpSpPr bwMode="auto">
            <a:xfrm>
              <a:off x="3741" y="7771"/>
              <a:ext cx="607" cy="547"/>
              <a:chOff x="3272" y="3441"/>
              <a:chExt cx="607" cy="551"/>
            </a:xfrm>
          </p:grpSpPr>
          <p:sp>
            <p:nvSpPr>
              <p:cNvPr id="27685" name="Oval 37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684" name="Text Box 36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3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680" name="Group 32"/>
            <p:cNvGrpSpPr>
              <a:grpSpLocks/>
            </p:cNvGrpSpPr>
            <p:nvPr/>
          </p:nvGrpSpPr>
          <p:grpSpPr bwMode="auto">
            <a:xfrm>
              <a:off x="5319" y="6994"/>
              <a:ext cx="609" cy="547"/>
              <a:chOff x="3272" y="3441"/>
              <a:chExt cx="607" cy="551"/>
            </a:xfrm>
          </p:grpSpPr>
          <p:sp>
            <p:nvSpPr>
              <p:cNvPr id="27682" name="Oval 34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681" name="Text Box 33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4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677" name="Group 29"/>
            <p:cNvGrpSpPr>
              <a:grpSpLocks/>
            </p:cNvGrpSpPr>
            <p:nvPr/>
          </p:nvGrpSpPr>
          <p:grpSpPr bwMode="auto">
            <a:xfrm>
              <a:off x="3707" y="6994"/>
              <a:ext cx="607" cy="547"/>
              <a:chOff x="3272" y="3441"/>
              <a:chExt cx="607" cy="551"/>
            </a:xfrm>
          </p:grpSpPr>
          <p:sp>
            <p:nvSpPr>
              <p:cNvPr id="27679" name="Oval 31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678" name="Text Box 30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8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674" name="Group 26"/>
            <p:cNvGrpSpPr>
              <a:grpSpLocks/>
            </p:cNvGrpSpPr>
            <p:nvPr/>
          </p:nvGrpSpPr>
          <p:grpSpPr bwMode="auto">
            <a:xfrm>
              <a:off x="6067" y="8768"/>
              <a:ext cx="607" cy="547"/>
              <a:chOff x="3272" y="3441"/>
              <a:chExt cx="607" cy="551"/>
            </a:xfrm>
          </p:grpSpPr>
          <p:sp>
            <p:nvSpPr>
              <p:cNvPr id="27676" name="Oval 28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675" name="Text Box 27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6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671" name="Group 23"/>
            <p:cNvGrpSpPr>
              <a:grpSpLocks/>
            </p:cNvGrpSpPr>
            <p:nvPr/>
          </p:nvGrpSpPr>
          <p:grpSpPr bwMode="auto">
            <a:xfrm>
              <a:off x="4561" y="8776"/>
              <a:ext cx="607" cy="547"/>
              <a:chOff x="3272" y="3441"/>
              <a:chExt cx="607" cy="551"/>
            </a:xfrm>
          </p:grpSpPr>
          <p:sp>
            <p:nvSpPr>
              <p:cNvPr id="27673" name="Oval 25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672" name="Text Box 24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668" name="Group 20"/>
            <p:cNvGrpSpPr>
              <a:grpSpLocks/>
            </p:cNvGrpSpPr>
            <p:nvPr/>
          </p:nvGrpSpPr>
          <p:grpSpPr bwMode="auto">
            <a:xfrm>
              <a:off x="6300" y="7772"/>
              <a:ext cx="607" cy="547"/>
              <a:chOff x="3272" y="3441"/>
              <a:chExt cx="607" cy="551"/>
            </a:xfrm>
          </p:grpSpPr>
          <p:sp>
            <p:nvSpPr>
              <p:cNvPr id="27670" name="Oval 22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669" name="Text Box 21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5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667" name="AutoShape 19"/>
            <p:cNvSpPr>
              <a:spLocks noChangeShapeType="1"/>
            </p:cNvSpPr>
            <p:nvPr/>
          </p:nvSpPr>
          <p:spPr bwMode="auto">
            <a:xfrm flipV="1">
              <a:off x="5049" y="8410"/>
              <a:ext cx="430" cy="4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66" name="AutoShape 18"/>
            <p:cNvSpPr>
              <a:spLocks noChangeShapeType="1"/>
            </p:cNvSpPr>
            <p:nvPr/>
          </p:nvSpPr>
          <p:spPr bwMode="auto">
            <a:xfrm flipV="1">
              <a:off x="5958" y="8021"/>
              <a:ext cx="347" cy="1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65" name="AutoShape 17"/>
            <p:cNvSpPr>
              <a:spLocks noChangeShapeType="1"/>
            </p:cNvSpPr>
            <p:nvPr/>
          </p:nvSpPr>
          <p:spPr bwMode="auto">
            <a:xfrm flipH="1" flipV="1">
              <a:off x="4807" y="8328"/>
              <a:ext cx="40" cy="4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64" name="AutoShape 16"/>
            <p:cNvSpPr>
              <a:spLocks noChangeShapeType="1"/>
            </p:cNvSpPr>
            <p:nvPr/>
          </p:nvSpPr>
          <p:spPr bwMode="auto">
            <a:xfrm>
              <a:off x="5108" y="8070"/>
              <a:ext cx="302" cy="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63" name="AutoShape 15"/>
            <p:cNvSpPr>
              <a:spLocks noChangeShapeType="1"/>
            </p:cNvSpPr>
            <p:nvPr/>
          </p:nvSpPr>
          <p:spPr bwMode="auto">
            <a:xfrm flipV="1">
              <a:off x="6366" y="8318"/>
              <a:ext cx="192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62" name="AutoShape 14"/>
            <p:cNvSpPr>
              <a:spLocks noChangeShapeType="1"/>
            </p:cNvSpPr>
            <p:nvPr/>
          </p:nvSpPr>
          <p:spPr bwMode="auto">
            <a:xfrm flipH="1" flipV="1">
              <a:off x="5878" y="7313"/>
              <a:ext cx="506" cy="5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61" name="AutoShape 13"/>
            <p:cNvSpPr>
              <a:spLocks noChangeShapeType="1"/>
            </p:cNvSpPr>
            <p:nvPr/>
          </p:nvSpPr>
          <p:spPr bwMode="auto">
            <a:xfrm flipH="1">
              <a:off x="4848" y="7402"/>
              <a:ext cx="517" cy="4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60" name="AutoShape 12"/>
            <p:cNvSpPr>
              <a:spLocks noChangeShapeType="1"/>
            </p:cNvSpPr>
            <p:nvPr/>
          </p:nvSpPr>
          <p:spPr bwMode="auto">
            <a:xfrm flipH="1" flipV="1">
              <a:off x="3993" y="7541"/>
              <a:ext cx="34" cy="2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59" name="AutoShape 11"/>
            <p:cNvSpPr>
              <a:spLocks noChangeShapeType="1"/>
            </p:cNvSpPr>
            <p:nvPr/>
          </p:nvSpPr>
          <p:spPr bwMode="auto">
            <a:xfrm flipH="1" flipV="1">
              <a:off x="5878" y="8484"/>
              <a:ext cx="273" cy="3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27656" name="Group 8"/>
            <p:cNvGrpSpPr>
              <a:grpSpLocks/>
            </p:cNvGrpSpPr>
            <p:nvPr/>
          </p:nvGrpSpPr>
          <p:grpSpPr bwMode="auto">
            <a:xfrm>
              <a:off x="4521" y="7781"/>
              <a:ext cx="607" cy="547"/>
              <a:chOff x="3272" y="3441"/>
              <a:chExt cx="607" cy="551"/>
            </a:xfrm>
          </p:grpSpPr>
          <p:sp>
            <p:nvSpPr>
              <p:cNvPr id="27658" name="Oval 10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657" name="Text Box 9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7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5390" y="8017"/>
              <a:ext cx="607" cy="547"/>
              <a:chOff x="3272" y="3441"/>
              <a:chExt cx="607" cy="551"/>
            </a:xfrm>
          </p:grpSpPr>
          <p:sp>
            <p:nvSpPr>
              <p:cNvPr id="27655" name="Oval 7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654" name="Text Box 6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652" name="AutoShape 4"/>
            <p:cNvSpPr>
              <a:spLocks noChangeShapeType="1"/>
            </p:cNvSpPr>
            <p:nvPr/>
          </p:nvSpPr>
          <p:spPr bwMode="auto">
            <a:xfrm>
              <a:off x="5101" y="8982"/>
              <a:ext cx="98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51" name="AutoShape 3"/>
            <p:cNvSpPr>
              <a:spLocks noChangeShapeType="1"/>
            </p:cNvSpPr>
            <p:nvPr/>
          </p:nvSpPr>
          <p:spPr bwMode="auto">
            <a:xfrm flipH="1" flipV="1">
              <a:off x="4229" y="8238"/>
              <a:ext cx="416" cy="6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50" name="AutoShape 2"/>
            <p:cNvSpPr>
              <a:spLocks noChangeShapeType="1"/>
            </p:cNvSpPr>
            <p:nvPr/>
          </p:nvSpPr>
          <p:spPr bwMode="auto">
            <a:xfrm flipV="1">
              <a:off x="4172" y="7234"/>
              <a:ext cx="1143" cy="5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graphicFrame>
        <p:nvGraphicFramePr>
          <p:cNvPr id="27696" name="Object 48"/>
          <p:cNvGraphicFramePr>
            <a:graphicFrameLocks noChangeAspect="1"/>
          </p:cNvGraphicFramePr>
          <p:nvPr/>
        </p:nvGraphicFramePr>
        <p:xfrm>
          <a:off x="3995936" y="44624"/>
          <a:ext cx="4536504" cy="3038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Формула" r:id="rId3" imgW="2882880" imgH="1930320" progId="Equation.3">
                  <p:embed/>
                </p:oleObj>
              </mc:Choice>
              <mc:Fallback>
                <p:oleObj name="Формула" r:id="rId3" imgW="2882880" imgH="193032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4624"/>
                        <a:ext cx="4536504" cy="3038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5496" y="2823319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1. </a:t>
            </a:r>
            <a:r>
              <a:rPr lang="ru-RU" sz="2400" dirty="0"/>
              <a:t>Положим </a:t>
            </a:r>
            <a:r>
              <a:rPr lang="en-US" sz="2400" i="1" dirty="0"/>
              <a:t>j </a:t>
            </a:r>
            <a:r>
              <a:rPr lang="en-US" sz="2400" dirty="0"/>
              <a:t>= 1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339009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2. </a:t>
            </a:r>
            <a:r>
              <a:rPr lang="ru-RU" sz="2400" dirty="0"/>
              <a:t>Упорядочим вершины графа в порядке </a:t>
            </a:r>
            <a:r>
              <a:rPr lang="ru-RU" sz="2400" dirty="0" smtClean="0"/>
              <a:t>не возрастания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ru-RU" sz="2400" dirty="0"/>
              <a:t>.</a:t>
            </a:r>
          </a:p>
          <a:p>
            <a:r>
              <a:rPr lang="ru-RU" sz="2400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i="1" dirty="0"/>
              <a:t>,</a:t>
            </a:r>
            <a:r>
              <a:rPr lang="en-US" sz="2400" i="1" dirty="0"/>
              <a:t> x</a:t>
            </a:r>
            <a:r>
              <a:rPr lang="ru-RU" sz="2400" i="1" baseline="-25000" dirty="0"/>
              <a:t>5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i="1" dirty="0"/>
              <a:t>,</a:t>
            </a:r>
            <a:r>
              <a:rPr lang="en-US" sz="2400" i="1" dirty="0"/>
              <a:t> x</a:t>
            </a:r>
            <a:r>
              <a:rPr lang="ru-RU" sz="2400" i="1" baseline="-25000" dirty="0"/>
              <a:t>7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8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42541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3. Красим </a:t>
            </a:r>
            <a:r>
              <a:rPr lang="ru-RU" sz="2400" dirty="0"/>
              <a:t>в первый цвет вершины </a:t>
            </a:r>
            <a:r>
              <a:rPr lang="en-US" sz="2400" i="1" dirty="0"/>
              <a:t>x</a:t>
            </a:r>
            <a:r>
              <a:rPr lang="ru-RU" sz="2400" i="1" baseline="-25000" dirty="0"/>
              <a:t>1 </a:t>
            </a:r>
            <a:r>
              <a:rPr lang="ru-RU" sz="2400" i="1" dirty="0"/>
              <a:t> </a:t>
            </a:r>
            <a:r>
              <a:rPr lang="ru-RU" sz="2400" dirty="0"/>
              <a:t>и</a:t>
            </a:r>
            <a:r>
              <a:rPr lang="ru-RU" sz="2400" i="1" dirty="0"/>
              <a:t>  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dirty="0"/>
              <a:t>. Вершины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i="1" dirty="0"/>
              <a:t>,  </a:t>
            </a:r>
            <a:r>
              <a:rPr lang="ru-RU" sz="2400" dirty="0"/>
              <a:t>и 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8</a:t>
            </a:r>
            <a:r>
              <a:rPr lang="ru-RU" sz="2400" dirty="0"/>
              <a:t> </a:t>
            </a:r>
            <a:r>
              <a:rPr lang="ru-RU" sz="2400" dirty="0" err="1"/>
              <a:t>смежны</a:t>
            </a:r>
            <a:r>
              <a:rPr lang="ru-RU" sz="2400" dirty="0"/>
              <a:t> вершине 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dirty="0"/>
              <a:t>, остальные – </a:t>
            </a:r>
            <a:r>
              <a:rPr lang="ru-RU" sz="2400" dirty="0" err="1"/>
              <a:t>смежны</a:t>
            </a:r>
            <a:r>
              <a:rPr lang="ru-RU" sz="2400" dirty="0"/>
              <a:t> вершине 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510899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4. </a:t>
            </a:r>
            <a:r>
              <a:rPr lang="ru-RU" sz="2400" dirty="0"/>
              <a:t>Остались неокрашенные вершины, поэтому удалим из матрицы </a:t>
            </a:r>
            <a:r>
              <a:rPr lang="en-US" sz="2400" i="1" dirty="0"/>
              <a:t>R</a:t>
            </a:r>
            <a:r>
              <a:rPr lang="ru-RU" sz="2400" dirty="0"/>
              <a:t> строки и столбцы, соответствующие вершинам </a:t>
            </a:r>
            <a:r>
              <a:rPr lang="en-US" sz="2400" i="1" dirty="0"/>
              <a:t>x</a:t>
            </a:r>
            <a:r>
              <a:rPr lang="ru-RU" sz="2400" i="1" baseline="-25000" dirty="0"/>
              <a:t>1 </a:t>
            </a:r>
            <a:r>
              <a:rPr lang="ru-RU" sz="2400" i="1" dirty="0"/>
              <a:t> </a:t>
            </a:r>
            <a:r>
              <a:rPr lang="ru-RU" sz="2400" dirty="0"/>
              <a:t>и</a:t>
            </a:r>
            <a:r>
              <a:rPr lang="ru-RU" sz="2400" i="1" dirty="0"/>
              <a:t>  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dirty="0"/>
              <a:t>. Положим </a:t>
            </a:r>
            <a:endParaRPr lang="ru-RU" sz="2400" dirty="0" smtClean="0"/>
          </a:p>
          <a:p>
            <a:pPr lvl="0"/>
            <a:r>
              <a:rPr lang="ru-RU" sz="2400" dirty="0" smtClean="0"/>
              <a:t> </a:t>
            </a:r>
            <a:r>
              <a:rPr lang="en-US" sz="2400" i="1" dirty="0"/>
              <a:t>j </a:t>
            </a:r>
            <a:r>
              <a:rPr lang="ru-RU" sz="2400" dirty="0"/>
              <a:t>=</a:t>
            </a:r>
            <a:r>
              <a:rPr lang="ru-RU" sz="2400" i="1" dirty="0"/>
              <a:t> </a:t>
            </a:r>
            <a:r>
              <a:rPr lang="en-US" sz="2400" i="1" dirty="0"/>
              <a:t>j</a:t>
            </a:r>
            <a:r>
              <a:rPr lang="ru-RU" sz="2400" dirty="0"/>
              <a:t> + 1 = 2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4366</Words>
  <Application>Microsoft Office PowerPoint</Application>
  <PresentationFormat>Экран (4:3)</PresentationFormat>
  <Paragraphs>681</Paragraphs>
  <Slides>26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модели электрических схем</dc:title>
  <dc:creator>User</dc:creator>
  <cp:lastModifiedBy>Пользователь Windows</cp:lastModifiedBy>
  <cp:revision>22</cp:revision>
  <dcterms:created xsi:type="dcterms:W3CDTF">2015-02-23T23:47:53Z</dcterms:created>
  <dcterms:modified xsi:type="dcterms:W3CDTF">2020-12-03T04:14:31Z</dcterms:modified>
</cp:coreProperties>
</file>