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387" r:id="rId2"/>
    <p:sldId id="388" r:id="rId3"/>
    <p:sldId id="389" r:id="rId4"/>
    <p:sldId id="270" r:id="rId5"/>
    <p:sldId id="390" r:id="rId6"/>
    <p:sldId id="400" r:id="rId7"/>
    <p:sldId id="401" r:id="rId8"/>
    <p:sldId id="271" r:id="rId9"/>
    <p:sldId id="272" r:id="rId10"/>
    <p:sldId id="391" r:id="rId11"/>
    <p:sldId id="273" r:id="rId12"/>
    <p:sldId id="392" r:id="rId13"/>
    <p:sldId id="274" r:id="rId14"/>
    <p:sldId id="393" r:id="rId15"/>
    <p:sldId id="275" r:id="rId16"/>
    <p:sldId id="394" r:id="rId17"/>
    <p:sldId id="276" r:id="rId18"/>
    <p:sldId id="406" r:id="rId19"/>
    <p:sldId id="277" r:id="rId20"/>
    <p:sldId id="395" r:id="rId21"/>
    <p:sldId id="278" r:id="rId22"/>
    <p:sldId id="396" r:id="rId23"/>
    <p:sldId id="281" r:id="rId24"/>
    <p:sldId id="397" r:id="rId25"/>
    <p:sldId id="282" r:id="rId26"/>
    <p:sldId id="291" r:id="rId27"/>
    <p:sldId id="398" r:id="rId28"/>
    <p:sldId id="292" r:id="rId29"/>
    <p:sldId id="399" r:id="rId30"/>
    <p:sldId id="293" r:id="rId31"/>
    <p:sldId id="402" r:id="rId32"/>
    <p:sldId id="403" r:id="rId33"/>
    <p:sldId id="404" r:id="rId34"/>
    <p:sldId id="405" r:id="rId35"/>
    <p:sldId id="407" r:id="rId36"/>
    <p:sldId id="408" r:id="rId37"/>
    <p:sldId id="409" r:id="rId38"/>
    <p:sldId id="410" r:id="rId39"/>
    <p:sldId id="411" r:id="rId40"/>
    <p:sldId id="412" r:id="rId41"/>
    <p:sldId id="413" r:id="rId42"/>
    <p:sldId id="432" r:id="rId43"/>
    <p:sldId id="414" r:id="rId44"/>
    <p:sldId id="415" r:id="rId45"/>
    <p:sldId id="416" r:id="rId46"/>
    <p:sldId id="417" r:id="rId47"/>
    <p:sldId id="418" r:id="rId48"/>
    <p:sldId id="421" r:id="rId49"/>
    <p:sldId id="420" r:id="rId50"/>
    <p:sldId id="422" r:id="rId51"/>
    <p:sldId id="423" r:id="rId52"/>
    <p:sldId id="424" r:id="rId53"/>
    <p:sldId id="425" r:id="rId54"/>
    <p:sldId id="426" r:id="rId55"/>
    <p:sldId id="427" r:id="rId56"/>
    <p:sldId id="428" r:id="rId57"/>
    <p:sldId id="429" r:id="rId58"/>
    <p:sldId id="430" r:id="rId59"/>
    <p:sldId id="431" r:id="rId60"/>
    <p:sldId id="382" r:id="rId61"/>
    <p:sldId id="383" r:id="rId62"/>
    <p:sldId id="384" r:id="rId63"/>
    <p:sldId id="385" r:id="rId64"/>
    <p:sldId id="386" r:id="rId6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55" autoAdjust="0"/>
  </p:normalViewPr>
  <p:slideViewPr>
    <p:cSldViewPr>
      <p:cViewPr varScale="1">
        <p:scale>
          <a:sx n="96" d="100"/>
          <a:sy n="96" d="100"/>
        </p:scale>
        <p:origin x="195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679700-7CD2-4277-80C1-0E8BCDC87345}" type="datetimeFigureOut">
              <a:rPr lang="ru-RU" smtClean="0"/>
              <a:pPr/>
              <a:t>23.11.2021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4430C5-CC73-4368-B338-2A655365CC95}" type="slidenum">
              <a:rPr lang="ru-RU" smtClean="0"/>
              <a:pPr/>
              <a:t>‹#›</a:t>
            </a:fld>
            <a:endParaRPr lang="ru-RU"/>
          </a:p>
        </p:txBody>
      </p:sp>
    </p:spTree>
    <p:extLst>
      <p:ext uri="{BB962C8B-B14F-4D97-AF65-F5344CB8AC3E}">
        <p14:creationId xmlns:p14="http://schemas.microsoft.com/office/powerpoint/2010/main" val="263901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B4430C5-CC73-4368-B338-2A655365CC95}" type="slidenum">
              <a:rPr lang="ru-RU" smtClean="0"/>
              <a:pPr/>
              <a:t>7</a:t>
            </a:fld>
            <a:endParaRPr lang="ru-RU"/>
          </a:p>
        </p:txBody>
      </p:sp>
    </p:spTree>
    <p:extLst>
      <p:ext uri="{BB962C8B-B14F-4D97-AF65-F5344CB8AC3E}">
        <p14:creationId xmlns:p14="http://schemas.microsoft.com/office/powerpoint/2010/main" val="1874245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4B4430C5-CC73-4368-B338-2A655365CC95}" type="slidenum">
              <a:rPr lang="ru-RU" smtClean="0"/>
              <a:pPr/>
              <a:t>64</a:t>
            </a:fld>
            <a:endParaRPr lang="ru-RU"/>
          </a:p>
        </p:txBody>
      </p:sp>
    </p:spTree>
    <p:extLst>
      <p:ext uri="{BB962C8B-B14F-4D97-AF65-F5344CB8AC3E}">
        <p14:creationId xmlns:p14="http://schemas.microsoft.com/office/powerpoint/2010/main" val="61234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8B34DFFF-B2B3-40A5-B549-738AD7FF5FA9}" type="datetimeFigureOut">
              <a:rPr lang="ru-RU" smtClean="0"/>
              <a:pPr/>
              <a:t>23.11.2021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6840F25-70FA-46B4-887B-CACE20F23731}"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34DFFF-B2B3-40A5-B549-738AD7FF5FA9}" type="datetimeFigureOut">
              <a:rPr lang="ru-RU" smtClean="0"/>
              <a:pPr/>
              <a:t>23.11.2021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40F25-70FA-46B4-887B-CACE20F2373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8.wmf"/><Relationship Id="rId5" Type="http://schemas.openxmlformats.org/officeDocument/2006/relationships/oleObject" Target="../embeddings/oleObject4.bin"/><Relationship Id="rId4" Type="http://schemas.openxmlformats.org/officeDocument/2006/relationships/image" Target="../media/image17.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5.w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683568" y="2132856"/>
            <a:ext cx="8229600" cy="3072404"/>
          </a:xfrm>
        </p:spPr>
        <p:txBody>
          <a:bodyPr>
            <a:normAutofit/>
          </a:bodyPr>
          <a:lstStyle/>
          <a:p>
            <a:pPr indent="17463">
              <a:buNone/>
            </a:pPr>
            <a:r>
              <a:rPr lang="ru-RU" sz="6000" b="1" dirty="0">
                <a:solidFill>
                  <a:srgbClr val="FF0000"/>
                </a:solidFill>
              </a:rPr>
              <a:t>Теория графов: основные понятия и определения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1"/>
            <a:ext cx="8643998" cy="1066521"/>
          </a:xfrm>
        </p:spPr>
        <p:txBody>
          <a:bodyPr>
            <a:normAutofit lnSpcReduction="10000"/>
          </a:bodyPr>
          <a:lstStyle/>
          <a:p>
            <a:pPr marL="0" indent="17463">
              <a:buNone/>
            </a:pPr>
            <a:r>
              <a:rPr lang="ru-RU" dirty="0"/>
              <a:t>Большое значение в практических задачах имеют </a:t>
            </a:r>
            <a:r>
              <a:rPr lang="ru-RU" i="1" dirty="0">
                <a:solidFill>
                  <a:srgbClr val="FF0000"/>
                </a:solidFill>
              </a:rPr>
              <a:t>эйлеровы</a:t>
            </a:r>
            <a:r>
              <a:rPr lang="ru-RU" dirty="0"/>
              <a:t> и </a:t>
            </a:r>
            <a:r>
              <a:rPr lang="ru-RU" i="1" dirty="0">
                <a:solidFill>
                  <a:srgbClr val="FF0000"/>
                </a:solidFill>
              </a:rPr>
              <a:t>гамильтоновы</a:t>
            </a:r>
            <a:r>
              <a:rPr lang="ru-RU" dirty="0">
                <a:solidFill>
                  <a:srgbClr val="FF0000"/>
                </a:solidFill>
              </a:rPr>
              <a:t> </a:t>
            </a:r>
            <a:r>
              <a:rPr lang="ru-RU" i="1" dirty="0">
                <a:solidFill>
                  <a:srgbClr val="FF0000"/>
                </a:solidFill>
              </a:rPr>
              <a:t>циклы</a:t>
            </a:r>
            <a:r>
              <a:rPr lang="ru-RU" dirty="0"/>
              <a:t>.</a:t>
            </a:r>
          </a:p>
        </p:txBody>
      </p:sp>
      <p:sp>
        <p:nvSpPr>
          <p:cNvPr id="4" name="Прямоугольник 3"/>
          <p:cNvSpPr/>
          <p:nvPr/>
        </p:nvSpPr>
        <p:spPr>
          <a:xfrm>
            <a:off x="214282" y="983988"/>
            <a:ext cx="8929718" cy="3046988"/>
          </a:xfrm>
          <a:prstGeom prst="rect">
            <a:avLst/>
          </a:prstGeom>
        </p:spPr>
        <p:txBody>
          <a:bodyPr wrap="square">
            <a:spAutoFit/>
          </a:bodyPr>
          <a:lstStyle/>
          <a:p>
            <a:r>
              <a:rPr lang="ru-RU" sz="3200" i="1" dirty="0" err="1">
                <a:solidFill>
                  <a:srgbClr val="FF0000"/>
                </a:solidFill>
              </a:rPr>
              <a:t>Эйлеров</a:t>
            </a:r>
            <a:r>
              <a:rPr lang="ru-RU" sz="3200" dirty="0">
                <a:solidFill>
                  <a:srgbClr val="FF0000"/>
                </a:solidFill>
              </a:rPr>
              <a:t> </a:t>
            </a:r>
            <a:r>
              <a:rPr lang="ru-RU" sz="3200" i="1" dirty="0">
                <a:solidFill>
                  <a:srgbClr val="FF0000"/>
                </a:solidFill>
              </a:rPr>
              <a:t>цикл</a:t>
            </a:r>
            <a:r>
              <a:rPr lang="ru-RU" sz="3200" dirty="0">
                <a:solidFill>
                  <a:srgbClr val="FF0000"/>
                </a:solidFill>
              </a:rPr>
              <a:t> </a:t>
            </a:r>
            <a:r>
              <a:rPr lang="ru-RU" sz="3200" dirty="0"/>
              <a:t>– это цикл, в котором содержатся все ребра графа.</a:t>
            </a:r>
          </a:p>
          <a:p>
            <a:r>
              <a:rPr lang="ru-RU" sz="3200" dirty="0"/>
              <a:t>Граф, имеющий такой цикл, называют </a:t>
            </a:r>
            <a:r>
              <a:rPr lang="ru-RU" sz="3200" i="1" dirty="0" err="1">
                <a:solidFill>
                  <a:srgbClr val="FF0000"/>
                </a:solidFill>
              </a:rPr>
              <a:t>эйлеровым</a:t>
            </a:r>
            <a:r>
              <a:rPr lang="ru-RU" sz="3200" dirty="0"/>
              <a:t> графом. На рисунке изображен граф «Сабли Магомета». Это </a:t>
            </a:r>
            <a:r>
              <a:rPr lang="ru-RU" sz="3200" dirty="0" err="1"/>
              <a:t>эйлеров</a:t>
            </a:r>
            <a:r>
              <a:rPr lang="ru-RU" sz="3200" dirty="0"/>
              <a:t> граф, </a:t>
            </a:r>
            <a:r>
              <a:rPr lang="ru-RU" sz="3200" dirty="0" err="1"/>
              <a:t>эйлеров</a:t>
            </a:r>
            <a:r>
              <a:rPr lang="ru-RU" sz="3200" dirty="0"/>
              <a:t> цикл </a:t>
            </a:r>
            <a:r>
              <a:rPr lang="ru-RU" sz="3200" i="1" dirty="0"/>
              <a:t>х</a:t>
            </a:r>
            <a:r>
              <a:rPr lang="ru-RU" sz="3200" i="1" baseline="-25000" dirty="0"/>
              <a:t>1</a:t>
            </a:r>
            <a:r>
              <a:rPr lang="ru-RU" sz="3200" i="1" dirty="0"/>
              <a:t> х</a:t>
            </a:r>
            <a:r>
              <a:rPr lang="ru-RU" sz="3200" i="1" baseline="-25000" dirty="0"/>
              <a:t>6</a:t>
            </a:r>
            <a:r>
              <a:rPr lang="ru-RU" sz="3200" i="1" dirty="0"/>
              <a:t> х</a:t>
            </a:r>
            <a:r>
              <a:rPr lang="ru-RU" sz="3200" i="1" baseline="-25000" dirty="0"/>
              <a:t>9</a:t>
            </a:r>
            <a:r>
              <a:rPr lang="ru-RU" sz="3200" i="1" dirty="0"/>
              <a:t> х</a:t>
            </a:r>
            <a:r>
              <a:rPr lang="ru-RU" sz="3200" i="1" baseline="-25000" dirty="0"/>
              <a:t>10</a:t>
            </a:r>
            <a:r>
              <a:rPr lang="ru-RU" sz="3200" i="1" dirty="0"/>
              <a:t> х</a:t>
            </a:r>
            <a:r>
              <a:rPr lang="ru-RU" sz="3200" i="1" baseline="-25000" dirty="0"/>
              <a:t>11</a:t>
            </a:r>
            <a:r>
              <a:rPr lang="ru-RU" sz="3200" i="1" dirty="0"/>
              <a:t> х</a:t>
            </a:r>
            <a:r>
              <a:rPr lang="ru-RU" sz="3200" i="1" baseline="-25000" dirty="0"/>
              <a:t>7</a:t>
            </a:r>
            <a:r>
              <a:rPr lang="ru-RU" sz="3200" i="1" dirty="0"/>
              <a:t> х</a:t>
            </a:r>
            <a:r>
              <a:rPr lang="ru-RU" sz="3200" i="1" baseline="-25000" dirty="0"/>
              <a:t>4</a:t>
            </a:r>
            <a:r>
              <a:rPr lang="ru-RU" sz="3200" i="1" dirty="0"/>
              <a:t> х</a:t>
            </a:r>
            <a:r>
              <a:rPr lang="ru-RU" sz="3200" i="1" baseline="-25000" dirty="0"/>
              <a:t>2</a:t>
            </a:r>
            <a:r>
              <a:rPr lang="ru-RU" sz="3200" i="1" dirty="0"/>
              <a:t> х</a:t>
            </a:r>
            <a:r>
              <a:rPr lang="ru-RU" sz="3200" i="1" baseline="-25000" dirty="0"/>
              <a:t>6</a:t>
            </a:r>
            <a:r>
              <a:rPr lang="ru-RU" sz="3200" i="1" dirty="0"/>
              <a:t> х</a:t>
            </a:r>
            <a:r>
              <a:rPr lang="ru-RU" sz="3200" i="1" baseline="-25000" dirty="0"/>
              <a:t>8</a:t>
            </a:r>
            <a:r>
              <a:rPr lang="ru-RU" sz="3200" i="1" dirty="0"/>
              <a:t> х</a:t>
            </a:r>
            <a:r>
              <a:rPr lang="ru-RU" sz="3200" i="1" baseline="-25000" dirty="0"/>
              <a:t>9</a:t>
            </a:r>
            <a:r>
              <a:rPr lang="ru-RU" sz="3200" i="1" dirty="0"/>
              <a:t> х</a:t>
            </a:r>
            <a:r>
              <a:rPr lang="ru-RU" sz="3200" i="1" baseline="-25000" dirty="0"/>
              <a:t>3</a:t>
            </a:r>
            <a:r>
              <a:rPr lang="ru-RU" sz="3200" i="1" dirty="0"/>
              <a:t> х</a:t>
            </a:r>
            <a:r>
              <a:rPr lang="ru-RU" sz="3200" i="1" baseline="-25000" dirty="0"/>
              <a:t>10</a:t>
            </a:r>
            <a:r>
              <a:rPr lang="ru-RU" sz="3200" i="1" dirty="0"/>
              <a:t> </a:t>
            </a:r>
            <a:r>
              <a:rPr lang="ru-RU" sz="3200" i="1" dirty="0" err="1"/>
              <a:t>х</a:t>
            </a:r>
            <a:r>
              <a:rPr lang="en-US" sz="3200" i="1" baseline="-25000" dirty="0"/>
              <a:t>7</a:t>
            </a:r>
            <a:r>
              <a:rPr lang="ru-RU" sz="3200" i="1" baseline="-25000" dirty="0"/>
              <a:t> </a:t>
            </a:r>
            <a:r>
              <a:rPr lang="ru-RU" sz="3200" i="1" dirty="0"/>
              <a:t>х</a:t>
            </a:r>
            <a:r>
              <a:rPr lang="ru-RU" sz="3200" i="1" baseline="-25000" dirty="0"/>
              <a:t>5</a:t>
            </a:r>
            <a:r>
              <a:rPr lang="ru-RU" sz="3200" i="1" dirty="0"/>
              <a:t> х</a:t>
            </a:r>
            <a:r>
              <a:rPr lang="ru-RU" sz="3200" i="1" baseline="-25000" dirty="0"/>
              <a:t>4</a:t>
            </a:r>
            <a:r>
              <a:rPr lang="ru-RU" sz="3200" i="1" dirty="0"/>
              <a:t> х</a:t>
            </a:r>
            <a:r>
              <a:rPr lang="ru-RU" sz="3200" i="1" baseline="-25000" dirty="0"/>
              <a:t>3</a:t>
            </a:r>
            <a:r>
              <a:rPr lang="ru-RU" sz="3200" i="1" dirty="0"/>
              <a:t> х</a:t>
            </a:r>
            <a:r>
              <a:rPr lang="ru-RU" sz="3200" i="1" baseline="-25000" dirty="0"/>
              <a:t>2</a:t>
            </a:r>
            <a:r>
              <a:rPr lang="ru-RU" sz="3200" i="1" dirty="0"/>
              <a:t> х</a:t>
            </a:r>
            <a:r>
              <a:rPr lang="ru-RU" sz="3200" i="1" baseline="-25000" dirty="0"/>
              <a:t>1</a:t>
            </a:r>
            <a:r>
              <a:rPr lang="ru-RU" sz="3200" i="1" dirty="0"/>
              <a:t>.</a:t>
            </a:r>
            <a:endParaRPr lang="ru-RU" sz="3200" dirty="0"/>
          </a:p>
        </p:txBody>
      </p:sp>
      <p:pic>
        <p:nvPicPr>
          <p:cNvPr id="5" name="Picture 3"/>
          <p:cNvPicPr>
            <a:picLocks noChangeAspect="1" noChangeArrowheads="1"/>
          </p:cNvPicPr>
          <p:nvPr/>
        </p:nvPicPr>
        <p:blipFill>
          <a:blip r:embed="rId2" cstate="print">
            <a:clrChange>
              <a:clrFrom>
                <a:srgbClr val="FFFFFF"/>
              </a:clrFrom>
              <a:clrTo>
                <a:srgbClr val="FFFFFF">
                  <a:alpha val="0"/>
                </a:srgbClr>
              </a:clrTo>
            </a:clrChange>
          </a:blip>
          <a:srcRect l="16601" t="66846" r="64649" b="14844"/>
          <a:stretch>
            <a:fillRect/>
          </a:stretch>
        </p:blipFill>
        <p:spPr bwMode="auto">
          <a:xfrm>
            <a:off x="1745894" y="4084326"/>
            <a:ext cx="5866493" cy="2291568"/>
          </a:xfrm>
          <a:prstGeom prst="rect">
            <a:avLst/>
          </a:prstGeom>
          <a:noFill/>
          <a:ln w="6350">
            <a:solidFill>
              <a:schemeClr val="tx1"/>
            </a:solidFill>
            <a:miter lim="800000"/>
            <a:headEnd/>
            <a:tailEnd/>
          </a:ln>
          <a:effectLst/>
        </p:spPr>
      </p:pic>
      <p:sp>
        <p:nvSpPr>
          <p:cNvPr id="7" name="Дуга 6"/>
          <p:cNvSpPr/>
          <p:nvPr/>
        </p:nvSpPr>
        <p:spPr>
          <a:xfrm rot="9845737">
            <a:off x="2531288" y="4636380"/>
            <a:ext cx="316470" cy="795278"/>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8" name="Дуга 7"/>
          <p:cNvSpPr/>
          <p:nvPr/>
        </p:nvSpPr>
        <p:spPr>
          <a:xfrm rot="9845737">
            <a:off x="2812219" y="5239934"/>
            <a:ext cx="296739" cy="454975"/>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9" name="Дуга 8"/>
          <p:cNvSpPr/>
          <p:nvPr/>
        </p:nvSpPr>
        <p:spPr>
          <a:xfrm rot="5664541">
            <a:off x="3830931" y="4124030"/>
            <a:ext cx="968836" cy="3034491"/>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0" name="Дуга 9"/>
          <p:cNvSpPr/>
          <p:nvPr/>
        </p:nvSpPr>
        <p:spPr>
          <a:xfrm rot="18458146">
            <a:off x="5825106" y="5767616"/>
            <a:ext cx="314875" cy="625371"/>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1" name="Дуга 10"/>
          <p:cNvSpPr/>
          <p:nvPr/>
        </p:nvSpPr>
        <p:spPr>
          <a:xfrm rot="20450842">
            <a:off x="5985344" y="5451934"/>
            <a:ext cx="398563" cy="758148"/>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3" name="Дуга 12"/>
          <p:cNvSpPr/>
          <p:nvPr/>
        </p:nvSpPr>
        <p:spPr>
          <a:xfrm rot="21068685">
            <a:off x="5776509" y="5163528"/>
            <a:ext cx="291232" cy="366833"/>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4" name="Дуга 13"/>
          <p:cNvSpPr/>
          <p:nvPr/>
        </p:nvSpPr>
        <p:spPr>
          <a:xfrm rot="16483961">
            <a:off x="4163544" y="3740706"/>
            <a:ext cx="977762" cy="2940267"/>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5" name="Дуга 14"/>
          <p:cNvSpPr/>
          <p:nvPr/>
        </p:nvSpPr>
        <p:spPr>
          <a:xfrm rot="14933375">
            <a:off x="2916913" y="5095053"/>
            <a:ext cx="296739" cy="454975"/>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6" name="Дуга 15"/>
          <p:cNvSpPr/>
          <p:nvPr/>
        </p:nvSpPr>
        <p:spPr>
          <a:xfrm rot="12086309">
            <a:off x="2527691" y="5451728"/>
            <a:ext cx="316470" cy="795278"/>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7" name="Дуга 16"/>
          <p:cNvSpPr/>
          <p:nvPr/>
        </p:nvSpPr>
        <p:spPr>
          <a:xfrm rot="13923769">
            <a:off x="2643262" y="5648251"/>
            <a:ext cx="354143" cy="728251"/>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8" name="Дуга 17"/>
          <p:cNvSpPr/>
          <p:nvPr/>
        </p:nvSpPr>
        <p:spPr>
          <a:xfrm rot="15802398">
            <a:off x="3753337" y="4869764"/>
            <a:ext cx="388146" cy="1586536"/>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19" name="Дуга 18"/>
          <p:cNvSpPr/>
          <p:nvPr/>
        </p:nvSpPr>
        <p:spPr>
          <a:xfrm rot="17347126">
            <a:off x="5204370" y="5084170"/>
            <a:ext cx="353076" cy="1325629"/>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0" name="Дуга 19"/>
          <p:cNvSpPr/>
          <p:nvPr/>
        </p:nvSpPr>
        <p:spPr>
          <a:xfrm rot="3735747">
            <a:off x="5790147" y="5373157"/>
            <a:ext cx="224714" cy="447645"/>
          </a:xfrm>
          <a:prstGeom prst="arc">
            <a:avLst>
              <a:gd name="adj1" fmla="val 15487242"/>
              <a:gd name="adj2" fmla="val 2949377"/>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1" name="Дуга 20"/>
          <p:cNvSpPr/>
          <p:nvPr/>
        </p:nvSpPr>
        <p:spPr>
          <a:xfrm rot="891347">
            <a:off x="5958943" y="4683300"/>
            <a:ext cx="398563" cy="758148"/>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2" name="Дуга 21"/>
          <p:cNvSpPr/>
          <p:nvPr/>
        </p:nvSpPr>
        <p:spPr>
          <a:xfrm rot="2783249">
            <a:off x="5856585" y="4534649"/>
            <a:ext cx="325236" cy="626329"/>
          </a:xfrm>
          <a:prstGeom prst="arc">
            <a:avLst>
              <a:gd name="adj1" fmla="val 17606538"/>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3" name="Дуга 22"/>
          <p:cNvSpPr/>
          <p:nvPr/>
        </p:nvSpPr>
        <p:spPr>
          <a:xfrm rot="4597905">
            <a:off x="4993351" y="4665584"/>
            <a:ext cx="312947" cy="1174678"/>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4" name="Дуга 23"/>
          <p:cNvSpPr/>
          <p:nvPr/>
        </p:nvSpPr>
        <p:spPr>
          <a:xfrm rot="6427743">
            <a:off x="3617803" y="4365699"/>
            <a:ext cx="388146" cy="1586536"/>
          </a:xfrm>
          <a:prstGeom prst="arc">
            <a:avLst>
              <a:gd name="adj1" fmla="val 16256532"/>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
        <p:nvSpPr>
          <p:cNvPr id="25" name="Дуга 24"/>
          <p:cNvSpPr/>
          <p:nvPr/>
        </p:nvSpPr>
        <p:spPr>
          <a:xfrm rot="8264977">
            <a:off x="2785636" y="4431071"/>
            <a:ext cx="155018" cy="770596"/>
          </a:xfrm>
          <a:prstGeom prst="arc">
            <a:avLst>
              <a:gd name="adj1" fmla="val 16200000"/>
              <a:gd name="adj2" fmla="val 4714119"/>
            </a:avLst>
          </a:prstGeom>
          <a:ln w="38100">
            <a:solidFill>
              <a:srgbClr val="FF0000"/>
            </a:solidFill>
          </a:ln>
        </p:spPr>
        <p:style>
          <a:lnRef idx="2">
            <a:schemeClr val="accent6"/>
          </a:lnRef>
          <a:fillRef idx="0">
            <a:schemeClr val="accent6"/>
          </a:fillRef>
          <a:effectRef idx="1">
            <a:schemeClr val="accent6"/>
          </a:effectRef>
          <a:fontRef idx="minor">
            <a:schemeClr val="tx1"/>
          </a:fontRef>
        </p:style>
        <p:txBody>
          <a:bodyPr rtlCol="0" anchor="ctr"/>
          <a:lstStyle/>
          <a:p>
            <a:pPr algn="ctr"/>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ipe(down)">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down)">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down)">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wipe(down)">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wipe(down)">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wipe(down)">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wipe(down)">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wipe(down)">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wipe(down)">
                                      <p:cBhvr>
                                        <p:cTn id="97" dur="500"/>
                                        <p:tgtEl>
                                          <p:spTgt spid="24"/>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25"/>
                                        </p:tgtEl>
                                        <p:attrNameLst>
                                          <p:attrName>style.visibility</p:attrName>
                                        </p:attrNameLst>
                                      </p:cBhvr>
                                      <p:to>
                                        <p:strVal val="visible"/>
                                      </p:to>
                                    </p:set>
                                    <p:animEffect transition="in" filter="wipe(down)">
                                      <p:cBhvr>
                                        <p:cTn id="10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9812"/>
            <a:ext cx="9144000" cy="1477328"/>
          </a:xfrm>
          <a:prstGeom prst="rect">
            <a:avLst/>
          </a:prstGeom>
          <a:noFill/>
        </p:spPr>
        <p:txBody>
          <a:bodyPr wrap="square" rtlCol="0">
            <a:spAutoFit/>
          </a:bodyPr>
          <a:lstStyle/>
          <a:p>
            <a:r>
              <a:rPr lang="ru-RU" sz="3000" dirty="0"/>
              <a:t>Необходимым и достаточным условием наличия в конечном связном графе </a:t>
            </a:r>
            <a:r>
              <a:rPr lang="ru-RU" sz="3000" dirty="0" err="1"/>
              <a:t>эйлерова</a:t>
            </a:r>
            <a:r>
              <a:rPr lang="ru-RU" sz="3000" dirty="0"/>
              <a:t> цикла является четность степеней всех его вершин (</a:t>
            </a:r>
            <a:r>
              <a:rPr lang="ru-RU" sz="3000" i="1" dirty="0"/>
              <a:t>теорема Эйлера</a:t>
            </a:r>
            <a:r>
              <a:rPr lang="ru-RU" sz="3000" dirty="0"/>
              <a:t>).</a:t>
            </a:r>
          </a:p>
        </p:txBody>
      </p:sp>
      <p:sp>
        <p:nvSpPr>
          <p:cNvPr id="3" name="TextBox 2"/>
          <p:cNvSpPr txBox="1"/>
          <p:nvPr/>
        </p:nvSpPr>
        <p:spPr>
          <a:xfrm>
            <a:off x="288032" y="1667230"/>
            <a:ext cx="8820472" cy="1015663"/>
          </a:xfrm>
          <a:prstGeom prst="rect">
            <a:avLst/>
          </a:prstGeom>
          <a:noFill/>
        </p:spPr>
        <p:txBody>
          <a:bodyPr wrap="square" rtlCol="0">
            <a:spAutoFit/>
          </a:bodyPr>
          <a:lstStyle/>
          <a:p>
            <a:r>
              <a:rPr lang="ru-RU" sz="3000" dirty="0"/>
              <a:t>Цикл называют </a:t>
            </a:r>
            <a:r>
              <a:rPr lang="ru-RU" sz="3000" i="1" dirty="0">
                <a:solidFill>
                  <a:srgbClr val="FF0000"/>
                </a:solidFill>
              </a:rPr>
              <a:t>гамильтоновым</a:t>
            </a:r>
            <a:r>
              <a:rPr lang="ru-RU" sz="3000" dirty="0"/>
              <a:t>, если он проходит через каждую вершину один раз.</a:t>
            </a:r>
          </a:p>
        </p:txBody>
      </p:sp>
      <p:sp>
        <p:nvSpPr>
          <p:cNvPr id="4" name="TextBox 3"/>
          <p:cNvSpPr txBox="1"/>
          <p:nvPr/>
        </p:nvSpPr>
        <p:spPr>
          <a:xfrm>
            <a:off x="288032" y="2682221"/>
            <a:ext cx="9144000" cy="1938992"/>
          </a:xfrm>
          <a:prstGeom prst="rect">
            <a:avLst/>
          </a:prstGeom>
          <a:noFill/>
        </p:spPr>
        <p:txBody>
          <a:bodyPr wrap="square" rtlCol="0">
            <a:spAutoFit/>
          </a:bodyPr>
          <a:lstStyle/>
          <a:p>
            <a:r>
              <a:rPr lang="ru-RU" sz="3000" dirty="0"/>
              <a:t>Известно (</a:t>
            </a:r>
            <a:r>
              <a:rPr lang="ru-RU" sz="3000" i="1" dirty="0">
                <a:solidFill>
                  <a:srgbClr val="FF0000"/>
                </a:solidFill>
              </a:rPr>
              <a:t>теорема Оре – Дирака</a:t>
            </a:r>
            <a:r>
              <a:rPr lang="ru-RU" sz="3000" dirty="0"/>
              <a:t>), что граф имеет гамильтонов цикл, если сумма локальных степеней двух любых вершин графа больше или равна числу вершин графа, т.е. </a:t>
            </a:r>
            <a:r>
              <a:rPr lang="ru-RU" sz="3000" dirty="0">
                <a:sym typeface="Symbol"/>
              </a:rPr>
              <a:t></a:t>
            </a:r>
            <a:r>
              <a:rPr lang="en-US" sz="3000" i="1" dirty="0"/>
              <a:t>x</a:t>
            </a:r>
            <a:r>
              <a:rPr lang="en-US" sz="3000" i="1" baseline="-25000" dirty="0"/>
              <a:t>i</a:t>
            </a:r>
            <a:r>
              <a:rPr lang="en-US" sz="3000" i="1" dirty="0"/>
              <a:t> </a:t>
            </a:r>
            <a:r>
              <a:rPr lang="en-US" sz="3000" i="1" dirty="0" err="1"/>
              <a:t>x</a:t>
            </a:r>
            <a:r>
              <a:rPr lang="en-US" sz="3000" i="1" baseline="-25000" dirty="0" err="1"/>
              <a:t>j</a:t>
            </a:r>
            <a:r>
              <a:rPr lang="en-US" sz="3000" dirty="0" err="1">
                <a:sym typeface="Symbol"/>
              </a:rPr>
              <a:t></a:t>
            </a:r>
            <a:r>
              <a:rPr lang="en-US" sz="3000" i="1" dirty="0" err="1"/>
              <a:t>X</a:t>
            </a:r>
            <a:r>
              <a:rPr lang="en-US" sz="3000" i="1" dirty="0"/>
              <a:t> </a:t>
            </a:r>
            <a:r>
              <a:rPr lang="ru-RU" sz="3000" dirty="0"/>
              <a:t>[</a:t>
            </a:r>
            <a:r>
              <a:rPr lang="ru-RU" sz="3000" dirty="0">
                <a:sym typeface="Symbol"/>
              </a:rPr>
              <a:t></a:t>
            </a:r>
            <a:r>
              <a:rPr lang="ru-RU" sz="3000" dirty="0"/>
              <a:t>(</a:t>
            </a:r>
            <a:r>
              <a:rPr lang="en-US" sz="3000" i="1" dirty="0"/>
              <a:t>x</a:t>
            </a:r>
            <a:r>
              <a:rPr lang="en-US" sz="3000" i="1" baseline="-25000" dirty="0"/>
              <a:t>i</a:t>
            </a:r>
            <a:r>
              <a:rPr lang="ru-RU" sz="3000" dirty="0"/>
              <a:t>) + </a:t>
            </a:r>
            <a:r>
              <a:rPr lang="ru-RU" sz="3000" dirty="0">
                <a:sym typeface="Symbol"/>
              </a:rPr>
              <a:t></a:t>
            </a:r>
            <a:r>
              <a:rPr lang="ru-RU" sz="3000" dirty="0"/>
              <a:t>(</a:t>
            </a:r>
            <a:r>
              <a:rPr lang="en-US" sz="3000" i="1" dirty="0" err="1"/>
              <a:t>x</a:t>
            </a:r>
            <a:r>
              <a:rPr lang="en-US" sz="3000" i="1" baseline="-25000" dirty="0" err="1"/>
              <a:t>j</a:t>
            </a:r>
            <a:r>
              <a:rPr lang="ru-RU" sz="3000" dirty="0"/>
              <a:t>) </a:t>
            </a:r>
            <a:r>
              <a:rPr lang="ru-RU" sz="3000" dirty="0">
                <a:sym typeface="Symbol"/>
              </a:rPr>
              <a:t></a:t>
            </a:r>
            <a:r>
              <a:rPr lang="ru-RU" sz="3000" dirty="0"/>
              <a:t> </a:t>
            </a:r>
            <a:r>
              <a:rPr lang="en-US" sz="3000" i="1" dirty="0"/>
              <a:t>n</a:t>
            </a:r>
            <a:r>
              <a:rPr lang="ru-RU" sz="3000" dirty="0"/>
              <a:t>]. </a:t>
            </a:r>
          </a:p>
        </p:txBody>
      </p:sp>
      <p:sp>
        <p:nvSpPr>
          <p:cNvPr id="5" name="TextBox 4"/>
          <p:cNvSpPr txBox="1"/>
          <p:nvPr/>
        </p:nvSpPr>
        <p:spPr>
          <a:xfrm>
            <a:off x="288032" y="4897540"/>
            <a:ext cx="9144000" cy="1477328"/>
          </a:xfrm>
          <a:prstGeom prst="rect">
            <a:avLst/>
          </a:prstGeom>
          <a:noFill/>
        </p:spPr>
        <p:txBody>
          <a:bodyPr wrap="square" rtlCol="0">
            <a:spAutoFit/>
          </a:bodyPr>
          <a:lstStyle/>
          <a:p>
            <a:r>
              <a:rPr lang="ru-RU" sz="3000" dirty="0"/>
              <a:t>Из теоремы следует </a:t>
            </a:r>
            <a:r>
              <a:rPr lang="ru-RU" sz="3000" i="1" dirty="0">
                <a:solidFill>
                  <a:srgbClr val="FF0000"/>
                </a:solidFill>
              </a:rPr>
              <a:t>результат Дирака</a:t>
            </a:r>
            <a:r>
              <a:rPr lang="ru-RU" sz="3000" dirty="0"/>
              <a:t>: граф имеет гамильтонов цикл, если степени любых его вершин</a:t>
            </a:r>
            <a:r>
              <a:rPr lang="ru-RU" sz="3000" i="1" dirty="0"/>
              <a:t> </a:t>
            </a:r>
            <a:r>
              <a:rPr lang="ru-RU" sz="3000" dirty="0">
                <a:sym typeface="Symbol"/>
              </a:rPr>
              <a:t></a:t>
            </a:r>
            <a:r>
              <a:rPr lang="en-US" sz="3000" i="1" dirty="0"/>
              <a:t>x</a:t>
            </a:r>
            <a:r>
              <a:rPr lang="en-US" sz="3000" i="1" baseline="-25000" dirty="0"/>
              <a:t>i</a:t>
            </a:r>
            <a:r>
              <a:rPr lang="ru-RU" sz="3000" i="1" dirty="0"/>
              <a:t>, </a:t>
            </a:r>
            <a:r>
              <a:rPr lang="en-US" sz="3000" i="1" dirty="0" err="1"/>
              <a:t>x</a:t>
            </a:r>
            <a:r>
              <a:rPr lang="en-US" sz="3000" i="1" baseline="-25000" dirty="0" err="1"/>
              <a:t>j</a:t>
            </a:r>
            <a:r>
              <a:rPr lang="en-US" sz="3000" dirty="0" err="1">
                <a:sym typeface="Symbol"/>
              </a:rPr>
              <a:t></a:t>
            </a:r>
            <a:r>
              <a:rPr lang="en-US" sz="3000" i="1" dirty="0" err="1"/>
              <a:t>X</a:t>
            </a:r>
            <a:r>
              <a:rPr lang="en-US" sz="3000" i="1" dirty="0"/>
              <a:t> </a:t>
            </a:r>
            <a:r>
              <a:rPr lang="ru-RU" sz="3000" i="1" dirty="0"/>
              <a:t> </a:t>
            </a:r>
            <a:r>
              <a:rPr lang="ru-RU" sz="3000" dirty="0"/>
              <a:t>[</a:t>
            </a:r>
            <a:r>
              <a:rPr lang="ru-RU" sz="3000" dirty="0">
                <a:sym typeface="Symbol"/>
              </a:rPr>
              <a:t></a:t>
            </a:r>
            <a:r>
              <a:rPr lang="ru-RU" sz="3000" dirty="0"/>
              <a:t>(</a:t>
            </a:r>
            <a:r>
              <a:rPr lang="en-US" sz="3000" i="1" dirty="0"/>
              <a:t>x</a:t>
            </a:r>
            <a:r>
              <a:rPr lang="en-US" sz="3000" i="1" baseline="-25000" dirty="0"/>
              <a:t>i</a:t>
            </a:r>
            <a:r>
              <a:rPr lang="ru-RU" sz="3000" dirty="0"/>
              <a:t>) </a:t>
            </a:r>
            <a:r>
              <a:rPr lang="ru-RU" sz="3000" dirty="0">
                <a:sym typeface="Symbol"/>
              </a:rPr>
              <a:t></a:t>
            </a:r>
            <a:r>
              <a:rPr lang="ru-RU" sz="3000" dirty="0"/>
              <a:t> </a:t>
            </a:r>
            <a:r>
              <a:rPr lang="en-US" sz="3000" i="1" dirty="0"/>
              <a:t>n</a:t>
            </a:r>
            <a:r>
              <a:rPr lang="ru-RU" sz="3000" i="1" dirty="0"/>
              <a:t>/2</a:t>
            </a:r>
            <a:r>
              <a:rPr lang="ru-RU" sz="3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3"/>
          <p:cNvSpPr txBox="1">
            <a:spLocks noGrp="1"/>
          </p:cNvSpPr>
          <p:nvPr>
            <p:ph idx="1"/>
          </p:nvPr>
        </p:nvSpPr>
        <p:spPr>
          <a:xfrm>
            <a:off x="500034" y="285728"/>
            <a:ext cx="8229600" cy="2012859"/>
          </a:xfrm>
          <a:prstGeom prst="rect">
            <a:avLst/>
          </a:prstGeom>
          <a:noFill/>
        </p:spPr>
        <p:txBody>
          <a:bodyPr wrap="square" rtlCol="0">
            <a:spAutoFit/>
          </a:bodyPr>
          <a:lstStyle/>
          <a:p>
            <a:pPr marL="0" indent="0">
              <a:buNone/>
            </a:pPr>
            <a:r>
              <a:rPr lang="ru-RU" dirty="0"/>
              <a:t>Граф с гамильтоновым циклом изображен на рисунке. Гамильтонов цикл обозначен </a:t>
            </a:r>
            <a:r>
              <a:rPr lang="ru-RU" dirty="0" err="1"/>
              <a:t>штрих-пунктирной</a:t>
            </a:r>
            <a:r>
              <a:rPr lang="ru-RU" dirty="0"/>
              <a:t> линией.</a:t>
            </a:r>
          </a:p>
          <a:p>
            <a:endParaRPr lang="ru-RU" sz="2400" dirty="0"/>
          </a:p>
        </p:txBody>
      </p:sp>
      <p:grpSp>
        <p:nvGrpSpPr>
          <p:cNvPr id="5" name="Group 1"/>
          <p:cNvGrpSpPr>
            <a:grpSpLocks noChangeAspect="1"/>
          </p:cNvGrpSpPr>
          <p:nvPr/>
        </p:nvGrpSpPr>
        <p:grpSpPr bwMode="auto">
          <a:xfrm>
            <a:off x="2428860" y="2032193"/>
            <a:ext cx="6215914" cy="4682955"/>
            <a:chOff x="6602" y="796"/>
            <a:chExt cx="2985" cy="2251"/>
          </a:xfrm>
        </p:grpSpPr>
        <p:sp>
          <p:nvSpPr>
            <p:cNvPr id="6" name="AutoShape 2"/>
            <p:cNvSpPr>
              <a:spLocks noChangeAspect="1" noChangeArrowheads="1"/>
            </p:cNvSpPr>
            <p:nvPr/>
          </p:nvSpPr>
          <p:spPr bwMode="auto">
            <a:xfrm>
              <a:off x="6602" y="796"/>
              <a:ext cx="2916" cy="2251"/>
            </a:xfrm>
            <a:prstGeom prst="rect">
              <a:avLst/>
            </a:prstGeom>
            <a:noFill/>
          </p:spPr>
          <p:txBody>
            <a:bodyPr vert="horz" wrap="square" lIns="91440" tIns="45720" rIns="91440" bIns="45720" numCol="1" anchor="t" anchorCtr="0" compatLnSpc="1">
              <a:prstTxWarp prst="textNoShape">
                <a:avLst/>
              </a:prstTxWarp>
            </a:bodyPr>
            <a:lstStyle/>
            <a:p>
              <a:endParaRPr lang="ru-RU" sz="2400"/>
            </a:p>
          </p:txBody>
        </p:sp>
        <p:sp>
          <p:nvSpPr>
            <p:cNvPr id="7" name="Oval 3"/>
            <p:cNvSpPr>
              <a:spLocks noChangeArrowheads="1"/>
            </p:cNvSpPr>
            <p:nvPr/>
          </p:nvSpPr>
          <p:spPr bwMode="auto">
            <a:xfrm>
              <a:off x="8794" y="108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8" name="Oval 4"/>
            <p:cNvSpPr>
              <a:spLocks noChangeArrowheads="1"/>
            </p:cNvSpPr>
            <p:nvPr/>
          </p:nvSpPr>
          <p:spPr bwMode="auto">
            <a:xfrm>
              <a:off x="7663" y="177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9" name="Oval 5"/>
            <p:cNvSpPr>
              <a:spLocks noChangeArrowheads="1"/>
            </p:cNvSpPr>
            <p:nvPr/>
          </p:nvSpPr>
          <p:spPr bwMode="auto">
            <a:xfrm>
              <a:off x="6990" y="1692"/>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0" name="Oval 6"/>
            <p:cNvSpPr>
              <a:spLocks noChangeArrowheads="1"/>
            </p:cNvSpPr>
            <p:nvPr/>
          </p:nvSpPr>
          <p:spPr bwMode="auto">
            <a:xfrm>
              <a:off x="8723" y="1505"/>
              <a:ext cx="86"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1" name="Oval 7"/>
            <p:cNvSpPr>
              <a:spLocks noChangeArrowheads="1"/>
            </p:cNvSpPr>
            <p:nvPr/>
          </p:nvSpPr>
          <p:spPr bwMode="auto">
            <a:xfrm>
              <a:off x="7792" y="242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2" name="Oval 8"/>
            <p:cNvSpPr>
              <a:spLocks noChangeArrowheads="1"/>
            </p:cNvSpPr>
            <p:nvPr/>
          </p:nvSpPr>
          <p:spPr bwMode="auto">
            <a:xfrm>
              <a:off x="7350" y="2680"/>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3" name="Oval 9"/>
            <p:cNvSpPr>
              <a:spLocks noChangeArrowheads="1"/>
            </p:cNvSpPr>
            <p:nvPr/>
          </p:nvSpPr>
          <p:spPr bwMode="auto">
            <a:xfrm>
              <a:off x="8616" y="2737"/>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4" name="Oval 10"/>
            <p:cNvSpPr>
              <a:spLocks noChangeArrowheads="1"/>
            </p:cNvSpPr>
            <p:nvPr/>
          </p:nvSpPr>
          <p:spPr bwMode="auto">
            <a:xfrm>
              <a:off x="9182" y="1917"/>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15" name="Oval 11"/>
            <p:cNvSpPr>
              <a:spLocks noChangeArrowheads="1"/>
            </p:cNvSpPr>
            <p:nvPr/>
          </p:nvSpPr>
          <p:spPr bwMode="auto">
            <a:xfrm>
              <a:off x="7175" y="1297"/>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16" name="Group 12"/>
            <p:cNvGrpSpPr>
              <a:grpSpLocks/>
            </p:cNvGrpSpPr>
            <p:nvPr/>
          </p:nvGrpSpPr>
          <p:grpSpPr bwMode="auto">
            <a:xfrm>
              <a:off x="6801" y="872"/>
              <a:ext cx="2786" cy="2175"/>
              <a:chOff x="6801" y="872"/>
              <a:chExt cx="2786" cy="2175"/>
            </a:xfrm>
          </p:grpSpPr>
          <p:sp>
            <p:nvSpPr>
              <p:cNvPr id="17" name="Text Box 13"/>
              <p:cNvSpPr txBox="1">
                <a:spLocks noChangeArrowheads="1"/>
              </p:cNvSpPr>
              <p:nvPr/>
            </p:nvSpPr>
            <p:spPr bwMode="auto">
              <a:xfrm>
                <a:off x="7041" y="1005"/>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dirty="0">
                    <a:ln>
                      <a:noFill/>
                    </a:ln>
                    <a:solidFill>
                      <a:schemeClr val="tx1"/>
                    </a:solidFill>
                    <a:effectLst/>
                    <a:latin typeface="Times New Roman" pitchFamily="18" charset="0"/>
                  </a:rPr>
                  <a:t>х</a:t>
                </a:r>
                <a:r>
                  <a:rPr kumimoji="0" lang="ru-RU" sz="2400" b="0" i="1" u="none" strike="noStrike" cap="none" normalizeH="0" baseline="-25000" dirty="0">
                    <a:ln>
                      <a:noFill/>
                    </a:ln>
                    <a:solidFill>
                      <a:schemeClr val="tx1"/>
                    </a:solidFill>
                    <a:effectLst/>
                    <a:latin typeface="Times New Roman" pitchFamily="18" charset="0"/>
                  </a:rPr>
                  <a:t>2</a:t>
                </a:r>
                <a:endParaRPr kumimoji="0" lang="ru-RU" sz="2400" b="0" i="0" u="none" strike="noStrike" cap="none" normalizeH="0" baseline="0" dirty="0">
                  <a:ln>
                    <a:noFill/>
                  </a:ln>
                  <a:solidFill>
                    <a:schemeClr val="tx1"/>
                  </a:solidFill>
                  <a:effectLst/>
                  <a:latin typeface="Arial" pitchFamily="34" charset="0"/>
                </a:endParaRPr>
              </a:p>
            </p:txBody>
          </p:sp>
          <p:sp>
            <p:nvSpPr>
              <p:cNvPr id="18" name="Text Box 14"/>
              <p:cNvSpPr txBox="1">
                <a:spLocks noChangeArrowheads="1"/>
              </p:cNvSpPr>
              <p:nvPr/>
            </p:nvSpPr>
            <p:spPr bwMode="auto">
              <a:xfrm>
                <a:off x="8619" y="872"/>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6</a:t>
                </a:r>
                <a:endParaRPr kumimoji="0" lang="ru-RU" sz="2400" b="0" i="0" u="none" strike="noStrike" cap="none" normalizeH="0" baseline="0">
                  <a:ln>
                    <a:noFill/>
                  </a:ln>
                  <a:solidFill>
                    <a:schemeClr val="tx1"/>
                  </a:solidFill>
                  <a:effectLst/>
                  <a:latin typeface="Arial" pitchFamily="34" charset="0"/>
                </a:endParaRPr>
              </a:p>
            </p:txBody>
          </p:sp>
          <p:sp>
            <p:nvSpPr>
              <p:cNvPr id="19" name="Text Box 15"/>
              <p:cNvSpPr txBox="1">
                <a:spLocks noChangeArrowheads="1"/>
              </p:cNvSpPr>
              <p:nvPr/>
            </p:nvSpPr>
            <p:spPr bwMode="auto">
              <a:xfrm>
                <a:off x="8585" y="1284"/>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3</a:t>
                </a:r>
                <a:endParaRPr kumimoji="0" lang="ru-RU" sz="2400" b="0" i="0" u="none" strike="noStrike" cap="none" normalizeH="0" baseline="0">
                  <a:ln>
                    <a:noFill/>
                  </a:ln>
                  <a:solidFill>
                    <a:schemeClr val="tx1"/>
                  </a:solidFill>
                  <a:effectLst/>
                  <a:latin typeface="Arial" pitchFamily="34" charset="0"/>
                </a:endParaRPr>
              </a:p>
            </p:txBody>
          </p:sp>
          <p:sp>
            <p:nvSpPr>
              <p:cNvPr id="20" name="Text Box 16"/>
              <p:cNvSpPr txBox="1">
                <a:spLocks noChangeArrowheads="1"/>
              </p:cNvSpPr>
              <p:nvPr/>
            </p:nvSpPr>
            <p:spPr bwMode="auto">
              <a:xfrm>
                <a:off x="7350" y="1834"/>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4</a:t>
                </a:r>
                <a:endParaRPr kumimoji="0" lang="ru-RU" sz="2400" b="0" i="0" u="none" strike="noStrike" cap="none" normalizeH="0" baseline="0">
                  <a:ln>
                    <a:noFill/>
                  </a:ln>
                  <a:solidFill>
                    <a:schemeClr val="tx1"/>
                  </a:solidFill>
                  <a:effectLst/>
                  <a:latin typeface="Arial" pitchFamily="34" charset="0"/>
                </a:endParaRPr>
              </a:p>
            </p:txBody>
          </p:sp>
          <p:sp>
            <p:nvSpPr>
              <p:cNvPr id="21" name="Text Box 17"/>
              <p:cNvSpPr txBox="1">
                <a:spLocks noChangeArrowheads="1"/>
              </p:cNvSpPr>
              <p:nvPr/>
            </p:nvSpPr>
            <p:spPr bwMode="auto">
              <a:xfrm>
                <a:off x="6801" y="1497"/>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1</a:t>
                </a:r>
                <a:endParaRPr kumimoji="0" lang="ru-RU" sz="2400" b="0" i="0" u="none" strike="noStrike" cap="none" normalizeH="0" baseline="0">
                  <a:ln>
                    <a:noFill/>
                  </a:ln>
                  <a:solidFill>
                    <a:schemeClr val="tx1"/>
                  </a:solidFill>
                  <a:effectLst/>
                  <a:latin typeface="Arial" pitchFamily="34" charset="0"/>
                </a:endParaRPr>
              </a:p>
            </p:txBody>
          </p:sp>
          <p:sp>
            <p:nvSpPr>
              <p:cNvPr id="22" name="Text Box 18"/>
              <p:cNvSpPr txBox="1">
                <a:spLocks noChangeArrowheads="1"/>
              </p:cNvSpPr>
              <p:nvPr/>
            </p:nvSpPr>
            <p:spPr bwMode="auto">
              <a:xfrm>
                <a:off x="9031" y="1937"/>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9</a:t>
                </a:r>
                <a:endParaRPr kumimoji="0" lang="ru-RU" sz="2400" b="0" i="0" u="none" strike="noStrike" cap="none" normalizeH="0" baseline="0">
                  <a:ln>
                    <a:noFill/>
                  </a:ln>
                  <a:solidFill>
                    <a:schemeClr val="tx1"/>
                  </a:solidFill>
                  <a:effectLst/>
                  <a:latin typeface="Arial" pitchFamily="34" charset="0"/>
                </a:endParaRPr>
              </a:p>
            </p:txBody>
          </p:sp>
          <p:sp>
            <p:nvSpPr>
              <p:cNvPr id="23" name="Text Box 19"/>
              <p:cNvSpPr txBox="1">
                <a:spLocks noChangeArrowheads="1"/>
              </p:cNvSpPr>
              <p:nvPr/>
            </p:nvSpPr>
            <p:spPr bwMode="auto">
              <a:xfrm>
                <a:off x="7899" y="2280"/>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8</a:t>
                </a:r>
                <a:endParaRPr kumimoji="0" lang="ru-RU" sz="2400" b="0" i="0" u="none" strike="noStrike" cap="none" normalizeH="0" baseline="0">
                  <a:ln>
                    <a:noFill/>
                  </a:ln>
                  <a:solidFill>
                    <a:schemeClr val="tx1"/>
                  </a:solidFill>
                  <a:effectLst/>
                  <a:latin typeface="Arial" pitchFamily="34" charset="0"/>
                </a:endParaRPr>
              </a:p>
            </p:txBody>
          </p:sp>
          <p:sp>
            <p:nvSpPr>
              <p:cNvPr id="24" name="Text Box 20"/>
              <p:cNvSpPr txBox="1">
                <a:spLocks noChangeArrowheads="1"/>
              </p:cNvSpPr>
              <p:nvPr/>
            </p:nvSpPr>
            <p:spPr bwMode="auto">
              <a:xfrm>
                <a:off x="7109" y="2480"/>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dirty="0">
                    <a:ln>
                      <a:noFill/>
                    </a:ln>
                    <a:solidFill>
                      <a:schemeClr val="tx1"/>
                    </a:solidFill>
                    <a:effectLst/>
                    <a:latin typeface="Times New Roman" pitchFamily="18" charset="0"/>
                  </a:rPr>
                  <a:t>х</a:t>
                </a:r>
                <a:r>
                  <a:rPr kumimoji="0" lang="ru-RU" sz="2400" b="0" i="1" u="none" strike="noStrike" cap="none" normalizeH="0" baseline="-25000" dirty="0">
                    <a:ln>
                      <a:noFill/>
                    </a:ln>
                    <a:solidFill>
                      <a:schemeClr val="tx1"/>
                    </a:solidFill>
                    <a:effectLst/>
                    <a:latin typeface="Times New Roman" pitchFamily="18" charset="0"/>
                  </a:rPr>
                  <a:t>7</a:t>
                </a:r>
                <a:endParaRPr kumimoji="0" lang="ru-RU" sz="2400" b="0" i="0" u="none" strike="noStrike" cap="none" normalizeH="0" baseline="0" dirty="0">
                  <a:ln>
                    <a:noFill/>
                  </a:ln>
                  <a:solidFill>
                    <a:schemeClr val="tx1"/>
                  </a:solidFill>
                  <a:effectLst/>
                  <a:latin typeface="Arial" pitchFamily="34" charset="0"/>
                </a:endParaRPr>
              </a:p>
            </p:txBody>
          </p:sp>
          <p:sp>
            <p:nvSpPr>
              <p:cNvPr id="25" name="Text Box 21"/>
              <p:cNvSpPr txBox="1">
                <a:spLocks noChangeArrowheads="1"/>
              </p:cNvSpPr>
              <p:nvPr/>
            </p:nvSpPr>
            <p:spPr bwMode="auto">
              <a:xfrm>
                <a:off x="8722" y="2555"/>
                <a:ext cx="556" cy="4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ru-RU" sz="2400" b="0" i="1" u="none" strike="noStrike" cap="none" normalizeH="0" baseline="0">
                    <a:ln>
                      <a:noFill/>
                    </a:ln>
                    <a:solidFill>
                      <a:schemeClr val="tx1"/>
                    </a:solidFill>
                    <a:effectLst/>
                    <a:latin typeface="Times New Roman" pitchFamily="18" charset="0"/>
                  </a:rPr>
                  <a:t>х</a:t>
                </a:r>
                <a:r>
                  <a:rPr kumimoji="0" lang="ru-RU" sz="2400" b="0" i="1" u="none" strike="noStrike" cap="none" normalizeH="0" baseline="-25000">
                    <a:ln>
                      <a:noFill/>
                    </a:ln>
                    <a:solidFill>
                      <a:schemeClr val="tx1"/>
                    </a:solidFill>
                    <a:effectLst/>
                    <a:latin typeface="Times New Roman" pitchFamily="18" charset="0"/>
                  </a:rPr>
                  <a:t>5</a:t>
                </a:r>
                <a:endParaRPr kumimoji="0" lang="ru-RU" sz="2400" b="0" i="0" u="none" strike="noStrike" cap="none" normalizeH="0" baseline="0">
                  <a:ln>
                    <a:noFill/>
                  </a:ln>
                  <a:solidFill>
                    <a:schemeClr val="tx1"/>
                  </a:solidFill>
                  <a:effectLst/>
                  <a:latin typeface="Arial" pitchFamily="34" charset="0"/>
                </a:endParaRPr>
              </a:p>
            </p:txBody>
          </p:sp>
          <p:grpSp>
            <p:nvGrpSpPr>
              <p:cNvPr id="26" name="Group 22"/>
              <p:cNvGrpSpPr>
                <a:grpSpLocks/>
              </p:cNvGrpSpPr>
              <p:nvPr/>
            </p:nvGrpSpPr>
            <p:grpSpPr bwMode="auto">
              <a:xfrm>
                <a:off x="7005" y="1122"/>
                <a:ext cx="2177" cy="1683"/>
                <a:chOff x="7005" y="1122"/>
                <a:chExt cx="2177" cy="1683"/>
              </a:xfrm>
            </p:grpSpPr>
            <p:cxnSp>
              <p:nvCxnSpPr>
                <p:cNvPr id="27" name="AutoShape 23"/>
                <p:cNvCxnSpPr>
                  <a:cxnSpLocks noChangeShapeType="1"/>
                </p:cNvCxnSpPr>
                <p:nvPr/>
              </p:nvCxnSpPr>
              <p:spPr bwMode="auto">
                <a:xfrm flipV="1">
                  <a:off x="7179" y="1122"/>
                  <a:ext cx="1619" cy="207"/>
                </a:xfrm>
                <a:prstGeom prst="straightConnector1">
                  <a:avLst/>
                </a:prstGeom>
                <a:noFill/>
                <a:ln w="22225">
                  <a:solidFill>
                    <a:srgbClr val="000000"/>
                  </a:solidFill>
                  <a:prstDash val="dash"/>
                  <a:round/>
                  <a:headEnd/>
                  <a:tailEnd/>
                </a:ln>
              </p:spPr>
            </p:cxnSp>
            <p:cxnSp>
              <p:nvCxnSpPr>
                <p:cNvPr id="28" name="AutoShape 24"/>
                <p:cNvCxnSpPr>
                  <a:cxnSpLocks noChangeShapeType="1"/>
                </p:cNvCxnSpPr>
                <p:nvPr/>
              </p:nvCxnSpPr>
              <p:spPr bwMode="auto">
                <a:xfrm>
                  <a:off x="7195" y="1337"/>
                  <a:ext cx="1573" cy="180"/>
                </a:xfrm>
                <a:prstGeom prst="straightConnector1">
                  <a:avLst/>
                </a:prstGeom>
                <a:noFill/>
                <a:ln w="22225">
                  <a:solidFill>
                    <a:srgbClr val="000000"/>
                  </a:solidFill>
                  <a:prstDash val="dash"/>
                  <a:round/>
                  <a:headEnd/>
                  <a:tailEnd/>
                </a:ln>
              </p:spPr>
            </p:cxnSp>
            <p:cxnSp>
              <p:nvCxnSpPr>
                <p:cNvPr id="29" name="AutoShape 25"/>
                <p:cNvCxnSpPr>
                  <a:cxnSpLocks noChangeShapeType="1"/>
                </p:cNvCxnSpPr>
                <p:nvPr/>
              </p:nvCxnSpPr>
              <p:spPr bwMode="auto">
                <a:xfrm flipV="1">
                  <a:off x="7005" y="1558"/>
                  <a:ext cx="1733" cy="161"/>
                </a:xfrm>
                <a:prstGeom prst="straightConnector1">
                  <a:avLst/>
                </a:prstGeom>
                <a:noFill/>
                <a:ln w="22225">
                  <a:solidFill>
                    <a:srgbClr val="000000"/>
                  </a:solidFill>
                  <a:round/>
                  <a:headEnd/>
                  <a:tailEnd/>
                </a:ln>
              </p:spPr>
            </p:cxnSp>
            <p:cxnSp>
              <p:nvCxnSpPr>
                <p:cNvPr id="30" name="AutoShape 26"/>
                <p:cNvCxnSpPr>
                  <a:cxnSpLocks noChangeShapeType="1"/>
                  <a:stCxn id="9" idx="6"/>
                </p:cNvCxnSpPr>
                <p:nvPr/>
              </p:nvCxnSpPr>
              <p:spPr bwMode="auto">
                <a:xfrm>
                  <a:off x="7073" y="1735"/>
                  <a:ext cx="619" cy="57"/>
                </a:xfrm>
                <a:prstGeom prst="straightConnector1">
                  <a:avLst/>
                </a:prstGeom>
                <a:noFill/>
                <a:ln w="22225">
                  <a:solidFill>
                    <a:srgbClr val="000000"/>
                  </a:solidFill>
                  <a:round/>
                  <a:headEnd/>
                  <a:tailEnd/>
                </a:ln>
              </p:spPr>
            </p:cxnSp>
            <p:cxnSp>
              <p:nvCxnSpPr>
                <p:cNvPr id="31" name="AutoShape 27"/>
                <p:cNvCxnSpPr>
                  <a:cxnSpLocks noChangeShapeType="1"/>
                  <a:endCxn id="14" idx="2"/>
                </p:cNvCxnSpPr>
                <p:nvPr/>
              </p:nvCxnSpPr>
              <p:spPr bwMode="auto">
                <a:xfrm>
                  <a:off x="7708" y="1828"/>
                  <a:ext cx="1474" cy="132"/>
                </a:xfrm>
                <a:prstGeom prst="straightConnector1">
                  <a:avLst/>
                </a:prstGeom>
                <a:noFill/>
                <a:ln w="22225">
                  <a:solidFill>
                    <a:srgbClr val="000000"/>
                  </a:solidFill>
                  <a:prstDash val="dash"/>
                  <a:round/>
                  <a:headEnd/>
                  <a:tailEnd/>
                </a:ln>
              </p:spPr>
            </p:cxnSp>
            <p:cxnSp>
              <p:nvCxnSpPr>
                <p:cNvPr id="32" name="AutoShape 28"/>
                <p:cNvCxnSpPr>
                  <a:cxnSpLocks noChangeShapeType="1"/>
                  <a:stCxn id="10" idx="6"/>
                </p:cNvCxnSpPr>
                <p:nvPr/>
              </p:nvCxnSpPr>
              <p:spPr bwMode="auto">
                <a:xfrm>
                  <a:off x="8809" y="1548"/>
                  <a:ext cx="373" cy="417"/>
                </a:xfrm>
                <a:prstGeom prst="straightConnector1">
                  <a:avLst/>
                </a:prstGeom>
                <a:noFill/>
                <a:ln w="22225">
                  <a:solidFill>
                    <a:srgbClr val="000000"/>
                  </a:solidFill>
                  <a:round/>
                  <a:headEnd/>
                  <a:tailEnd/>
                </a:ln>
              </p:spPr>
            </p:cxnSp>
            <p:cxnSp>
              <p:nvCxnSpPr>
                <p:cNvPr id="33" name="AutoShape 29"/>
                <p:cNvCxnSpPr>
                  <a:cxnSpLocks noChangeShapeType="1"/>
                </p:cNvCxnSpPr>
                <p:nvPr/>
              </p:nvCxnSpPr>
              <p:spPr bwMode="auto">
                <a:xfrm>
                  <a:off x="8838" y="1160"/>
                  <a:ext cx="328" cy="769"/>
                </a:xfrm>
                <a:prstGeom prst="straightConnector1">
                  <a:avLst/>
                </a:prstGeom>
                <a:noFill/>
                <a:ln w="22225">
                  <a:solidFill>
                    <a:srgbClr val="000000"/>
                  </a:solidFill>
                  <a:prstDash val="dash"/>
                  <a:round/>
                  <a:headEnd/>
                  <a:tailEnd/>
                </a:ln>
              </p:spPr>
            </p:cxnSp>
            <p:cxnSp>
              <p:nvCxnSpPr>
                <p:cNvPr id="34" name="AutoShape 30"/>
                <p:cNvCxnSpPr>
                  <a:cxnSpLocks noChangeShapeType="1"/>
                </p:cNvCxnSpPr>
                <p:nvPr/>
              </p:nvCxnSpPr>
              <p:spPr bwMode="auto">
                <a:xfrm>
                  <a:off x="7038" y="1727"/>
                  <a:ext cx="782" cy="728"/>
                </a:xfrm>
                <a:prstGeom prst="straightConnector1">
                  <a:avLst/>
                </a:prstGeom>
                <a:noFill/>
                <a:ln w="22225">
                  <a:solidFill>
                    <a:srgbClr val="000000"/>
                  </a:solidFill>
                  <a:prstDash val="dash"/>
                  <a:round/>
                  <a:headEnd/>
                  <a:tailEnd/>
                </a:ln>
              </p:spPr>
            </p:cxnSp>
            <p:cxnSp>
              <p:nvCxnSpPr>
                <p:cNvPr id="35" name="AutoShape 31"/>
                <p:cNvCxnSpPr>
                  <a:cxnSpLocks noChangeShapeType="1"/>
                </p:cNvCxnSpPr>
                <p:nvPr/>
              </p:nvCxnSpPr>
              <p:spPr bwMode="auto">
                <a:xfrm>
                  <a:off x="7045" y="1765"/>
                  <a:ext cx="360" cy="927"/>
                </a:xfrm>
                <a:prstGeom prst="straightConnector1">
                  <a:avLst/>
                </a:prstGeom>
                <a:noFill/>
                <a:ln w="22225">
                  <a:solidFill>
                    <a:srgbClr val="000000"/>
                  </a:solidFill>
                  <a:prstDash val="dash"/>
                  <a:round/>
                  <a:headEnd/>
                  <a:tailEnd/>
                </a:ln>
              </p:spPr>
            </p:cxnSp>
            <p:cxnSp>
              <p:nvCxnSpPr>
                <p:cNvPr id="36" name="AutoShape 32"/>
                <p:cNvCxnSpPr>
                  <a:cxnSpLocks noChangeShapeType="1"/>
                </p:cNvCxnSpPr>
                <p:nvPr/>
              </p:nvCxnSpPr>
              <p:spPr bwMode="auto">
                <a:xfrm>
                  <a:off x="7716" y="1828"/>
                  <a:ext cx="152" cy="662"/>
                </a:xfrm>
                <a:prstGeom prst="straightConnector1">
                  <a:avLst/>
                </a:prstGeom>
                <a:noFill/>
                <a:ln w="22225">
                  <a:solidFill>
                    <a:srgbClr val="000000"/>
                  </a:solidFill>
                  <a:prstDash val="dash"/>
                  <a:round/>
                  <a:headEnd/>
                  <a:tailEnd/>
                </a:ln>
              </p:spPr>
            </p:cxnSp>
            <p:cxnSp>
              <p:nvCxnSpPr>
                <p:cNvPr id="37" name="AutoShape 33"/>
                <p:cNvCxnSpPr>
                  <a:cxnSpLocks noChangeShapeType="1"/>
                </p:cNvCxnSpPr>
                <p:nvPr/>
              </p:nvCxnSpPr>
              <p:spPr bwMode="auto">
                <a:xfrm flipV="1">
                  <a:off x="7433" y="2480"/>
                  <a:ext cx="401" cy="211"/>
                </a:xfrm>
                <a:prstGeom prst="straightConnector1">
                  <a:avLst/>
                </a:prstGeom>
                <a:noFill/>
                <a:ln w="22225">
                  <a:solidFill>
                    <a:srgbClr val="000000"/>
                  </a:solidFill>
                  <a:round/>
                  <a:headEnd/>
                  <a:tailEnd/>
                </a:ln>
              </p:spPr>
            </p:cxnSp>
            <p:cxnSp>
              <p:nvCxnSpPr>
                <p:cNvPr id="38" name="AutoShape 34"/>
                <p:cNvCxnSpPr>
                  <a:cxnSpLocks noChangeShapeType="1"/>
                </p:cNvCxnSpPr>
                <p:nvPr/>
              </p:nvCxnSpPr>
              <p:spPr bwMode="auto">
                <a:xfrm>
                  <a:off x="7393" y="2723"/>
                  <a:ext cx="1274" cy="56"/>
                </a:xfrm>
                <a:prstGeom prst="straightConnector1">
                  <a:avLst/>
                </a:prstGeom>
                <a:noFill/>
                <a:ln w="22225">
                  <a:solidFill>
                    <a:srgbClr val="000000"/>
                  </a:solidFill>
                  <a:prstDash val="dash"/>
                  <a:round/>
                  <a:headEnd/>
                  <a:tailEnd/>
                </a:ln>
              </p:spPr>
            </p:cxnSp>
            <p:cxnSp>
              <p:nvCxnSpPr>
                <p:cNvPr id="39" name="AutoShape 35"/>
                <p:cNvCxnSpPr>
                  <a:cxnSpLocks noChangeShapeType="1"/>
                </p:cNvCxnSpPr>
                <p:nvPr/>
              </p:nvCxnSpPr>
              <p:spPr bwMode="auto">
                <a:xfrm flipH="1">
                  <a:off x="8635" y="1576"/>
                  <a:ext cx="105" cy="1229"/>
                </a:xfrm>
                <a:prstGeom prst="straightConnector1">
                  <a:avLst/>
                </a:prstGeom>
                <a:noFill/>
                <a:ln w="22225">
                  <a:solidFill>
                    <a:srgbClr val="000000"/>
                  </a:solidFill>
                  <a:prstDash val="dash"/>
                  <a:round/>
                  <a:headEnd/>
                  <a:tailEnd/>
                </a:ln>
              </p:spPr>
            </p:cxn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539430"/>
          </a:xfrm>
          <a:prstGeom prst="rect">
            <a:avLst/>
          </a:prstGeom>
          <a:noFill/>
        </p:spPr>
        <p:txBody>
          <a:bodyPr wrap="square" rtlCol="0">
            <a:spAutoFit/>
          </a:bodyPr>
          <a:lstStyle/>
          <a:p>
            <a:r>
              <a:rPr lang="ru-RU" sz="3200" dirty="0"/>
              <a:t>Для гамильтонова цикла критерий общий </a:t>
            </a:r>
            <a:r>
              <a:rPr lang="ru-RU" sz="3200" dirty="0" err="1"/>
              <a:t>сущест-вования</a:t>
            </a:r>
            <a:r>
              <a:rPr lang="ru-RU" sz="3200" dirty="0"/>
              <a:t> не известен. Существуют лишь частные критерии наличия в графе гамильтонова</a:t>
            </a:r>
            <a:r>
              <a:rPr lang="ru-RU" sz="3200" i="1" dirty="0"/>
              <a:t> </a:t>
            </a:r>
            <a:r>
              <a:rPr lang="ru-RU" sz="3200" dirty="0"/>
              <a:t>цикла. То, что критерии существования гамильтонова цикла в графе являются достаточными, но не </a:t>
            </a:r>
            <a:r>
              <a:rPr lang="ru-RU" sz="3200" dirty="0" err="1"/>
              <a:t>необходи-мыми</a:t>
            </a:r>
            <a:r>
              <a:rPr lang="ru-RU" sz="3200" dirty="0"/>
              <a:t> можно проиллюстрировать с помощью графа-куба </a:t>
            </a:r>
          </a:p>
        </p:txBody>
      </p:sp>
      <p:grpSp>
        <p:nvGrpSpPr>
          <p:cNvPr id="7169" name="Group 1"/>
          <p:cNvGrpSpPr>
            <a:grpSpLocks/>
          </p:cNvGrpSpPr>
          <p:nvPr/>
        </p:nvGrpSpPr>
        <p:grpSpPr bwMode="auto">
          <a:xfrm>
            <a:off x="1000100" y="3714752"/>
            <a:ext cx="2376497" cy="2143140"/>
            <a:chOff x="2450" y="7494"/>
            <a:chExt cx="770" cy="984"/>
          </a:xfrm>
        </p:grpSpPr>
        <p:grpSp>
          <p:nvGrpSpPr>
            <p:cNvPr id="7170" name="Group 2"/>
            <p:cNvGrpSpPr>
              <a:grpSpLocks/>
            </p:cNvGrpSpPr>
            <p:nvPr/>
          </p:nvGrpSpPr>
          <p:grpSpPr bwMode="auto">
            <a:xfrm>
              <a:off x="2450" y="7758"/>
              <a:ext cx="530" cy="720"/>
              <a:chOff x="2450" y="7758"/>
              <a:chExt cx="530" cy="720"/>
            </a:xfrm>
          </p:grpSpPr>
          <p:grpSp>
            <p:nvGrpSpPr>
              <p:cNvPr id="7171" name="Group 3"/>
              <p:cNvGrpSpPr>
                <a:grpSpLocks/>
              </p:cNvGrpSpPr>
              <p:nvPr/>
            </p:nvGrpSpPr>
            <p:grpSpPr bwMode="auto">
              <a:xfrm>
                <a:off x="2450" y="7758"/>
                <a:ext cx="90" cy="720"/>
                <a:chOff x="2450" y="7758"/>
                <a:chExt cx="90" cy="720"/>
              </a:xfrm>
            </p:grpSpPr>
            <p:sp>
              <p:nvSpPr>
                <p:cNvPr id="7172" name="Oval 4"/>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73" name="Oval 5"/>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74" name="AutoShape 6"/>
                <p:cNvCxnSpPr>
                  <a:cxnSpLocks noChangeShapeType="1"/>
                </p:cNvCxnSpPr>
                <p:nvPr/>
              </p:nvCxnSpPr>
              <p:spPr bwMode="auto">
                <a:xfrm>
                  <a:off x="2486" y="7846"/>
                  <a:ext cx="8" cy="543"/>
                </a:xfrm>
                <a:prstGeom prst="straightConnector1">
                  <a:avLst/>
                </a:prstGeom>
                <a:noFill/>
                <a:ln w="22225">
                  <a:solidFill>
                    <a:srgbClr val="000000"/>
                  </a:solidFill>
                  <a:round/>
                  <a:headEnd/>
                  <a:tailEnd/>
                </a:ln>
              </p:spPr>
            </p:cxnSp>
          </p:grpSp>
          <p:grpSp>
            <p:nvGrpSpPr>
              <p:cNvPr id="7175" name="Group 7"/>
              <p:cNvGrpSpPr>
                <a:grpSpLocks/>
              </p:cNvGrpSpPr>
              <p:nvPr/>
            </p:nvGrpSpPr>
            <p:grpSpPr bwMode="auto">
              <a:xfrm>
                <a:off x="2890" y="7758"/>
                <a:ext cx="90" cy="720"/>
                <a:chOff x="2450" y="7758"/>
                <a:chExt cx="90" cy="720"/>
              </a:xfrm>
            </p:grpSpPr>
            <p:sp>
              <p:nvSpPr>
                <p:cNvPr id="7176" name="Oval 8"/>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77" name="Oval 9"/>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78" name="AutoShape 10"/>
                <p:cNvCxnSpPr>
                  <a:cxnSpLocks noChangeShapeType="1"/>
                </p:cNvCxnSpPr>
                <p:nvPr/>
              </p:nvCxnSpPr>
              <p:spPr bwMode="auto">
                <a:xfrm>
                  <a:off x="2486" y="7846"/>
                  <a:ext cx="8" cy="543"/>
                </a:xfrm>
                <a:prstGeom prst="straightConnector1">
                  <a:avLst/>
                </a:prstGeom>
                <a:noFill/>
                <a:ln w="22225">
                  <a:solidFill>
                    <a:srgbClr val="000000"/>
                  </a:solidFill>
                  <a:prstDash val="dash"/>
                  <a:round/>
                  <a:headEnd/>
                  <a:tailEnd/>
                </a:ln>
              </p:spPr>
            </p:cxnSp>
          </p:grpSp>
          <p:cxnSp>
            <p:nvCxnSpPr>
              <p:cNvPr id="7179" name="AutoShape 11"/>
              <p:cNvCxnSpPr>
                <a:cxnSpLocks noChangeShapeType="1"/>
              </p:cNvCxnSpPr>
              <p:nvPr/>
            </p:nvCxnSpPr>
            <p:spPr bwMode="auto">
              <a:xfrm>
                <a:off x="2494" y="7804"/>
                <a:ext cx="430" cy="1"/>
              </a:xfrm>
              <a:prstGeom prst="straightConnector1">
                <a:avLst/>
              </a:prstGeom>
              <a:noFill/>
              <a:ln w="22225">
                <a:solidFill>
                  <a:srgbClr val="000000"/>
                </a:solidFill>
                <a:prstDash val="solid"/>
                <a:round/>
                <a:headEnd/>
                <a:tailEnd/>
              </a:ln>
            </p:spPr>
          </p:cxnSp>
          <p:cxnSp>
            <p:nvCxnSpPr>
              <p:cNvPr id="7180" name="AutoShape 12"/>
              <p:cNvCxnSpPr>
                <a:cxnSpLocks noChangeShapeType="1"/>
              </p:cNvCxnSpPr>
              <p:nvPr/>
            </p:nvCxnSpPr>
            <p:spPr bwMode="auto">
              <a:xfrm>
                <a:off x="2504" y="8421"/>
                <a:ext cx="430" cy="1"/>
              </a:xfrm>
              <a:prstGeom prst="straightConnector1">
                <a:avLst/>
              </a:prstGeom>
              <a:noFill/>
              <a:ln w="22225">
                <a:solidFill>
                  <a:srgbClr val="000000"/>
                </a:solidFill>
                <a:prstDash val="solid"/>
                <a:round/>
                <a:headEnd/>
                <a:tailEnd/>
              </a:ln>
            </p:spPr>
          </p:cxnSp>
        </p:grpSp>
        <p:grpSp>
          <p:nvGrpSpPr>
            <p:cNvPr id="7181" name="Group 13"/>
            <p:cNvGrpSpPr>
              <a:grpSpLocks/>
            </p:cNvGrpSpPr>
            <p:nvPr/>
          </p:nvGrpSpPr>
          <p:grpSpPr bwMode="auto">
            <a:xfrm>
              <a:off x="2690" y="7494"/>
              <a:ext cx="530" cy="720"/>
              <a:chOff x="2450" y="7758"/>
              <a:chExt cx="530" cy="720"/>
            </a:xfrm>
          </p:grpSpPr>
          <p:grpSp>
            <p:nvGrpSpPr>
              <p:cNvPr id="7182" name="Group 14"/>
              <p:cNvGrpSpPr>
                <a:grpSpLocks/>
              </p:cNvGrpSpPr>
              <p:nvPr/>
            </p:nvGrpSpPr>
            <p:grpSpPr bwMode="auto">
              <a:xfrm>
                <a:off x="2450" y="7758"/>
                <a:ext cx="90" cy="720"/>
                <a:chOff x="2450" y="7758"/>
                <a:chExt cx="90" cy="720"/>
              </a:xfrm>
            </p:grpSpPr>
            <p:sp>
              <p:nvSpPr>
                <p:cNvPr id="7183" name="Oval 15"/>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84" name="Oval 16"/>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85" name="AutoShape 17"/>
                <p:cNvCxnSpPr>
                  <a:cxnSpLocks noChangeShapeType="1"/>
                </p:cNvCxnSpPr>
                <p:nvPr/>
              </p:nvCxnSpPr>
              <p:spPr bwMode="auto">
                <a:xfrm>
                  <a:off x="2486" y="7846"/>
                  <a:ext cx="8" cy="543"/>
                </a:xfrm>
                <a:prstGeom prst="straightConnector1">
                  <a:avLst/>
                </a:prstGeom>
                <a:noFill/>
                <a:ln w="22225">
                  <a:solidFill>
                    <a:srgbClr val="000000"/>
                  </a:solidFill>
                  <a:round/>
                  <a:headEnd/>
                  <a:tailEnd/>
                </a:ln>
              </p:spPr>
            </p:cxnSp>
          </p:grpSp>
          <p:grpSp>
            <p:nvGrpSpPr>
              <p:cNvPr id="7186" name="Group 18"/>
              <p:cNvGrpSpPr>
                <a:grpSpLocks/>
              </p:cNvGrpSpPr>
              <p:nvPr/>
            </p:nvGrpSpPr>
            <p:grpSpPr bwMode="auto">
              <a:xfrm>
                <a:off x="2890" y="7758"/>
                <a:ext cx="90" cy="720"/>
                <a:chOff x="2450" y="7758"/>
                <a:chExt cx="90" cy="720"/>
              </a:xfrm>
            </p:grpSpPr>
            <p:sp>
              <p:nvSpPr>
                <p:cNvPr id="7187" name="Oval 19"/>
                <p:cNvSpPr>
                  <a:spLocks noChangeArrowheads="1"/>
                </p:cNvSpPr>
                <p:nvPr/>
              </p:nvSpPr>
              <p:spPr bwMode="auto">
                <a:xfrm>
                  <a:off x="2450" y="7758"/>
                  <a:ext cx="82" cy="103"/>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7188" name="Oval 20"/>
                <p:cNvSpPr>
                  <a:spLocks noChangeArrowheads="1"/>
                </p:cNvSpPr>
                <p:nvPr/>
              </p:nvSpPr>
              <p:spPr bwMode="auto">
                <a:xfrm>
                  <a:off x="2458" y="8374"/>
                  <a:ext cx="82" cy="10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7189" name="AutoShape 21"/>
                <p:cNvCxnSpPr>
                  <a:cxnSpLocks noChangeShapeType="1"/>
                </p:cNvCxnSpPr>
                <p:nvPr/>
              </p:nvCxnSpPr>
              <p:spPr bwMode="auto">
                <a:xfrm>
                  <a:off x="2486" y="7846"/>
                  <a:ext cx="8" cy="543"/>
                </a:xfrm>
                <a:prstGeom prst="straightConnector1">
                  <a:avLst/>
                </a:prstGeom>
                <a:noFill/>
                <a:ln w="22225">
                  <a:solidFill>
                    <a:srgbClr val="000000"/>
                  </a:solidFill>
                  <a:prstDash val="dash"/>
                  <a:round/>
                  <a:headEnd/>
                  <a:tailEnd/>
                </a:ln>
              </p:spPr>
            </p:cxnSp>
          </p:grpSp>
          <p:cxnSp>
            <p:nvCxnSpPr>
              <p:cNvPr id="7190" name="AutoShape 22"/>
              <p:cNvCxnSpPr>
                <a:cxnSpLocks noChangeShapeType="1"/>
              </p:cNvCxnSpPr>
              <p:nvPr/>
            </p:nvCxnSpPr>
            <p:spPr bwMode="auto">
              <a:xfrm>
                <a:off x="2494" y="7804"/>
                <a:ext cx="430" cy="1"/>
              </a:xfrm>
              <a:prstGeom prst="straightConnector1">
                <a:avLst/>
              </a:prstGeom>
              <a:noFill/>
              <a:ln w="22225" cmpd="sng">
                <a:solidFill>
                  <a:srgbClr val="000000"/>
                </a:solidFill>
                <a:prstDash val="solid"/>
                <a:round/>
                <a:headEnd/>
                <a:tailEnd/>
              </a:ln>
            </p:spPr>
          </p:cxnSp>
          <p:cxnSp>
            <p:nvCxnSpPr>
              <p:cNvPr id="7191" name="AutoShape 23"/>
              <p:cNvCxnSpPr>
                <a:cxnSpLocks noChangeShapeType="1"/>
              </p:cNvCxnSpPr>
              <p:nvPr/>
            </p:nvCxnSpPr>
            <p:spPr bwMode="auto">
              <a:xfrm>
                <a:off x="2504" y="8421"/>
                <a:ext cx="430" cy="1"/>
              </a:xfrm>
              <a:prstGeom prst="straightConnector1">
                <a:avLst/>
              </a:prstGeom>
              <a:noFill/>
              <a:ln w="22225">
                <a:solidFill>
                  <a:srgbClr val="000000"/>
                </a:solidFill>
                <a:prstDash val="solid"/>
                <a:round/>
                <a:headEnd/>
                <a:tailEnd/>
              </a:ln>
            </p:spPr>
          </p:cxnSp>
        </p:grpSp>
        <p:cxnSp>
          <p:nvCxnSpPr>
            <p:cNvPr id="7192" name="AutoShape 24"/>
            <p:cNvCxnSpPr>
              <a:cxnSpLocks noChangeShapeType="1"/>
            </p:cNvCxnSpPr>
            <p:nvPr/>
          </p:nvCxnSpPr>
          <p:spPr bwMode="auto">
            <a:xfrm flipH="1">
              <a:off x="2504" y="7550"/>
              <a:ext cx="206" cy="248"/>
            </a:xfrm>
            <a:prstGeom prst="straightConnector1">
              <a:avLst/>
            </a:prstGeom>
            <a:noFill/>
            <a:ln w="22225">
              <a:solidFill>
                <a:srgbClr val="000000"/>
              </a:solidFill>
              <a:prstDash val="dash"/>
              <a:round/>
              <a:headEnd/>
              <a:tailEnd/>
            </a:ln>
          </p:spPr>
        </p:cxnSp>
        <p:cxnSp>
          <p:nvCxnSpPr>
            <p:cNvPr id="7193" name="AutoShape 25"/>
            <p:cNvCxnSpPr>
              <a:cxnSpLocks noChangeShapeType="1"/>
            </p:cNvCxnSpPr>
            <p:nvPr/>
          </p:nvCxnSpPr>
          <p:spPr bwMode="auto">
            <a:xfrm flipH="1">
              <a:off x="2960" y="7534"/>
              <a:ext cx="206" cy="248"/>
            </a:xfrm>
            <a:prstGeom prst="straightConnector1">
              <a:avLst/>
            </a:prstGeom>
            <a:noFill/>
            <a:ln w="22225">
              <a:solidFill>
                <a:srgbClr val="000000"/>
              </a:solidFill>
              <a:round/>
              <a:headEnd/>
              <a:tailEnd/>
            </a:ln>
          </p:spPr>
        </p:cxnSp>
        <p:cxnSp>
          <p:nvCxnSpPr>
            <p:cNvPr id="7194" name="AutoShape 26"/>
            <p:cNvCxnSpPr>
              <a:cxnSpLocks noChangeShapeType="1"/>
            </p:cNvCxnSpPr>
            <p:nvPr/>
          </p:nvCxnSpPr>
          <p:spPr bwMode="auto">
            <a:xfrm flipH="1">
              <a:off x="2952" y="8174"/>
              <a:ext cx="206" cy="248"/>
            </a:xfrm>
            <a:prstGeom prst="straightConnector1">
              <a:avLst/>
            </a:prstGeom>
            <a:noFill/>
            <a:ln w="22225">
              <a:solidFill>
                <a:srgbClr val="000000"/>
              </a:solidFill>
              <a:round/>
              <a:headEnd/>
              <a:tailEnd/>
            </a:ln>
          </p:spPr>
        </p:cxnSp>
        <p:cxnSp>
          <p:nvCxnSpPr>
            <p:cNvPr id="7195" name="AutoShape 27"/>
            <p:cNvCxnSpPr>
              <a:cxnSpLocks noChangeShapeType="1"/>
            </p:cNvCxnSpPr>
            <p:nvPr/>
          </p:nvCxnSpPr>
          <p:spPr bwMode="auto">
            <a:xfrm flipH="1">
              <a:off x="2528" y="8150"/>
              <a:ext cx="206" cy="248"/>
            </a:xfrm>
            <a:prstGeom prst="straightConnector1">
              <a:avLst/>
            </a:prstGeom>
            <a:noFill/>
            <a:ln w="19050">
              <a:solidFill>
                <a:srgbClr val="000000"/>
              </a:solidFill>
              <a:prstDash val="dash"/>
              <a:round/>
              <a:headEnd/>
              <a:tailEnd/>
            </a:ln>
          </p:spPr>
        </p:cxnSp>
      </p:grpSp>
      <p:sp>
        <p:nvSpPr>
          <p:cNvPr id="30" name="TextBox 29"/>
          <p:cNvSpPr txBox="1"/>
          <p:nvPr/>
        </p:nvSpPr>
        <p:spPr>
          <a:xfrm>
            <a:off x="3643306" y="4286256"/>
            <a:ext cx="5072066" cy="1077218"/>
          </a:xfrm>
          <a:prstGeom prst="rect">
            <a:avLst/>
          </a:prstGeom>
          <a:noFill/>
        </p:spPr>
        <p:txBody>
          <a:bodyPr wrap="square" rtlCol="0">
            <a:spAutoFit/>
          </a:bodyPr>
          <a:lstStyle/>
          <a:p>
            <a:r>
              <a:rPr lang="ru-RU" sz="3200" dirty="0">
                <a:sym typeface="Symbol"/>
              </a:rPr>
              <a:t></a:t>
            </a:r>
            <a:r>
              <a:rPr lang="en-US" sz="3200" i="1" dirty="0"/>
              <a:t>x</a:t>
            </a:r>
            <a:r>
              <a:rPr lang="en-US" sz="3200" i="1" baseline="-25000" dirty="0"/>
              <a:t>i</a:t>
            </a:r>
            <a:r>
              <a:rPr lang="ru-RU" sz="3200" i="1" dirty="0"/>
              <a:t>, </a:t>
            </a:r>
            <a:r>
              <a:rPr lang="en-US" sz="3200" i="1" dirty="0" err="1"/>
              <a:t>x</a:t>
            </a:r>
            <a:r>
              <a:rPr lang="en-US" sz="3200" i="1" baseline="-25000" dirty="0" err="1"/>
              <a:t>j</a:t>
            </a:r>
            <a:r>
              <a:rPr lang="en-US" sz="3200" dirty="0" err="1">
                <a:sym typeface="Symbol"/>
              </a:rPr>
              <a:t></a:t>
            </a:r>
            <a:r>
              <a:rPr lang="en-US" sz="3200" i="1" dirty="0" err="1"/>
              <a:t>X</a:t>
            </a:r>
            <a:r>
              <a:rPr lang="en-US" sz="3200" i="1" dirty="0"/>
              <a:t> </a:t>
            </a:r>
            <a:r>
              <a:rPr lang="ru-RU" sz="3200" dirty="0"/>
              <a:t>[</a:t>
            </a:r>
            <a:r>
              <a:rPr lang="ru-RU" sz="3200" dirty="0">
                <a:sym typeface="Symbol"/>
              </a:rPr>
              <a:t></a:t>
            </a:r>
            <a:r>
              <a:rPr lang="ru-RU" sz="3200" dirty="0"/>
              <a:t>(</a:t>
            </a:r>
            <a:r>
              <a:rPr lang="en-US" sz="3200" i="1" dirty="0"/>
              <a:t>x</a:t>
            </a:r>
            <a:r>
              <a:rPr lang="en-US" sz="3200" i="1" baseline="-25000" dirty="0"/>
              <a:t>i</a:t>
            </a:r>
            <a:r>
              <a:rPr lang="ru-RU" sz="3200" dirty="0"/>
              <a:t>) + </a:t>
            </a:r>
            <a:r>
              <a:rPr lang="ru-RU" sz="3200" dirty="0">
                <a:sym typeface="Symbol"/>
              </a:rPr>
              <a:t></a:t>
            </a:r>
            <a:r>
              <a:rPr lang="ru-RU" sz="3200" dirty="0"/>
              <a:t>(</a:t>
            </a:r>
            <a:r>
              <a:rPr lang="en-US" sz="3200" i="1" dirty="0" err="1"/>
              <a:t>x</a:t>
            </a:r>
            <a:r>
              <a:rPr lang="en-US" sz="3200" i="1" baseline="-25000" dirty="0" err="1"/>
              <a:t>j</a:t>
            </a:r>
            <a:r>
              <a:rPr lang="ru-RU" sz="3200" dirty="0"/>
              <a:t>) = 6 &lt; 8]</a:t>
            </a:r>
          </a:p>
          <a:p>
            <a:r>
              <a:rPr lang="ru-RU" sz="3200" dirty="0">
                <a:sym typeface="Symbol"/>
              </a:rPr>
              <a:t></a:t>
            </a:r>
            <a:r>
              <a:rPr lang="en-US" sz="3200" i="1" dirty="0"/>
              <a:t>x</a:t>
            </a:r>
            <a:r>
              <a:rPr lang="en-US" sz="3200" i="1" baseline="-25000" dirty="0"/>
              <a:t>i</a:t>
            </a:r>
            <a:r>
              <a:rPr lang="ru-RU" sz="3200" i="1" dirty="0"/>
              <a:t>, </a:t>
            </a:r>
            <a:r>
              <a:rPr lang="en-US" sz="3200" i="1" dirty="0" err="1"/>
              <a:t>x</a:t>
            </a:r>
            <a:r>
              <a:rPr lang="en-US" sz="3200" i="1" baseline="-25000" dirty="0" err="1"/>
              <a:t>j</a:t>
            </a:r>
            <a:r>
              <a:rPr lang="en-US" sz="3200" dirty="0" err="1">
                <a:sym typeface="Symbol"/>
              </a:rPr>
              <a:t></a:t>
            </a:r>
            <a:r>
              <a:rPr lang="en-US" sz="3200" i="1" dirty="0" err="1"/>
              <a:t>X</a:t>
            </a:r>
            <a:r>
              <a:rPr lang="en-US" sz="3200" i="1" dirty="0"/>
              <a:t> </a:t>
            </a:r>
            <a:r>
              <a:rPr lang="ru-RU" sz="3200" dirty="0"/>
              <a:t>[</a:t>
            </a:r>
            <a:r>
              <a:rPr lang="ru-RU" sz="3200" dirty="0">
                <a:sym typeface="Symbol"/>
              </a:rPr>
              <a:t></a:t>
            </a:r>
            <a:r>
              <a:rPr lang="ru-RU" sz="3200" dirty="0"/>
              <a:t>(</a:t>
            </a:r>
            <a:r>
              <a:rPr lang="en-US" sz="3200" i="1" dirty="0"/>
              <a:t>x</a:t>
            </a:r>
            <a:r>
              <a:rPr lang="en-US" sz="3200" i="1" baseline="-25000" dirty="0"/>
              <a:t>i</a:t>
            </a:r>
            <a:r>
              <a:rPr lang="ru-RU" sz="3200" dirty="0"/>
              <a:t>) =3 &lt; 4].</a:t>
            </a:r>
          </a:p>
        </p:txBody>
      </p:sp>
      <p:sp>
        <p:nvSpPr>
          <p:cNvPr id="31" name="TextBox 30"/>
          <p:cNvSpPr txBox="1"/>
          <p:nvPr/>
        </p:nvSpPr>
        <p:spPr>
          <a:xfrm>
            <a:off x="0" y="3786190"/>
            <a:ext cx="9144000" cy="461665"/>
          </a:xfrm>
          <a:prstGeom prst="rect">
            <a:avLst/>
          </a:prstGeom>
          <a:noFill/>
        </p:spPr>
        <p:txBody>
          <a:bodyPr wrap="square" rtlCol="0">
            <a:spAutoFit/>
          </a:bodyPr>
          <a:lstStyle/>
          <a:p>
            <a:r>
              <a:rPr lang="ru-RU"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285752"/>
            <a:ext cx="8715404" cy="3071810"/>
          </a:xfrm>
        </p:spPr>
        <p:txBody>
          <a:bodyPr/>
          <a:lstStyle/>
          <a:p>
            <a:pPr marL="0" indent="17463">
              <a:buNone/>
            </a:pPr>
            <a:r>
              <a:rPr lang="ru-RU" dirty="0"/>
              <a:t>При размещении графа в виде</a:t>
            </a:r>
            <a:r>
              <a:rPr lang="ru-RU" i="1" dirty="0"/>
              <a:t> </a:t>
            </a:r>
            <a:r>
              <a:rPr lang="ru-RU" i="1" dirty="0">
                <a:solidFill>
                  <a:srgbClr val="FF0000"/>
                </a:solidFill>
              </a:rPr>
              <a:t>геометрической фигуры </a:t>
            </a:r>
            <a:r>
              <a:rPr lang="ru-RU" i="1" dirty="0"/>
              <a:t>с</a:t>
            </a:r>
            <a:r>
              <a:rPr lang="ru-RU" dirty="0"/>
              <a:t>уществует большая свобода в размещении вершин графа в пространстве и выборе формы соединяющих их ребер (дуг). Следовательно, один и тот же граф может иметь различную геометрическую реализацию</a:t>
            </a:r>
          </a:p>
        </p:txBody>
      </p:sp>
      <p:sp>
        <p:nvSpPr>
          <p:cNvPr id="4" name="Прямоугольник 3"/>
          <p:cNvSpPr/>
          <p:nvPr/>
        </p:nvSpPr>
        <p:spPr>
          <a:xfrm>
            <a:off x="357158" y="3517661"/>
            <a:ext cx="8501122" cy="2554545"/>
          </a:xfrm>
          <a:prstGeom prst="rect">
            <a:avLst/>
          </a:prstGeom>
        </p:spPr>
        <p:txBody>
          <a:bodyPr wrap="square">
            <a:spAutoFit/>
          </a:bodyPr>
          <a:lstStyle/>
          <a:p>
            <a:r>
              <a:rPr lang="ru-RU" sz="3200" dirty="0"/>
              <a:t>Два графа </a:t>
            </a:r>
            <a:r>
              <a:rPr lang="en-US" sz="3200" i="1" dirty="0"/>
              <a:t>G</a:t>
            </a:r>
            <a:r>
              <a:rPr lang="ru-RU" sz="3200" dirty="0"/>
              <a:t> и </a:t>
            </a:r>
            <a:r>
              <a:rPr lang="en-US" sz="3200" i="1" dirty="0"/>
              <a:t>G</a:t>
            </a:r>
            <a:r>
              <a:rPr lang="ru-RU" sz="3200" i="1" baseline="30000" dirty="0"/>
              <a:t>’ </a:t>
            </a:r>
            <a:r>
              <a:rPr lang="ru-RU" sz="3200" i="1" dirty="0">
                <a:solidFill>
                  <a:srgbClr val="FF0000"/>
                </a:solidFill>
              </a:rPr>
              <a:t>изоморфны</a:t>
            </a:r>
            <a:r>
              <a:rPr lang="ru-RU" sz="3200" dirty="0"/>
              <a:t>, если они имеют одинаковое число вершин и если каждой паре вершин, соединенных ребром (дугой), в одном графе, соответствует такая же пара вершин, соединенных ребром (дугой), в другом графе.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clrChange>
              <a:clrFrom>
                <a:srgbClr val="FFFFFF"/>
              </a:clrFrom>
              <a:clrTo>
                <a:srgbClr val="FFFFFF">
                  <a:alpha val="0"/>
                </a:srgbClr>
              </a:clrTo>
            </a:clrChange>
            <a:lum bright="10000" contrast="10000"/>
          </a:blip>
          <a:srcRect l="70539" t="41395" r="7884" b="39448"/>
          <a:stretch>
            <a:fillRect/>
          </a:stretch>
        </p:blipFill>
        <p:spPr bwMode="auto">
          <a:xfrm>
            <a:off x="0" y="0"/>
            <a:ext cx="8643966" cy="3286124"/>
          </a:xfrm>
          <a:prstGeom prst="rect">
            <a:avLst/>
          </a:prstGeom>
          <a:solidFill>
            <a:schemeClr val="bg1"/>
          </a:solidFill>
          <a:ln w="9525">
            <a:noFill/>
            <a:miter lim="800000"/>
            <a:headEnd/>
            <a:tailEnd/>
          </a:ln>
        </p:spPr>
      </p:pic>
      <p:sp>
        <p:nvSpPr>
          <p:cNvPr id="3" name="TextBox 2"/>
          <p:cNvSpPr txBox="1"/>
          <p:nvPr/>
        </p:nvSpPr>
        <p:spPr>
          <a:xfrm>
            <a:off x="0" y="3214686"/>
            <a:ext cx="9144000" cy="2062103"/>
          </a:xfrm>
          <a:prstGeom prst="rect">
            <a:avLst/>
          </a:prstGeom>
          <a:noFill/>
        </p:spPr>
        <p:txBody>
          <a:bodyPr wrap="square" rtlCol="0">
            <a:spAutoFit/>
          </a:bodyPr>
          <a:lstStyle/>
          <a:p>
            <a:r>
              <a:rPr lang="ru-RU" sz="3200" dirty="0"/>
              <a:t>Если в графе </a:t>
            </a:r>
            <a:r>
              <a:rPr lang="en-US" sz="3200" i="1" dirty="0"/>
              <a:t>G</a:t>
            </a:r>
            <a:r>
              <a:rPr lang="ru-RU" sz="3200" dirty="0"/>
              <a:t>(</a:t>
            </a:r>
            <a:r>
              <a:rPr lang="en-US" sz="3200" i="1" dirty="0"/>
              <a:t>X</a:t>
            </a:r>
            <a:r>
              <a:rPr lang="ru-RU" sz="3200" i="1" dirty="0"/>
              <a:t>, </a:t>
            </a:r>
            <a:r>
              <a:rPr lang="en-US" sz="3200" i="1" dirty="0"/>
              <a:t>U</a:t>
            </a:r>
            <a:r>
              <a:rPr lang="ru-RU" sz="3200" dirty="0"/>
              <a:t>) опущены некоторые ребра, а число вершин осталось прежним, то полученный граф </a:t>
            </a:r>
            <a:r>
              <a:rPr lang="ru-RU" sz="3200" i="1" dirty="0"/>
              <a:t>G</a:t>
            </a:r>
            <a:r>
              <a:rPr lang="ru-RU" sz="3200" dirty="0"/>
              <a:t>(</a:t>
            </a:r>
            <a:r>
              <a:rPr lang="ru-RU" sz="3200" i="1" dirty="0"/>
              <a:t>X</a:t>
            </a:r>
            <a:r>
              <a:rPr lang="ru-RU" sz="3200" dirty="0"/>
              <a:t>, </a:t>
            </a:r>
            <a:r>
              <a:rPr lang="en-US" sz="3200" i="1" dirty="0"/>
              <a:t>U</a:t>
            </a:r>
            <a:r>
              <a:rPr lang="ru-RU" sz="3200" dirty="0"/>
              <a:t>’) называют </a:t>
            </a:r>
            <a:r>
              <a:rPr lang="ru-RU" sz="3200" i="1" dirty="0">
                <a:solidFill>
                  <a:srgbClr val="FF0000"/>
                </a:solidFill>
              </a:rPr>
              <a:t>частичным графом</a:t>
            </a:r>
            <a:r>
              <a:rPr lang="ru-RU" sz="3200" dirty="0"/>
              <a:t> </a:t>
            </a:r>
            <a:r>
              <a:rPr lang="en-US" sz="3200" i="1" dirty="0"/>
              <a:t>G</a:t>
            </a:r>
            <a:r>
              <a:rPr lang="ru-RU" sz="3200" dirty="0"/>
              <a:t>(</a:t>
            </a:r>
            <a:r>
              <a:rPr lang="en-US" sz="3200" i="1" dirty="0"/>
              <a:t>X</a:t>
            </a:r>
            <a:r>
              <a:rPr lang="ru-RU" sz="3200" i="1" dirty="0"/>
              <a:t>, </a:t>
            </a:r>
            <a:r>
              <a:rPr lang="en-US" sz="3200" i="1" dirty="0"/>
              <a:t>U</a:t>
            </a:r>
            <a:r>
              <a:rPr lang="ru-RU" sz="3200" dirty="0"/>
              <a:t>) или </a:t>
            </a:r>
            <a:r>
              <a:rPr lang="ru-RU" sz="3200" i="1" dirty="0">
                <a:solidFill>
                  <a:srgbClr val="FF0000"/>
                </a:solidFill>
              </a:rPr>
              <a:t>суграфом</a:t>
            </a:r>
            <a:r>
              <a:rPr lang="ru-RU" sz="3200" dirty="0"/>
              <a:t>.</a:t>
            </a:r>
          </a:p>
        </p:txBody>
      </p:sp>
      <p:sp>
        <p:nvSpPr>
          <p:cNvPr id="4" name="TextBox 3"/>
          <p:cNvSpPr txBox="1"/>
          <p:nvPr/>
        </p:nvSpPr>
        <p:spPr>
          <a:xfrm>
            <a:off x="0" y="5288340"/>
            <a:ext cx="9144000" cy="1569660"/>
          </a:xfrm>
          <a:prstGeom prst="rect">
            <a:avLst/>
          </a:prstGeom>
          <a:noFill/>
        </p:spPr>
        <p:txBody>
          <a:bodyPr wrap="square" rtlCol="0">
            <a:spAutoFit/>
          </a:bodyPr>
          <a:lstStyle/>
          <a:p>
            <a:r>
              <a:rPr lang="ru-RU" sz="3200" dirty="0"/>
              <a:t>Если в графе </a:t>
            </a:r>
            <a:r>
              <a:rPr lang="en-US" sz="3200" i="1" dirty="0"/>
              <a:t>G</a:t>
            </a:r>
            <a:r>
              <a:rPr lang="ru-RU" sz="3200" dirty="0"/>
              <a:t>(</a:t>
            </a:r>
            <a:r>
              <a:rPr lang="en-US" sz="3200" i="1" dirty="0"/>
              <a:t>X</a:t>
            </a:r>
            <a:r>
              <a:rPr lang="ru-RU" sz="3200" i="1" dirty="0"/>
              <a:t>, </a:t>
            </a:r>
            <a:r>
              <a:rPr lang="en-US" sz="3200" i="1" dirty="0"/>
              <a:t>U</a:t>
            </a:r>
            <a:r>
              <a:rPr lang="ru-RU" sz="3200" dirty="0"/>
              <a:t>) опущены некоторые ребра и инцидентные им вершины, то полученный граф </a:t>
            </a:r>
            <a:r>
              <a:rPr lang="ru-RU" sz="3200" i="1" dirty="0"/>
              <a:t>G</a:t>
            </a:r>
            <a:r>
              <a:rPr lang="ru-RU" sz="3200" dirty="0"/>
              <a:t>(</a:t>
            </a:r>
            <a:r>
              <a:rPr lang="ru-RU" sz="3200" i="1" dirty="0"/>
              <a:t>X</a:t>
            </a:r>
            <a:r>
              <a:rPr lang="en-US" sz="3200" i="1" dirty="0"/>
              <a:t>’</a:t>
            </a:r>
            <a:r>
              <a:rPr lang="ru-RU" sz="3200" dirty="0"/>
              <a:t>, </a:t>
            </a:r>
            <a:r>
              <a:rPr lang="en-US" sz="3200" i="1" dirty="0"/>
              <a:t>U</a:t>
            </a:r>
            <a:r>
              <a:rPr lang="ru-RU" sz="3200" dirty="0"/>
              <a:t>’) называют </a:t>
            </a:r>
            <a:r>
              <a:rPr lang="ru-RU" sz="3200" i="1" dirty="0">
                <a:solidFill>
                  <a:srgbClr val="FF0000"/>
                </a:solidFill>
              </a:rPr>
              <a:t>подграфом</a:t>
            </a:r>
            <a:r>
              <a:rPr lang="ru-RU" sz="3200" i="1" dirty="0"/>
              <a:t> </a:t>
            </a:r>
            <a:r>
              <a:rPr lang="en-US" sz="3200" i="1" dirty="0"/>
              <a:t>G</a:t>
            </a:r>
            <a:r>
              <a:rPr lang="ru-RU" sz="3200" dirty="0"/>
              <a:t>(</a:t>
            </a:r>
            <a:r>
              <a:rPr lang="en-US" sz="3200" i="1" dirty="0"/>
              <a:t>X</a:t>
            </a:r>
            <a:r>
              <a:rPr lang="ru-RU" sz="3200" i="1" dirty="0"/>
              <a:t>,</a:t>
            </a:r>
            <a:r>
              <a:rPr lang="en-US" sz="3200" i="1" dirty="0"/>
              <a:t>U</a:t>
            </a:r>
            <a:r>
              <a:rPr lang="ru-RU"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5720" y="0"/>
            <a:ext cx="8858280" cy="1569660"/>
          </a:xfrm>
          <a:prstGeom prst="rect">
            <a:avLst/>
          </a:prstGeom>
        </p:spPr>
        <p:txBody>
          <a:bodyPr wrap="square">
            <a:spAutoFit/>
          </a:bodyPr>
          <a:lstStyle/>
          <a:p>
            <a:r>
              <a:rPr lang="ru-RU" sz="3200" dirty="0"/>
              <a:t>Связный неориентированный граф, не</a:t>
            </a:r>
            <a:r>
              <a:rPr lang="en-US" sz="3200" dirty="0"/>
              <a:t> </a:t>
            </a:r>
            <a:r>
              <a:rPr lang="ru-RU" sz="3200" dirty="0" err="1"/>
              <a:t>содержа-щий</a:t>
            </a:r>
            <a:r>
              <a:rPr lang="ru-RU" sz="3200" dirty="0"/>
              <a:t> циклов, называют</a:t>
            </a:r>
            <a:r>
              <a:rPr lang="ru-RU" sz="3200" dirty="0">
                <a:solidFill>
                  <a:srgbClr val="FF0000"/>
                </a:solidFill>
              </a:rPr>
              <a:t> </a:t>
            </a:r>
            <a:r>
              <a:rPr lang="ru-RU" sz="3200" i="1" dirty="0">
                <a:solidFill>
                  <a:srgbClr val="FF0000"/>
                </a:solidFill>
              </a:rPr>
              <a:t>деревом</a:t>
            </a:r>
            <a:r>
              <a:rPr lang="ru-RU" sz="3200" dirty="0"/>
              <a:t> и обозначается </a:t>
            </a:r>
            <a:r>
              <a:rPr lang="en-US" sz="3200" i="1" dirty="0"/>
              <a:t>T</a:t>
            </a:r>
            <a:r>
              <a:rPr lang="ru-RU" sz="3200" dirty="0"/>
              <a:t>(</a:t>
            </a:r>
            <a:r>
              <a:rPr lang="en-US" sz="3200" i="1" dirty="0"/>
              <a:t>X</a:t>
            </a:r>
            <a:r>
              <a:rPr lang="ru-RU" sz="3200" i="1" dirty="0"/>
              <a:t>, </a:t>
            </a:r>
            <a:r>
              <a:rPr lang="en-US" sz="3200" i="1" dirty="0"/>
              <a:t>W</a:t>
            </a:r>
            <a:r>
              <a:rPr lang="ru-RU" sz="3200" dirty="0"/>
              <a:t>). Число ребер дерева </a:t>
            </a:r>
            <a:r>
              <a:rPr lang="ru-RU" sz="3200" dirty="0">
                <a:sym typeface="Symbol"/>
              </a:rPr>
              <a:t></a:t>
            </a:r>
            <a:r>
              <a:rPr lang="en-US" sz="3200" i="1" dirty="0"/>
              <a:t>W</a:t>
            </a:r>
            <a:r>
              <a:rPr lang="ru-RU" sz="3200" dirty="0">
                <a:sym typeface="Symbol"/>
              </a:rPr>
              <a:t></a:t>
            </a:r>
            <a:r>
              <a:rPr lang="ru-RU" sz="3200" dirty="0"/>
              <a:t> = </a:t>
            </a:r>
            <a:r>
              <a:rPr lang="en-US" sz="3200" i="1" dirty="0"/>
              <a:t>n </a:t>
            </a:r>
            <a:r>
              <a:rPr lang="ru-RU" sz="3200" i="1" dirty="0"/>
              <a:t>- </a:t>
            </a:r>
            <a:r>
              <a:rPr lang="ru-RU" sz="3200" dirty="0"/>
              <a:t>1.</a:t>
            </a:r>
          </a:p>
        </p:txBody>
      </p:sp>
      <p:sp>
        <p:nvSpPr>
          <p:cNvPr id="3" name="Прямоугольник 2"/>
          <p:cNvSpPr/>
          <p:nvPr/>
        </p:nvSpPr>
        <p:spPr>
          <a:xfrm>
            <a:off x="285720" y="1785926"/>
            <a:ext cx="8858280" cy="2062103"/>
          </a:xfrm>
          <a:prstGeom prst="rect">
            <a:avLst/>
          </a:prstGeom>
        </p:spPr>
        <p:txBody>
          <a:bodyPr wrap="square">
            <a:spAutoFit/>
          </a:bodyPr>
          <a:lstStyle/>
          <a:p>
            <a:r>
              <a:rPr lang="ru-RU" sz="3200" dirty="0"/>
              <a:t>Несвязный граф без циклов, отдельные компоненты связности которого являются деревьями, называют </a:t>
            </a:r>
            <a:r>
              <a:rPr lang="ru-RU" sz="3200" i="1" dirty="0">
                <a:solidFill>
                  <a:srgbClr val="FF0000"/>
                </a:solidFill>
              </a:rPr>
              <a:t>лесом</a:t>
            </a:r>
            <a:r>
              <a:rPr lang="ru-RU" sz="3200" dirty="0"/>
              <a:t>. Число ребер леса с </a:t>
            </a:r>
            <a:r>
              <a:rPr lang="en-US" sz="3200" i="1" dirty="0"/>
              <a:t>p</a:t>
            </a:r>
            <a:r>
              <a:rPr lang="ru-RU" sz="3200" dirty="0"/>
              <a:t> компонентами связности </a:t>
            </a:r>
            <a:r>
              <a:rPr lang="ru-RU" sz="3200" dirty="0">
                <a:sym typeface="Symbol"/>
              </a:rPr>
              <a:t></a:t>
            </a:r>
            <a:r>
              <a:rPr lang="en-US" sz="3200" i="1" dirty="0"/>
              <a:t>W</a:t>
            </a:r>
            <a:r>
              <a:rPr lang="ru-RU" sz="3200" dirty="0">
                <a:sym typeface="Symbol"/>
              </a:rPr>
              <a:t></a:t>
            </a:r>
            <a:r>
              <a:rPr lang="ru-RU" sz="3200" dirty="0"/>
              <a:t> = </a:t>
            </a:r>
            <a:r>
              <a:rPr lang="en-US" sz="3200" i="1" dirty="0"/>
              <a:t>n </a:t>
            </a:r>
            <a:r>
              <a:rPr lang="ru-RU" sz="3200" i="1" dirty="0"/>
              <a:t>- </a:t>
            </a:r>
            <a:r>
              <a:rPr lang="en-US" sz="3200" i="1" dirty="0"/>
              <a:t>p</a:t>
            </a:r>
            <a:r>
              <a:rPr lang="ru-RU" sz="3200" i="1" dirty="0"/>
              <a:t>.</a:t>
            </a:r>
            <a:endParaRPr lang="ru-RU" sz="3200" dirty="0"/>
          </a:p>
        </p:txBody>
      </p:sp>
      <p:sp>
        <p:nvSpPr>
          <p:cNvPr id="4" name="Прямоугольник 3"/>
          <p:cNvSpPr/>
          <p:nvPr/>
        </p:nvSpPr>
        <p:spPr>
          <a:xfrm>
            <a:off x="214282" y="3929066"/>
            <a:ext cx="8929718" cy="2554545"/>
          </a:xfrm>
          <a:prstGeom prst="rect">
            <a:avLst/>
          </a:prstGeom>
        </p:spPr>
        <p:txBody>
          <a:bodyPr wrap="square">
            <a:spAutoFit/>
          </a:bodyPr>
          <a:lstStyle/>
          <a:p>
            <a:r>
              <a:rPr lang="ru-RU" sz="3200" dirty="0"/>
              <a:t>На </a:t>
            </a:r>
            <a:r>
              <a:rPr lang="ru-RU" sz="3200" i="1" dirty="0" err="1"/>
              <a:t>n</a:t>
            </a:r>
            <a:r>
              <a:rPr lang="ru-RU" sz="3200" dirty="0"/>
              <a:t> вершинах, пронумерованных числами от 1 до</a:t>
            </a:r>
            <a:r>
              <a:rPr lang="ru-RU" sz="3200" i="1" dirty="0"/>
              <a:t> </a:t>
            </a:r>
            <a:r>
              <a:rPr lang="ru-RU" sz="3200" i="1" dirty="0" err="1"/>
              <a:t>n</a:t>
            </a:r>
            <a:r>
              <a:rPr lang="ru-RU" sz="3200" dirty="0"/>
              <a:t>, можно построить </a:t>
            </a:r>
            <a:r>
              <a:rPr lang="en-US" sz="3200" i="1" dirty="0" err="1"/>
              <a:t>n</a:t>
            </a:r>
            <a:r>
              <a:rPr lang="en-US" sz="3200" i="1" baseline="30000" dirty="0" err="1"/>
              <a:t>n</a:t>
            </a:r>
            <a:r>
              <a:rPr lang="ru-RU" sz="3200" i="1" baseline="30000" dirty="0"/>
              <a:t>-2 </a:t>
            </a:r>
            <a:r>
              <a:rPr lang="ru-RU" sz="3200" dirty="0"/>
              <a:t>различных деревьев (</a:t>
            </a:r>
            <a:r>
              <a:rPr lang="ru-RU" sz="3200" i="1" dirty="0">
                <a:solidFill>
                  <a:srgbClr val="FF0000"/>
                </a:solidFill>
              </a:rPr>
              <a:t>теорема Кэли</a:t>
            </a:r>
            <a:r>
              <a:rPr lang="ru-RU" sz="3200" dirty="0"/>
              <a:t>). Таким образом, для </a:t>
            </a:r>
            <a:r>
              <a:rPr lang="en-US" sz="3200" i="1" dirty="0"/>
              <a:t>n</a:t>
            </a:r>
            <a:r>
              <a:rPr lang="ru-RU" sz="3200" i="1" dirty="0"/>
              <a:t> </a:t>
            </a:r>
            <a:r>
              <a:rPr lang="ru-RU" sz="3200" dirty="0"/>
              <a:t>= 3 можно построить ровно три дерева, для </a:t>
            </a:r>
            <a:r>
              <a:rPr lang="en-US" sz="3200" i="1" dirty="0"/>
              <a:t>n</a:t>
            </a:r>
            <a:r>
              <a:rPr lang="ru-RU" sz="3200" i="1" dirty="0"/>
              <a:t> </a:t>
            </a:r>
            <a:r>
              <a:rPr lang="ru-RU" sz="3200" dirty="0"/>
              <a:t>= 4 – 16 деревьев, для </a:t>
            </a:r>
            <a:r>
              <a:rPr lang="en-US" sz="3200" i="1" dirty="0"/>
              <a:t>n</a:t>
            </a:r>
            <a:r>
              <a:rPr lang="ru-RU" sz="3200" i="1" dirty="0"/>
              <a:t> </a:t>
            </a:r>
            <a:r>
              <a:rPr lang="ru-RU" sz="3200" dirty="0"/>
              <a:t>= 5 – 125 деревьев и так далее.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descr="Три различных дерева, которые можно  построить на множестве из трёх вершин"/>
          <p:cNvPicPr/>
          <p:nvPr/>
        </p:nvPicPr>
        <p:blipFill>
          <a:blip r:embed="rId2" cstate="print">
            <a:clrChange>
              <a:clrFrom>
                <a:srgbClr val="FFFFFF"/>
              </a:clrFrom>
              <a:clrTo>
                <a:srgbClr val="FFFFFF">
                  <a:alpha val="0"/>
                </a:srgbClr>
              </a:clrTo>
            </a:clrChange>
          </a:blip>
          <a:srcRect/>
          <a:stretch>
            <a:fillRect/>
          </a:stretch>
        </p:blipFill>
        <p:spPr bwMode="auto">
          <a:xfrm>
            <a:off x="1428728" y="214290"/>
            <a:ext cx="5715040" cy="1357322"/>
          </a:xfrm>
          <a:prstGeom prst="rect">
            <a:avLst/>
          </a:prstGeom>
          <a:noFill/>
          <a:ln w="9525">
            <a:noFill/>
            <a:miter lim="800000"/>
            <a:headEnd/>
            <a:tailEnd/>
          </a:ln>
        </p:spPr>
      </p:pic>
      <p:sp>
        <p:nvSpPr>
          <p:cNvPr id="5380" name="Rectangle 260"/>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5121" name="Group 1"/>
          <p:cNvGrpSpPr>
            <a:grpSpLocks noChangeAspect="1"/>
          </p:cNvGrpSpPr>
          <p:nvPr/>
        </p:nvGrpSpPr>
        <p:grpSpPr bwMode="auto">
          <a:xfrm>
            <a:off x="1248042" y="1571612"/>
            <a:ext cx="6890280" cy="5286388"/>
            <a:chOff x="2850" y="1404"/>
            <a:chExt cx="6099" cy="6690"/>
          </a:xfrm>
        </p:grpSpPr>
        <p:sp>
          <p:nvSpPr>
            <p:cNvPr id="5379" name="AutoShape 259"/>
            <p:cNvSpPr>
              <a:spLocks noChangeAspect="1" noChangeArrowheads="1" noTextEdit="1"/>
            </p:cNvSpPr>
            <p:nvPr/>
          </p:nvSpPr>
          <p:spPr bwMode="auto">
            <a:xfrm>
              <a:off x="2890" y="1404"/>
              <a:ext cx="6059" cy="6690"/>
            </a:xfrm>
            <a:prstGeom prst="rect">
              <a:avLst/>
            </a:prstGeom>
            <a:noFill/>
          </p:spPr>
          <p:txBody>
            <a:bodyPr vert="horz" wrap="square" lIns="91440" tIns="45720" rIns="91440" bIns="45720" numCol="1" anchor="t" anchorCtr="0" compatLnSpc="1">
              <a:prstTxWarp prst="textNoShape">
                <a:avLst/>
              </a:prstTxWarp>
            </a:bodyPr>
            <a:lstStyle/>
            <a:p>
              <a:endParaRPr lang="ru-RU" sz="1400"/>
            </a:p>
          </p:txBody>
        </p:sp>
        <p:grpSp>
          <p:nvGrpSpPr>
            <p:cNvPr id="5330" name="Group 210"/>
            <p:cNvGrpSpPr>
              <a:grpSpLocks/>
            </p:cNvGrpSpPr>
            <p:nvPr/>
          </p:nvGrpSpPr>
          <p:grpSpPr bwMode="auto">
            <a:xfrm>
              <a:off x="2850" y="1435"/>
              <a:ext cx="5800" cy="1493"/>
              <a:chOff x="2850" y="1435"/>
              <a:chExt cx="5800" cy="1493"/>
            </a:xfrm>
          </p:grpSpPr>
          <p:grpSp>
            <p:nvGrpSpPr>
              <p:cNvPr id="5367" name="Group 247"/>
              <p:cNvGrpSpPr>
                <a:grpSpLocks/>
              </p:cNvGrpSpPr>
              <p:nvPr/>
            </p:nvGrpSpPr>
            <p:grpSpPr bwMode="auto">
              <a:xfrm>
                <a:off x="2850" y="1435"/>
                <a:ext cx="1423" cy="1493"/>
                <a:chOff x="2715" y="1435"/>
                <a:chExt cx="1423" cy="1493"/>
              </a:xfrm>
            </p:grpSpPr>
            <p:grpSp>
              <p:nvGrpSpPr>
                <p:cNvPr id="5372" name="Group 252"/>
                <p:cNvGrpSpPr>
                  <a:grpSpLocks/>
                </p:cNvGrpSpPr>
                <p:nvPr/>
              </p:nvGrpSpPr>
              <p:grpSpPr bwMode="auto">
                <a:xfrm>
                  <a:off x="3004" y="1762"/>
                  <a:ext cx="830" cy="934"/>
                  <a:chOff x="2554" y="1542"/>
                  <a:chExt cx="510" cy="511"/>
                </a:xfrm>
              </p:grpSpPr>
              <p:grpSp>
                <p:nvGrpSpPr>
                  <p:cNvPr id="5376" name="Group 256"/>
                  <p:cNvGrpSpPr>
                    <a:grpSpLocks/>
                  </p:cNvGrpSpPr>
                  <p:nvPr/>
                </p:nvGrpSpPr>
                <p:grpSpPr bwMode="auto">
                  <a:xfrm>
                    <a:off x="2554" y="1542"/>
                    <a:ext cx="500" cy="71"/>
                    <a:chOff x="2579" y="11732"/>
                    <a:chExt cx="385" cy="55"/>
                  </a:xfrm>
                </p:grpSpPr>
                <p:sp>
                  <p:nvSpPr>
                    <p:cNvPr id="5378" name="Oval 25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77" name="Oval 25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73" name="Group 253"/>
                  <p:cNvGrpSpPr>
                    <a:grpSpLocks/>
                  </p:cNvGrpSpPr>
                  <p:nvPr/>
                </p:nvGrpSpPr>
                <p:grpSpPr bwMode="auto">
                  <a:xfrm>
                    <a:off x="2564" y="1982"/>
                    <a:ext cx="500" cy="71"/>
                    <a:chOff x="2579" y="11732"/>
                    <a:chExt cx="385" cy="55"/>
                  </a:xfrm>
                </p:grpSpPr>
                <p:sp>
                  <p:nvSpPr>
                    <p:cNvPr id="5375" name="Oval 255"/>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74" name="Oval 254"/>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71" name="Text Box 251"/>
                <p:cNvSpPr txBox="1">
                  <a:spLocks noChangeArrowheads="1"/>
                </p:cNvSpPr>
                <p:nvPr/>
              </p:nvSpPr>
              <p:spPr bwMode="auto">
                <a:xfrm>
                  <a:off x="2715" y="148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a:ln>
                      <a:noFill/>
                    </a:ln>
                    <a:solidFill>
                      <a:schemeClr val="tx1"/>
                    </a:solidFill>
                    <a:effectLst/>
                    <a:latin typeface="Arial" pitchFamily="34" charset="0"/>
                  </a:endParaRPr>
                </a:p>
              </p:txBody>
            </p:sp>
            <p:sp>
              <p:nvSpPr>
                <p:cNvPr id="5370" name="Text Box 250"/>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369" name="Text Box 249"/>
                <p:cNvSpPr txBox="1">
                  <a:spLocks noChangeArrowheads="1"/>
                </p:cNvSpPr>
                <p:nvPr/>
              </p:nvSpPr>
              <p:spPr bwMode="auto">
                <a:xfrm>
                  <a:off x="2771"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368" name="Text Box 248"/>
                <p:cNvSpPr txBox="1">
                  <a:spLocks noChangeArrowheads="1"/>
                </p:cNvSpPr>
                <p:nvPr/>
              </p:nvSpPr>
              <p:spPr bwMode="auto">
                <a:xfrm>
                  <a:off x="387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355" name="Group 235"/>
              <p:cNvGrpSpPr>
                <a:grpSpLocks/>
              </p:cNvGrpSpPr>
              <p:nvPr/>
            </p:nvGrpSpPr>
            <p:grpSpPr bwMode="auto">
              <a:xfrm>
                <a:off x="4252" y="1435"/>
                <a:ext cx="1423" cy="1493"/>
                <a:chOff x="2687" y="1435"/>
                <a:chExt cx="1423" cy="1493"/>
              </a:xfrm>
            </p:grpSpPr>
            <p:grpSp>
              <p:nvGrpSpPr>
                <p:cNvPr id="5360" name="Group 240"/>
                <p:cNvGrpSpPr>
                  <a:grpSpLocks/>
                </p:cNvGrpSpPr>
                <p:nvPr/>
              </p:nvGrpSpPr>
              <p:grpSpPr bwMode="auto">
                <a:xfrm>
                  <a:off x="3004" y="1762"/>
                  <a:ext cx="830" cy="934"/>
                  <a:chOff x="2554" y="1542"/>
                  <a:chExt cx="510" cy="511"/>
                </a:xfrm>
              </p:grpSpPr>
              <p:grpSp>
                <p:nvGrpSpPr>
                  <p:cNvPr id="5364" name="Group 244"/>
                  <p:cNvGrpSpPr>
                    <a:grpSpLocks/>
                  </p:cNvGrpSpPr>
                  <p:nvPr/>
                </p:nvGrpSpPr>
                <p:grpSpPr bwMode="auto">
                  <a:xfrm>
                    <a:off x="2554" y="1542"/>
                    <a:ext cx="500" cy="71"/>
                    <a:chOff x="2579" y="11732"/>
                    <a:chExt cx="385" cy="55"/>
                  </a:xfrm>
                </p:grpSpPr>
                <p:sp>
                  <p:nvSpPr>
                    <p:cNvPr id="5366" name="Oval 24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65" name="Oval 24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61" name="Group 241"/>
                  <p:cNvGrpSpPr>
                    <a:grpSpLocks/>
                  </p:cNvGrpSpPr>
                  <p:nvPr/>
                </p:nvGrpSpPr>
                <p:grpSpPr bwMode="auto">
                  <a:xfrm>
                    <a:off x="2564" y="1982"/>
                    <a:ext cx="500" cy="71"/>
                    <a:chOff x="2579" y="11732"/>
                    <a:chExt cx="385" cy="55"/>
                  </a:xfrm>
                </p:grpSpPr>
                <p:sp>
                  <p:nvSpPr>
                    <p:cNvPr id="5363" name="Oval 24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62" name="Oval 24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59" name="Text Box 239"/>
                <p:cNvSpPr txBox="1">
                  <a:spLocks noChangeArrowheads="1"/>
                </p:cNvSpPr>
                <p:nvPr/>
              </p:nvSpPr>
              <p:spPr bwMode="auto">
                <a:xfrm>
                  <a:off x="2687" y="157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a:ln>
                      <a:noFill/>
                    </a:ln>
                    <a:solidFill>
                      <a:schemeClr val="tx1"/>
                    </a:solidFill>
                    <a:effectLst/>
                    <a:latin typeface="Arial" pitchFamily="34" charset="0"/>
                  </a:endParaRPr>
                </a:p>
              </p:txBody>
            </p:sp>
            <p:sp>
              <p:nvSpPr>
                <p:cNvPr id="5358" name="Text Box 238"/>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357" name="Text Box 237"/>
                <p:cNvSpPr txBox="1">
                  <a:spLocks noChangeArrowheads="1"/>
                </p:cNvSpPr>
                <p:nvPr/>
              </p:nvSpPr>
              <p:spPr bwMode="auto">
                <a:xfrm>
                  <a:off x="2771"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356" name="Text Box 236"/>
                <p:cNvSpPr txBox="1">
                  <a:spLocks noChangeArrowheads="1"/>
                </p:cNvSpPr>
                <p:nvPr/>
              </p:nvSpPr>
              <p:spPr bwMode="auto">
                <a:xfrm>
                  <a:off x="3845"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dirty="0">
                    <a:ln>
                      <a:noFill/>
                    </a:ln>
                    <a:solidFill>
                      <a:schemeClr val="tx1"/>
                    </a:solidFill>
                    <a:effectLst/>
                    <a:latin typeface="Arial" pitchFamily="34" charset="0"/>
                  </a:endParaRPr>
                </a:p>
              </p:txBody>
            </p:sp>
          </p:grpSp>
          <p:grpSp>
            <p:nvGrpSpPr>
              <p:cNvPr id="5343" name="Group 223"/>
              <p:cNvGrpSpPr>
                <a:grpSpLocks/>
              </p:cNvGrpSpPr>
              <p:nvPr/>
            </p:nvGrpSpPr>
            <p:grpSpPr bwMode="auto">
              <a:xfrm>
                <a:off x="5782" y="1435"/>
                <a:ext cx="1423" cy="1493"/>
                <a:chOff x="2717" y="1435"/>
                <a:chExt cx="1423" cy="1493"/>
              </a:xfrm>
            </p:grpSpPr>
            <p:grpSp>
              <p:nvGrpSpPr>
                <p:cNvPr id="5348" name="Group 228"/>
                <p:cNvGrpSpPr>
                  <a:grpSpLocks/>
                </p:cNvGrpSpPr>
                <p:nvPr/>
              </p:nvGrpSpPr>
              <p:grpSpPr bwMode="auto">
                <a:xfrm>
                  <a:off x="3004" y="1762"/>
                  <a:ext cx="830" cy="934"/>
                  <a:chOff x="2554" y="1542"/>
                  <a:chExt cx="510" cy="511"/>
                </a:xfrm>
              </p:grpSpPr>
              <p:grpSp>
                <p:nvGrpSpPr>
                  <p:cNvPr id="5352" name="Group 232"/>
                  <p:cNvGrpSpPr>
                    <a:grpSpLocks/>
                  </p:cNvGrpSpPr>
                  <p:nvPr/>
                </p:nvGrpSpPr>
                <p:grpSpPr bwMode="auto">
                  <a:xfrm>
                    <a:off x="2554" y="1542"/>
                    <a:ext cx="500" cy="71"/>
                    <a:chOff x="2579" y="11732"/>
                    <a:chExt cx="385" cy="55"/>
                  </a:xfrm>
                </p:grpSpPr>
                <p:sp>
                  <p:nvSpPr>
                    <p:cNvPr id="5354" name="Oval 234"/>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53" name="Oval 233"/>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49" name="Group 229"/>
                  <p:cNvGrpSpPr>
                    <a:grpSpLocks/>
                  </p:cNvGrpSpPr>
                  <p:nvPr/>
                </p:nvGrpSpPr>
                <p:grpSpPr bwMode="auto">
                  <a:xfrm>
                    <a:off x="2564" y="1982"/>
                    <a:ext cx="500" cy="71"/>
                    <a:chOff x="2579" y="11732"/>
                    <a:chExt cx="385" cy="55"/>
                  </a:xfrm>
                </p:grpSpPr>
                <p:sp>
                  <p:nvSpPr>
                    <p:cNvPr id="5351" name="Oval 23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50" name="Oval 23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47" name="Text Box 227"/>
                <p:cNvSpPr txBox="1">
                  <a:spLocks noChangeArrowheads="1"/>
                </p:cNvSpPr>
                <p:nvPr/>
              </p:nvSpPr>
              <p:spPr bwMode="auto">
                <a:xfrm>
                  <a:off x="2717" y="1665"/>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a:ln>
                      <a:noFill/>
                    </a:ln>
                    <a:solidFill>
                      <a:schemeClr val="tx1"/>
                    </a:solidFill>
                    <a:effectLst/>
                    <a:latin typeface="Arial" pitchFamily="34" charset="0"/>
                  </a:endParaRPr>
                </a:p>
              </p:txBody>
            </p:sp>
            <p:sp>
              <p:nvSpPr>
                <p:cNvPr id="5346" name="Text Box 226"/>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345" name="Text Box 225"/>
                <p:cNvSpPr txBox="1">
                  <a:spLocks noChangeArrowheads="1"/>
                </p:cNvSpPr>
                <p:nvPr/>
              </p:nvSpPr>
              <p:spPr bwMode="auto">
                <a:xfrm>
                  <a:off x="2771"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344" name="Text Box 224"/>
                <p:cNvSpPr txBox="1">
                  <a:spLocks noChangeArrowheads="1"/>
                </p:cNvSpPr>
                <p:nvPr/>
              </p:nvSpPr>
              <p:spPr bwMode="auto">
                <a:xfrm>
                  <a:off x="3875"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dirty="0">
                    <a:ln>
                      <a:noFill/>
                    </a:ln>
                    <a:solidFill>
                      <a:schemeClr val="tx1"/>
                    </a:solidFill>
                    <a:effectLst/>
                    <a:latin typeface="Arial" pitchFamily="34" charset="0"/>
                  </a:endParaRPr>
                </a:p>
              </p:txBody>
            </p:sp>
          </p:grpSp>
          <p:grpSp>
            <p:nvGrpSpPr>
              <p:cNvPr id="5331" name="Group 211"/>
              <p:cNvGrpSpPr>
                <a:grpSpLocks/>
              </p:cNvGrpSpPr>
              <p:nvPr/>
            </p:nvGrpSpPr>
            <p:grpSpPr bwMode="auto">
              <a:xfrm>
                <a:off x="7248" y="1435"/>
                <a:ext cx="1402" cy="1493"/>
                <a:chOff x="2753" y="1435"/>
                <a:chExt cx="1402" cy="1493"/>
              </a:xfrm>
            </p:grpSpPr>
            <p:grpSp>
              <p:nvGrpSpPr>
                <p:cNvPr id="5336" name="Group 216"/>
                <p:cNvGrpSpPr>
                  <a:grpSpLocks/>
                </p:cNvGrpSpPr>
                <p:nvPr/>
              </p:nvGrpSpPr>
              <p:grpSpPr bwMode="auto">
                <a:xfrm>
                  <a:off x="3004" y="1762"/>
                  <a:ext cx="830" cy="934"/>
                  <a:chOff x="2554" y="1542"/>
                  <a:chExt cx="510" cy="511"/>
                </a:xfrm>
              </p:grpSpPr>
              <p:grpSp>
                <p:nvGrpSpPr>
                  <p:cNvPr id="5340" name="Group 220"/>
                  <p:cNvGrpSpPr>
                    <a:grpSpLocks/>
                  </p:cNvGrpSpPr>
                  <p:nvPr/>
                </p:nvGrpSpPr>
                <p:grpSpPr bwMode="auto">
                  <a:xfrm>
                    <a:off x="2554" y="1542"/>
                    <a:ext cx="500" cy="71"/>
                    <a:chOff x="2579" y="11732"/>
                    <a:chExt cx="385" cy="55"/>
                  </a:xfrm>
                </p:grpSpPr>
                <p:sp>
                  <p:nvSpPr>
                    <p:cNvPr id="5342" name="Oval 222"/>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41" name="Oval 221"/>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37" name="Group 217"/>
                  <p:cNvGrpSpPr>
                    <a:grpSpLocks/>
                  </p:cNvGrpSpPr>
                  <p:nvPr/>
                </p:nvGrpSpPr>
                <p:grpSpPr bwMode="auto">
                  <a:xfrm>
                    <a:off x="2564" y="1982"/>
                    <a:ext cx="500" cy="71"/>
                    <a:chOff x="2579" y="11732"/>
                    <a:chExt cx="385" cy="55"/>
                  </a:xfrm>
                </p:grpSpPr>
                <p:sp>
                  <p:nvSpPr>
                    <p:cNvPr id="5339" name="Oval 219"/>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38" name="Oval 218"/>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35" name="Text Box 215"/>
                <p:cNvSpPr txBox="1">
                  <a:spLocks noChangeArrowheads="1"/>
                </p:cNvSpPr>
                <p:nvPr/>
              </p:nvSpPr>
              <p:spPr bwMode="auto">
                <a:xfrm>
                  <a:off x="2753" y="157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a:ln>
                      <a:noFill/>
                    </a:ln>
                    <a:solidFill>
                      <a:schemeClr val="tx1"/>
                    </a:solidFill>
                    <a:effectLst/>
                    <a:latin typeface="Arial" pitchFamily="34" charset="0"/>
                  </a:endParaRPr>
                </a:p>
              </p:txBody>
            </p:sp>
            <p:sp>
              <p:nvSpPr>
                <p:cNvPr id="5334" name="Text Box 214"/>
                <p:cNvSpPr txBox="1">
                  <a:spLocks noChangeArrowheads="1"/>
                </p:cNvSpPr>
                <p:nvPr/>
              </p:nvSpPr>
              <p:spPr bwMode="auto">
                <a:xfrm>
                  <a:off x="3830"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333" name="Text Box 213"/>
                <p:cNvSpPr txBox="1">
                  <a:spLocks noChangeArrowheads="1"/>
                </p:cNvSpPr>
                <p:nvPr/>
              </p:nvSpPr>
              <p:spPr bwMode="auto">
                <a:xfrm>
                  <a:off x="2753" y="2570"/>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a:ln>
                      <a:noFill/>
                    </a:ln>
                    <a:solidFill>
                      <a:schemeClr val="tx1"/>
                    </a:solidFill>
                    <a:effectLst/>
                    <a:latin typeface="Arial" pitchFamily="34" charset="0"/>
                  </a:endParaRPr>
                </a:p>
              </p:txBody>
            </p:sp>
            <p:sp>
              <p:nvSpPr>
                <p:cNvPr id="5332" name="Text Box 212"/>
                <p:cNvSpPr txBox="1">
                  <a:spLocks noChangeArrowheads="1"/>
                </p:cNvSpPr>
                <p:nvPr/>
              </p:nvSpPr>
              <p:spPr bwMode="auto">
                <a:xfrm>
                  <a:off x="3890"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sp>
          <p:nvSpPr>
            <p:cNvPr id="5329" name="AutoShape 209"/>
            <p:cNvSpPr>
              <a:spLocks noChangeShapeType="1"/>
            </p:cNvSpPr>
            <p:nvPr/>
          </p:nvSpPr>
          <p:spPr bwMode="auto">
            <a:xfrm>
              <a:off x="618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8" name="AutoShape 208"/>
            <p:cNvSpPr>
              <a:spLocks noChangeShapeType="1"/>
            </p:cNvSpPr>
            <p:nvPr/>
          </p:nvSpPr>
          <p:spPr bwMode="auto">
            <a:xfrm>
              <a:off x="3197"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7" name="AutoShape 207"/>
            <p:cNvSpPr>
              <a:spLocks noChangeShapeType="1"/>
            </p:cNvSpPr>
            <p:nvPr/>
          </p:nvSpPr>
          <p:spPr bwMode="auto">
            <a:xfrm>
              <a:off x="3237" y="3652"/>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276" name="Group 156"/>
            <p:cNvGrpSpPr>
              <a:grpSpLocks/>
            </p:cNvGrpSpPr>
            <p:nvPr/>
          </p:nvGrpSpPr>
          <p:grpSpPr bwMode="auto">
            <a:xfrm>
              <a:off x="2850" y="3204"/>
              <a:ext cx="4349" cy="3252"/>
              <a:chOff x="2850" y="3204"/>
              <a:chExt cx="4349" cy="3252"/>
            </a:xfrm>
          </p:grpSpPr>
          <p:grpSp>
            <p:nvGrpSpPr>
              <p:cNvPr id="5315" name="Group 195"/>
              <p:cNvGrpSpPr>
                <a:grpSpLocks/>
              </p:cNvGrpSpPr>
              <p:nvPr/>
            </p:nvGrpSpPr>
            <p:grpSpPr bwMode="auto">
              <a:xfrm>
                <a:off x="2850" y="3204"/>
                <a:ext cx="1476" cy="1520"/>
                <a:chOff x="2695" y="1404"/>
                <a:chExt cx="1476" cy="1520"/>
              </a:xfrm>
            </p:grpSpPr>
            <p:grpSp>
              <p:nvGrpSpPr>
                <p:cNvPr id="5320" name="Group 200"/>
                <p:cNvGrpSpPr>
                  <a:grpSpLocks/>
                </p:cNvGrpSpPr>
                <p:nvPr/>
              </p:nvGrpSpPr>
              <p:grpSpPr bwMode="auto">
                <a:xfrm>
                  <a:off x="3004" y="1762"/>
                  <a:ext cx="830" cy="934"/>
                  <a:chOff x="2554" y="1542"/>
                  <a:chExt cx="510" cy="511"/>
                </a:xfrm>
              </p:grpSpPr>
              <p:grpSp>
                <p:nvGrpSpPr>
                  <p:cNvPr id="5324" name="Group 204"/>
                  <p:cNvGrpSpPr>
                    <a:grpSpLocks/>
                  </p:cNvGrpSpPr>
                  <p:nvPr/>
                </p:nvGrpSpPr>
                <p:grpSpPr bwMode="auto">
                  <a:xfrm>
                    <a:off x="2554" y="1542"/>
                    <a:ext cx="500" cy="71"/>
                    <a:chOff x="2579" y="11732"/>
                    <a:chExt cx="385" cy="55"/>
                  </a:xfrm>
                </p:grpSpPr>
                <p:sp>
                  <p:nvSpPr>
                    <p:cNvPr id="5326" name="Oval 20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5" name="Oval 20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21" name="Group 201"/>
                  <p:cNvGrpSpPr>
                    <a:grpSpLocks/>
                  </p:cNvGrpSpPr>
                  <p:nvPr/>
                </p:nvGrpSpPr>
                <p:grpSpPr bwMode="auto">
                  <a:xfrm>
                    <a:off x="2564" y="1982"/>
                    <a:ext cx="500" cy="71"/>
                    <a:chOff x="2579" y="11732"/>
                    <a:chExt cx="385" cy="55"/>
                  </a:xfrm>
                </p:grpSpPr>
                <p:sp>
                  <p:nvSpPr>
                    <p:cNvPr id="5323" name="Oval 20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22" name="Oval 20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19" name="Text Box 199"/>
                <p:cNvSpPr txBox="1">
                  <a:spLocks noChangeArrowheads="1"/>
                </p:cNvSpPr>
                <p:nvPr/>
              </p:nvSpPr>
              <p:spPr bwMode="auto">
                <a:xfrm>
                  <a:off x="2718"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318" name="Text Box 198"/>
                <p:cNvSpPr txBox="1">
                  <a:spLocks noChangeArrowheads="1"/>
                </p:cNvSpPr>
                <p:nvPr/>
              </p:nvSpPr>
              <p:spPr bwMode="auto">
                <a:xfrm>
                  <a:off x="3915"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317" name="Text Box 197"/>
                <p:cNvSpPr txBox="1">
                  <a:spLocks noChangeArrowheads="1"/>
                </p:cNvSpPr>
                <p:nvPr/>
              </p:nvSpPr>
              <p:spPr bwMode="auto">
                <a:xfrm>
                  <a:off x="2695" y="2501"/>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a:ln>
                      <a:noFill/>
                    </a:ln>
                    <a:solidFill>
                      <a:schemeClr val="tx1"/>
                    </a:solidFill>
                    <a:effectLst/>
                    <a:latin typeface="Arial" pitchFamily="34" charset="0"/>
                  </a:endParaRPr>
                </a:p>
              </p:txBody>
            </p:sp>
            <p:sp>
              <p:nvSpPr>
                <p:cNvPr id="5316" name="Text Box 196"/>
                <p:cNvSpPr txBox="1">
                  <a:spLocks noChangeArrowheads="1"/>
                </p:cNvSpPr>
                <p:nvPr/>
              </p:nvSpPr>
              <p:spPr bwMode="auto">
                <a:xfrm>
                  <a:off x="39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303" name="Group 183"/>
              <p:cNvGrpSpPr>
                <a:grpSpLocks/>
              </p:cNvGrpSpPr>
              <p:nvPr/>
            </p:nvGrpSpPr>
            <p:grpSpPr bwMode="auto">
              <a:xfrm>
                <a:off x="4331" y="3204"/>
                <a:ext cx="1438" cy="1520"/>
                <a:chOff x="2676" y="1404"/>
                <a:chExt cx="1438" cy="1520"/>
              </a:xfrm>
            </p:grpSpPr>
            <p:grpSp>
              <p:nvGrpSpPr>
                <p:cNvPr id="5308" name="Group 188"/>
                <p:cNvGrpSpPr>
                  <a:grpSpLocks/>
                </p:cNvGrpSpPr>
                <p:nvPr/>
              </p:nvGrpSpPr>
              <p:grpSpPr bwMode="auto">
                <a:xfrm>
                  <a:off x="3004" y="1762"/>
                  <a:ext cx="830" cy="934"/>
                  <a:chOff x="2554" y="1542"/>
                  <a:chExt cx="510" cy="511"/>
                </a:xfrm>
              </p:grpSpPr>
              <p:grpSp>
                <p:nvGrpSpPr>
                  <p:cNvPr id="5312" name="Group 192"/>
                  <p:cNvGrpSpPr>
                    <a:grpSpLocks/>
                  </p:cNvGrpSpPr>
                  <p:nvPr/>
                </p:nvGrpSpPr>
                <p:grpSpPr bwMode="auto">
                  <a:xfrm>
                    <a:off x="2554" y="1542"/>
                    <a:ext cx="500" cy="71"/>
                    <a:chOff x="2579" y="11732"/>
                    <a:chExt cx="385" cy="55"/>
                  </a:xfrm>
                </p:grpSpPr>
                <p:sp>
                  <p:nvSpPr>
                    <p:cNvPr id="5314" name="Oval 194"/>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13" name="Oval 193"/>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309" name="Group 189"/>
                  <p:cNvGrpSpPr>
                    <a:grpSpLocks/>
                  </p:cNvGrpSpPr>
                  <p:nvPr/>
                </p:nvGrpSpPr>
                <p:grpSpPr bwMode="auto">
                  <a:xfrm>
                    <a:off x="2564" y="1982"/>
                    <a:ext cx="500" cy="71"/>
                    <a:chOff x="2579" y="11732"/>
                    <a:chExt cx="385" cy="55"/>
                  </a:xfrm>
                </p:grpSpPr>
                <p:sp>
                  <p:nvSpPr>
                    <p:cNvPr id="5311" name="Oval 19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10" name="Oval 19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307" name="Text Box 187"/>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306" name="Text Box 186"/>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305" name="Text Box 185"/>
                <p:cNvSpPr txBox="1">
                  <a:spLocks noChangeArrowheads="1"/>
                </p:cNvSpPr>
                <p:nvPr/>
              </p:nvSpPr>
              <p:spPr bwMode="auto">
                <a:xfrm>
                  <a:off x="2789" y="2501"/>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304" name="Text Box 184"/>
                <p:cNvSpPr txBox="1">
                  <a:spLocks noChangeArrowheads="1"/>
                </p:cNvSpPr>
                <p:nvPr/>
              </p:nvSpPr>
              <p:spPr bwMode="auto">
                <a:xfrm>
                  <a:off x="38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278" name="Group 158"/>
              <p:cNvGrpSpPr>
                <a:grpSpLocks/>
              </p:cNvGrpSpPr>
              <p:nvPr/>
            </p:nvGrpSpPr>
            <p:grpSpPr bwMode="auto">
              <a:xfrm>
                <a:off x="5687" y="3204"/>
                <a:ext cx="1512" cy="3252"/>
                <a:chOff x="5687" y="3204"/>
                <a:chExt cx="1512" cy="3252"/>
              </a:xfrm>
            </p:grpSpPr>
            <p:grpSp>
              <p:nvGrpSpPr>
                <p:cNvPr id="5291" name="Group 171"/>
                <p:cNvGrpSpPr>
                  <a:grpSpLocks/>
                </p:cNvGrpSpPr>
                <p:nvPr/>
              </p:nvGrpSpPr>
              <p:grpSpPr bwMode="auto">
                <a:xfrm>
                  <a:off x="5687" y="3204"/>
                  <a:ext cx="1512" cy="1570"/>
                  <a:chOff x="2602" y="1404"/>
                  <a:chExt cx="1512" cy="1570"/>
                </a:xfrm>
              </p:grpSpPr>
              <p:grpSp>
                <p:nvGrpSpPr>
                  <p:cNvPr id="5296" name="Group 176"/>
                  <p:cNvGrpSpPr>
                    <a:grpSpLocks/>
                  </p:cNvGrpSpPr>
                  <p:nvPr/>
                </p:nvGrpSpPr>
                <p:grpSpPr bwMode="auto">
                  <a:xfrm>
                    <a:off x="3004" y="1762"/>
                    <a:ext cx="830" cy="934"/>
                    <a:chOff x="2554" y="1542"/>
                    <a:chExt cx="510" cy="511"/>
                  </a:xfrm>
                </p:grpSpPr>
                <p:grpSp>
                  <p:nvGrpSpPr>
                    <p:cNvPr id="5300" name="Group 180"/>
                    <p:cNvGrpSpPr>
                      <a:grpSpLocks/>
                    </p:cNvGrpSpPr>
                    <p:nvPr/>
                  </p:nvGrpSpPr>
                  <p:grpSpPr bwMode="auto">
                    <a:xfrm>
                      <a:off x="2554" y="1542"/>
                      <a:ext cx="500" cy="71"/>
                      <a:chOff x="2579" y="11732"/>
                      <a:chExt cx="385" cy="55"/>
                    </a:xfrm>
                  </p:grpSpPr>
                  <p:sp>
                    <p:nvSpPr>
                      <p:cNvPr id="5302" name="Oval 182"/>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301" name="Oval 181"/>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97" name="Group 177"/>
                    <p:cNvGrpSpPr>
                      <a:grpSpLocks/>
                    </p:cNvGrpSpPr>
                    <p:nvPr/>
                  </p:nvGrpSpPr>
                  <p:grpSpPr bwMode="auto">
                    <a:xfrm>
                      <a:off x="2564" y="1982"/>
                      <a:ext cx="500" cy="71"/>
                      <a:chOff x="2579" y="11732"/>
                      <a:chExt cx="385" cy="55"/>
                    </a:xfrm>
                  </p:grpSpPr>
                  <p:sp>
                    <p:nvSpPr>
                      <p:cNvPr id="5299" name="Oval 179"/>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98" name="Oval 178"/>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95" name="Text Box 175"/>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294" name="Text Box 174"/>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293" name="Text Box 173"/>
                  <p:cNvSpPr txBox="1">
                    <a:spLocks noChangeArrowheads="1"/>
                  </p:cNvSpPr>
                  <p:nvPr/>
                </p:nvSpPr>
                <p:spPr bwMode="auto">
                  <a:xfrm>
                    <a:off x="2602" y="261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292" name="Text Box 172"/>
                  <p:cNvSpPr txBox="1">
                    <a:spLocks noChangeArrowheads="1"/>
                  </p:cNvSpPr>
                  <p:nvPr/>
                </p:nvSpPr>
                <p:spPr bwMode="auto">
                  <a:xfrm>
                    <a:off x="38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279" name="Group 159"/>
                <p:cNvGrpSpPr>
                  <a:grpSpLocks/>
                </p:cNvGrpSpPr>
                <p:nvPr/>
              </p:nvGrpSpPr>
              <p:grpSpPr bwMode="auto">
                <a:xfrm>
                  <a:off x="5722" y="4854"/>
                  <a:ext cx="1477" cy="1602"/>
                  <a:chOff x="2607" y="1404"/>
                  <a:chExt cx="1477" cy="1602"/>
                </a:xfrm>
              </p:grpSpPr>
              <p:grpSp>
                <p:nvGrpSpPr>
                  <p:cNvPr id="5284" name="Group 164"/>
                  <p:cNvGrpSpPr>
                    <a:grpSpLocks/>
                  </p:cNvGrpSpPr>
                  <p:nvPr/>
                </p:nvGrpSpPr>
                <p:grpSpPr bwMode="auto">
                  <a:xfrm>
                    <a:off x="3004" y="1762"/>
                    <a:ext cx="830" cy="934"/>
                    <a:chOff x="2554" y="1542"/>
                    <a:chExt cx="510" cy="511"/>
                  </a:xfrm>
                </p:grpSpPr>
                <p:grpSp>
                  <p:nvGrpSpPr>
                    <p:cNvPr id="5288" name="Group 168"/>
                    <p:cNvGrpSpPr>
                      <a:grpSpLocks/>
                    </p:cNvGrpSpPr>
                    <p:nvPr/>
                  </p:nvGrpSpPr>
                  <p:grpSpPr bwMode="auto">
                    <a:xfrm>
                      <a:off x="2554" y="1542"/>
                      <a:ext cx="500" cy="71"/>
                      <a:chOff x="2579" y="11732"/>
                      <a:chExt cx="385" cy="55"/>
                    </a:xfrm>
                  </p:grpSpPr>
                  <p:sp>
                    <p:nvSpPr>
                      <p:cNvPr id="5290" name="Oval 170"/>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89" name="Oval 169"/>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85" name="Group 165"/>
                    <p:cNvGrpSpPr>
                      <a:grpSpLocks/>
                    </p:cNvGrpSpPr>
                    <p:nvPr/>
                  </p:nvGrpSpPr>
                  <p:grpSpPr bwMode="auto">
                    <a:xfrm>
                      <a:off x="2564" y="1982"/>
                      <a:ext cx="500" cy="71"/>
                      <a:chOff x="2579" y="11732"/>
                      <a:chExt cx="385" cy="55"/>
                    </a:xfrm>
                  </p:grpSpPr>
                  <p:sp>
                    <p:nvSpPr>
                      <p:cNvPr id="5287" name="Oval 167"/>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86" name="Oval 166"/>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83" name="Text Box 163"/>
                  <p:cNvSpPr txBox="1">
                    <a:spLocks noChangeArrowheads="1"/>
                  </p:cNvSpPr>
                  <p:nvPr/>
                </p:nvSpPr>
                <p:spPr bwMode="auto">
                  <a:xfrm>
                    <a:off x="2607"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282" name="Text Box 162"/>
                  <p:cNvSpPr txBox="1">
                    <a:spLocks noChangeArrowheads="1"/>
                  </p:cNvSpPr>
                  <p:nvPr/>
                </p:nvSpPr>
                <p:spPr bwMode="auto">
                  <a:xfrm>
                    <a:off x="3804"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281" name="Text Box 161"/>
                  <p:cNvSpPr txBox="1">
                    <a:spLocks noChangeArrowheads="1"/>
                  </p:cNvSpPr>
                  <p:nvPr/>
                </p:nvSpPr>
                <p:spPr bwMode="auto">
                  <a:xfrm>
                    <a:off x="2729" y="2589"/>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280" name="Text Box 160"/>
                  <p:cNvSpPr txBox="1">
                    <a:spLocks noChangeArrowheads="1"/>
                  </p:cNvSpPr>
                  <p:nvPr/>
                </p:nvSpPr>
                <p:spPr bwMode="auto">
                  <a:xfrm>
                    <a:off x="3819" y="264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sp>
            <p:nvSpPr>
              <p:cNvPr id="5277" name="AutoShape 157"/>
              <p:cNvSpPr>
                <a:spLocks noChangeShapeType="1"/>
              </p:cNvSpPr>
              <p:nvPr/>
            </p:nvSpPr>
            <p:spPr bwMode="auto">
              <a:xfrm flipH="1">
                <a:off x="4734" y="3611"/>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22" name="Group 2"/>
            <p:cNvGrpSpPr>
              <a:grpSpLocks/>
            </p:cNvGrpSpPr>
            <p:nvPr/>
          </p:nvGrpSpPr>
          <p:grpSpPr bwMode="auto">
            <a:xfrm>
              <a:off x="2861" y="1826"/>
              <a:ext cx="5895" cy="6218"/>
              <a:chOff x="2861" y="1826"/>
              <a:chExt cx="5895" cy="6218"/>
            </a:xfrm>
          </p:grpSpPr>
          <p:grpSp>
            <p:nvGrpSpPr>
              <p:cNvPr id="5273" name="Group 153"/>
              <p:cNvGrpSpPr>
                <a:grpSpLocks/>
              </p:cNvGrpSpPr>
              <p:nvPr/>
            </p:nvGrpSpPr>
            <p:grpSpPr bwMode="auto">
              <a:xfrm>
                <a:off x="3255" y="1827"/>
                <a:ext cx="584" cy="800"/>
                <a:chOff x="3255" y="1827"/>
                <a:chExt cx="584" cy="800"/>
              </a:xfrm>
            </p:grpSpPr>
            <p:sp>
              <p:nvSpPr>
                <p:cNvPr id="5275" name="AutoShape 155"/>
                <p:cNvSpPr>
                  <a:spLocks noChangeShapeType="1"/>
                </p:cNvSpPr>
                <p:nvPr/>
              </p:nvSpPr>
              <p:spPr bwMode="auto">
                <a:xfrm>
                  <a:off x="325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74" name="AutoShape 154"/>
                <p:cNvSpPr>
                  <a:spLocks noChangeShapeType="1"/>
                </p:cNvSpPr>
                <p:nvPr/>
              </p:nvSpPr>
              <p:spPr bwMode="auto">
                <a:xfrm>
                  <a:off x="3255" y="26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272" name="AutoShape 152"/>
              <p:cNvSpPr>
                <a:spLocks noChangeShapeType="1"/>
              </p:cNvSpPr>
              <p:nvPr/>
            </p:nvSpPr>
            <p:spPr bwMode="auto">
              <a:xfrm>
                <a:off x="4685" y="18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71" name="AutoShape 151"/>
              <p:cNvSpPr>
                <a:spLocks noChangeShapeType="1"/>
              </p:cNvSpPr>
              <p:nvPr/>
            </p:nvSpPr>
            <p:spPr bwMode="auto">
              <a:xfrm>
                <a:off x="4695" y="2625"/>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70" name="AutoShape 150"/>
              <p:cNvSpPr>
                <a:spLocks noChangeShapeType="1"/>
              </p:cNvSpPr>
              <p:nvPr/>
            </p:nvSpPr>
            <p:spPr bwMode="auto">
              <a:xfrm>
                <a:off x="7633" y="26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9" name="AutoShape 149"/>
              <p:cNvSpPr>
                <a:spLocks noChangeShapeType="1"/>
              </p:cNvSpPr>
              <p:nvPr/>
            </p:nvSpPr>
            <p:spPr bwMode="auto">
              <a:xfrm>
                <a:off x="5335"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266" name="Group 146"/>
              <p:cNvGrpSpPr>
                <a:grpSpLocks/>
              </p:cNvGrpSpPr>
              <p:nvPr/>
            </p:nvGrpSpPr>
            <p:grpSpPr bwMode="auto">
              <a:xfrm>
                <a:off x="6121" y="1838"/>
                <a:ext cx="722" cy="763"/>
                <a:chOff x="6121" y="1838"/>
                <a:chExt cx="722" cy="763"/>
              </a:xfrm>
            </p:grpSpPr>
            <p:sp>
              <p:nvSpPr>
                <p:cNvPr id="5268" name="AutoShape 148"/>
                <p:cNvSpPr>
                  <a:spLocks noChangeShapeType="1"/>
                </p:cNvSpPr>
                <p:nvPr/>
              </p:nvSpPr>
              <p:spPr bwMode="auto">
                <a:xfrm>
                  <a:off x="6121" y="1838"/>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7" name="AutoShape 147"/>
                <p:cNvSpPr>
                  <a:spLocks noChangeShapeType="1"/>
                </p:cNvSpPr>
                <p:nvPr/>
              </p:nvSpPr>
              <p:spPr bwMode="auto">
                <a:xfrm>
                  <a:off x="6819"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265" name="AutoShape 145"/>
              <p:cNvSpPr>
                <a:spLocks noChangeShapeType="1"/>
              </p:cNvSpPr>
              <p:nvPr/>
            </p:nvSpPr>
            <p:spPr bwMode="auto">
              <a:xfrm>
                <a:off x="7557" y="188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4" name="AutoShape 144"/>
              <p:cNvSpPr>
                <a:spLocks noChangeShapeType="1"/>
              </p:cNvSpPr>
              <p:nvPr/>
            </p:nvSpPr>
            <p:spPr bwMode="auto">
              <a:xfrm>
                <a:off x="8249" y="185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123" name="Group 3"/>
              <p:cNvGrpSpPr>
                <a:grpSpLocks/>
              </p:cNvGrpSpPr>
              <p:nvPr/>
            </p:nvGrpSpPr>
            <p:grpSpPr bwMode="auto">
              <a:xfrm>
                <a:off x="2861" y="3194"/>
                <a:ext cx="5895" cy="4850"/>
                <a:chOff x="2861" y="3194"/>
                <a:chExt cx="5895" cy="4850"/>
              </a:xfrm>
            </p:grpSpPr>
            <p:grpSp>
              <p:nvGrpSpPr>
                <p:cNvPr id="5261" name="Group 141"/>
                <p:cNvGrpSpPr>
                  <a:grpSpLocks/>
                </p:cNvGrpSpPr>
                <p:nvPr/>
              </p:nvGrpSpPr>
              <p:grpSpPr bwMode="auto">
                <a:xfrm>
                  <a:off x="3281" y="3626"/>
                  <a:ext cx="584" cy="800"/>
                  <a:chOff x="3255" y="1827"/>
                  <a:chExt cx="584" cy="800"/>
                </a:xfrm>
              </p:grpSpPr>
              <p:sp>
                <p:nvSpPr>
                  <p:cNvPr id="5263" name="AutoShape 143"/>
                  <p:cNvSpPr>
                    <a:spLocks noChangeShapeType="1"/>
                  </p:cNvSpPr>
                  <p:nvPr/>
                </p:nvSpPr>
                <p:spPr bwMode="auto">
                  <a:xfrm>
                    <a:off x="325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62" name="AutoShape 142"/>
                  <p:cNvSpPr>
                    <a:spLocks noChangeShapeType="1"/>
                  </p:cNvSpPr>
                  <p:nvPr/>
                </p:nvSpPr>
                <p:spPr bwMode="auto">
                  <a:xfrm>
                    <a:off x="3255" y="26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58" name="Group 138"/>
                <p:cNvGrpSpPr>
                  <a:grpSpLocks/>
                </p:cNvGrpSpPr>
                <p:nvPr/>
              </p:nvGrpSpPr>
              <p:grpSpPr bwMode="auto">
                <a:xfrm>
                  <a:off x="4774" y="3626"/>
                  <a:ext cx="584" cy="800"/>
                  <a:chOff x="3255" y="1827"/>
                  <a:chExt cx="584" cy="800"/>
                </a:xfrm>
              </p:grpSpPr>
              <p:sp>
                <p:nvSpPr>
                  <p:cNvPr id="5260" name="AutoShape 140"/>
                  <p:cNvSpPr>
                    <a:spLocks noChangeShapeType="1"/>
                  </p:cNvSpPr>
                  <p:nvPr/>
                </p:nvSpPr>
                <p:spPr bwMode="auto">
                  <a:xfrm>
                    <a:off x="3255" y="182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9" name="AutoShape 139"/>
                  <p:cNvSpPr>
                    <a:spLocks noChangeShapeType="1"/>
                  </p:cNvSpPr>
                  <p:nvPr/>
                </p:nvSpPr>
                <p:spPr bwMode="auto">
                  <a:xfrm>
                    <a:off x="3255" y="2626"/>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sp>
              <p:nvSpPr>
                <p:cNvPr id="5257" name="AutoShape 137"/>
                <p:cNvSpPr>
                  <a:spLocks noChangeShapeType="1"/>
                </p:cNvSpPr>
                <p:nvPr/>
              </p:nvSpPr>
              <p:spPr bwMode="auto">
                <a:xfrm>
                  <a:off x="6141" y="3648"/>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6" name="AutoShape 136"/>
                <p:cNvSpPr>
                  <a:spLocks noChangeShapeType="1"/>
                </p:cNvSpPr>
                <p:nvPr/>
              </p:nvSpPr>
              <p:spPr bwMode="auto">
                <a:xfrm>
                  <a:off x="6839" y="366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5" name="AutoShape 135"/>
                <p:cNvSpPr>
                  <a:spLocks noChangeShapeType="1"/>
                </p:cNvSpPr>
                <p:nvPr/>
              </p:nvSpPr>
              <p:spPr bwMode="auto">
                <a:xfrm>
                  <a:off x="7611" y="3618"/>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4" name="AutoShape 134"/>
                <p:cNvSpPr>
                  <a:spLocks noChangeShapeType="1"/>
                </p:cNvSpPr>
                <p:nvPr/>
              </p:nvSpPr>
              <p:spPr bwMode="auto">
                <a:xfrm>
                  <a:off x="8309" y="363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3" name="AutoShape 133"/>
                <p:cNvSpPr>
                  <a:spLocks noChangeShapeType="1"/>
                </p:cNvSpPr>
                <p:nvPr/>
              </p:nvSpPr>
              <p:spPr bwMode="auto">
                <a:xfrm>
                  <a:off x="6165" y="3668"/>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2" name="AutoShape 132"/>
                <p:cNvSpPr>
                  <a:spLocks noChangeShapeType="1"/>
                </p:cNvSpPr>
                <p:nvPr/>
              </p:nvSpPr>
              <p:spPr bwMode="auto">
                <a:xfrm flipH="1">
                  <a:off x="7625" y="3607"/>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nvGrpSpPr>
                <p:cNvPr id="5124" name="Group 4"/>
                <p:cNvGrpSpPr>
                  <a:grpSpLocks/>
                </p:cNvGrpSpPr>
                <p:nvPr/>
              </p:nvGrpSpPr>
              <p:grpSpPr bwMode="auto">
                <a:xfrm>
                  <a:off x="2861" y="3194"/>
                  <a:ext cx="5895" cy="4850"/>
                  <a:chOff x="2861" y="3194"/>
                  <a:chExt cx="5895" cy="4850"/>
                </a:xfrm>
              </p:grpSpPr>
              <p:grpSp>
                <p:nvGrpSpPr>
                  <p:cNvPr id="5227" name="Group 107"/>
                  <p:cNvGrpSpPr>
                    <a:grpSpLocks/>
                  </p:cNvGrpSpPr>
                  <p:nvPr/>
                </p:nvGrpSpPr>
                <p:grpSpPr bwMode="auto">
                  <a:xfrm>
                    <a:off x="2861" y="4854"/>
                    <a:ext cx="3022" cy="1570"/>
                    <a:chOff x="2861" y="4854"/>
                    <a:chExt cx="3022" cy="1570"/>
                  </a:xfrm>
                </p:grpSpPr>
                <p:grpSp>
                  <p:nvGrpSpPr>
                    <p:cNvPr id="5240" name="Group 120"/>
                    <p:cNvGrpSpPr>
                      <a:grpSpLocks/>
                    </p:cNvGrpSpPr>
                    <p:nvPr/>
                  </p:nvGrpSpPr>
                  <p:grpSpPr bwMode="auto">
                    <a:xfrm>
                      <a:off x="2861" y="4854"/>
                      <a:ext cx="1522" cy="1570"/>
                      <a:chOff x="2676" y="1404"/>
                      <a:chExt cx="1522" cy="1570"/>
                    </a:xfrm>
                  </p:grpSpPr>
                  <p:grpSp>
                    <p:nvGrpSpPr>
                      <p:cNvPr id="5245" name="Group 125"/>
                      <p:cNvGrpSpPr>
                        <a:grpSpLocks/>
                      </p:cNvGrpSpPr>
                      <p:nvPr/>
                    </p:nvGrpSpPr>
                    <p:grpSpPr bwMode="auto">
                      <a:xfrm>
                        <a:off x="3004" y="1762"/>
                        <a:ext cx="830" cy="934"/>
                        <a:chOff x="2554" y="1542"/>
                        <a:chExt cx="510" cy="511"/>
                      </a:xfrm>
                    </p:grpSpPr>
                    <p:grpSp>
                      <p:nvGrpSpPr>
                        <p:cNvPr id="5249" name="Group 129"/>
                        <p:cNvGrpSpPr>
                          <a:grpSpLocks/>
                        </p:cNvGrpSpPr>
                        <p:nvPr/>
                      </p:nvGrpSpPr>
                      <p:grpSpPr bwMode="auto">
                        <a:xfrm>
                          <a:off x="2554" y="1542"/>
                          <a:ext cx="500" cy="71"/>
                          <a:chOff x="2579" y="11732"/>
                          <a:chExt cx="385" cy="55"/>
                        </a:xfrm>
                      </p:grpSpPr>
                      <p:sp>
                        <p:nvSpPr>
                          <p:cNvPr id="5251" name="Oval 13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50" name="Oval 13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46" name="Group 126"/>
                        <p:cNvGrpSpPr>
                          <a:grpSpLocks/>
                        </p:cNvGrpSpPr>
                        <p:nvPr/>
                      </p:nvGrpSpPr>
                      <p:grpSpPr bwMode="auto">
                        <a:xfrm>
                          <a:off x="2564" y="1982"/>
                          <a:ext cx="500" cy="71"/>
                          <a:chOff x="2579" y="11732"/>
                          <a:chExt cx="385" cy="55"/>
                        </a:xfrm>
                      </p:grpSpPr>
                      <p:sp>
                        <p:nvSpPr>
                          <p:cNvPr id="5248" name="Oval 12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47" name="Oval 12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44" name="Text Box 124"/>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243" name="Text Box 123"/>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242" name="Text Box 122"/>
                      <p:cNvSpPr txBox="1">
                        <a:spLocks noChangeArrowheads="1"/>
                      </p:cNvSpPr>
                      <p:nvPr/>
                    </p:nvSpPr>
                    <p:spPr bwMode="auto">
                      <a:xfrm>
                        <a:off x="2729" y="261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a:ln>
                            <a:noFill/>
                          </a:ln>
                          <a:solidFill>
                            <a:schemeClr val="tx1"/>
                          </a:solidFill>
                          <a:effectLst/>
                          <a:latin typeface="Arial" pitchFamily="34" charset="0"/>
                        </a:endParaRPr>
                      </a:p>
                    </p:txBody>
                  </p:sp>
                  <p:sp>
                    <p:nvSpPr>
                      <p:cNvPr id="5241" name="Text Box 121"/>
                      <p:cNvSpPr txBox="1">
                        <a:spLocks noChangeArrowheads="1"/>
                      </p:cNvSpPr>
                      <p:nvPr/>
                    </p:nvSpPr>
                    <p:spPr bwMode="auto">
                      <a:xfrm>
                        <a:off x="393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228" name="Group 108"/>
                    <p:cNvGrpSpPr>
                      <a:grpSpLocks/>
                    </p:cNvGrpSpPr>
                    <p:nvPr/>
                  </p:nvGrpSpPr>
                  <p:grpSpPr bwMode="auto">
                    <a:xfrm>
                      <a:off x="4361" y="4854"/>
                      <a:ext cx="1522" cy="1537"/>
                      <a:chOff x="2676" y="1404"/>
                      <a:chExt cx="1522" cy="1537"/>
                    </a:xfrm>
                  </p:grpSpPr>
                  <p:grpSp>
                    <p:nvGrpSpPr>
                      <p:cNvPr id="5233" name="Group 113"/>
                      <p:cNvGrpSpPr>
                        <a:grpSpLocks/>
                      </p:cNvGrpSpPr>
                      <p:nvPr/>
                    </p:nvGrpSpPr>
                    <p:grpSpPr bwMode="auto">
                      <a:xfrm>
                        <a:off x="3004" y="1762"/>
                        <a:ext cx="830" cy="934"/>
                        <a:chOff x="2554" y="1542"/>
                        <a:chExt cx="510" cy="511"/>
                      </a:xfrm>
                    </p:grpSpPr>
                    <p:grpSp>
                      <p:nvGrpSpPr>
                        <p:cNvPr id="5237" name="Group 117"/>
                        <p:cNvGrpSpPr>
                          <a:grpSpLocks/>
                        </p:cNvGrpSpPr>
                        <p:nvPr/>
                      </p:nvGrpSpPr>
                      <p:grpSpPr bwMode="auto">
                        <a:xfrm>
                          <a:off x="2554" y="1542"/>
                          <a:ext cx="500" cy="71"/>
                          <a:chOff x="2579" y="11732"/>
                          <a:chExt cx="385" cy="55"/>
                        </a:xfrm>
                      </p:grpSpPr>
                      <p:sp>
                        <p:nvSpPr>
                          <p:cNvPr id="5239" name="Oval 119"/>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38" name="Oval 118"/>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34" name="Group 114"/>
                        <p:cNvGrpSpPr>
                          <a:grpSpLocks/>
                        </p:cNvGrpSpPr>
                        <p:nvPr/>
                      </p:nvGrpSpPr>
                      <p:grpSpPr bwMode="auto">
                        <a:xfrm>
                          <a:off x="2564" y="1982"/>
                          <a:ext cx="500" cy="71"/>
                          <a:chOff x="2579" y="11732"/>
                          <a:chExt cx="385" cy="55"/>
                        </a:xfrm>
                      </p:grpSpPr>
                      <p:sp>
                        <p:nvSpPr>
                          <p:cNvPr id="5236" name="Oval 11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35" name="Oval 11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32" name="Text Box 112"/>
                      <p:cNvSpPr txBox="1">
                        <a:spLocks noChangeArrowheads="1"/>
                      </p:cNvSpPr>
                      <p:nvPr/>
                    </p:nvSpPr>
                    <p:spPr bwMode="auto">
                      <a:xfrm>
                        <a:off x="2676"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231" name="Text Box 111"/>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dirty="0">
                          <a:ln>
                            <a:noFill/>
                          </a:ln>
                          <a:solidFill>
                            <a:schemeClr val="tx1"/>
                          </a:solidFill>
                          <a:effectLst/>
                          <a:latin typeface="Arial" pitchFamily="34" charset="0"/>
                        </a:endParaRPr>
                      </a:p>
                    </p:txBody>
                  </p:sp>
                  <p:sp>
                    <p:nvSpPr>
                      <p:cNvPr id="5230" name="Text Box 110"/>
                      <p:cNvSpPr txBox="1">
                        <a:spLocks noChangeArrowheads="1"/>
                      </p:cNvSpPr>
                      <p:nvPr/>
                    </p:nvSpPr>
                    <p:spPr bwMode="auto">
                      <a:xfrm>
                        <a:off x="2729" y="258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229" name="Text Box 109"/>
                      <p:cNvSpPr txBox="1">
                        <a:spLocks noChangeArrowheads="1"/>
                      </p:cNvSpPr>
                      <p:nvPr/>
                    </p:nvSpPr>
                    <p:spPr bwMode="auto">
                      <a:xfrm>
                        <a:off x="393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grpSp>
                <p:nvGrpSpPr>
                  <p:cNvPr id="5202" name="Group 82"/>
                  <p:cNvGrpSpPr>
                    <a:grpSpLocks/>
                  </p:cNvGrpSpPr>
                  <p:nvPr/>
                </p:nvGrpSpPr>
                <p:grpSpPr bwMode="auto">
                  <a:xfrm>
                    <a:off x="7312" y="3194"/>
                    <a:ext cx="1355" cy="3252"/>
                    <a:chOff x="5844" y="3204"/>
                    <a:chExt cx="1355" cy="3252"/>
                  </a:xfrm>
                </p:grpSpPr>
                <p:grpSp>
                  <p:nvGrpSpPr>
                    <p:cNvPr id="5215" name="Group 95"/>
                    <p:cNvGrpSpPr>
                      <a:grpSpLocks/>
                    </p:cNvGrpSpPr>
                    <p:nvPr/>
                  </p:nvGrpSpPr>
                  <p:grpSpPr bwMode="auto">
                    <a:xfrm>
                      <a:off x="5844" y="3204"/>
                      <a:ext cx="1355" cy="1570"/>
                      <a:chOff x="2759" y="1404"/>
                      <a:chExt cx="1355" cy="1570"/>
                    </a:xfrm>
                  </p:grpSpPr>
                  <p:grpSp>
                    <p:nvGrpSpPr>
                      <p:cNvPr id="5220" name="Group 100"/>
                      <p:cNvGrpSpPr>
                        <a:grpSpLocks/>
                      </p:cNvGrpSpPr>
                      <p:nvPr/>
                    </p:nvGrpSpPr>
                    <p:grpSpPr bwMode="auto">
                      <a:xfrm>
                        <a:off x="3004" y="1762"/>
                        <a:ext cx="830" cy="934"/>
                        <a:chOff x="2554" y="1542"/>
                        <a:chExt cx="510" cy="511"/>
                      </a:xfrm>
                    </p:grpSpPr>
                    <p:grpSp>
                      <p:nvGrpSpPr>
                        <p:cNvPr id="5224" name="Group 104"/>
                        <p:cNvGrpSpPr>
                          <a:grpSpLocks/>
                        </p:cNvGrpSpPr>
                        <p:nvPr/>
                      </p:nvGrpSpPr>
                      <p:grpSpPr bwMode="auto">
                        <a:xfrm>
                          <a:off x="2554" y="1542"/>
                          <a:ext cx="500" cy="71"/>
                          <a:chOff x="2579" y="11732"/>
                          <a:chExt cx="385" cy="55"/>
                        </a:xfrm>
                      </p:grpSpPr>
                      <p:sp>
                        <p:nvSpPr>
                          <p:cNvPr id="5226" name="Oval 10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25" name="Oval 10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21" name="Group 101"/>
                        <p:cNvGrpSpPr>
                          <a:grpSpLocks/>
                        </p:cNvGrpSpPr>
                        <p:nvPr/>
                      </p:nvGrpSpPr>
                      <p:grpSpPr bwMode="auto">
                        <a:xfrm>
                          <a:off x="2564" y="1982"/>
                          <a:ext cx="500" cy="71"/>
                          <a:chOff x="2579" y="11732"/>
                          <a:chExt cx="385" cy="55"/>
                        </a:xfrm>
                      </p:grpSpPr>
                      <p:sp>
                        <p:nvSpPr>
                          <p:cNvPr id="5223" name="Oval 10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22" name="Oval 10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19" name="Text Box 99"/>
                      <p:cNvSpPr txBox="1">
                        <a:spLocks noChangeArrowheads="1"/>
                      </p:cNvSpPr>
                      <p:nvPr/>
                    </p:nvSpPr>
                    <p:spPr bwMode="auto">
                      <a:xfrm>
                        <a:off x="2759"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218" name="Text Box 98"/>
                      <p:cNvSpPr txBox="1">
                        <a:spLocks noChangeArrowheads="1"/>
                      </p:cNvSpPr>
                      <p:nvPr/>
                    </p:nvSpPr>
                    <p:spPr bwMode="auto">
                      <a:xfrm>
                        <a:off x="3873"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217" name="Text Box 97"/>
                      <p:cNvSpPr txBox="1">
                        <a:spLocks noChangeArrowheads="1"/>
                      </p:cNvSpPr>
                      <p:nvPr/>
                    </p:nvSpPr>
                    <p:spPr bwMode="auto">
                      <a:xfrm>
                        <a:off x="2823" y="261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216" name="Text Box 96"/>
                      <p:cNvSpPr txBox="1">
                        <a:spLocks noChangeArrowheads="1"/>
                      </p:cNvSpPr>
                      <p:nvPr/>
                    </p:nvSpPr>
                    <p:spPr bwMode="auto">
                      <a:xfrm>
                        <a:off x="3806"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203" name="Group 83"/>
                    <p:cNvGrpSpPr>
                      <a:grpSpLocks/>
                    </p:cNvGrpSpPr>
                    <p:nvPr/>
                  </p:nvGrpSpPr>
                  <p:grpSpPr bwMode="auto">
                    <a:xfrm>
                      <a:off x="5908" y="4854"/>
                      <a:ext cx="1291" cy="1602"/>
                      <a:chOff x="2793" y="1404"/>
                      <a:chExt cx="1291" cy="1602"/>
                    </a:xfrm>
                  </p:grpSpPr>
                  <p:grpSp>
                    <p:nvGrpSpPr>
                      <p:cNvPr id="5208" name="Group 88"/>
                      <p:cNvGrpSpPr>
                        <a:grpSpLocks/>
                      </p:cNvGrpSpPr>
                      <p:nvPr/>
                    </p:nvGrpSpPr>
                    <p:grpSpPr bwMode="auto">
                      <a:xfrm>
                        <a:off x="3004" y="1762"/>
                        <a:ext cx="830" cy="934"/>
                        <a:chOff x="2554" y="1542"/>
                        <a:chExt cx="510" cy="511"/>
                      </a:xfrm>
                    </p:grpSpPr>
                    <p:grpSp>
                      <p:nvGrpSpPr>
                        <p:cNvPr id="5212" name="Group 92"/>
                        <p:cNvGrpSpPr>
                          <a:grpSpLocks/>
                        </p:cNvGrpSpPr>
                        <p:nvPr/>
                      </p:nvGrpSpPr>
                      <p:grpSpPr bwMode="auto">
                        <a:xfrm>
                          <a:off x="2554" y="1542"/>
                          <a:ext cx="500" cy="71"/>
                          <a:chOff x="2579" y="11732"/>
                          <a:chExt cx="385" cy="55"/>
                        </a:xfrm>
                      </p:grpSpPr>
                      <p:sp>
                        <p:nvSpPr>
                          <p:cNvPr id="5214" name="Oval 94"/>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13" name="Oval 93"/>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209" name="Group 89"/>
                        <p:cNvGrpSpPr>
                          <a:grpSpLocks/>
                        </p:cNvGrpSpPr>
                        <p:nvPr/>
                      </p:nvGrpSpPr>
                      <p:grpSpPr bwMode="auto">
                        <a:xfrm>
                          <a:off x="2564" y="1982"/>
                          <a:ext cx="500" cy="71"/>
                          <a:chOff x="2579" y="11732"/>
                          <a:chExt cx="385" cy="55"/>
                        </a:xfrm>
                      </p:grpSpPr>
                      <p:sp>
                        <p:nvSpPr>
                          <p:cNvPr id="5211" name="Oval 9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10" name="Oval 9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207" name="Text Box 87"/>
                      <p:cNvSpPr txBox="1">
                        <a:spLocks noChangeArrowheads="1"/>
                      </p:cNvSpPr>
                      <p:nvPr/>
                    </p:nvSpPr>
                    <p:spPr bwMode="auto">
                      <a:xfrm>
                        <a:off x="2793"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206" name="Text Box 86"/>
                      <p:cNvSpPr txBox="1">
                        <a:spLocks noChangeArrowheads="1"/>
                      </p:cNvSpPr>
                      <p:nvPr/>
                    </p:nvSpPr>
                    <p:spPr bwMode="auto">
                      <a:xfrm>
                        <a:off x="3746"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205" name="Text Box 85"/>
                      <p:cNvSpPr txBox="1">
                        <a:spLocks noChangeArrowheads="1"/>
                      </p:cNvSpPr>
                      <p:nvPr/>
                    </p:nvSpPr>
                    <p:spPr bwMode="auto">
                      <a:xfrm>
                        <a:off x="2803" y="2599"/>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204" name="Text Box 84"/>
                      <p:cNvSpPr txBox="1">
                        <a:spLocks noChangeArrowheads="1"/>
                      </p:cNvSpPr>
                      <p:nvPr/>
                    </p:nvSpPr>
                    <p:spPr bwMode="auto">
                      <a:xfrm>
                        <a:off x="3819" y="264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grpSp>
                <p:nvGrpSpPr>
                  <p:cNvPr id="5189" name="Group 69"/>
                  <p:cNvGrpSpPr>
                    <a:grpSpLocks/>
                  </p:cNvGrpSpPr>
                  <p:nvPr/>
                </p:nvGrpSpPr>
                <p:grpSpPr bwMode="auto">
                  <a:xfrm>
                    <a:off x="3265" y="5273"/>
                    <a:ext cx="5101" cy="813"/>
                    <a:chOff x="3265" y="5273"/>
                    <a:chExt cx="5101" cy="813"/>
                  </a:xfrm>
                </p:grpSpPr>
                <p:sp>
                  <p:nvSpPr>
                    <p:cNvPr id="5201" name="AutoShape 81"/>
                    <p:cNvSpPr>
                      <a:spLocks noChangeShapeType="1"/>
                    </p:cNvSpPr>
                    <p:nvPr/>
                  </p:nvSpPr>
                  <p:spPr bwMode="auto">
                    <a:xfrm flipH="1">
                      <a:off x="3269"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200" name="AutoShape 80"/>
                    <p:cNvSpPr>
                      <a:spLocks noChangeShapeType="1"/>
                    </p:cNvSpPr>
                    <p:nvPr/>
                  </p:nvSpPr>
                  <p:spPr bwMode="auto">
                    <a:xfrm flipH="1">
                      <a:off x="4751"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9" name="AutoShape 79"/>
                    <p:cNvSpPr>
                      <a:spLocks noChangeShapeType="1"/>
                    </p:cNvSpPr>
                    <p:nvPr/>
                  </p:nvSpPr>
                  <p:spPr bwMode="auto">
                    <a:xfrm flipH="1">
                      <a:off x="6187"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8" name="AutoShape 78"/>
                    <p:cNvSpPr>
                      <a:spLocks noChangeShapeType="1"/>
                    </p:cNvSpPr>
                    <p:nvPr/>
                  </p:nvSpPr>
                  <p:spPr bwMode="auto">
                    <a:xfrm flipH="1">
                      <a:off x="7651" y="5282"/>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7" name="AutoShape 77"/>
                    <p:cNvSpPr>
                      <a:spLocks noChangeShapeType="1"/>
                    </p:cNvSpPr>
                    <p:nvPr/>
                  </p:nvSpPr>
                  <p:spPr bwMode="auto">
                    <a:xfrm>
                      <a:off x="3265" y="530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6" name="AutoShape 76"/>
                    <p:cNvSpPr>
                      <a:spLocks noChangeShapeType="1"/>
                    </p:cNvSpPr>
                    <p:nvPr/>
                  </p:nvSpPr>
                  <p:spPr bwMode="auto">
                    <a:xfrm>
                      <a:off x="4766" y="529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5" name="AutoShape 75"/>
                    <p:cNvSpPr>
                      <a:spLocks noChangeShapeType="1"/>
                    </p:cNvSpPr>
                    <p:nvPr/>
                  </p:nvSpPr>
                  <p:spPr bwMode="auto">
                    <a:xfrm>
                      <a:off x="6187" y="530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4" name="AutoShape 74"/>
                    <p:cNvSpPr>
                      <a:spLocks noChangeShapeType="1"/>
                    </p:cNvSpPr>
                    <p:nvPr/>
                  </p:nvSpPr>
                  <p:spPr bwMode="auto">
                    <a:xfrm>
                      <a:off x="7637" y="5283"/>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3" name="AutoShape 73"/>
                    <p:cNvSpPr>
                      <a:spLocks noChangeShapeType="1"/>
                    </p:cNvSpPr>
                    <p:nvPr/>
                  </p:nvSpPr>
                  <p:spPr bwMode="auto">
                    <a:xfrm>
                      <a:off x="6171" y="5293"/>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2" name="AutoShape 72"/>
                    <p:cNvSpPr>
                      <a:spLocks noChangeShapeType="1"/>
                    </p:cNvSpPr>
                    <p:nvPr/>
                  </p:nvSpPr>
                  <p:spPr bwMode="auto">
                    <a:xfrm>
                      <a:off x="8342" y="531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1" name="AutoShape 71"/>
                    <p:cNvSpPr>
                      <a:spLocks noChangeShapeType="1"/>
                    </p:cNvSpPr>
                    <p:nvPr/>
                  </p:nvSpPr>
                  <p:spPr bwMode="auto">
                    <a:xfrm>
                      <a:off x="3311" y="5273"/>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90" name="AutoShape 70"/>
                    <p:cNvSpPr>
                      <a:spLocks noChangeShapeType="1"/>
                    </p:cNvSpPr>
                    <p:nvPr/>
                  </p:nvSpPr>
                  <p:spPr bwMode="auto">
                    <a:xfrm>
                      <a:off x="4821" y="6065"/>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25" name="Group 5"/>
                  <p:cNvGrpSpPr>
                    <a:grpSpLocks/>
                  </p:cNvGrpSpPr>
                  <p:nvPr/>
                </p:nvGrpSpPr>
                <p:grpSpPr bwMode="auto">
                  <a:xfrm>
                    <a:off x="2914" y="6519"/>
                    <a:ext cx="5842" cy="1525"/>
                    <a:chOff x="2914" y="6519"/>
                    <a:chExt cx="5842" cy="1525"/>
                  </a:xfrm>
                </p:grpSpPr>
                <p:grpSp>
                  <p:nvGrpSpPr>
                    <p:cNvPr id="5164" name="Group 44"/>
                    <p:cNvGrpSpPr>
                      <a:grpSpLocks/>
                    </p:cNvGrpSpPr>
                    <p:nvPr/>
                  </p:nvGrpSpPr>
                  <p:grpSpPr bwMode="auto">
                    <a:xfrm>
                      <a:off x="2914" y="6524"/>
                      <a:ext cx="2993" cy="1520"/>
                      <a:chOff x="2894" y="4854"/>
                      <a:chExt cx="2993" cy="1520"/>
                    </a:xfrm>
                  </p:grpSpPr>
                  <p:grpSp>
                    <p:nvGrpSpPr>
                      <p:cNvPr id="5177" name="Group 57"/>
                      <p:cNvGrpSpPr>
                        <a:grpSpLocks/>
                      </p:cNvGrpSpPr>
                      <p:nvPr/>
                    </p:nvGrpSpPr>
                    <p:grpSpPr bwMode="auto">
                      <a:xfrm>
                        <a:off x="2894" y="4854"/>
                        <a:ext cx="1489" cy="1520"/>
                        <a:chOff x="2709" y="1404"/>
                        <a:chExt cx="1489" cy="1520"/>
                      </a:xfrm>
                    </p:grpSpPr>
                    <p:grpSp>
                      <p:nvGrpSpPr>
                        <p:cNvPr id="5182" name="Group 62"/>
                        <p:cNvGrpSpPr>
                          <a:grpSpLocks/>
                        </p:cNvGrpSpPr>
                        <p:nvPr/>
                      </p:nvGrpSpPr>
                      <p:grpSpPr bwMode="auto">
                        <a:xfrm>
                          <a:off x="3004" y="1762"/>
                          <a:ext cx="830" cy="934"/>
                          <a:chOff x="2554" y="1542"/>
                          <a:chExt cx="510" cy="511"/>
                        </a:xfrm>
                      </p:grpSpPr>
                      <p:grpSp>
                        <p:nvGrpSpPr>
                          <p:cNvPr id="5186" name="Group 66"/>
                          <p:cNvGrpSpPr>
                            <a:grpSpLocks/>
                          </p:cNvGrpSpPr>
                          <p:nvPr/>
                        </p:nvGrpSpPr>
                        <p:grpSpPr bwMode="auto">
                          <a:xfrm>
                            <a:off x="2554" y="1542"/>
                            <a:ext cx="500" cy="71"/>
                            <a:chOff x="2579" y="11732"/>
                            <a:chExt cx="385" cy="55"/>
                          </a:xfrm>
                        </p:grpSpPr>
                        <p:sp>
                          <p:nvSpPr>
                            <p:cNvPr id="5188" name="Oval 6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87" name="Oval 6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83" name="Group 63"/>
                          <p:cNvGrpSpPr>
                            <a:grpSpLocks/>
                          </p:cNvGrpSpPr>
                          <p:nvPr/>
                        </p:nvGrpSpPr>
                        <p:grpSpPr bwMode="auto">
                          <a:xfrm>
                            <a:off x="2564" y="1982"/>
                            <a:ext cx="500" cy="71"/>
                            <a:chOff x="2579" y="11732"/>
                            <a:chExt cx="385" cy="55"/>
                          </a:xfrm>
                        </p:grpSpPr>
                        <p:sp>
                          <p:nvSpPr>
                            <p:cNvPr id="5185" name="Oval 65"/>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84" name="Oval 64"/>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81" name="Text Box 61"/>
                        <p:cNvSpPr txBox="1">
                          <a:spLocks noChangeArrowheads="1"/>
                        </p:cNvSpPr>
                        <p:nvPr/>
                      </p:nvSpPr>
                      <p:spPr bwMode="auto">
                        <a:xfrm>
                          <a:off x="2709"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dirty="0">
                            <a:ln>
                              <a:noFill/>
                            </a:ln>
                            <a:solidFill>
                              <a:schemeClr val="tx1"/>
                            </a:solidFill>
                            <a:effectLst/>
                            <a:latin typeface="Arial" pitchFamily="34" charset="0"/>
                          </a:endParaRPr>
                        </a:p>
                      </p:txBody>
                    </p:sp>
                    <p:sp>
                      <p:nvSpPr>
                        <p:cNvPr id="5180" name="Text Box 60"/>
                        <p:cNvSpPr txBox="1">
                          <a:spLocks noChangeArrowheads="1"/>
                        </p:cNvSpPr>
                        <p:nvPr/>
                      </p:nvSpPr>
                      <p:spPr bwMode="auto">
                        <a:xfrm>
                          <a:off x="3873" y="1557"/>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179" name="Text Box 59"/>
                        <p:cNvSpPr txBox="1">
                          <a:spLocks noChangeArrowheads="1"/>
                        </p:cNvSpPr>
                        <p:nvPr/>
                      </p:nvSpPr>
                      <p:spPr bwMode="auto">
                        <a:xfrm>
                          <a:off x="2729" y="255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a:ln>
                              <a:noFill/>
                            </a:ln>
                            <a:solidFill>
                              <a:schemeClr val="tx1"/>
                            </a:solidFill>
                            <a:effectLst/>
                            <a:latin typeface="Arial" pitchFamily="34" charset="0"/>
                          </a:endParaRPr>
                        </a:p>
                      </p:txBody>
                    </p:sp>
                    <p:sp>
                      <p:nvSpPr>
                        <p:cNvPr id="5178" name="Text Box 58"/>
                        <p:cNvSpPr txBox="1">
                          <a:spLocks noChangeArrowheads="1"/>
                        </p:cNvSpPr>
                        <p:nvPr/>
                      </p:nvSpPr>
                      <p:spPr bwMode="auto">
                        <a:xfrm>
                          <a:off x="3933"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165" name="Group 45"/>
                      <p:cNvGrpSpPr>
                        <a:grpSpLocks/>
                      </p:cNvGrpSpPr>
                      <p:nvPr/>
                    </p:nvGrpSpPr>
                    <p:grpSpPr bwMode="auto">
                      <a:xfrm>
                        <a:off x="4424" y="4885"/>
                        <a:ext cx="1463" cy="1489"/>
                        <a:chOff x="2739" y="1435"/>
                        <a:chExt cx="1463" cy="1489"/>
                      </a:xfrm>
                    </p:grpSpPr>
                    <p:grpSp>
                      <p:nvGrpSpPr>
                        <p:cNvPr id="5170" name="Group 50"/>
                        <p:cNvGrpSpPr>
                          <a:grpSpLocks/>
                        </p:cNvGrpSpPr>
                        <p:nvPr/>
                      </p:nvGrpSpPr>
                      <p:grpSpPr bwMode="auto">
                        <a:xfrm>
                          <a:off x="3004" y="1762"/>
                          <a:ext cx="830" cy="934"/>
                          <a:chOff x="2554" y="1542"/>
                          <a:chExt cx="510" cy="511"/>
                        </a:xfrm>
                      </p:grpSpPr>
                      <p:grpSp>
                        <p:nvGrpSpPr>
                          <p:cNvPr id="5174" name="Group 54"/>
                          <p:cNvGrpSpPr>
                            <a:grpSpLocks/>
                          </p:cNvGrpSpPr>
                          <p:nvPr/>
                        </p:nvGrpSpPr>
                        <p:grpSpPr bwMode="auto">
                          <a:xfrm>
                            <a:off x="2554" y="1542"/>
                            <a:ext cx="500" cy="71"/>
                            <a:chOff x="2579" y="11732"/>
                            <a:chExt cx="385" cy="55"/>
                          </a:xfrm>
                        </p:grpSpPr>
                        <p:sp>
                          <p:nvSpPr>
                            <p:cNvPr id="5176" name="Oval 56"/>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75" name="Oval 55"/>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71" name="Group 51"/>
                          <p:cNvGrpSpPr>
                            <a:grpSpLocks/>
                          </p:cNvGrpSpPr>
                          <p:nvPr/>
                        </p:nvGrpSpPr>
                        <p:grpSpPr bwMode="auto">
                          <a:xfrm>
                            <a:off x="2564" y="1982"/>
                            <a:ext cx="500" cy="71"/>
                            <a:chOff x="2579" y="11732"/>
                            <a:chExt cx="385" cy="55"/>
                          </a:xfrm>
                        </p:grpSpPr>
                        <p:sp>
                          <p:nvSpPr>
                            <p:cNvPr id="5173" name="Oval 5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72" name="Oval 5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69" name="Text Box 49"/>
                        <p:cNvSpPr txBox="1">
                          <a:spLocks noChangeArrowheads="1"/>
                        </p:cNvSpPr>
                        <p:nvPr/>
                      </p:nvSpPr>
                      <p:spPr bwMode="auto">
                        <a:xfrm>
                          <a:off x="2739" y="1557"/>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168" name="Text Box 48"/>
                        <p:cNvSpPr txBox="1">
                          <a:spLocks noChangeArrowheads="1"/>
                        </p:cNvSpPr>
                        <p:nvPr/>
                      </p:nvSpPr>
                      <p:spPr bwMode="auto">
                        <a:xfrm>
                          <a:off x="3864"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167" name="Text Box 47"/>
                        <p:cNvSpPr txBox="1">
                          <a:spLocks noChangeArrowheads="1"/>
                        </p:cNvSpPr>
                        <p:nvPr/>
                      </p:nvSpPr>
                      <p:spPr bwMode="auto">
                        <a:xfrm>
                          <a:off x="2802" y="2553"/>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a:ln>
                              <a:noFill/>
                            </a:ln>
                            <a:solidFill>
                              <a:schemeClr val="tx1"/>
                            </a:solidFill>
                            <a:effectLst/>
                            <a:latin typeface="Arial" pitchFamily="34" charset="0"/>
                          </a:endParaRPr>
                        </a:p>
                      </p:txBody>
                    </p:sp>
                    <p:sp>
                      <p:nvSpPr>
                        <p:cNvPr id="5166" name="Text Box 46"/>
                        <p:cNvSpPr txBox="1">
                          <a:spLocks noChangeArrowheads="1"/>
                        </p:cNvSpPr>
                        <p:nvPr/>
                      </p:nvSpPr>
                      <p:spPr bwMode="auto">
                        <a:xfrm>
                          <a:off x="3937"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grpSp>
                  <p:nvGrpSpPr>
                    <p:cNvPr id="5126" name="Group 6"/>
                    <p:cNvGrpSpPr>
                      <a:grpSpLocks/>
                    </p:cNvGrpSpPr>
                    <p:nvPr/>
                  </p:nvGrpSpPr>
                  <p:grpSpPr bwMode="auto">
                    <a:xfrm>
                      <a:off x="3258" y="6519"/>
                      <a:ext cx="5498" cy="1520"/>
                      <a:chOff x="3258" y="6519"/>
                      <a:chExt cx="5498" cy="1520"/>
                    </a:xfrm>
                  </p:grpSpPr>
                  <p:grpSp>
                    <p:nvGrpSpPr>
                      <p:cNvPr id="5139" name="Group 19"/>
                      <p:cNvGrpSpPr>
                        <a:grpSpLocks/>
                      </p:cNvGrpSpPr>
                      <p:nvPr/>
                    </p:nvGrpSpPr>
                    <p:grpSpPr bwMode="auto">
                      <a:xfrm>
                        <a:off x="5973" y="6519"/>
                        <a:ext cx="2783" cy="1520"/>
                        <a:chOff x="2986" y="4854"/>
                        <a:chExt cx="2783" cy="1520"/>
                      </a:xfrm>
                    </p:grpSpPr>
                    <p:grpSp>
                      <p:nvGrpSpPr>
                        <p:cNvPr id="5152" name="Group 32"/>
                        <p:cNvGrpSpPr>
                          <a:grpSpLocks/>
                        </p:cNvGrpSpPr>
                        <p:nvPr/>
                      </p:nvGrpSpPr>
                      <p:grpSpPr bwMode="auto">
                        <a:xfrm>
                          <a:off x="2986" y="4854"/>
                          <a:ext cx="1388" cy="1520"/>
                          <a:chOff x="2801" y="1404"/>
                          <a:chExt cx="1388" cy="1520"/>
                        </a:xfrm>
                      </p:grpSpPr>
                      <p:grpSp>
                        <p:nvGrpSpPr>
                          <p:cNvPr id="5157" name="Group 37"/>
                          <p:cNvGrpSpPr>
                            <a:grpSpLocks/>
                          </p:cNvGrpSpPr>
                          <p:nvPr/>
                        </p:nvGrpSpPr>
                        <p:grpSpPr bwMode="auto">
                          <a:xfrm>
                            <a:off x="3004" y="1762"/>
                            <a:ext cx="830" cy="934"/>
                            <a:chOff x="2554" y="1542"/>
                            <a:chExt cx="510" cy="511"/>
                          </a:xfrm>
                        </p:grpSpPr>
                        <p:grpSp>
                          <p:nvGrpSpPr>
                            <p:cNvPr id="5161" name="Group 41"/>
                            <p:cNvGrpSpPr>
                              <a:grpSpLocks/>
                            </p:cNvGrpSpPr>
                            <p:nvPr/>
                          </p:nvGrpSpPr>
                          <p:grpSpPr bwMode="auto">
                            <a:xfrm>
                              <a:off x="2554" y="1542"/>
                              <a:ext cx="500" cy="71"/>
                              <a:chOff x="2579" y="11732"/>
                              <a:chExt cx="385" cy="55"/>
                            </a:xfrm>
                          </p:grpSpPr>
                          <p:sp>
                            <p:nvSpPr>
                              <p:cNvPr id="5163" name="Oval 43"/>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62" name="Oval 42"/>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58" name="Group 38"/>
                            <p:cNvGrpSpPr>
                              <a:grpSpLocks/>
                            </p:cNvGrpSpPr>
                            <p:nvPr/>
                          </p:nvGrpSpPr>
                          <p:grpSpPr bwMode="auto">
                            <a:xfrm>
                              <a:off x="2564" y="1982"/>
                              <a:ext cx="500" cy="71"/>
                              <a:chOff x="2579" y="11732"/>
                              <a:chExt cx="385" cy="55"/>
                            </a:xfrm>
                          </p:grpSpPr>
                          <p:sp>
                            <p:nvSpPr>
                              <p:cNvPr id="5160" name="Oval 40"/>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59" name="Oval 39"/>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56" name="Text Box 36"/>
                          <p:cNvSpPr txBox="1">
                            <a:spLocks noChangeArrowheads="1"/>
                          </p:cNvSpPr>
                          <p:nvPr/>
                        </p:nvSpPr>
                        <p:spPr bwMode="auto">
                          <a:xfrm>
                            <a:off x="2811" y="1404"/>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155" name="Text Box 35"/>
                          <p:cNvSpPr txBox="1">
                            <a:spLocks noChangeArrowheads="1"/>
                          </p:cNvSpPr>
                          <p:nvPr/>
                        </p:nvSpPr>
                        <p:spPr bwMode="auto">
                          <a:xfrm>
                            <a:off x="3864" y="1435"/>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154" name="Text Box 34"/>
                          <p:cNvSpPr txBox="1">
                            <a:spLocks noChangeArrowheads="1"/>
                          </p:cNvSpPr>
                          <p:nvPr/>
                        </p:nvSpPr>
                        <p:spPr bwMode="auto">
                          <a:xfrm>
                            <a:off x="2801" y="255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a:ln>
                                <a:noFill/>
                              </a:ln>
                              <a:solidFill>
                                <a:schemeClr val="tx1"/>
                              </a:solidFill>
                              <a:effectLst/>
                              <a:latin typeface="Arial" pitchFamily="34" charset="0"/>
                            </a:endParaRPr>
                          </a:p>
                        </p:txBody>
                      </p:sp>
                      <p:sp>
                        <p:nvSpPr>
                          <p:cNvPr id="5153" name="Text Box 33"/>
                          <p:cNvSpPr txBox="1">
                            <a:spLocks noChangeArrowheads="1"/>
                          </p:cNvSpPr>
                          <p:nvPr/>
                        </p:nvSpPr>
                        <p:spPr bwMode="auto">
                          <a:xfrm>
                            <a:off x="3924"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nvGrpSpPr>
                        <p:cNvPr id="5140" name="Group 20"/>
                        <p:cNvGrpSpPr>
                          <a:grpSpLocks/>
                        </p:cNvGrpSpPr>
                        <p:nvPr/>
                      </p:nvGrpSpPr>
                      <p:grpSpPr bwMode="auto">
                        <a:xfrm>
                          <a:off x="4452" y="4921"/>
                          <a:ext cx="1317" cy="1453"/>
                          <a:chOff x="2767" y="1471"/>
                          <a:chExt cx="1317" cy="1453"/>
                        </a:xfrm>
                      </p:grpSpPr>
                      <p:grpSp>
                        <p:nvGrpSpPr>
                          <p:cNvPr id="5145" name="Group 25"/>
                          <p:cNvGrpSpPr>
                            <a:grpSpLocks/>
                          </p:cNvGrpSpPr>
                          <p:nvPr/>
                        </p:nvGrpSpPr>
                        <p:grpSpPr bwMode="auto">
                          <a:xfrm>
                            <a:off x="3004" y="1762"/>
                            <a:ext cx="830" cy="934"/>
                            <a:chOff x="2554" y="1542"/>
                            <a:chExt cx="510" cy="511"/>
                          </a:xfrm>
                        </p:grpSpPr>
                        <p:grpSp>
                          <p:nvGrpSpPr>
                            <p:cNvPr id="5149" name="Group 29"/>
                            <p:cNvGrpSpPr>
                              <a:grpSpLocks/>
                            </p:cNvGrpSpPr>
                            <p:nvPr/>
                          </p:nvGrpSpPr>
                          <p:grpSpPr bwMode="auto">
                            <a:xfrm>
                              <a:off x="2554" y="1542"/>
                              <a:ext cx="500" cy="71"/>
                              <a:chOff x="2579" y="11732"/>
                              <a:chExt cx="385" cy="55"/>
                            </a:xfrm>
                          </p:grpSpPr>
                          <p:sp>
                            <p:nvSpPr>
                              <p:cNvPr id="5151" name="Oval 31"/>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50" name="Oval 30"/>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nvGrpSpPr>
                            <p:cNvPr id="5146" name="Group 26"/>
                            <p:cNvGrpSpPr>
                              <a:grpSpLocks/>
                            </p:cNvGrpSpPr>
                            <p:nvPr/>
                          </p:nvGrpSpPr>
                          <p:grpSpPr bwMode="auto">
                            <a:xfrm>
                              <a:off x="2564" y="1982"/>
                              <a:ext cx="500" cy="71"/>
                              <a:chOff x="2579" y="11732"/>
                              <a:chExt cx="385" cy="55"/>
                            </a:xfrm>
                          </p:grpSpPr>
                          <p:sp>
                            <p:nvSpPr>
                              <p:cNvPr id="5148" name="Oval 28"/>
                              <p:cNvSpPr>
                                <a:spLocks noChangeArrowheads="1"/>
                              </p:cNvSpPr>
                              <p:nvPr/>
                            </p:nvSpPr>
                            <p:spPr bwMode="auto">
                              <a:xfrm flipH="1">
                                <a:off x="2579" y="11732"/>
                                <a:ext cx="55"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47" name="Oval 27"/>
                              <p:cNvSpPr>
                                <a:spLocks noChangeArrowheads="1"/>
                              </p:cNvSpPr>
                              <p:nvPr/>
                            </p:nvSpPr>
                            <p:spPr bwMode="auto">
                              <a:xfrm flipH="1">
                                <a:off x="2910" y="11732"/>
                                <a:ext cx="54" cy="5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sp>
                        <p:nvSpPr>
                          <p:cNvPr id="5144" name="Text Box 24"/>
                          <p:cNvSpPr txBox="1">
                            <a:spLocks noChangeArrowheads="1"/>
                          </p:cNvSpPr>
                          <p:nvPr/>
                        </p:nvSpPr>
                        <p:spPr bwMode="auto">
                          <a:xfrm>
                            <a:off x="2767" y="1471"/>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1</a:t>
                            </a:r>
                            <a:endParaRPr kumimoji="0" lang="ru-RU" sz="1400" b="0" i="0" u="none" strike="noStrike" cap="none" normalizeH="0" baseline="0">
                              <a:ln>
                                <a:noFill/>
                              </a:ln>
                              <a:solidFill>
                                <a:schemeClr val="tx1"/>
                              </a:solidFill>
                              <a:effectLst/>
                              <a:latin typeface="Arial" pitchFamily="34" charset="0"/>
                            </a:endParaRPr>
                          </a:p>
                        </p:txBody>
                      </p:sp>
                      <p:sp>
                        <p:nvSpPr>
                          <p:cNvPr id="5143" name="Text Box 23"/>
                          <p:cNvSpPr txBox="1">
                            <a:spLocks noChangeArrowheads="1"/>
                          </p:cNvSpPr>
                          <p:nvPr/>
                        </p:nvSpPr>
                        <p:spPr bwMode="auto">
                          <a:xfrm>
                            <a:off x="3811" y="1517"/>
                            <a:ext cx="241"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2</a:t>
                            </a:r>
                            <a:endParaRPr kumimoji="0" lang="ru-RU" sz="1400" b="0" i="0" u="none" strike="noStrike" cap="none" normalizeH="0" baseline="0">
                              <a:ln>
                                <a:noFill/>
                              </a:ln>
                              <a:solidFill>
                                <a:schemeClr val="tx1"/>
                              </a:solidFill>
                              <a:effectLst/>
                              <a:latin typeface="Arial" pitchFamily="34" charset="0"/>
                            </a:endParaRPr>
                          </a:p>
                        </p:txBody>
                      </p:sp>
                      <p:sp>
                        <p:nvSpPr>
                          <p:cNvPr id="5142" name="Text Box 22"/>
                          <p:cNvSpPr txBox="1">
                            <a:spLocks noChangeArrowheads="1"/>
                          </p:cNvSpPr>
                          <p:nvPr/>
                        </p:nvSpPr>
                        <p:spPr bwMode="auto">
                          <a:xfrm>
                            <a:off x="2831" y="2558"/>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3</a:t>
                            </a:r>
                            <a:endParaRPr kumimoji="0" lang="ru-RU" sz="1400" b="0" i="0" u="none" strike="noStrike" cap="none" normalizeH="0" baseline="0" dirty="0">
                              <a:ln>
                                <a:noFill/>
                              </a:ln>
                              <a:solidFill>
                                <a:schemeClr val="tx1"/>
                              </a:solidFill>
                              <a:effectLst/>
                              <a:latin typeface="Arial" pitchFamily="34" charset="0"/>
                            </a:endParaRPr>
                          </a:p>
                        </p:txBody>
                      </p:sp>
                      <p:sp>
                        <p:nvSpPr>
                          <p:cNvPr id="5141" name="Text Box 21"/>
                          <p:cNvSpPr txBox="1">
                            <a:spLocks noChangeArrowheads="1"/>
                          </p:cNvSpPr>
                          <p:nvPr/>
                        </p:nvSpPr>
                        <p:spPr bwMode="auto">
                          <a:xfrm>
                            <a:off x="3819" y="2566"/>
                            <a:ext cx="265" cy="358"/>
                          </a:xfrm>
                          <a:prstGeom prst="rect">
                            <a:avLst/>
                          </a:prstGeom>
                          <a:no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14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4</a:t>
                            </a:r>
                            <a:endParaRPr kumimoji="0" lang="ru-RU" sz="1400" b="0" i="0" u="none" strike="noStrike" cap="none" normalizeH="0" baseline="0">
                              <a:ln>
                                <a:noFill/>
                              </a:ln>
                              <a:solidFill>
                                <a:schemeClr val="tx1"/>
                              </a:solidFill>
                              <a:effectLst/>
                              <a:latin typeface="Arial" pitchFamily="34" charset="0"/>
                            </a:endParaRPr>
                          </a:p>
                        </p:txBody>
                      </p:sp>
                    </p:grpSp>
                  </p:grpSp>
                  <p:sp>
                    <p:nvSpPr>
                      <p:cNvPr id="5138" name="AutoShape 18"/>
                      <p:cNvSpPr>
                        <a:spLocks noChangeShapeType="1"/>
                      </p:cNvSpPr>
                      <p:nvPr/>
                    </p:nvSpPr>
                    <p:spPr bwMode="auto">
                      <a:xfrm flipH="1">
                        <a:off x="3265" y="6937"/>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7" name="AutoShape 17"/>
                      <p:cNvSpPr>
                        <a:spLocks noChangeShapeType="1"/>
                      </p:cNvSpPr>
                      <p:nvPr/>
                    </p:nvSpPr>
                    <p:spPr bwMode="auto">
                      <a:xfrm flipH="1">
                        <a:off x="4796" y="6937"/>
                        <a:ext cx="682" cy="80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6" name="AutoShape 16"/>
                      <p:cNvSpPr>
                        <a:spLocks noChangeShapeType="1"/>
                      </p:cNvSpPr>
                      <p:nvPr/>
                    </p:nvSpPr>
                    <p:spPr bwMode="auto">
                      <a:xfrm>
                        <a:off x="6264" y="6982"/>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5" name="AutoShape 15"/>
                      <p:cNvSpPr>
                        <a:spLocks noChangeShapeType="1"/>
                      </p:cNvSpPr>
                      <p:nvPr/>
                    </p:nvSpPr>
                    <p:spPr bwMode="auto">
                      <a:xfrm>
                        <a:off x="7768" y="6972"/>
                        <a:ext cx="664" cy="733"/>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4" name="AutoShape 14"/>
                      <p:cNvSpPr>
                        <a:spLocks noChangeShapeType="1"/>
                      </p:cNvSpPr>
                      <p:nvPr/>
                    </p:nvSpPr>
                    <p:spPr bwMode="auto">
                      <a:xfrm>
                        <a:off x="4829" y="6935"/>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3" name="AutoShape 13"/>
                      <p:cNvSpPr>
                        <a:spLocks noChangeShapeType="1"/>
                      </p:cNvSpPr>
                      <p:nvPr/>
                    </p:nvSpPr>
                    <p:spPr bwMode="auto">
                      <a:xfrm>
                        <a:off x="6308" y="7730"/>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2" name="AutoShape 12"/>
                      <p:cNvSpPr>
                        <a:spLocks noChangeShapeType="1"/>
                      </p:cNvSpPr>
                      <p:nvPr/>
                    </p:nvSpPr>
                    <p:spPr bwMode="auto">
                      <a:xfrm>
                        <a:off x="7793" y="6937"/>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1" name="AutoShape 11"/>
                      <p:cNvSpPr>
                        <a:spLocks noChangeShapeType="1"/>
                      </p:cNvSpPr>
                      <p:nvPr/>
                    </p:nvSpPr>
                    <p:spPr bwMode="auto">
                      <a:xfrm>
                        <a:off x="3330" y="7741"/>
                        <a:ext cx="584"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30" name="AutoShape 10"/>
                      <p:cNvSpPr>
                        <a:spLocks noChangeShapeType="1"/>
                      </p:cNvSpPr>
                      <p:nvPr/>
                    </p:nvSpPr>
                    <p:spPr bwMode="auto">
                      <a:xfrm>
                        <a:off x="3258" y="6992"/>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29" name="AutoShape 9"/>
                      <p:cNvSpPr>
                        <a:spLocks noChangeShapeType="1"/>
                      </p:cNvSpPr>
                      <p:nvPr/>
                    </p:nvSpPr>
                    <p:spPr bwMode="auto">
                      <a:xfrm>
                        <a:off x="5468" y="6990"/>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28" name="AutoShape 8"/>
                      <p:cNvSpPr>
                        <a:spLocks noChangeShapeType="1"/>
                      </p:cNvSpPr>
                      <p:nvPr/>
                    </p:nvSpPr>
                    <p:spPr bwMode="auto">
                      <a:xfrm>
                        <a:off x="6936" y="6966"/>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sp>
                    <p:nvSpPr>
                      <p:cNvPr id="5127" name="AutoShape 7"/>
                      <p:cNvSpPr>
                        <a:spLocks noChangeShapeType="1"/>
                      </p:cNvSpPr>
                      <p:nvPr/>
                    </p:nvSpPr>
                    <p:spPr bwMode="auto">
                      <a:xfrm>
                        <a:off x="7730" y="6974"/>
                        <a:ext cx="24" cy="749"/>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a:p>
                    </p:txBody>
                  </p:sp>
                </p:grpSp>
              </p:grpSp>
            </p:gr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121"/>
                                        </p:tgtEl>
                                        <p:attrNameLst>
                                          <p:attrName>style.visibility</p:attrName>
                                        </p:attrNameLst>
                                      </p:cBhvr>
                                      <p:to>
                                        <p:strVal val="visible"/>
                                      </p:to>
                                    </p:set>
                                    <p:animEffect transition="in" filter="wipe(down)">
                                      <p:cBhvr>
                                        <p:cTn id="7" dur="1500"/>
                                        <p:tgtEl>
                                          <p:spTgt spid="5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0"/>
            <a:ext cx="9144000" cy="3068960"/>
          </a:xfrm>
        </p:spPr>
        <p:txBody>
          <a:bodyPr/>
          <a:lstStyle/>
          <a:p>
            <a:pPr marL="0" indent="0">
              <a:buNone/>
            </a:pPr>
            <a:r>
              <a:rPr lang="ru-RU" dirty="0"/>
              <a:t>Среди различных деревьев выделяют два важных частных случая: </a:t>
            </a:r>
            <a:r>
              <a:rPr lang="ru-RU" i="1" dirty="0">
                <a:solidFill>
                  <a:srgbClr val="FF0000"/>
                </a:solidFill>
              </a:rPr>
              <a:t>последовательное</a:t>
            </a:r>
            <a:r>
              <a:rPr lang="ru-RU" dirty="0">
                <a:solidFill>
                  <a:srgbClr val="FF0000"/>
                </a:solidFill>
              </a:rPr>
              <a:t> </a:t>
            </a:r>
            <a:r>
              <a:rPr lang="ru-RU" i="1" dirty="0">
                <a:solidFill>
                  <a:srgbClr val="FF0000"/>
                </a:solidFill>
              </a:rPr>
              <a:t>дерево </a:t>
            </a:r>
            <a:r>
              <a:rPr lang="ru-RU" i="1" dirty="0"/>
              <a:t>(а),</a:t>
            </a:r>
            <a:r>
              <a:rPr lang="ru-RU" dirty="0"/>
              <a:t> представляющее собой простую цепь, и </a:t>
            </a:r>
            <a:r>
              <a:rPr lang="ru-RU" i="1" dirty="0">
                <a:solidFill>
                  <a:srgbClr val="FF0000"/>
                </a:solidFill>
              </a:rPr>
              <a:t>звездное</a:t>
            </a:r>
            <a:r>
              <a:rPr lang="ru-RU" dirty="0">
                <a:solidFill>
                  <a:srgbClr val="FF0000"/>
                </a:solidFill>
              </a:rPr>
              <a:t> </a:t>
            </a:r>
            <a:r>
              <a:rPr lang="ru-RU" i="1" dirty="0">
                <a:solidFill>
                  <a:srgbClr val="FF0000"/>
                </a:solidFill>
              </a:rPr>
              <a:t>дерево</a:t>
            </a:r>
            <a:r>
              <a:rPr lang="ru-RU" dirty="0"/>
              <a:t> (или </a:t>
            </a:r>
            <a:r>
              <a:rPr lang="ru-RU" i="1" dirty="0"/>
              <a:t>куст</a:t>
            </a:r>
            <a:r>
              <a:rPr lang="ru-RU" dirty="0"/>
              <a:t>), в котором одна из вершин (центр) </a:t>
            </a:r>
            <a:r>
              <a:rPr lang="ru-RU" dirty="0" err="1"/>
              <a:t>смежна</a:t>
            </a:r>
            <a:r>
              <a:rPr lang="ru-RU" dirty="0"/>
              <a:t> со всеми остальными вершинами </a:t>
            </a:r>
            <a:r>
              <a:rPr lang="ru-RU" i="1" dirty="0"/>
              <a:t>(б).</a:t>
            </a:r>
          </a:p>
          <a:p>
            <a:pPr marL="0" indent="0">
              <a:buNone/>
            </a:pPr>
            <a:endParaRPr lang="ru-RU" dirty="0"/>
          </a:p>
        </p:txBody>
      </p:sp>
      <p:cxnSp>
        <p:nvCxnSpPr>
          <p:cNvPr id="18" name="Прямая соединительная линия 17"/>
          <p:cNvCxnSpPr/>
          <p:nvPr/>
        </p:nvCxnSpPr>
        <p:spPr>
          <a:xfrm>
            <a:off x="1763688" y="4940600"/>
            <a:ext cx="457088" cy="14458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Группа 25"/>
          <p:cNvGrpSpPr/>
          <p:nvPr/>
        </p:nvGrpSpPr>
        <p:grpSpPr>
          <a:xfrm>
            <a:off x="971600" y="3284984"/>
            <a:ext cx="5112568" cy="432048"/>
            <a:chOff x="971600" y="3284984"/>
            <a:chExt cx="5112568" cy="432048"/>
          </a:xfrm>
        </p:grpSpPr>
        <p:sp>
          <p:nvSpPr>
            <p:cNvPr id="8" name="Овал 7"/>
            <p:cNvSpPr/>
            <p:nvPr/>
          </p:nvSpPr>
          <p:spPr>
            <a:xfrm>
              <a:off x="2843808" y="3284984"/>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17" name="Группа 16"/>
            <p:cNvGrpSpPr/>
            <p:nvPr/>
          </p:nvGrpSpPr>
          <p:grpSpPr>
            <a:xfrm>
              <a:off x="971600" y="3284984"/>
              <a:ext cx="5112568" cy="432048"/>
              <a:chOff x="971600" y="3573016"/>
              <a:chExt cx="5112568" cy="432048"/>
            </a:xfrm>
          </p:grpSpPr>
          <p:grpSp>
            <p:nvGrpSpPr>
              <p:cNvPr id="13" name="Группа 12"/>
              <p:cNvGrpSpPr/>
              <p:nvPr/>
            </p:nvGrpSpPr>
            <p:grpSpPr>
              <a:xfrm>
                <a:off x="971600" y="3573016"/>
                <a:ext cx="2799928" cy="432048"/>
                <a:chOff x="971600" y="3573016"/>
                <a:chExt cx="2799928" cy="432048"/>
              </a:xfrm>
            </p:grpSpPr>
            <p:sp>
              <p:nvSpPr>
                <p:cNvPr id="4" name="Овал 3"/>
                <p:cNvSpPr/>
                <p:nvPr/>
              </p:nvSpPr>
              <p:spPr>
                <a:xfrm>
                  <a:off x="971600"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p:cNvSpPr/>
                <p:nvPr/>
              </p:nvSpPr>
              <p:spPr>
                <a:xfrm>
                  <a:off x="1907704"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единительная линия 5"/>
                <p:cNvCxnSpPr>
                  <a:stCxn id="4" idx="6"/>
                </p:cNvCxnSpPr>
                <p:nvPr/>
              </p:nvCxnSpPr>
              <p:spPr>
                <a:xfrm>
                  <a:off x="1403648"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2348136"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3275856"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 name="Группа 13"/>
              <p:cNvGrpSpPr/>
              <p:nvPr/>
            </p:nvGrpSpPr>
            <p:grpSpPr>
              <a:xfrm>
                <a:off x="3788296" y="3573016"/>
                <a:ext cx="2295872" cy="432048"/>
                <a:chOff x="3788296" y="3573016"/>
                <a:chExt cx="2295872" cy="432048"/>
              </a:xfrm>
            </p:grpSpPr>
            <p:grpSp>
              <p:nvGrpSpPr>
                <p:cNvPr id="19" name="Группа 18"/>
                <p:cNvGrpSpPr/>
                <p:nvPr/>
              </p:nvGrpSpPr>
              <p:grpSpPr>
                <a:xfrm>
                  <a:off x="3788296" y="3573016"/>
                  <a:ext cx="1872208" cy="432048"/>
                  <a:chOff x="971600" y="3573016"/>
                  <a:chExt cx="1872208" cy="432048"/>
                </a:xfrm>
              </p:grpSpPr>
              <p:sp>
                <p:nvSpPr>
                  <p:cNvPr id="20" name="Овал 19"/>
                  <p:cNvSpPr/>
                  <p:nvPr/>
                </p:nvSpPr>
                <p:spPr>
                  <a:xfrm>
                    <a:off x="971600"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1907704"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2" name="Прямая соединительная линия 21"/>
                  <p:cNvCxnSpPr>
                    <a:stCxn id="20" idx="6"/>
                  </p:cNvCxnSpPr>
                  <p:nvPr/>
                </p:nvCxnSpPr>
                <p:spPr>
                  <a:xfrm>
                    <a:off x="1403648"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2348136" y="3789040"/>
                    <a:ext cx="49567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Овал 24"/>
                <p:cNvSpPr/>
                <p:nvPr/>
              </p:nvSpPr>
              <p:spPr>
                <a:xfrm>
                  <a:off x="5652120" y="357301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grpSp>
      </p:grpSp>
      <p:sp>
        <p:nvSpPr>
          <p:cNvPr id="27" name="TextBox 26"/>
          <p:cNvSpPr txBox="1"/>
          <p:nvPr/>
        </p:nvSpPr>
        <p:spPr>
          <a:xfrm>
            <a:off x="6804248" y="3208620"/>
            <a:ext cx="396262" cy="584775"/>
          </a:xfrm>
          <a:prstGeom prst="rect">
            <a:avLst/>
          </a:prstGeom>
          <a:noFill/>
        </p:spPr>
        <p:txBody>
          <a:bodyPr wrap="none" rtlCol="0">
            <a:spAutoFit/>
          </a:bodyPr>
          <a:lstStyle/>
          <a:p>
            <a:r>
              <a:rPr lang="ru-RU" sz="3200" i="1" dirty="0"/>
              <a:t>а</a:t>
            </a:r>
          </a:p>
        </p:txBody>
      </p:sp>
      <p:sp>
        <p:nvSpPr>
          <p:cNvPr id="30" name="Овал 29"/>
          <p:cNvSpPr/>
          <p:nvPr/>
        </p:nvSpPr>
        <p:spPr>
          <a:xfrm>
            <a:off x="2195736" y="4941168"/>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1" name="Прямая соединительная линия 30"/>
          <p:cNvCxnSpPr/>
          <p:nvPr/>
        </p:nvCxnSpPr>
        <p:spPr>
          <a:xfrm flipV="1">
            <a:off x="1907704" y="5309592"/>
            <a:ext cx="335000" cy="27964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Прямая соединительная линия 34"/>
          <p:cNvCxnSpPr/>
          <p:nvPr/>
        </p:nvCxnSpPr>
        <p:spPr>
          <a:xfrm flipH="1" flipV="1">
            <a:off x="2555776" y="5301208"/>
            <a:ext cx="319346" cy="28803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Прямая соединительная линия 37"/>
          <p:cNvCxnSpPr>
            <a:endCxn id="49" idx="4"/>
          </p:cNvCxnSpPr>
          <p:nvPr/>
        </p:nvCxnSpPr>
        <p:spPr>
          <a:xfrm flipV="1">
            <a:off x="2411760" y="4509120"/>
            <a:ext cx="0" cy="45967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flipV="1">
            <a:off x="2627784" y="4940600"/>
            <a:ext cx="392350" cy="14458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Овал 45"/>
          <p:cNvSpPr/>
          <p:nvPr/>
        </p:nvSpPr>
        <p:spPr>
          <a:xfrm>
            <a:off x="1547664" y="551723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2771800" y="5524049"/>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2987824" y="465313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2195736" y="4077072"/>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1331640" y="4653136"/>
            <a:ext cx="432048"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TextBox 58"/>
          <p:cNvSpPr txBox="1"/>
          <p:nvPr/>
        </p:nvSpPr>
        <p:spPr>
          <a:xfrm>
            <a:off x="4118241" y="4648212"/>
            <a:ext cx="402674" cy="584775"/>
          </a:xfrm>
          <a:prstGeom prst="rect">
            <a:avLst/>
          </a:prstGeom>
          <a:noFill/>
        </p:spPr>
        <p:txBody>
          <a:bodyPr wrap="none" rtlCol="0">
            <a:spAutoFit/>
          </a:bodyPr>
          <a:lstStyle/>
          <a:p>
            <a:r>
              <a:rPr lang="ru-RU" sz="3200" i="1" dirty="0"/>
              <a:t>б</a:t>
            </a:r>
          </a:p>
        </p:txBody>
      </p:sp>
    </p:spTree>
    <p:extLst>
      <p:ext uri="{BB962C8B-B14F-4D97-AF65-F5344CB8AC3E}">
        <p14:creationId xmlns:p14="http://schemas.microsoft.com/office/powerpoint/2010/main" val="3949321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584775"/>
          </a:xfrm>
          <a:prstGeom prst="rect">
            <a:avLst/>
          </a:prstGeom>
          <a:noFill/>
        </p:spPr>
        <p:txBody>
          <a:bodyPr wrap="square" rtlCol="0">
            <a:spAutoFit/>
          </a:bodyPr>
          <a:lstStyle/>
          <a:p>
            <a:pPr algn="ctr"/>
            <a:r>
              <a:rPr lang="ru-RU" sz="3200" b="1" dirty="0">
                <a:solidFill>
                  <a:srgbClr val="FF0000"/>
                </a:solidFill>
              </a:rPr>
              <a:t>Характеристические числа графов</a:t>
            </a:r>
            <a:endParaRPr lang="ru-RU" sz="3200" dirty="0">
              <a:solidFill>
                <a:srgbClr val="FF0000"/>
              </a:solidFill>
            </a:endParaRPr>
          </a:p>
        </p:txBody>
      </p:sp>
      <p:sp>
        <p:nvSpPr>
          <p:cNvPr id="3" name="TextBox 2"/>
          <p:cNvSpPr txBox="1"/>
          <p:nvPr/>
        </p:nvSpPr>
        <p:spPr>
          <a:xfrm>
            <a:off x="0" y="428604"/>
            <a:ext cx="9144000" cy="1938992"/>
          </a:xfrm>
          <a:prstGeom prst="rect">
            <a:avLst/>
          </a:prstGeom>
          <a:noFill/>
        </p:spPr>
        <p:txBody>
          <a:bodyPr wrap="square" rtlCol="0">
            <a:spAutoFit/>
          </a:bodyPr>
          <a:lstStyle/>
          <a:p>
            <a:r>
              <a:rPr lang="ru-RU" sz="3000" dirty="0"/>
              <a:t>Рассмотрим некоторые характеристические числа графа, не зависящие от изоморфных преобразований. Такие числа называют инвариантами графа, т.е. у изоморфных графов они равны.</a:t>
            </a:r>
          </a:p>
        </p:txBody>
      </p:sp>
      <p:sp>
        <p:nvSpPr>
          <p:cNvPr id="4" name="TextBox 3"/>
          <p:cNvSpPr txBox="1"/>
          <p:nvPr/>
        </p:nvSpPr>
        <p:spPr>
          <a:xfrm>
            <a:off x="0" y="2143116"/>
            <a:ext cx="9144000" cy="2400657"/>
          </a:xfrm>
          <a:prstGeom prst="rect">
            <a:avLst/>
          </a:prstGeom>
          <a:noFill/>
        </p:spPr>
        <p:txBody>
          <a:bodyPr wrap="square" rtlCol="0">
            <a:spAutoFit/>
          </a:bodyPr>
          <a:lstStyle/>
          <a:p>
            <a:r>
              <a:rPr lang="ru-RU" sz="3000" b="1" dirty="0">
                <a:solidFill>
                  <a:srgbClr val="FF0000"/>
                </a:solidFill>
              </a:rPr>
              <a:t>Цикломатическое число</a:t>
            </a:r>
            <a:r>
              <a:rPr lang="ru-RU" sz="3000" b="1" dirty="0"/>
              <a:t>.</a:t>
            </a:r>
            <a:r>
              <a:rPr lang="ru-RU" sz="3000" i="1" dirty="0"/>
              <a:t> </a:t>
            </a:r>
            <a:r>
              <a:rPr lang="ru-RU" sz="3000" i="1" dirty="0">
                <a:solidFill>
                  <a:srgbClr val="FF0000"/>
                </a:solidFill>
              </a:rPr>
              <a:t>Цикломатическое  число</a:t>
            </a:r>
            <a:r>
              <a:rPr lang="ru-RU" sz="3000" dirty="0">
                <a:solidFill>
                  <a:srgbClr val="FF0000"/>
                </a:solidFill>
              </a:rPr>
              <a:t>  </a:t>
            </a:r>
            <a:r>
              <a:rPr lang="ru-RU" sz="3000" dirty="0"/>
              <a:t>графа указывает то  число ребер, которое нужно удалить из данного графа, чтобы получить дерево (для связного графа) или лес (для несвязного графа), т.е. добиться отсутствия у графа циклов.</a:t>
            </a:r>
          </a:p>
        </p:txBody>
      </p:sp>
      <p:sp>
        <p:nvSpPr>
          <p:cNvPr id="5" name="TextBox 4"/>
          <p:cNvSpPr txBox="1"/>
          <p:nvPr/>
        </p:nvSpPr>
        <p:spPr>
          <a:xfrm>
            <a:off x="0" y="4457343"/>
            <a:ext cx="9144000" cy="2400657"/>
          </a:xfrm>
          <a:prstGeom prst="rect">
            <a:avLst/>
          </a:prstGeom>
          <a:noFill/>
        </p:spPr>
        <p:txBody>
          <a:bodyPr wrap="square" rtlCol="0">
            <a:spAutoFit/>
          </a:bodyPr>
          <a:lstStyle/>
          <a:p>
            <a:r>
              <a:rPr lang="ru-RU" sz="3000" dirty="0"/>
              <a:t>Пусть связный граф </a:t>
            </a:r>
            <a:r>
              <a:rPr lang="en-US" sz="3000" i="1" dirty="0"/>
              <a:t>G</a:t>
            </a:r>
            <a:r>
              <a:rPr lang="ru-RU" sz="3000" dirty="0"/>
              <a:t>(</a:t>
            </a:r>
            <a:r>
              <a:rPr lang="en-US" sz="3000" i="1" dirty="0"/>
              <a:t>X</a:t>
            </a:r>
            <a:r>
              <a:rPr lang="ru-RU" sz="3000" i="1" dirty="0"/>
              <a:t>, </a:t>
            </a:r>
            <a:r>
              <a:rPr lang="en-US" sz="3000" i="1" dirty="0"/>
              <a:t>U</a:t>
            </a:r>
            <a:r>
              <a:rPr lang="ru-RU" sz="3000" dirty="0"/>
              <a:t>) имеет </a:t>
            </a:r>
            <a:r>
              <a:rPr lang="en-US" sz="3000" i="1" dirty="0"/>
              <a:t>n</a:t>
            </a:r>
            <a:r>
              <a:rPr lang="ru-RU" sz="3000" i="1" dirty="0"/>
              <a:t>=</a:t>
            </a:r>
            <a:r>
              <a:rPr lang="ru-RU" sz="3000" dirty="0">
                <a:sym typeface="Symbol"/>
              </a:rPr>
              <a:t></a:t>
            </a:r>
            <a:r>
              <a:rPr lang="en-US" sz="3000" i="1" dirty="0"/>
              <a:t>X</a:t>
            </a:r>
            <a:r>
              <a:rPr lang="ru-RU" sz="3000" dirty="0">
                <a:sym typeface="Symbol"/>
              </a:rPr>
              <a:t></a:t>
            </a:r>
            <a:r>
              <a:rPr lang="ru-RU" sz="3000" dirty="0"/>
              <a:t> вершин и </a:t>
            </a:r>
            <a:r>
              <a:rPr lang="en-US" sz="3000" i="1" dirty="0"/>
              <a:t>r</a:t>
            </a:r>
            <a:r>
              <a:rPr lang="ru-RU" sz="3000" i="1" dirty="0"/>
              <a:t>=</a:t>
            </a:r>
            <a:r>
              <a:rPr lang="ru-RU" sz="3000" dirty="0">
                <a:sym typeface="Symbol"/>
              </a:rPr>
              <a:t></a:t>
            </a:r>
            <a:r>
              <a:rPr lang="en-US" sz="3000" i="1" dirty="0"/>
              <a:t>U</a:t>
            </a:r>
            <a:r>
              <a:rPr lang="ru-RU" sz="3000" dirty="0">
                <a:sym typeface="Symbol"/>
              </a:rPr>
              <a:t></a:t>
            </a:r>
            <a:r>
              <a:rPr lang="ru-RU" sz="3000" i="1" dirty="0"/>
              <a:t>  </a:t>
            </a:r>
            <a:r>
              <a:rPr lang="ru-RU" sz="3000" dirty="0"/>
              <a:t>ребер. Тогда, дерево, построенное на этом графе имеет </a:t>
            </a:r>
            <a:r>
              <a:rPr lang="ru-RU" sz="3000" dirty="0">
                <a:sym typeface="Symbol"/>
              </a:rPr>
              <a:t></a:t>
            </a:r>
            <a:r>
              <a:rPr lang="en-US" sz="3000" i="1" dirty="0"/>
              <a:t>W</a:t>
            </a:r>
            <a:r>
              <a:rPr lang="ru-RU" sz="3000" dirty="0">
                <a:sym typeface="Symbol"/>
              </a:rPr>
              <a:t></a:t>
            </a:r>
            <a:r>
              <a:rPr lang="ru-RU" sz="3000" dirty="0"/>
              <a:t> =</a:t>
            </a:r>
            <a:r>
              <a:rPr lang="ru-RU" sz="3000" i="1" dirty="0"/>
              <a:t> </a:t>
            </a:r>
            <a:r>
              <a:rPr lang="en-US" sz="3000" i="1" dirty="0"/>
              <a:t>n</a:t>
            </a:r>
            <a:r>
              <a:rPr lang="ru-RU" sz="3000" i="1" dirty="0"/>
              <a:t>-</a:t>
            </a:r>
            <a:r>
              <a:rPr lang="ru-RU" sz="3000" dirty="0"/>
              <a:t>1 ребро. По определению цикломатическое число</a:t>
            </a:r>
          </a:p>
          <a:p>
            <a:r>
              <a:rPr lang="ru-RU" sz="3000" i="1" dirty="0">
                <a:sym typeface="Symbol"/>
              </a:rPr>
              <a:t></a:t>
            </a:r>
            <a:r>
              <a:rPr lang="ru-RU" sz="3000" i="1" dirty="0"/>
              <a:t> </a:t>
            </a:r>
            <a:r>
              <a:rPr lang="ru-RU" sz="3000" dirty="0"/>
              <a:t>(</a:t>
            </a:r>
            <a:r>
              <a:rPr lang="en-US" sz="3000" i="1" dirty="0"/>
              <a:t>G</a:t>
            </a:r>
            <a:r>
              <a:rPr lang="ru-RU" sz="3000" dirty="0"/>
              <a:t>) = </a:t>
            </a:r>
            <a:r>
              <a:rPr lang="en-US" sz="3000" i="1" dirty="0"/>
              <a:t>r </a:t>
            </a:r>
            <a:r>
              <a:rPr lang="ru-RU" sz="3000" i="1" dirty="0"/>
              <a:t>- </a:t>
            </a:r>
            <a:r>
              <a:rPr lang="ru-RU" sz="3000" dirty="0"/>
              <a:t>(</a:t>
            </a:r>
            <a:r>
              <a:rPr lang="en-US" sz="3000" i="1" dirty="0"/>
              <a:t>n </a:t>
            </a:r>
            <a:r>
              <a:rPr lang="ru-RU" sz="3000" dirty="0"/>
              <a:t>-1) =</a:t>
            </a:r>
            <a:r>
              <a:rPr lang="ru-RU" sz="3000" i="1" dirty="0"/>
              <a:t> </a:t>
            </a:r>
            <a:r>
              <a:rPr lang="en-US" sz="3000" i="1" dirty="0"/>
              <a:t>r</a:t>
            </a:r>
            <a:r>
              <a:rPr lang="ru-RU" sz="3000" i="1" dirty="0"/>
              <a:t> – </a:t>
            </a:r>
            <a:r>
              <a:rPr lang="en-US" sz="3000" i="1" dirty="0"/>
              <a:t>n </a:t>
            </a:r>
            <a:r>
              <a:rPr lang="ru-RU" sz="3000" dirty="0"/>
              <a:t>+1.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3500462"/>
          </a:xfrm>
        </p:spPr>
        <p:txBody>
          <a:bodyPr>
            <a:normAutofit/>
          </a:bodyPr>
          <a:lstStyle/>
          <a:p>
            <a:pPr marL="0" indent="360363">
              <a:buNone/>
            </a:pPr>
            <a:r>
              <a:rPr lang="ru-RU" dirty="0"/>
              <a:t>Первой работой теории графов как </a:t>
            </a:r>
            <a:r>
              <a:rPr lang="ru-RU" dirty="0" err="1"/>
              <a:t>математи</a:t>
            </a:r>
            <a:r>
              <a:rPr lang="en-US" dirty="0"/>
              <a:t>-</a:t>
            </a:r>
            <a:r>
              <a:rPr lang="ru-RU" dirty="0"/>
              <a:t>ческой дисциплины считают статью Эйлера (1736 г.), в которой рассматривалась задача о </a:t>
            </a:r>
            <a:r>
              <a:rPr lang="ru-RU" dirty="0" err="1"/>
              <a:t>Кёнингс</a:t>
            </a:r>
            <a:r>
              <a:rPr lang="en-US" dirty="0"/>
              <a:t>-</a:t>
            </a:r>
            <a:r>
              <a:rPr lang="ru-RU" dirty="0" err="1"/>
              <a:t>бергских</a:t>
            </a:r>
            <a:r>
              <a:rPr lang="ru-RU" dirty="0"/>
              <a:t> мостах. Эйлер показал, что нельзя обойти семь городских мостов и вернуться в исходную точку, пройдя по каждому мосту ровно один раз. </a:t>
            </a:r>
          </a:p>
        </p:txBody>
      </p:sp>
      <p:pic>
        <p:nvPicPr>
          <p:cNvPr id="197634" name="Picture 2" descr="7 bridges.svg"/>
          <p:cNvPicPr>
            <a:picLocks noChangeAspect="1" noChangeArrowheads="1"/>
          </p:cNvPicPr>
          <p:nvPr/>
        </p:nvPicPr>
        <p:blipFill>
          <a:blip r:embed="rId2" cstate="print"/>
          <a:srcRect/>
          <a:stretch>
            <a:fillRect/>
          </a:stretch>
        </p:blipFill>
        <p:spPr bwMode="auto">
          <a:xfrm>
            <a:off x="642910" y="2852936"/>
            <a:ext cx="3929090" cy="3143272"/>
          </a:xfrm>
          <a:prstGeom prst="rect">
            <a:avLst/>
          </a:prstGeom>
          <a:noFill/>
        </p:spPr>
      </p:pic>
      <p:pic>
        <p:nvPicPr>
          <p:cNvPr id="7" name="Рисунок 6" descr="Königsberg_graph.svg.png"/>
          <p:cNvPicPr>
            <a:picLocks noChangeAspect="1"/>
          </p:cNvPicPr>
          <p:nvPr/>
        </p:nvPicPr>
        <p:blipFill>
          <a:blip r:embed="rId3" cstate="print"/>
          <a:stretch>
            <a:fillRect/>
          </a:stretch>
        </p:blipFill>
        <p:spPr>
          <a:xfrm>
            <a:off x="5143504" y="3071810"/>
            <a:ext cx="2982536" cy="2386029"/>
          </a:xfrm>
          <a:prstGeom prst="rect">
            <a:avLst/>
          </a:prstGeom>
        </p:spPr>
      </p:pic>
      <p:sp>
        <p:nvSpPr>
          <p:cNvPr id="2" name="TextBox 1"/>
          <p:cNvSpPr txBox="1"/>
          <p:nvPr/>
        </p:nvSpPr>
        <p:spPr>
          <a:xfrm>
            <a:off x="0" y="5805264"/>
            <a:ext cx="9144000" cy="1077218"/>
          </a:xfrm>
          <a:prstGeom prst="rect">
            <a:avLst/>
          </a:prstGeom>
          <a:noFill/>
        </p:spPr>
        <p:txBody>
          <a:bodyPr wrap="square" rtlCol="0">
            <a:spAutoFit/>
          </a:bodyPr>
          <a:lstStyle/>
          <a:p>
            <a:r>
              <a:rPr lang="ru-RU" sz="3200" dirty="0"/>
              <a:t>Термин «граф» впервые был введен спустя 200 лет (в 1936 г.) Д. Кенигом</a:t>
            </a:r>
            <a:r>
              <a:rPr lang="ru-RU"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down)">
                                      <p:cBhvr>
                                        <p:cTn id="7" dur="1500"/>
                                        <p:tgtEl>
                                          <p:spTgt spid="197634"/>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125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85720" y="-71462"/>
            <a:ext cx="8858280" cy="2143115"/>
          </a:xfrm>
        </p:spPr>
        <p:txBody>
          <a:bodyPr/>
          <a:lstStyle/>
          <a:p>
            <a:pPr marL="0" indent="17463">
              <a:spcBef>
                <a:spcPts val="0"/>
              </a:spcBef>
              <a:buNone/>
            </a:pPr>
            <a:r>
              <a:rPr lang="ru-RU" sz="3000" dirty="0"/>
              <a:t>Для несвязного графа с </a:t>
            </a:r>
            <a:r>
              <a:rPr lang="en-US" sz="3000" i="1" dirty="0"/>
              <a:t>p </a:t>
            </a:r>
            <a:r>
              <a:rPr lang="ru-RU" sz="3000" dirty="0"/>
              <a:t>компонентами связности, цикломатическое число</a:t>
            </a:r>
          </a:p>
          <a:p>
            <a:pPr marL="0" indent="17463" algn="ctr">
              <a:spcBef>
                <a:spcPts val="0"/>
              </a:spcBef>
              <a:buNone/>
            </a:pPr>
            <a:r>
              <a:rPr lang="ru-RU" sz="3000" i="1" dirty="0">
                <a:sym typeface="Symbol"/>
              </a:rPr>
              <a:t></a:t>
            </a:r>
            <a:r>
              <a:rPr lang="ru-RU" sz="3000" i="1" dirty="0"/>
              <a:t> </a:t>
            </a:r>
            <a:r>
              <a:rPr lang="ru-RU" sz="3000" dirty="0"/>
              <a:t>(</a:t>
            </a:r>
            <a:r>
              <a:rPr lang="en-US" sz="3000" i="1" dirty="0"/>
              <a:t>G</a:t>
            </a:r>
            <a:r>
              <a:rPr lang="ru-RU" sz="3000" dirty="0"/>
              <a:t>) = </a:t>
            </a:r>
            <a:r>
              <a:rPr lang="en-US" sz="3000" i="1" dirty="0"/>
              <a:t>r</a:t>
            </a:r>
            <a:r>
              <a:rPr lang="ru-RU" sz="3000" i="1" dirty="0"/>
              <a:t> – </a:t>
            </a:r>
            <a:r>
              <a:rPr lang="en-US" sz="3000" i="1" dirty="0"/>
              <a:t>n </a:t>
            </a:r>
            <a:r>
              <a:rPr lang="ru-RU" sz="3000" dirty="0"/>
              <a:t>+ </a:t>
            </a:r>
            <a:r>
              <a:rPr lang="en-US" sz="3000" i="1" dirty="0"/>
              <a:t>p</a:t>
            </a:r>
            <a:r>
              <a:rPr lang="ru-RU" sz="3000" i="1" dirty="0"/>
              <a:t>.</a:t>
            </a:r>
            <a:endParaRPr lang="ru-RU" sz="3000" dirty="0"/>
          </a:p>
          <a:p>
            <a:pPr marL="0" indent="17463">
              <a:spcBef>
                <a:spcPts val="0"/>
              </a:spcBef>
              <a:buNone/>
            </a:pPr>
            <a:r>
              <a:rPr lang="ru-RU" sz="3000" dirty="0"/>
              <a:t>Цикломатическое число всегда неотрицательно.</a:t>
            </a:r>
          </a:p>
          <a:p>
            <a:pPr>
              <a:buNone/>
            </a:pPr>
            <a:endParaRPr lang="ru-RU" dirty="0"/>
          </a:p>
        </p:txBody>
      </p:sp>
      <p:sp>
        <p:nvSpPr>
          <p:cNvPr id="4" name="Прямоугольник 3"/>
          <p:cNvSpPr/>
          <p:nvPr/>
        </p:nvSpPr>
        <p:spPr>
          <a:xfrm>
            <a:off x="357190" y="1714488"/>
            <a:ext cx="8858280" cy="1015663"/>
          </a:xfrm>
          <a:prstGeom prst="rect">
            <a:avLst/>
          </a:prstGeom>
        </p:spPr>
        <p:txBody>
          <a:bodyPr wrap="square">
            <a:spAutoFit/>
          </a:bodyPr>
          <a:lstStyle/>
          <a:p>
            <a:r>
              <a:rPr lang="ru-RU" sz="3000" dirty="0"/>
              <a:t>Цикломатическое число графа равно максимальному числу независимых циклов.</a:t>
            </a:r>
          </a:p>
        </p:txBody>
      </p:sp>
      <p:sp>
        <p:nvSpPr>
          <p:cNvPr id="5" name="Прямоугольник 4"/>
          <p:cNvSpPr/>
          <p:nvPr/>
        </p:nvSpPr>
        <p:spPr>
          <a:xfrm>
            <a:off x="214282" y="2571744"/>
            <a:ext cx="8929718" cy="4339650"/>
          </a:xfrm>
          <a:prstGeom prst="rect">
            <a:avLst/>
          </a:prstGeom>
        </p:spPr>
        <p:txBody>
          <a:bodyPr wrap="square">
            <a:spAutoFit/>
          </a:bodyPr>
          <a:lstStyle/>
          <a:p>
            <a:r>
              <a:rPr lang="ru-RU" sz="3000" b="1" dirty="0">
                <a:solidFill>
                  <a:srgbClr val="FF0000"/>
                </a:solidFill>
              </a:rPr>
              <a:t>Хроматическое число. </a:t>
            </a:r>
            <a:r>
              <a:rPr lang="ru-RU" sz="3000" dirty="0"/>
              <a:t>Пусть, задан граф </a:t>
            </a:r>
            <a:r>
              <a:rPr lang="en-US" sz="3000" i="1" dirty="0"/>
              <a:t>G</a:t>
            </a:r>
            <a:r>
              <a:rPr lang="ru-RU" sz="3000" dirty="0"/>
              <a:t>(</a:t>
            </a:r>
            <a:r>
              <a:rPr lang="en-US" sz="3000" i="1" dirty="0"/>
              <a:t>X</a:t>
            </a:r>
            <a:r>
              <a:rPr lang="ru-RU" sz="3000" i="1" dirty="0"/>
              <a:t>,</a:t>
            </a:r>
            <a:r>
              <a:rPr lang="en-US" sz="3000" i="1" dirty="0"/>
              <a:t>U</a:t>
            </a:r>
            <a:r>
              <a:rPr lang="ru-RU" sz="3000" dirty="0"/>
              <a:t>) без петель. Разобьем множество его вершин на </a:t>
            </a:r>
            <a:r>
              <a:rPr lang="ru-RU" sz="3000" i="1" dirty="0" err="1"/>
              <a:t>k</a:t>
            </a:r>
            <a:r>
              <a:rPr lang="ru-RU" sz="3000" dirty="0"/>
              <a:t> непересекающихся подмножеств </a:t>
            </a:r>
            <a:r>
              <a:rPr lang="en-US" sz="3000" i="1" dirty="0"/>
              <a:t>X</a:t>
            </a:r>
            <a:r>
              <a:rPr lang="ru-RU" sz="3000" i="1" baseline="-25000" dirty="0"/>
              <a:t>1</a:t>
            </a:r>
            <a:r>
              <a:rPr lang="ru-RU" sz="3000" i="1" dirty="0"/>
              <a:t>, </a:t>
            </a:r>
            <a:r>
              <a:rPr lang="en-US" sz="3000" i="1" dirty="0"/>
              <a:t>X</a:t>
            </a:r>
            <a:r>
              <a:rPr lang="ru-RU" sz="3000" i="1" baseline="-25000" dirty="0"/>
              <a:t>2</a:t>
            </a:r>
            <a:r>
              <a:rPr lang="ru-RU" sz="3000" i="1" dirty="0"/>
              <a:t>, ..., </a:t>
            </a:r>
            <a:r>
              <a:rPr lang="en-US" sz="3000" i="1" dirty="0" err="1"/>
              <a:t>X</a:t>
            </a:r>
            <a:r>
              <a:rPr lang="en-US" sz="3000" i="1" baseline="-25000" dirty="0" err="1"/>
              <a:t>k</a:t>
            </a:r>
            <a:r>
              <a:rPr lang="ru-RU" sz="3000" i="1" dirty="0"/>
              <a:t>,       </a:t>
            </a:r>
          </a:p>
          <a:p>
            <a:r>
              <a:rPr lang="ru-RU" sz="3000" i="1" dirty="0"/>
              <a:t>   </a:t>
            </a:r>
            <a:r>
              <a:rPr lang="ru-RU" sz="3600" i="1" dirty="0"/>
              <a:t>   </a:t>
            </a:r>
            <a:r>
              <a:rPr lang="ru-RU" sz="3000" i="1" dirty="0"/>
              <a:t>                                                 </a:t>
            </a:r>
            <a:r>
              <a:rPr lang="ru-RU" sz="3000" dirty="0">
                <a:sym typeface="Symbol"/>
              </a:rPr>
              <a:t></a:t>
            </a:r>
            <a:r>
              <a:rPr lang="ru-RU" sz="3000" dirty="0"/>
              <a:t>] так, чтобы любые две смежные вершины </a:t>
            </a:r>
            <a:r>
              <a:rPr lang="en-US" sz="3000" i="1" dirty="0" err="1"/>
              <a:t>x</a:t>
            </a:r>
            <a:r>
              <a:rPr lang="en-US" sz="3000" i="1" baseline="-25000" dirty="0" err="1"/>
              <a:t>a</a:t>
            </a:r>
            <a:r>
              <a:rPr lang="en-US" sz="3000" i="1" dirty="0"/>
              <a:t> </a:t>
            </a:r>
            <a:r>
              <a:rPr lang="ru-RU" sz="3000" dirty="0"/>
              <a:t>и</a:t>
            </a:r>
            <a:r>
              <a:rPr lang="ru-RU" sz="3000" i="1" dirty="0"/>
              <a:t> </a:t>
            </a:r>
            <a:r>
              <a:rPr lang="en-US" sz="3000" i="1" dirty="0" err="1"/>
              <a:t>x</a:t>
            </a:r>
            <a:r>
              <a:rPr lang="en-US" sz="3000" i="1" baseline="-25000" dirty="0" err="1"/>
              <a:t>b</a:t>
            </a:r>
            <a:r>
              <a:rPr lang="en-US" sz="3000" dirty="0" err="1">
                <a:sym typeface="Symbol"/>
              </a:rPr>
              <a:t></a:t>
            </a:r>
            <a:r>
              <a:rPr lang="en-US" sz="3000" i="1" dirty="0" err="1"/>
              <a:t>X</a:t>
            </a:r>
            <a:r>
              <a:rPr lang="en-US" sz="3000" dirty="0"/>
              <a:t> </a:t>
            </a:r>
            <a:r>
              <a:rPr lang="ru-RU" sz="3000" dirty="0"/>
              <a:t>принадлежали разным подмножествам, т.е. чтобы ребра графа </a:t>
            </a:r>
            <a:r>
              <a:rPr lang="en-US" sz="3000" i="1" dirty="0"/>
              <a:t>G</a:t>
            </a:r>
            <a:r>
              <a:rPr lang="ru-RU" sz="3000" dirty="0"/>
              <a:t>(</a:t>
            </a:r>
            <a:r>
              <a:rPr lang="en-US" sz="3000" i="1" dirty="0"/>
              <a:t>X</a:t>
            </a:r>
            <a:r>
              <a:rPr lang="ru-RU" sz="3000" i="1" dirty="0"/>
              <a:t>,</a:t>
            </a:r>
            <a:r>
              <a:rPr lang="en-US" sz="3000" i="1" dirty="0"/>
              <a:t>U</a:t>
            </a:r>
            <a:r>
              <a:rPr lang="ru-RU" sz="3000" dirty="0"/>
              <a:t>) соединяли вершины из разных подмножеств (</a:t>
            </a:r>
            <a:r>
              <a:rPr lang="ru-RU" sz="3000" dirty="0">
                <a:sym typeface="Symbol"/>
              </a:rPr>
              <a:t></a:t>
            </a:r>
            <a:r>
              <a:rPr lang="en-US" sz="3000" i="1" dirty="0" err="1"/>
              <a:t>X</a:t>
            </a:r>
            <a:r>
              <a:rPr lang="en-US" sz="3000" i="1" baseline="-25000" dirty="0" err="1"/>
              <a:t>s</a:t>
            </a:r>
            <a:r>
              <a:rPr lang="en-US" sz="3000" dirty="0" err="1">
                <a:sym typeface="Symbol"/>
              </a:rPr>
              <a:t></a:t>
            </a:r>
            <a:r>
              <a:rPr lang="en-US" sz="3000" i="1" dirty="0" err="1"/>
              <a:t>X</a:t>
            </a:r>
            <a:r>
              <a:rPr lang="en-US" sz="3000" i="1" dirty="0"/>
              <a:t> </a:t>
            </a:r>
            <a:r>
              <a:rPr lang="ru-RU" sz="3000" dirty="0"/>
              <a:t>[</a:t>
            </a:r>
            <a:r>
              <a:rPr lang="ru-RU" sz="3000" i="1" dirty="0"/>
              <a:t>Г</a:t>
            </a:r>
            <a:r>
              <a:rPr lang="en-US" sz="3000" i="1" dirty="0" err="1"/>
              <a:t>X</a:t>
            </a:r>
            <a:r>
              <a:rPr lang="en-US" sz="3000" i="1" baseline="-25000" dirty="0" err="1"/>
              <a:t>s</a:t>
            </a:r>
            <a:r>
              <a:rPr lang="en-US" sz="3000" dirty="0" err="1">
                <a:sym typeface="Symbol"/>
              </a:rPr>
              <a:t></a:t>
            </a:r>
            <a:r>
              <a:rPr lang="en-US" sz="3000" i="1" dirty="0" err="1"/>
              <a:t>X</a:t>
            </a:r>
            <a:r>
              <a:rPr lang="en-US" sz="3000" i="1" baseline="-25000" dirty="0" err="1"/>
              <a:t>s</a:t>
            </a:r>
            <a:r>
              <a:rPr lang="ru-RU" sz="3000" dirty="0"/>
              <a:t>=</a:t>
            </a:r>
            <a:r>
              <a:rPr lang="ru-RU" sz="3000" dirty="0">
                <a:sym typeface="Symbol"/>
              </a:rPr>
              <a:t></a:t>
            </a:r>
            <a:r>
              <a:rPr lang="ru-RU" sz="3000" dirty="0"/>
              <a:t>], где </a:t>
            </a:r>
            <a:r>
              <a:rPr lang="ru-RU" sz="3000" i="1" dirty="0"/>
              <a:t>Г</a:t>
            </a:r>
            <a:r>
              <a:rPr lang="en-US" sz="3000" i="1" dirty="0"/>
              <a:t>X</a:t>
            </a:r>
            <a:r>
              <a:rPr lang="en-US" sz="3000" i="1" baseline="-25000" dirty="0"/>
              <a:t>s</a:t>
            </a:r>
            <a:r>
              <a:rPr lang="ru-RU" sz="3000" dirty="0"/>
              <a:t> множество вершин, смежных вершинам множества </a:t>
            </a:r>
            <a:r>
              <a:rPr lang="en-US" sz="3000" i="1" dirty="0"/>
              <a:t>X</a:t>
            </a:r>
            <a:r>
              <a:rPr lang="en-US" sz="3000" i="1" baseline="-25000" dirty="0"/>
              <a:t>s</a:t>
            </a:r>
            <a:r>
              <a:rPr lang="ru-RU" sz="3000" dirty="0"/>
              <a:t>).</a:t>
            </a:r>
          </a:p>
        </p:txBody>
      </p:sp>
      <p:graphicFrame>
        <p:nvGraphicFramePr>
          <p:cNvPr id="228354" name="Object 2"/>
          <p:cNvGraphicFramePr>
            <a:graphicFrameLocks noChangeAspect="1"/>
          </p:cNvGraphicFramePr>
          <p:nvPr/>
        </p:nvGraphicFramePr>
        <p:xfrm>
          <a:off x="714375" y="3857628"/>
          <a:ext cx="4357691" cy="871538"/>
        </p:xfrm>
        <a:graphic>
          <a:graphicData uri="http://schemas.openxmlformats.org/presentationml/2006/ole">
            <mc:AlternateContent xmlns:mc="http://schemas.openxmlformats.org/markup-compatibility/2006">
              <mc:Choice xmlns:v="urn:schemas-microsoft-com:vml" Requires="v">
                <p:oleObj spid="_x0000_s228375" name="Формула" r:id="rId3" imgW="54864000" imgH="10363200" progId="Equation.3">
                  <p:embed/>
                </p:oleObj>
              </mc:Choice>
              <mc:Fallback>
                <p:oleObj name="Формула" r:id="rId3" imgW="54864000" imgH="10363200" progId="Equation.3">
                  <p:embed/>
                  <p:pic>
                    <p:nvPicPr>
                      <p:cNvPr id="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5" y="3857628"/>
                        <a:ext cx="4357691" cy="871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par>
                                <p:cTn id="13" presetID="1" presetClass="entr" presetSubtype="0" fill="hold" nodeType="withEffect">
                                  <p:stCondLst>
                                    <p:cond delay="0"/>
                                  </p:stCondLst>
                                  <p:childTnLst>
                                    <p:set>
                                      <p:cBhvr>
                                        <p:cTn id="14" dur="1" fill="hold">
                                          <p:stCondLst>
                                            <p:cond delay="0"/>
                                          </p:stCondLst>
                                        </p:cTn>
                                        <p:tgtEl>
                                          <p:spTgt spid="228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 name="TextBox 4"/>
          <p:cNvSpPr txBox="1"/>
          <p:nvPr/>
        </p:nvSpPr>
        <p:spPr>
          <a:xfrm>
            <a:off x="0" y="-99392"/>
            <a:ext cx="9144000" cy="3785652"/>
          </a:xfrm>
          <a:prstGeom prst="rect">
            <a:avLst/>
          </a:prstGeom>
          <a:noFill/>
        </p:spPr>
        <p:txBody>
          <a:bodyPr wrap="square" rtlCol="0">
            <a:spAutoFit/>
          </a:bodyPr>
          <a:lstStyle/>
          <a:p>
            <a:r>
              <a:rPr lang="ru-RU" sz="3000" dirty="0"/>
              <a:t>Задача раскраски вершин графа формулируется следующим образом. Необходимо раскрасить вершины графа таким образом, чтобы смежные вершины были окрашены в разные цвета. Минимальное число красок, в которые можно раскрасить граф называется </a:t>
            </a:r>
            <a:r>
              <a:rPr lang="ru-RU" sz="3000" i="1" dirty="0">
                <a:solidFill>
                  <a:srgbClr val="FF0000"/>
                </a:solidFill>
              </a:rPr>
              <a:t>хроматическим числом</a:t>
            </a:r>
            <a:r>
              <a:rPr lang="ru-RU" sz="3000" dirty="0">
                <a:solidFill>
                  <a:srgbClr val="FF0000"/>
                </a:solidFill>
              </a:rPr>
              <a:t> </a:t>
            </a:r>
            <a:r>
              <a:rPr lang="ru-RU" sz="3000" i="1" dirty="0"/>
              <a:t>графа</a:t>
            </a:r>
            <a:r>
              <a:rPr lang="ru-RU" sz="3000" dirty="0"/>
              <a:t> и обозначается  </a:t>
            </a:r>
            <a:r>
              <a:rPr lang="ru-RU" sz="3000" dirty="0">
                <a:sym typeface="Symbol"/>
              </a:rPr>
              <a:t></a:t>
            </a:r>
            <a:r>
              <a:rPr lang="ru-RU" sz="3000" dirty="0"/>
              <a:t>(</a:t>
            </a:r>
            <a:r>
              <a:rPr lang="en-US" sz="3000" i="1" dirty="0"/>
              <a:t>G</a:t>
            </a:r>
            <a:r>
              <a:rPr lang="ru-RU" sz="3000" dirty="0"/>
              <a:t>), а граф </a:t>
            </a:r>
            <a:r>
              <a:rPr lang="en-US" sz="3000" i="1" dirty="0"/>
              <a:t>G</a:t>
            </a:r>
            <a:r>
              <a:rPr lang="ru-RU" sz="3000" dirty="0"/>
              <a:t>(</a:t>
            </a:r>
            <a:r>
              <a:rPr lang="en-US" sz="3000" i="1" dirty="0"/>
              <a:t>X</a:t>
            </a:r>
            <a:r>
              <a:rPr lang="ru-RU" sz="3000" i="1" dirty="0"/>
              <a:t>, </a:t>
            </a:r>
            <a:r>
              <a:rPr lang="en-US" sz="3000" i="1" dirty="0"/>
              <a:t>U</a:t>
            </a:r>
            <a:r>
              <a:rPr lang="ru-RU" sz="3000" dirty="0"/>
              <a:t>) называют </a:t>
            </a:r>
            <a:r>
              <a:rPr lang="ru-RU" sz="3000" dirty="0">
                <a:solidFill>
                  <a:srgbClr val="FF0000"/>
                </a:solidFill>
                <a:sym typeface="Symbol"/>
              </a:rPr>
              <a:t></a:t>
            </a:r>
            <a:r>
              <a:rPr lang="ru-RU" sz="3000" dirty="0">
                <a:solidFill>
                  <a:srgbClr val="FF0000"/>
                </a:solidFill>
              </a:rPr>
              <a:t>-</a:t>
            </a:r>
            <a:r>
              <a:rPr lang="ru-RU" sz="3000" i="1" dirty="0">
                <a:solidFill>
                  <a:srgbClr val="FF0000"/>
                </a:solidFill>
              </a:rPr>
              <a:t>хроматическим</a:t>
            </a:r>
            <a:r>
              <a:rPr lang="ru-RU" sz="3000" dirty="0">
                <a:solidFill>
                  <a:srgbClr val="FF0000"/>
                </a:solidFill>
              </a:rPr>
              <a:t>.</a:t>
            </a:r>
          </a:p>
        </p:txBody>
      </p:sp>
      <p:sp>
        <p:nvSpPr>
          <p:cNvPr id="6" name="TextBox 5"/>
          <p:cNvSpPr txBox="1"/>
          <p:nvPr/>
        </p:nvSpPr>
        <p:spPr>
          <a:xfrm>
            <a:off x="0" y="3534013"/>
            <a:ext cx="9144064" cy="3323987"/>
          </a:xfrm>
          <a:prstGeom prst="rect">
            <a:avLst/>
          </a:prstGeom>
          <a:noFill/>
        </p:spPr>
        <p:txBody>
          <a:bodyPr wrap="square" rtlCol="0">
            <a:spAutoFit/>
          </a:bodyPr>
          <a:lstStyle/>
          <a:p>
            <a:r>
              <a:rPr lang="ru-RU" sz="3000" dirty="0"/>
              <a:t>Особое значение имеет частный вид </a:t>
            </a:r>
            <a:r>
              <a:rPr lang="ru-RU" sz="3000" dirty="0">
                <a:sym typeface="Symbol"/>
              </a:rPr>
              <a:t></a:t>
            </a:r>
            <a:r>
              <a:rPr lang="ru-RU" sz="3000" dirty="0"/>
              <a:t>-</a:t>
            </a:r>
            <a:r>
              <a:rPr lang="ru-RU" sz="3000" dirty="0" err="1"/>
              <a:t>хроматичес-кого</a:t>
            </a:r>
            <a:r>
              <a:rPr lang="ru-RU" sz="3000" dirty="0"/>
              <a:t> графа – </a:t>
            </a:r>
            <a:r>
              <a:rPr lang="ru-RU" sz="3000" i="1" dirty="0" err="1">
                <a:solidFill>
                  <a:srgbClr val="FF0000"/>
                </a:solidFill>
              </a:rPr>
              <a:t>бихроматический</a:t>
            </a:r>
            <a:r>
              <a:rPr lang="ru-RU" sz="3000" dirty="0">
                <a:solidFill>
                  <a:srgbClr val="FF0000"/>
                </a:solidFill>
              </a:rPr>
              <a:t> </a:t>
            </a:r>
            <a:r>
              <a:rPr lang="ru-RU" sz="3000" i="1" dirty="0">
                <a:solidFill>
                  <a:srgbClr val="FF0000"/>
                </a:solidFill>
              </a:rPr>
              <a:t>граф</a:t>
            </a:r>
            <a:r>
              <a:rPr lang="ru-RU" sz="3000" dirty="0"/>
              <a:t>, для которого множество вершин </a:t>
            </a:r>
            <a:r>
              <a:rPr lang="en-US" sz="3000" i="1" dirty="0"/>
              <a:t>X </a:t>
            </a:r>
            <a:r>
              <a:rPr lang="ru-RU" sz="3000" dirty="0"/>
              <a:t>можно разбить на два непересекающихся подмножества </a:t>
            </a:r>
            <a:r>
              <a:rPr lang="ru-RU" sz="3000" i="1" dirty="0"/>
              <a:t>Х</a:t>
            </a:r>
            <a:r>
              <a:rPr lang="ru-RU" sz="3000" i="1" baseline="-25000" dirty="0"/>
              <a:t>1 </a:t>
            </a:r>
            <a:r>
              <a:rPr lang="ru-RU" sz="3000" dirty="0"/>
              <a:t>и </a:t>
            </a:r>
            <a:r>
              <a:rPr lang="ru-RU" sz="3000" i="1" dirty="0"/>
              <a:t>Х</a:t>
            </a:r>
            <a:r>
              <a:rPr lang="ru-RU" sz="3000" baseline="-25000" dirty="0"/>
              <a:t>2 </a:t>
            </a:r>
            <a:r>
              <a:rPr lang="ru-RU" sz="3000" dirty="0"/>
              <a:t>так, чтобы ребра соединяли вершины разных подмножеств (</a:t>
            </a:r>
            <a:r>
              <a:rPr lang="ru-RU" sz="3000" i="1" dirty="0"/>
              <a:t>Х=Х</a:t>
            </a:r>
            <a:r>
              <a:rPr lang="ru-RU" sz="3000" i="1" baseline="-25000" dirty="0"/>
              <a:t>1</a:t>
            </a:r>
            <a:r>
              <a:rPr lang="ru-RU" sz="3000" dirty="0">
                <a:sym typeface="Symbol"/>
              </a:rPr>
              <a:t></a:t>
            </a:r>
            <a:r>
              <a:rPr lang="ru-RU" sz="3000" i="1" dirty="0"/>
              <a:t>Х</a:t>
            </a:r>
            <a:r>
              <a:rPr lang="ru-RU" sz="3000" i="1" baseline="-25000" dirty="0"/>
              <a:t>2</a:t>
            </a:r>
            <a:r>
              <a:rPr lang="ru-RU" sz="3000" i="1" dirty="0"/>
              <a:t>, Х</a:t>
            </a:r>
            <a:r>
              <a:rPr lang="ru-RU" sz="3000" i="1" baseline="-25000" dirty="0"/>
              <a:t>1</a:t>
            </a:r>
            <a:r>
              <a:rPr lang="ru-RU" sz="3000" dirty="0">
                <a:sym typeface="Symbol"/>
              </a:rPr>
              <a:t></a:t>
            </a:r>
            <a:r>
              <a:rPr lang="ru-RU" sz="3000" i="1" dirty="0"/>
              <a:t>Х</a:t>
            </a:r>
            <a:r>
              <a:rPr lang="ru-RU" sz="3000" i="1" baseline="-25000" dirty="0"/>
              <a:t>2</a:t>
            </a:r>
            <a:r>
              <a:rPr lang="ru-RU" sz="3000" dirty="0"/>
              <a:t>=</a:t>
            </a:r>
            <a:r>
              <a:rPr lang="ru-RU" sz="3000" dirty="0">
                <a:sym typeface="Symbol"/>
              </a:rPr>
              <a:t></a:t>
            </a:r>
            <a:r>
              <a:rPr lang="ru-RU" sz="3000" dirty="0"/>
              <a:t>, </a:t>
            </a:r>
            <a:r>
              <a:rPr lang="ru-RU" sz="3000" dirty="0">
                <a:sym typeface="Symbol"/>
              </a:rPr>
              <a:t></a:t>
            </a:r>
            <a:r>
              <a:rPr lang="ru-RU" sz="3000" i="1" dirty="0" err="1"/>
              <a:t>х</a:t>
            </a:r>
            <a:r>
              <a:rPr lang="en-US" sz="3000" i="1" baseline="-25000" dirty="0" err="1"/>
              <a:t>i</a:t>
            </a:r>
            <a:r>
              <a:rPr lang="en-US" sz="3000" dirty="0" err="1">
                <a:sym typeface="Symbol"/>
              </a:rPr>
              <a:t></a:t>
            </a:r>
            <a:r>
              <a:rPr lang="en-US" sz="3000" i="1" dirty="0" err="1"/>
              <a:t>X</a:t>
            </a:r>
            <a:r>
              <a:rPr lang="ru-RU" sz="3000" i="1" baseline="-25000" dirty="0"/>
              <a:t>1</a:t>
            </a:r>
            <a:r>
              <a:rPr lang="ru-RU" sz="3000" i="1" dirty="0"/>
              <a:t> </a:t>
            </a:r>
            <a:r>
              <a:rPr lang="ru-RU" sz="3000" dirty="0"/>
              <a:t>[</a:t>
            </a:r>
            <a:r>
              <a:rPr lang="ru-RU" sz="3000" i="1" dirty="0"/>
              <a:t>Г</a:t>
            </a:r>
            <a:r>
              <a:rPr lang="en-US" sz="3000" i="1" dirty="0" err="1"/>
              <a:t>x</a:t>
            </a:r>
            <a:r>
              <a:rPr lang="en-US" sz="3000" i="1" baseline="-25000" dirty="0" err="1"/>
              <a:t>i</a:t>
            </a:r>
            <a:r>
              <a:rPr lang="en-US" sz="3000" dirty="0" err="1">
                <a:sym typeface="Symbol"/>
              </a:rPr>
              <a:t></a:t>
            </a:r>
            <a:r>
              <a:rPr lang="en-US" sz="3000" i="1" dirty="0" err="1"/>
              <a:t>X</a:t>
            </a:r>
            <a:r>
              <a:rPr lang="ru-RU" sz="3000" i="1" baseline="-25000" dirty="0"/>
              <a:t>1</a:t>
            </a:r>
            <a:r>
              <a:rPr lang="ru-RU" sz="3000" dirty="0"/>
              <a:t>=</a:t>
            </a:r>
            <a:r>
              <a:rPr lang="ru-RU" sz="3000" dirty="0">
                <a:sym typeface="Symbol"/>
              </a:rPr>
              <a:t></a:t>
            </a:r>
            <a:r>
              <a:rPr lang="ru-RU" sz="3000" dirty="0"/>
              <a:t>], </a:t>
            </a:r>
            <a:r>
              <a:rPr lang="ru-RU" sz="3000" dirty="0">
                <a:sym typeface="Symbol"/>
              </a:rPr>
              <a:t></a:t>
            </a:r>
            <a:r>
              <a:rPr lang="ru-RU" sz="3000" i="1" dirty="0" err="1"/>
              <a:t>х</a:t>
            </a:r>
            <a:r>
              <a:rPr lang="en-US" sz="3000" i="1" baseline="-25000" dirty="0" err="1"/>
              <a:t>j</a:t>
            </a:r>
            <a:r>
              <a:rPr lang="en-US" sz="3000" dirty="0" err="1">
                <a:sym typeface="Symbol"/>
              </a:rPr>
              <a:t></a:t>
            </a:r>
            <a:r>
              <a:rPr lang="en-US" sz="3000" i="1" dirty="0" err="1"/>
              <a:t>X</a:t>
            </a:r>
            <a:r>
              <a:rPr lang="ru-RU" sz="3000" i="1" baseline="-25000" dirty="0"/>
              <a:t>2</a:t>
            </a:r>
            <a:r>
              <a:rPr lang="ru-RU" sz="3000" i="1" dirty="0"/>
              <a:t> </a:t>
            </a:r>
            <a:r>
              <a:rPr lang="ru-RU" sz="3000" dirty="0"/>
              <a:t>[</a:t>
            </a:r>
            <a:r>
              <a:rPr lang="ru-RU" sz="3000" i="1" dirty="0"/>
              <a:t>Г</a:t>
            </a:r>
            <a:r>
              <a:rPr lang="en-US" sz="3000" i="1" dirty="0" err="1"/>
              <a:t>x</a:t>
            </a:r>
            <a:r>
              <a:rPr lang="en-US" sz="3000" i="1" baseline="-25000" dirty="0" err="1"/>
              <a:t>j</a:t>
            </a:r>
            <a:r>
              <a:rPr lang="en-US" sz="3000" dirty="0" err="1">
                <a:sym typeface="Symbol"/>
              </a:rPr>
              <a:t></a:t>
            </a:r>
            <a:r>
              <a:rPr lang="en-US" sz="3000" i="1" dirty="0" err="1"/>
              <a:t>X</a:t>
            </a:r>
            <a:r>
              <a:rPr lang="ru-RU" sz="3000" i="1" baseline="-25000" dirty="0"/>
              <a:t>2</a:t>
            </a:r>
            <a:r>
              <a:rPr lang="ru-RU" sz="3000" dirty="0"/>
              <a:t>=</a:t>
            </a:r>
            <a:r>
              <a:rPr lang="ru-RU" sz="3000" dirty="0">
                <a:sym typeface="Symbol"/>
              </a:rPr>
              <a:t></a:t>
            </a:r>
            <a:r>
              <a:rPr lang="ru-RU" sz="3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9144000" cy="1477328"/>
          </a:xfrm>
          <a:prstGeom prst="rect">
            <a:avLst/>
          </a:prstGeom>
        </p:spPr>
        <p:txBody>
          <a:bodyPr wrap="square">
            <a:spAutoFit/>
          </a:bodyPr>
          <a:lstStyle/>
          <a:p>
            <a:r>
              <a:rPr lang="ru-RU" sz="3000" dirty="0"/>
              <a:t>Такие графы называют </a:t>
            </a:r>
            <a:r>
              <a:rPr lang="ru-RU" sz="3000" dirty="0" err="1"/>
              <a:t>бихроматическими</a:t>
            </a:r>
            <a:r>
              <a:rPr lang="ru-RU" sz="3000" dirty="0"/>
              <a:t>, двудольными графами или графами Кенига и обозначают </a:t>
            </a:r>
            <a:r>
              <a:rPr lang="en-US" sz="3000" i="1" dirty="0"/>
              <a:t>G</a:t>
            </a:r>
            <a:r>
              <a:rPr lang="ru-RU" sz="3000" dirty="0"/>
              <a:t>(</a:t>
            </a:r>
            <a:r>
              <a:rPr lang="en-US" sz="3000" i="1" dirty="0"/>
              <a:t>X</a:t>
            </a:r>
            <a:r>
              <a:rPr lang="ru-RU" sz="3000" i="1" baseline="-25000" dirty="0"/>
              <a:t>1, </a:t>
            </a:r>
            <a:r>
              <a:rPr lang="ru-RU" sz="3000" i="1" dirty="0"/>
              <a:t>Х</a:t>
            </a:r>
            <a:r>
              <a:rPr lang="ru-RU" sz="3000" i="1" baseline="-25000" dirty="0"/>
              <a:t>2</a:t>
            </a:r>
            <a:r>
              <a:rPr lang="ru-RU" sz="3000" i="1" dirty="0"/>
              <a:t>, </a:t>
            </a:r>
            <a:r>
              <a:rPr lang="en-US" sz="3000" i="1" dirty="0"/>
              <a:t>U</a:t>
            </a:r>
            <a:r>
              <a:rPr lang="ru-RU" sz="3000" dirty="0"/>
              <a:t>).</a:t>
            </a:r>
          </a:p>
        </p:txBody>
      </p:sp>
      <p:sp>
        <p:nvSpPr>
          <p:cNvPr id="4" name="Прямоугольник 3"/>
          <p:cNvSpPr/>
          <p:nvPr/>
        </p:nvSpPr>
        <p:spPr>
          <a:xfrm>
            <a:off x="0" y="1357298"/>
            <a:ext cx="9144000" cy="2400657"/>
          </a:xfrm>
          <a:prstGeom prst="rect">
            <a:avLst/>
          </a:prstGeom>
        </p:spPr>
        <p:txBody>
          <a:bodyPr wrap="square">
            <a:spAutoFit/>
          </a:bodyPr>
          <a:lstStyle/>
          <a:p>
            <a:r>
              <a:rPr lang="ru-RU" sz="3000" dirty="0"/>
              <a:t>В отличие от цикломатического числа определение хроматического числа осуществляется с помощью сравнительно сложных алгоритмов, в основу большинства которых положены методы целочисленного линейного программирования.</a:t>
            </a:r>
          </a:p>
        </p:txBody>
      </p:sp>
      <p:sp>
        <p:nvSpPr>
          <p:cNvPr id="5" name="Прямоугольник 4"/>
          <p:cNvSpPr/>
          <p:nvPr/>
        </p:nvSpPr>
        <p:spPr>
          <a:xfrm>
            <a:off x="0" y="3571876"/>
            <a:ext cx="9144000" cy="3323987"/>
          </a:xfrm>
          <a:prstGeom prst="rect">
            <a:avLst/>
          </a:prstGeom>
        </p:spPr>
        <p:txBody>
          <a:bodyPr wrap="square">
            <a:spAutoFit/>
          </a:bodyPr>
          <a:lstStyle/>
          <a:p>
            <a:r>
              <a:rPr lang="ru-RU" sz="3000" b="1" dirty="0">
                <a:solidFill>
                  <a:srgbClr val="FF0000"/>
                </a:solidFill>
              </a:rPr>
              <a:t>Число планарности. </a:t>
            </a:r>
            <a:r>
              <a:rPr lang="ru-RU" sz="3000" dirty="0"/>
              <a:t>Граф </a:t>
            </a:r>
            <a:r>
              <a:rPr lang="en-US" sz="3000" i="1" dirty="0"/>
              <a:t>G</a:t>
            </a:r>
            <a:r>
              <a:rPr lang="ru-RU" sz="3000" dirty="0"/>
              <a:t>(</a:t>
            </a:r>
            <a:r>
              <a:rPr lang="en-US" sz="3000" i="1" dirty="0"/>
              <a:t>X</a:t>
            </a:r>
            <a:r>
              <a:rPr lang="ru-RU" sz="3000" i="1" dirty="0"/>
              <a:t>, </a:t>
            </a:r>
            <a:r>
              <a:rPr lang="en-US" sz="3000" i="1" dirty="0"/>
              <a:t>U</a:t>
            </a:r>
            <a:r>
              <a:rPr lang="ru-RU" sz="3000" dirty="0"/>
              <a:t>) называют </a:t>
            </a:r>
            <a:r>
              <a:rPr lang="ru-RU" sz="3000" i="1" dirty="0">
                <a:solidFill>
                  <a:srgbClr val="FF0000"/>
                </a:solidFill>
              </a:rPr>
              <a:t>плоским</a:t>
            </a:r>
            <a:r>
              <a:rPr lang="ru-RU" sz="3000" i="1" dirty="0"/>
              <a:t> </a:t>
            </a:r>
            <a:r>
              <a:rPr lang="ru-RU" sz="3000" dirty="0"/>
              <a:t>тогда и только тогда, когда он </a:t>
            </a:r>
            <a:r>
              <a:rPr lang="ru-RU" sz="3000" i="1" dirty="0">
                <a:solidFill>
                  <a:srgbClr val="FF0000"/>
                </a:solidFill>
              </a:rPr>
              <a:t>геометрически  реализован</a:t>
            </a:r>
            <a:r>
              <a:rPr lang="ru-RU" sz="3000" i="1" dirty="0"/>
              <a:t> </a:t>
            </a:r>
            <a:r>
              <a:rPr lang="ru-RU" sz="3000" dirty="0"/>
              <a:t>на плоскости так, что все его ребра пересекаются только в вершинах</a:t>
            </a:r>
            <a:r>
              <a:rPr lang="ru-RU" sz="3000" i="1" dirty="0"/>
              <a:t> Х </a:t>
            </a:r>
            <a:r>
              <a:rPr lang="ru-RU" sz="3000" dirty="0"/>
              <a:t>графа. Граф </a:t>
            </a:r>
            <a:r>
              <a:rPr lang="en-US" sz="3000" i="1" dirty="0"/>
              <a:t>G</a:t>
            </a:r>
            <a:r>
              <a:rPr lang="ru-RU" sz="3000" dirty="0"/>
              <a:t>(</a:t>
            </a:r>
            <a:r>
              <a:rPr lang="en-US" sz="3000" i="1" dirty="0"/>
              <a:t>X</a:t>
            </a:r>
            <a:r>
              <a:rPr lang="ru-RU" sz="3000" i="1" dirty="0"/>
              <a:t>,</a:t>
            </a:r>
            <a:r>
              <a:rPr lang="en-US" sz="3000" i="1" dirty="0"/>
              <a:t>U</a:t>
            </a:r>
            <a:r>
              <a:rPr lang="ru-RU" sz="3000" dirty="0"/>
              <a:t>) называют </a:t>
            </a:r>
            <a:r>
              <a:rPr lang="ru-RU" sz="3000" i="1" dirty="0">
                <a:solidFill>
                  <a:srgbClr val="FF0000"/>
                </a:solidFill>
              </a:rPr>
              <a:t>планарным</a:t>
            </a:r>
            <a:r>
              <a:rPr lang="ru-RU" sz="3000" dirty="0"/>
              <a:t>, если он </a:t>
            </a:r>
            <a:r>
              <a:rPr lang="ru-RU" sz="3000" i="1" dirty="0">
                <a:solidFill>
                  <a:srgbClr val="FF0000"/>
                </a:solidFill>
              </a:rPr>
              <a:t>может быть геометрически реализован</a:t>
            </a:r>
            <a:r>
              <a:rPr lang="ru-RU" sz="3000" dirty="0">
                <a:solidFill>
                  <a:srgbClr val="FF0000"/>
                </a:solidFill>
              </a:rPr>
              <a:t> </a:t>
            </a:r>
            <a:r>
              <a:rPr lang="ru-RU" sz="3000" dirty="0"/>
              <a:t>на плоскости без пересечения ребер.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1477328"/>
          </a:xfrm>
          <a:prstGeom prst="rect">
            <a:avLst/>
          </a:prstGeom>
          <a:noFill/>
        </p:spPr>
        <p:txBody>
          <a:bodyPr wrap="square" rtlCol="0">
            <a:spAutoFit/>
          </a:bodyPr>
          <a:lstStyle/>
          <a:p>
            <a:r>
              <a:rPr lang="ru-RU" sz="3000" dirty="0"/>
              <a:t>Т.е., плоскостность это свойство его геометрической  реализации на плоскости, а планарность – свойство графа быть реализованным на плоскости. </a:t>
            </a:r>
          </a:p>
        </p:txBody>
      </p:sp>
      <p:sp>
        <p:nvSpPr>
          <p:cNvPr id="5" name="TextBox 4"/>
          <p:cNvSpPr txBox="1"/>
          <p:nvPr/>
        </p:nvSpPr>
        <p:spPr>
          <a:xfrm>
            <a:off x="0" y="3995678"/>
            <a:ext cx="9144000" cy="2862322"/>
          </a:xfrm>
          <a:prstGeom prst="rect">
            <a:avLst/>
          </a:prstGeom>
          <a:noFill/>
        </p:spPr>
        <p:txBody>
          <a:bodyPr wrap="square" rtlCol="0">
            <a:spAutoFit/>
          </a:bodyPr>
          <a:lstStyle/>
          <a:p>
            <a:r>
              <a:rPr lang="ru-RU" sz="3000" dirty="0"/>
              <a:t>На рисунке приведены </a:t>
            </a:r>
            <a:r>
              <a:rPr lang="ru-RU" sz="3000" dirty="0" err="1"/>
              <a:t>непланарные</a:t>
            </a:r>
            <a:r>
              <a:rPr lang="ru-RU" sz="3000" dirty="0"/>
              <a:t> графы </a:t>
            </a:r>
            <a:r>
              <a:rPr lang="ru-RU" sz="3000" dirty="0" err="1"/>
              <a:t>Понтрягина-Куратовского</a:t>
            </a:r>
            <a:r>
              <a:rPr lang="ru-RU" sz="3000" dirty="0"/>
              <a:t> (полный граф </a:t>
            </a:r>
            <a:r>
              <a:rPr lang="ru-RU" sz="3000" i="1" dirty="0"/>
              <a:t>К</a:t>
            </a:r>
            <a:r>
              <a:rPr lang="ru-RU" sz="3000" i="1" baseline="-25000" dirty="0"/>
              <a:t>5</a:t>
            </a:r>
            <a:r>
              <a:rPr lang="ru-RU" sz="3000" dirty="0"/>
              <a:t> и полный двудольный граф </a:t>
            </a:r>
            <a:r>
              <a:rPr lang="ru-RU" sz="3000" i="1" dirty="0"/>
              <a:t>К</a:t>
            </a:r>
            <a:r>
              <a:rPr lang="ru-RU" sz="3000" i="1" baseline="-25000" dirty="0"/>
              <a:t>33 </a:t>
            </a:r>
            <a:r>
              <a:rPr lang="ru-RU" sz="3000" dirty="0"/>
              <a:t>. </a:t>
            </a:r>
          </a:p>
          <a:p>
            <a:r>
              <a:rPr lang="ru-RU" sz="3000" dirty="0"/>
              <a:t>Граф </a:t>
            </a:r>
            <a:r>
              <a:rPr lang="ru-RU" sz="3000" i="1" dirty="0"/>
              <a:t>К</a:t>
            </a:r>
            <a:r>
              <a:rPr lang="ru-RU" sz="3000" i="1" baseline="-25000" dirty="0"/>
              <a:t>5</a:t>
            </a:r>
            <a:r>
              <a:rPr lang="ru-RU" sz="3000" dirty="0"/>
              <a:t> – </a:t>
            </a:r>
            <a:r>
              <a:rPr lang="ru-RU" sz="3000" dirty="0" err="1"/>
              <a:t>непланарный</a:t>
            </a:r>
            <a:r>
              <a:rPr lang="ru-RU" sz="3000" dirty="0"/>
              <a:t> граф с минимальным числом вершин, а граф </a:t>
            </a:r>
            <a:r>
              <a:rPr lang="ru-RU" sz="3000" i="1" dirty="0"/>
              <a:t>К</a:t>
            </a:r>
            <a:r>
              <a:rPr lang="ru-RU" sz="3000" i="1" baseline="-25000" dirty="0"/>
              <a:t>33</a:t>
            </a:r>
            <a:r>
              <a:rPr lang="ru-RU" sz="3000" dirty="0"/>
              <a:t> – </a:t>
            </a:r>
            <a:r>
              <a:rPr lang="ru-RU" sz="3000" dirty="0" err="1"/>
              <a:t>непланарный</a:t>
            </a:r>
            <a:r>
              <a:rPr lang="ru-RU" sz="3000" dirty="0"/>
              <a:t> граф с минимальным числом ребер.</a:t>
            </a:r>
          </a:p>
        </p:txBody>
      </p:sp>
      <p:pic>
        <p:nvPicPr>
          <p:cNvPr id="8" name="Рисунок 7" descr="1109_02.jpg"/>
          <p:cNvPicPr>
            <a:picLocks noChangeAspect="1"/>
          </p:cNvPicPr>
          <p:nvPr/>
        </p:nvPicPr>
        <p:blipFill>
          <a:blip r:embed="rId2" cstate="print"/>
          <a:stretch>
            <a:fillRect/>
          </a:stretch>
        </p:blipFill>
        <p:spPr>
          <a:xfrm>
            <a:off x="1500166" y="1428736"/>
            <a:ext cx="5472899" cy="25908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1"/>
            <a:ext cx="9144000" cy="2714619"/>
          </a:xfrm>
        </p:spPr>
        <p:txBody>
          <a:bodyPr/>
          <a:lstStyle/>
          <a:p>
            <a:pPr marL="0" indent="0">
              <a:buNone/>
            </a:pPr>
            <a:r>
              <a:rPr lang="ru-RU" dirty="0"/>
              <a:t>Минимальное число ребер, которое нужно удалить из графа, чтобы он стал планарным, называется </a:t>
            </a:r>
            <a:r>
              <a:rPr lang="ru-RU" i="1" dirty="0">
                <a:solidFill>
                  <a:srgbClr val="FF0000"/>
                </a:solidFill>
              </a:rPr>
              <a:t>числом планарности</a:t>
            </a:r>
            <a:r>
              <a:rPr lang="ru-RU" dirty="0">
                <a:solidFill>
                  <a:srgbClr val="FF0000"/>
                </a:solidFill>
              </a:rPr>
              <a:t> </a:t>
            </a:r>
            <a:r>
              <a:rPr lang="ru-RU" dirty="0"/>
              <a:t>и обозначается </a:t>
            </a:r>
            <a:r>
              <a:rPr lang="ru-RU" i="1" dirty="0">
                <a:sym typeface="Symbol"/>
              </a:rPr>
              <a:t></a:t>
            </a:r>
            <a:r>
              <a:rPr lang="ru-RU" dirty="0"/>
              <a:t>(</a:t>
            </a:r>
            <a:r>
              <a:rPr lang="ru-RU" i="1" dirty="0"/>
              <a:t>G</a:t>
            </a:r>
            <a:r>
              <a:rPr lang="ru-RU" dirty="0"/>
              <a:t>). Для полного графа </a:t>
            </a:r>
            <a:r>
              <a:rPr lang="ru-RU" i="1" dirty="0" err="1"/>
              <a:t>К</a:t>
            </a:r>
            <a:r>
              <a:rPr lang="ru-RU" i="1" baseline="-25000" dirty="0" err="1"/>
              <a:t>n</a:t>
            </a:r>
            <a:r>
              <a:rPr lang="ru-RU" dirty="0"/>
              <a:t> с </a:t>
            </a:r>
            <a:r>
              <a:rPr lang="ru-RU" i="1" dirty="0" err="1"/>
              <a:t>n</a:t>
            </a:r>
            <a:r>
              <a:rPr lang="ru-RU" dirty="0"/>
              <a:t> ≥4  </a:t>
            </a:r>
          </a:p>
          <a:p>
            <a:pPr marL="0" indent="0" algn="ctr">
              <a:buNone/>
            </a:pPr>
            <a:r>
              <a:rPr lang="ru-RU" i="1" dirty="0">
                <a:sym typeface="Symbol"/>
              </a:rPr>
              <a:t></a:t>
            </a:r>
            <a:r>
              <a:rPr lang="ru-RU" dirty="0"/>
              <a:t>(</a:t>
            </a:r>
            <a:r>
              <a:rPr lang="ru-RU" i="1" dirty="0"/>
              <a:t>G</a:t>
            </a:r>
            <a:r>
              <a:rPr lang="ru-RU" dirty="0"/>
              <a:t>) = (</a:t>
            </a:r>
            <a:r>
              <a:rPr lang="ru-RU" i="1" dirty="0" err="1"/>
              <a:t>n</a:t>
            </a:r>
            <a:r>
              <a:rPr lang="ru-RU" dirty="0"/>
              <a:t> - 3)(</a:t>
            </a:r>
            <a:r>
              <a:rPr lang="ru-RU" i="1" dirty="0" err="1"/>
              <a:t>n</a:t>
            </a:r>
            <a:r>
              <a:rPr lang="ru-RU" dirty="0"/>
              <a:t> - 4)/2.</a:t>
            </a:r>
          </a:p>
          <a:p>
            <a:pPr>
              <a:buNone/>
            </a:pPr>
            <a:endParaRPr lang="ru-RU" dirty="0"/>
          </a:p>
        </p:txBody>
      </p:sp>
      <p:sp>
        <p:nvSpPr>
          <p:cNvPr id="4" name="Прямоугольник 3"/>
          <p:cNvSpPr/>
          <p:nvPr/>
        </p:nvSpPr>
        <p:spPr>
          <a:xfrm>
            <a:off x="0" y="2571744"/>
            <a:ext cx="9144000" cy="1569660"/>
          </a:xfrm>
          <a:prstGeom prst="rect">
            <a:avLst/>
          </a:prstGeom>
        </p:spPr>
        <p:txBody>
          <a:bodyPr wrap="square">
            <a:spAutoFit/>
          </a:bodyPr>
          <a:lstStyle/>
          <a:p>
            <a:r>
              <a:rPr lang="ru-RU" sz="3200" dirty="0"/>
              <a:t>Минимальное число плоских суграфов, на которые разбивается граф </a:t>
            </a:r>
            <a:r>
              <a:rPr lang="en-US" sz="3200" i="1" dirty="0"/>
              <a:t>G</a:t>
            </a:r>
            <a:r>
              <a:rPr lang="ru-RU" sz="3200" dirty="0"/>
              <a:t>(</a:t>
            </a:r>
            <a:r>
              <a:rPr lang="en-US" sz="3200" i="1" dirty="0"/>
              <a:t>X</a:t>
            </a:r>
            <a:r>
              <a:rPr lang="ru-RU" sz="3200" i="1" dirty="0"/>
              <a:t>,</a:t>
            </a:r>
            <a:r>
              <a:rPr lang="en-US" sz="3200" i="1" dirty="0"/>
              <a:t>U</a:t>
            </a:r>
            <a:r>
              <a:rPr lang="ru-RU" sz="3200" dirty="0"/>
              <a:t>) называется </a:t>
            </a:r>
            <a:r>
              <a:rPr lang="ru-RU" sz="3200" i="1" dirty="0">
                <a:solidFill>
                  <a:srgbClr val="FF0000"/>
                </a:solidFill>
              </a:rPr>
              <a:t>толщиной графа</a:t>
            </a:r>
            <a:r>
              <a:rPr lang="ru-RU" sz="3200" dirty="0">
                <a:solidFill>
                  <a:srgbClr val="FF0000"/>
                </a:solidFill>
              </a:rPr>
              <a:t> </a:t>
            </a:r>
            <a:r>
              <a:rPr lang="en-US" sz="3200" i="1" dirty="0"/>
              <a:t>t</a:t>
            </a:r>
            <a:r>
              <a:rPr lang="ru-RU" sz="3200" dirty="0"/>
              <a:t>(</a:t>
            </a:r>
            <a:r>
              <a:rPr lang="en-US" sz="3200" dirty="0"/>
              <a:t>G</a:t>
            </a:r>
            <a:r>
              <a:rPr lang="ru-RU" sz="3200" dirty="0"/>
              <a:t>).</a:t>
            </a:r>
          </a:p>
        </p:txBody>
      </p:sp>
      <p:sp>
        <p:nvSpPr>
          <p:cNvPr id="5" name="Прямоугольник 4"/>
          <p:cNvSpPr/>
          <p:nvPr/>
        </p:nvSpPr>
        <p:spPr>
          <a:xfrm>
            <a:off x="0" y="4286256"/>
            <a:ext cx="9144000" cy="2062103"/>
          </a:xfrm>
          <a:prstGeom prst="rect">
            <a:avLst/>
          </a:prstGeom>
        </p:spPr>
        <p:txBody>
          <a:bodyPr wrap="square">
            <a:spAutoFit/>
          </a:bodyPr>
          <a:lstStyle/>
          <a:p>
            <a:r>
              <a:rPr lang="ru-RU" sz="3200" dirty="0"/>
              <a:t>В 1976 г. американские математики К. </a:t>
            </a:r>
            <a:r>
              <a:rPr lang="ru-RU" sz="3200" dirty="0" err="1"/>
              <a:t>Аппель</a:t>
            </a:r>
            <a:r>
              <a:rPr lang="ru-RU" sz="3200" dirty="0"/>
              <a:t> и В. </a:t>
            </a:r>
            <a:r>
              <a:rPr lang="ru-RU" sz="3200" dirty="0" err="1"/>
              <a:t>Хейкен</a:t>
            </a:r>
            <a:r>
              <a:rPr lang="ru-RU" sz="3200" dirty="0"/>
              <a:t> доказали гипотезу четырех красок, существенно используя при этом компьютерные вычисления.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9144000" cy="6494085"/>
          </a:xfrm>
          <a:prstGeom prst="rect">
            <a:avLst/>
          </a:prstGeom>
          <a:noFill/>
        </p:spPr>
        <p:txBody>
          <a:bodyPr wrap="square" rtlCol="0">
            <a:spAutoFit/>
          </a:bodyPr>
          <a:lstStyle/>
          <a:p>
            <a:r>
              <a:rPr lang="ru-RU" sz="3200" b="1" dirty="0">
                <a:solidFill>
                  <a:srgbClr val="FF0000"/>
                </a:solidFill>
              </a:rPr>
              <a:t>Число внутренней устойчивости</a:t>
            </a:r>
            <a:r>
              <a:rPr lang="ru-RU" sz="3200" b="1" dirty="0"/>
              <a:t>.</a:t>
            </a:r>
            <a:r>
              <a:rPr lang="ru-RU" sz="3200" dirty="0"/>
              <a:t> Множество вершин </a:t>
            </a:r>
            <a:r>
              <a:rPr lang="ru-RU" sz="3200" i="1" dirty="0"/>
              <a:t>Х</a:t>
            </a:r>
            <a:r>
              <a:rPr lang="en-US" sz="3200" i="1" baseline="-25000" dirty="0"/>
              <a:t>s</a:t>
            </a:r>
            <a:r>
              <a:rPr lang="ru-RU" sz="3200" dirty="0"/>
              <a:t> графа </a:t>
            </a:r>
            <a:r>
              <a:rPr lang="ru-RU" sz="3200" i="1" dirty="0"/>
              <a:t>G</a:t>
            </a:r>
            <a:r>
              <a:rPr lang="ru-RU" sz="3200" dirty="0"/>
              <a:t>(</a:t>
            </a:r>
            <a:r>
              <a:rPr lang="en-US" sz="3200" i="1" dirty="0"/>
              <a:t>X</a:t>
            </a:r>
            <a:r>
              <a:rPr lang="ru-RU" sz="3200" i="1" dirty="0"/>
              <a:t>,</a:t>
            </a:r>
            <a:r>
              <a:rPr lang="en-US" sz="3200" i="1" dirty="0"/>
              <a:t>U</a:t>
            </a:r>
            <a:r>
              <a:rPr lang="ru-RU" sz="3200" dirty="0"/>
              <a:t>) называется </a:t>
            </a:r>
            <a:r>
              <a:rPr lang="ru-RU" sz="3200" i="1" dirty="0">
                <a:solidFill>
                  <a:srgbClr val="FF0000"/>
                </a:solidFill>
              </a:rPr>
              <a:t>внутренне устойчивым </a:t>
            </a:r>
            <a:r>
              <a:rPr lang="ru-RU" sz="3200" dirty="0">
                <a:solidFill>
                  <a:srgbClr val="FF0000"/>
                </a:solidFill>
              </a:rPr>
              <a:t>(</a:t>
            </a:r>
            <a:r>
              <a:rPr lang="ru-RU" sz="3200" i="1" dirty="0">
                <a:solidFill>
                  <a:srgbClr val="FF0000"/>
                </a:solidFill>
              </a:rPr>
              <a:t>независимым</a:t>
            </a:r>
            <a:r>
              <a:rPr lang="ru-RU" sz="3200" dirty="0">
                <a:solidFill>
                  <a:srgbClr val="FF0000"/>
                </a:solidFill>
              </a:rPr>
              <a:t>), </a:t>
            </a:r>
            <a:r>
              <a:rPr lang="ru-RU" sz="3200" dirty="0"/>
              <a:t>если никакие две вершины из этого множества не </a:t>
            </a:r>
            <a:r>
              <a:rPr lang="ru-RU" sz="3200" dirty="0" err="1"/>
              <a:t>смежны</a:t>
            </a:r>
            <a:r>
              <a:rPr lang="ru-RU" sz="3200" dirty="0"/>
              <a:t>,  </a:t>
            </a:r>
            <a:r>
              <a:rPr lang="en-US" sz="3200" i="1" dirty="0" err="1"/>
              <a:t>X</a:t>
            </a:r>
            <a:r>
              <a:rPr lang="en-US" sz="3200" i="1" baseline="-25000" dirty="0" err="1"/>
              <a:t>s</a:t>
            </a:r>
            <a:r>
              <a:rPr lang="en-US" sz="3200" dirty="0" err="1">
                <a:sym typeface="Symbol"/>
              </a:rPr>
              <a:t></a:t>
            </a:r>
            <a:r>
              <a:rPr lang="en-US" sz="3200" i="1" dirty="0" err="1"/>
              <a:t>X</a:t>
            </a:r>
            <a:r>
              <a:rPr lang="en-US" sz="3200" i="1" dirty="0"/>
              <a:t>  </a:t>
            </a:r>
            <a:r>
              <a:rPr lang="ru-RU" sz="3200" dirty="0"/>
              <a:t>[</a:t>
            </a:r>
            <a:r>
              <a:rPr lang="ru-RU" sz="3200" i="1" dirty="0"/>
              <a:t>Г</a:t>
            </a:r>
            <a:r>
              <a:rPr lang="en-US" sz="3200" i="1" dirty="0" err="1"/>
              <a:t>X</a:t>
            </a:r>
            <a:r>
              <a:rPr lang="en-US" sz="3200" i="1" baseline="-25000" dirty="0" err="1"/>
              <a:t>s</a:t>
            </a:r>
            <a:r>
              <a:rPr lang="en-US" sz="3200" dirty="0" err="1">
                <a:sym typeface="Symbol"/>
              </a:rPr>
              <a:t></a:t>
            </a:r>
            <a:r>
              <a:rPr lang="en-US" sz="3200" i="1" dirty="0" err="1"/>
              <a:t>X</a:t>
            </a:r>
            <a:r>
              <a:rPr lang="en-US" sz="3200" i="1" baseline="-25000" dirty="0" err="1"/>
              <a:t>s</a:t>
            </a:r>
            <a:r>
              <a:rPr lang="ru-RU" sz="3200" dirty="0"/>
              <a:t>=</a:t>
            </a:r>
            <a:r>
              <a:rPr lang="ru-RU" sz="3200" dirty="0">
                <a:sym typeface="Symbol"/>
              </a:rPr>
              <a:t></a:t>
            </a:r>
            <a:r>
              <a:rPr lang="ru-RU" sz="3200" dirty="0"/>
              <a:t>]. Внутренне устойчивое множество называется </a:t>
            </a:r>
            <a:r>
              <a:rPr lang="ru-RU" sz="3200" i="1" dirty="0">
                <a:solidFill>
                  <a:srgbClr val="FF0000"/>
                </a:solidFill>
              </a:rPr>
              <a:t>максимальным</a:t>
            </a:r>
            <a:r>
              <a:rPr lang="ru-RU" sz="3200" dirty="0"/>
              <a:t>, если оно не является собственным подмножеством некоторого другого независимого множества. Максимальное по мощности независимое множество называется </a:t>
            </a:r>
            <a:r>
              <a:rPr lang="ru-RU" sz="3200" i="1" dirty="0">
                <a:solidFill>
                  <a:srgbClr val="FF0000"/>
                </a:solidFill>
              </a:rPr>
              <a:t>наибольшим</a:t>
            </a:r>
            <a:r>
              <a:rPr lang="ru-RU" sz="3200" dirty="0"/>
              <a:t>. Число вершин в наибольшем независимом множестве графа </a:t>
            </a:r>
            <a:r>
              <a:rPr lang="ru-RU" sz="3200" i="1" dirty="0"/>
              <a:t>G</a:t>
            </a:r>
            <a:r>
              <a:rPr lang="ru-RU" sz="3200" dirty="0"/>
              <a:t>(</a:t>
            </a:r>
            <a:r>
              <a:rPr lang="en-US" sz="3200" i="1" dirty="0"/>
              <a:t>X</a:t>
            </a:r>
            <a:r>
              <a:rPr lang="ru-RU" sz="3200" i="1" dirty="0"/>
              <a:t>,</a:t>
            </a:r>
            <a:r>
              <a:rPr lang="en-US" sz="3200" i="1" dirty="0"/>
              <a:t>U</a:t>
            </a:r>
            <a:r>
              <a:rPr lang="ru-RU" sz="3200" dirty="0"/>
              <a:t>)  называется </a:t>
            </a:r>
            <a:r>
              <a:rPr lang="ru-RU" sz="3200" i="1" dirty="0">
                <a:solidFill>
                  <a:srgbClr val="FF0000"/>
                </a:solidFill>
              </a:rPr>
              <a:t>числом внутренней устойчивости</a:t>
            </a:r>
            <a:r>
              <a:rPr lang="ru-RU" sz="3200" dirty="0">
                <a:solidFill>
                  <a:srgbClr val="FF0000"/>
                </a:solidFill>
              </a:rPr>
              <a:t> </a:t>
            </a:r>
            <a:r>
              <a:rPr lang="ru-RU" sz="3200" dirty="0"/>
              <a:t>этого графа и обозначается </a:t>
            </a:r>
            <a:r>
              <a:rPr lang="ru-RU" sz="3200" dirty="0">
                <a:sym typeface="Symbol"/>
              </a:rPr>
              <a:t></a:t>
            </a:r>
            <a:r>
              <a:rPr lang="ru-RU" sz="3200" dirty="0"/>
              <a:t>(</a:t>
            </a:r>
            <a:r>
              <a:rPr lang="ru-RU" sz="3200" i="1" dirty="0"/>
              <a:t>G</a:t>
            </a:r>
            <a:r>
              <a:rPr lang="ru-RU" sz="3200" dirty="0"/>
              <a:t>), </a:t>
            </a:r>
            <a:r>
              <a:rPr lang="ru-RU" sz="3200" dirty="0">
                <a:sym typeface="Symbol"/>
              </a:rPr>
              <a:t></a:t>
            </a:r>
            <a:r>
              <a:rPr lang="ru-RU" sz="3200" dirty="0"/>
              <a:t>(</a:t>
            </a:r>
            <a:r>
              <a:rPr lang="ru-RU" sz="3200" i="1" dirty="0"/>
              <a:t>G</a:t>
            </a:r>
            <a:r>
              <a:rPr lang="ru-RU" sz="3200" dirty="0"/>
              <a:t>)=</a:t>
            </a:r>
            <a:r>
              <a:rPr lang="en-US" sz="3200" dirty="0"/>
              <a:t>ma</a:t>
            </a:r>
            <a:r>
              <a:rPr lang="en-US" sz="3200" i="1" dirty="0"/>
              <a:t>x</a:t>
            </a:r>
            <a:r>
              <a:rPr lang="ru-RU" sz="3200" dirty="0">
                <a:sym typeface="Symbol"/>
              </a:rPr>
              <a:t></a:t>
            </a:r>
            <a:r>
              <a:rPr lang="en-US" sz="3200" i="1" dirty="0"/>
              <a:t>X</a:t>
            </a:r>
            <a:r>
              <a:rPr lang="en-US" sz="3200" i="1" baseline="-25000" dirty="0"/>
              <a:t>s</a:t>
            </a:r>
            <a:r>
              <a:rPr lang="ru-RU" sz="3200" dirty="0">
                <a:sym typeface="Symbol"/>
              </a:rPr>
              <a:t></a:t>
            </a:r>
            <a:r>
              <a:rPr lang="ru-RU" sz="3200" dirty="0"/>
              <a:t>.</a:t>
            </a:r>
          </a:p>
        </p:txBody>
      </p:sp>
      <p:sp>
        <p:nvSpPr>
          <p:cNvPr id="5" name="TextBox 4"/>
          <p:cNvSpPr txBox="1"/>
          <p:nvPr/>
        </p:nvSpPr>
        <p:spPr>
          <a:xfrm>
            <a:off x="0" y="1916832"/>
            <a:ext cx="9144000" cy="461665"/>
          </a:xfrm>
          <a:prstGeom prst="rect">
            <a:avLst/>
          </a:prstGeom>
          <a:noFill/>
        </p:spPr>
        <p:txBody>
          <a:bodyPr wrap="square" rtlCol="0">
            <a:spAutoFit/>
          </a:bodyPr>
          <a:lstStyle/>
          <a:p>
            <a:endParaRPr lang="ru-RU"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59"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52225" name="Group 1"/>
          <p:cNvGrpSpPr>
            <a:grpSpLocks noChangeAspect="1"/>
          </p:cNvGrpSpPr>
          <p:nvPr/>
        </p:nvGrpSpPr>
        <p:grpSpPr bwMode="auto">
          <a:xfrm>
            <a:off x="0" y="571504"/>
            <a:ext cx="2890414" cy="2357430"/>
            <a:chOff x="7492" y="9460"/>
            <a:chExt cx="2114" cy="1724"/>
          </a:xfrm>
        </p:grpSpPr>
        <p:sp>
          <p:nvSpPr>
            <p:cNvPr id="52258" name="AutoShape 34"/>
            <p:cNvSpPr>
              <a:spLocks noChangeAspect="1" noChangeArrowheads="1" noTextEdit="1"/>
            </p:cNvSpPr>
            <p:nvPr/>
          </p:nvSpPr>
          <p:spPr bwMode="auto">
            <a:xfrm>
              <a:off x="7492" y="9460"/>
              <a:ext cx="2114" cy="1724"/>
            </a:xfrm>
            <a:prstGeom prst="rect">
              <a:avLst/>
            </a:prstGeom>
            <a:noFill/>
          </p:spPr>
          <p:txBody>
            <a:bodyPr vert="horz" wrap="square" lIns="91440" tIns="45720" rIns="91440" bIns="45720" numCol="1" anchor="t" anchorCtr="0" compatLnSpc="1">
              <a:prstTxWarp prst="textNoShape">
                <a:avLst/>
              </a:prstTxWarp>
            </a:bodyPr>
            <a:lstStyle/>
            <a:p>
              <a:endParaRPr lang="ru-RU" sz="2400"/>
            </a:p>
          </p:txBody>
        </p:sp>
        <p:grpSp>
          <p:nvGrpSpPr>
            <p:cNvPr id="52255" name="Group 31"/>
            <p:cNvGrpSpPr>
              <a:grpSpLocks/>
            </p:cNvGrpSpPr>
            <p:nvPr/>
          </p:nvGrpSpPr>
          <p:grpSpPr bwMode="auto">
            <a:xfrm>
              <a:off x="8383" y="10443"/>
              <a:ext cx="84" cy="547"/>
              <a:chOff x="8383" y="10443"/>
              <a:chExt cx="84" cy="547"/>
            </a:xfrm>
          </p:grpSpPr>
          <p:sp>
            <p:nvSpPr>
              <p:cNvPr id="52257" name="Oval 33"/>
              <p:cNvSpPr>
                <a:spLocks noChangeArrowheads="1"/>
              </p:cNvSpPr>
              <p:nvPr/>
            </p:nvSpPr>
            <p:spPr bwMode="auto">
              <a:xfrm>
                <a:off x="8383" y="1090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6" name="Oval 32"/>
              <p:cNvSpPr>
                <a:spLocks noChangeArrowheads="1"/>
              </p:cNvSpPr>
              <p:nvPr/>
            </p:nvSpPr>
            <p:spPr bwMode="auto">
              <a:xfrm>
                <a:off x="8383" y="1044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2226" name="Group 2"/>
            <p:cNvGrpSpPr>
              <a:grpSpLocks/>
            </p:cNvGrpSpPr>
            <p:nvPr/>
          </p:nvGrpSpPr>
          <p:grpSpPr bwMode="auto">
            <a:xfrm>
              <a:off x="7495" y="9460"/>
              <a:ext cx="1989" cy="1724"/>
              <a:chOff x="7495" y="9460"/>
              <a:chExt cx="1989" cy="1724"/>
            </a:xfrm>
          </p:grpSpPr>
          <p:grpSp>
            <p:nvGrpSpPr>
              <p:cNvPr id="52245" name="Group 21"/>
              <p:cNvGrpSpPr>
                <a:grpSpLocks/>
              </p:cNvGrpSpPr>
              <p:nvPr/>
            </p:nvGrpSpPr>
            <p:grpSpPr bwMode="auto">
              <a:xfrm>
                <a:off x="7743" y="9831"/>
                <a:ext cx="1318" cy="1337"/>
                <a:chOff x="7743" y="9831"/>
                <a:chExt cx="1318" cy="1337"/>
              </a:xfrm>
            </p:grpSpPr>
            <p:sp>
              <p:nvSpPr>
                <p:cNvPr id="52254" name="Oval 30"/>
                <p:cNvSpPr>
                  <a:spLocks noChangeArrowheads="1"/>
                </p:cNvSpPr>
                <p:nvPr/>
              </p:nvSpPr>
              <p:spPr bwMode="auto">
                <a:xfrm>
                  <a:off x="7743" y="9843"/>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3" name="Oval 29"/>
                <p:cNvSpPr>
                  <a:spLocks noChangeArrowheads="1"/>
                </p:cNvSpPr>
                <p:nvPr/>
              </p:nvSpPr>
              <p:spPr bwMode="auto">
                <a:xfrm>
                  <a:off x="8977" y="1091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2" name="Oval 28"/>
                <p:cNvSpPr>
                  <a:spLocks noChangeArrowheads="1"/>
                </p:cNvSpPr>
                <p:nvPr/>
              </p:nvSpPr>
              <p:spPr bwMode="auto">
                <a:xfrm>
                  <a:off x="8367" y="983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1" name="Oval 27"/>
                <p:cNvSpPr>
                  <a:spLocks noChangeArrowheads="1"/>
                </p:cNvSpPr>
                <p:nvPr/>
              </p:nvSpPr>
              <p:spPr bwMode="auto">
                <a:xfrm>
                  <a:off x="8961" y="9831"/>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50" name="AutoShape 26"/>
                <p:cNvSpPr>
                  <a:spLocks noChangeShapeType="1"/>
                </p:cNvSpPr>
                <p:nvPr/>
              </p:nvSpPr>
              <p:spPr bwMode="auto">
                <a:xfrm flipH="1">
                  <a:off x="8436" y="9870"/>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49" name="Text Box 25"/>
                <p:cNvSpPr txBox="1">
                  <a:spLocks noChangeArrowheads="1"/>
                </p:cNvSpPr>
                <p:nvPr/>
              </p:nvSpPr>
              <p:spPr bwMode="auto">
                <a:xfrm>
                  <a:off x="8007" y="10674"/>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7</a:t>
                  </a:r>
                  <a:endParaRPr kumimoji="0" lang="ru-RU" sz="2400" b="0" i="0" u="none" strike="noStrike" cap="none" normalizeH="0" baseline="0">
                    <a:ln>
                      <a:noFill/>
                    </a:ln>
                    <a:solidFill>
                      <a:schemeClr val="tx1"/>
                    </a:solidFill>
                    <a:effectLst/>
                    <a:latin typeface="Arial" pitchFamily="34" charset="0"/>
                  </a:endParaRPr>
                </a:p>
              </p:txBody>
            </p:sp>
            <p:sp>
              <p:nvSpPr>
                <p:cNvPr id="52248" name="AutoShape 24"/>
                <p:cNvSpPr>
                  <a:spLocks noChangeShapeType="1"/>
                </p:cNvSpPr>
                <p:nvPr/>
              </p:nvSpPr>
              <p:spPr bwMode="auto">
                <a:xfrm>
                  <a:off x="8420" y="10503"/>
                  <a:ext cx="1" cy="4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47" name="Oval 23"/>
                <p:cNvSpPr>
                  <a:spLocks noChangeArrowheads="1"/>
                </p:cNvSpPr>
                <p:nvPr/>
              </p:nvSpPr>
              <p:spPr bwMode="auto">
                <a:xfrm>
                  <a:off x="8696" y="10435"/>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46" name="Oval 22"/>
                <p:cNvSpPr>
                  <a:spLocks noChangeArrowheads="1"/>
                </p:cNvSpPr>
                <p:nvPr/>
              </p:nvSpPr>
              <p:spPr bwMode="auto">
                <a:xfrm>
                  <a:off x="7759" y="1044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2227" name="Group 3"/>
              <p:cNvGrpSpPr>
                <a:grpSpLocks/>
              </p:cNvGrpSpPr>
              <p:nvPr/>
            </p:nvGrpSpPr>
            <p:grpSpPr bwMode="auto">
              <a:xfrm>
                <a:off x="7495" y="9460"/>
                <a:ext cx="1989" cy="1724"/>
                <a:chOff x="7492" y="9456"/>
                <a:chExt cx="1989" cy="1724"/>
              </a:xfrm>
            </p:grpSpPr>
            <p:sp>
              <p:nvSpPr>
                <p:cNvPr id="52244" name="AutoShape 20"/>
                <p:cNvSpPr>
                  <a:spLocks noChangeShapeType="1"/>
                </p:cNvSpPr>
                <p:nvPr/>
              </p:nvSpPr>
              <p:spPr bwMode="auto">
                <a:xfrm>
                  <a:off x="8423" y="9855"/>
                  <a:ext cx="1" cy="6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52228" name="Group 4"/>
                <p:cNvGrpSpPr>
                  <a:grpSpLocks/>
                </p:cNvGrpSpPr>
                <p:nvPr/>
              </p:nvGrpSpPr>
              <p:grpSpPr bwMode="auto">
                <a:xfrm>
                  <a:off x="7492" y="9456"/>
                  <a:ext cx="1989" cy="1724"/>
                  <a:chOff x="7492" y="9456"/>
                  <a:chExt cx="1989" cy="1724"/>
                </a:xfrm>
              </p:grpSpPr>
              <p:sp>
                <p:nvSpPr>
                  <p:cNvPr id="52243" name="Text Box 19"/>
                  <p:cNvSpPr txBox="1">
                    <a:spLocks noChangeArrowheads="1"/>
                  </p:cNvSpPr>
                  <p:nvPr/>
                </p:nvSpPr>
                <p:spPr bwMode="auto">
                  <a:xfrm>
                    <a:off x="7492" y="9456"/>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1</a:t>
                    </a:r>
                    <a:endParaRPr kumimoji="0" lang="ru-RU" sz="2400" b="0" i="0" u="none" strike="noStrike" cap="none" normalizeH="0" baseline="0">
                      <a:ln>
                        <a:noFill/>
                      </a:ln>
                      <a:solidFill>
                        <a:schemeClr val="tx1"/>
                      </a:solidFill>
                      <a:effectLst/>
                      <a:latin typeface="Arial" pitchFamily="34" charset="0"/>
                    </a:endParaRPr>
                  </a:p>
                </p:txBody>
              </p:sp>
              <p:sp>
                <p:nvSpPr>
                  <p:cNvPr id="52242" name="Text Box 18"/>
                  <p:cNvSpPr txBox="1">
                    <a:spLocks noChangeArrowheads="1"/>
                  </p:cNvSpPr>
                  <p:nvPr/>
                </p:nvSpPr>
                <p:spPr bwMode="auto">
                  <a:xfrm>
                    <a:off x="8981" y="10686"/>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4</a:t>
                    </a:r>
                    <a:endParaRPr kumimoji="0" lang="ru-RU" sz="2400" b="0" i="0" u="none" strike="noStrike" cap="none" normalizeH="0" baseline="0">
                      <a:ln>
                        <a:noFill/>
                      </a:ln>
                      <a:solidFill>
                        <a:schemeClr val="tx1"/>
                      </a:solidFill>
                      <a:effectLst/>
                      <a:latin typeface="Arial" pitchFamily="34" charset="0"/>
                    </a:endParaRPr>
                  </a:p>
                </p:txBody>
              </p:sp>
              <p:sp>
                <p:nvSpPr>
                  <p:cNvPr id="52241" name="Text Box 17"/>
                  <p:cNvSpPr txBox="1">
                    <a:spLocks noChangeArrowheads="1"/>
                  </p:cNvSpPr>
                  <p:nvPr/>
                </p:nvSpPr>
                <p:spPr bwMode="auto">
                  <a:xfrm>
                    <a:off x="8755" y="9457"/>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3</a:t>
                    </a:r>
                    <a:endParaRPr kumimoji="0" lang="ru-RU" sz="2400" b="0" i="0" u="none" strike="noStrike" cap="none" normalizeH="0" baseline="0">
                      <a:ln>
                        <a:noFill/>
                      </a:ln>
                      <a:solidFill>
                        <a:schemeClr val="tx1"/>
                      </a:solidFill>
                      <a:effectLst/>
                      <a:latin typeface="Arial" pitchFamily="34" charset="0"/>
                    </a:endParaRPr>
                  </a:p>
                </p:txBody>
              </p:sp>
              <p:sp>
                <p:nvSpPr>
                  <p:cNvPr id="52240" name="AutoShape 16"/>
                  <p:cNvSpPr>
                    <a:spLocks noChangeShapeType="1"/>
                  </p:cNvSpPr>
                  <p:nvPr/>
                </p:nvSpPr>
                <p:spPr bwMode="auto">
                  <a:xfrm>
                    <a:off x="7791" y="9910"/>
                    <a:ext cx="12" cy="6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9" name="AutoShape 15"/>
                  <p:cNvSpPr>
                    <a:spLocks noChangeShapeType="1"/>
                  </p:cNvSpPr>
                  <p:nvPr/>
                </p:nvSpPr>
                <p:spPr bwMode="auto">
                  <a:xfrm>
                    <a:off x="8408" y="10957"/>
                    <a:ext cx="60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8" name="AutoShape 14"/>
                  <p:cNvSpPr>
                    <a:spLocks noChangeShapeType="1"/>
                  </p:cNvSpPr>
                  <p:nvPr/>
                </p:nvSpPr>
                <p:spPr bwMode="auto">
                  <a:xfrm>
                    <a:off x="7811" y="9905"/>
                    <a:ext cx="613"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7" name="AutoShape 13"/>
                  <p:cNvSpPr>
                    <a:spLocks noChangeShapeType="1"/>
                  </p:cNvSpPr>
                  <p:nvPr/>
                </p:nvSpPr>
                <p:spPr bwMode="auto">
                  <a:xfrm flipH="1">
                    <a:off x="7835" y="9881"/>
                    <a:ext cx="565" cy="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6" name="Text Box 12"/>
                  <p:cNvSpPr txBox="1">
                    <a:spLocks noChangeArrowheads="1"/>
                  </p:cNvSpPr>
                  <p:nvPr/>
                </p:nvSpPr>
                <p:spPr bwMode="auto">
                  <a:xfrm>
                    <a:off x="8045" y="10365"/>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a:t>
                    </a:r>
                    <a:endParaRPr kumimoji="0" lang="ru-RU" sz="2400" b="0" i="0" u="none" strike="noStrike" cap="none" normalizeH="0" baseline="0" dirty="0">
                      <a:ln>
                        <a:noFill/>
                      </a:ln>
                      <a:solidFill>
                        <a:schemeClr val="tx1"/>
                      </a:solidFill>
                      <a:effectLst/>
                      <a:latin typeface="Arial" pitchFamily="34" charset="0"/>
                    </a:endParaRPr>
                  </a:p>
                </p:txBody>
              </p:sp>
              <p:sp>
                <p:nvSpPr>
                  <p:cNvPr id="52235" name="Text Box 11"/>
                  <p:cNvSpPr txBox="1">
                    <a:spLocks noChangeArrowheads="1"/>
                  </p:cNvSpPr>
                  <p:nvPr/>
                </p:nvSpPr>
                <p:spPr bwMode="auto">
                  <a:xfrm>
                    <a:off x="8517" y="10414"/>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5</a:t>
                    </a:r>
                    <a:endParaRPr kumimoji="0" lang="ru-RU" sz="2400" b="0" i="0" u="none" strike="noStrike" cap="none" normalizeH="0" baseline="0">
                      <a:ln>
                        <a:noFill/>
                      </a:ln>
                      <a:solidFill>
                        <a:schemeClr val="tx1"/>
                      </a:solidFill>
                      <a:effectLst/>
                      <a:latin typeface="Arial" pitchFamily="34" charset="0"/>
                    </a:endParaRPr>
                  </a:p>
                </p:txBody>
              </p:sp>
              <p:sp>
                <p:nvSpPr>
                  <p:cNvPr id="52234" name="Text Box 10"/>
                  <p:cNvSpPr txBox="1">
                    <a:spLocks noChangeArrowheads="1"/>
                  </p:cNvSpPr>
                  <p:nvPr/>
                </p:nvSpPr>
                <p:spPr bwMode="auto">
                  <a:xfrm>
                    <a:off x="7572" y="10392"/>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8</a:t>
                    </a:r>
                    <a:endParaRPr kumimoji="0" lang="ru-RU" sz="2400" b="0" i="0" u="none" strike="noStrike" cap="none" normalizeH="0" baseline="0">
                      <a:ln>
                        <a:noFill/>
                      </a:ln>
                      <a:solidFill>
                        <a:schemeClr val="tx1"/>
                      </a:solidFill>
                      <a:effectLst/>
                      <a:latin typeface="Arial" pitchFamily="34" charset="0"/>
                    </a:endParaRPr>
                  </a:p>
                </p:txBody>
              </p:sp>
              <p:sp>
                <p:nvSpPr>
                  <p:cNvPr id="52233" name="AutoShape 9"/>
                  <p:cNvSpPr>
                    <a:spLocks noChangeShapeType="1"/>
                  </p:cNvSpPr>
                  <p:nvPr/>
                </p:nvSpPr>
                <p:spPr bwMode="auto">
                  <a:xfrm>
                    <a:off x="9003" y="9855"/>
                    <a:ext cx="16" cy="10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2" name="AutoShape 8"/>
                  <p:cNvSpPr>
                    <a:spLocks noChangeShapeType="1"/>
                  </p:cNvSpPr>
                  <p:nvPr/>
                </p:nvSpPr>
                <p:spPr bwMode="auto">
                  <a:xfrm flipH="1">
                    <a:off x="8738" y="9891"/>
                    <a:ext cx="251"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1" name="AutoShape 7"/>
                  <p:cNvSpPr>
                    <a:spLocks noChangeShapeType="1"/>
                  </p:cNvSpPr>
                  <p:nvPr/>
                </p:nvSpPr>
                <p:spPr bwMode="auto">
                  <a:xfrm flipH="1">
                    <a:off x="8419" y="10478"/>
                    <a:ext cx="277" cy="1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30" name="AutoShape 6"/>
                  <p:cNvSpPr>
                    <a:spLocks noChangeShapeType="1"/>
                  </p:cNvSpPr>
                  <p:nvPr/>
                </p:nvSpPr>
                <p:spPr bwMode="auto">
                  <a:xfrm flipH="1">
                    <a:off x="7826" y="10494"/>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2229" name="Text Box 5"/>
                  <p:cNvSpPr txBox="1">
                    <a:spLocks noChangeArrowheads="1"/>
                  </p:cNvSpPr>
                  <p:nvPr/>
                </p:nvSpPr>
                <p:spPr bwMode="auto">
                  <a:xfrm>
                    <a:off x="8200" y="9461"/>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2</a:t>
                    </a:r>
                    <a:endParaRPr kumimoji="0" lang="ru-RU" sz="2400" b="0" i="0" u="none" strike="noStrike" cap="none" normalizeH="0" baseline="0">
                      <a:ln>
                        <a:noFill/>
                      </a:ln>
                      <a:solidFill>
                        <a:schemeClr val="tx1"/>
                      </a:solidFill>
                      <a:effectLst/>
                      <a:latin typeface="Arial" pitchFamily="34" charset="0"/>
                    </a:endParaRPr>
                  </a:p>
                </p:txBody>
              </p:sp>
            </p:grpSp>
          </p:grpSp>
        </p:grpSp>
      </p:grpSp>
      <p:sp>
        <p:nvSpPr>
          <p:cNvPr id="37" name="TextBox 36"/>
          <p:cNvSpPr txBox="1"/>
          <p:nvPr/>
        </p:nvSpPr>
        <p:spPr>
          <a:xfrm>
            <a:off x="2571736" y="428604"/>
            <a:ext cx="6572264" cy="2554545"/>
          </a:xfrm>
          <a:prstGeom prst="rect">
            <a:avLst/>
          </a:prstGeom>
          <a:noFill/>
        </p:spPr>
        <p:txBody>
          <a:bodyPr wrap="square" rtlCol="0">
            <a:spAutoFit/>
          </a:bodyPr>
          <a:lstStyle/>
          <a:p>
            <a:r>
              <a:rPr lang="ru-RU" sz="3200" dirty="0"/>
              <a:t>Для графа</a:t>
            </a:r>
            <a:r>
              <a:rPr lang="ru-RU" sz="3200" i="1" dirty="0"/>
              <a:t> G</a:t>
            </a:r>
            <a:r>
              <a:rPr lang="ru-RU" sz="3200" dirty="0"/>
              <a:t>(</a:t>
            </a:r>
            <a:r>
              <a:rPr lang="en-US" sz="3200" i="1" dirty="0"/>
              <a:t>X</a:t>
            </a:r>
            <a:r>
              <a:rPr lang="ru-RU" sz="3200" i="1" dirty="0"/>
              <a:t>,</a:t>
            </a:r>
            <a:r>
              <a:rPr lang="en-US" sz="3200" i="1" dirty="0"/>
              <a:t>U</a:t>
            </a:r>
            <a:r>
              <a:rPr lang="ru-RU" sz="3200" dirty="0"/>
              <a:t>), изображенного на рисунке, множества вершин {</a:t>
            </a:r>
            <a:r>
              <a:rPr lang="en-US" sz="3200" i="1" dirty="0"/>
              <a:t>x</a:t>
            </a:r>
            <a:r>
              <a:rPr lang="ru-RU" sz="3200" i="1" baseline="-25000" dirty="0"/>
              <a:t>3</a:t>
            </a:r>
            <a:r>
              <a:rPr lang="ru-RU" sz="3200" i="1" dirty="0"/>
              <a:t>, </a:t>
            </a:r>
            <a:r>
              <a:rPr lang="en-US" sz="3200" i="1" dirty="0"/>
              <a:t>x</a:t>
            </a:r>
            <a:r>
              <a:rPr lang="ru-RU" sz="3200" i="1" baseline="-25000" dirty="0"/>
              <a:t>6</a:t>
            </a:r>
            <a:r>
              <a:rPr lang="ru-RU" sz="3200" dirty="0"/>
              <a:t>}, {</a:t>
            </a:r>
            <a:r>
              <a:rPr lang="en-US" sz="3200" i="1" dirty="0"/>
              <a:t>x</a:t>
            </a:r>
            <a:r>
              <a:rPr lang="ru-RU" sz="3200" i="1" baseline="-25000" dirty="0"/>
              <a:t>4</a:t>
            </a:r>
            <a:r>
              <a:rPr lang="ru-RU" sz="3200" i="1" dirty="0"/>
              <a:t>, </a:t>
            </a:r>
            <a:r>
              <a:rPr lang="en-US" sz="3200" i="1" dirty="0"/>
              <a:t>x</a:t>
            </a:r>
            <a:r>
              <a:rPr lang="ru-RU" sz="3200" i="1" baseline="-25000" dirty="0"/>
              <a:t>6</a:t>
            </a:r>
            <a:r>
              <a:rPr lang="ru-RU" sz="3200" dirty="0"/>
              <a:t>}, {</a:t>
            </a:r>
            <a:r>
              <a:rPr lang="en-US" sz="3200" i="1" dirty="0"/>
              <a:t>x</a:t>
            </a:r>
            <a:r>
              <a:rPr lang="ru-RU" sz="3200" i="1" baseline="-25000" dirty="0"/>
              <a:t>1</a:t>
            </a:r>
            <a:r>
              <a:rPr lang="ru-RU" sz="3200" i="1" dirty="0"/>
              <a:t>, </a:t>
            </a:r>
            <a:r>
              <a:rPr lang="en-US" sz="3200" i="1" dirty="0"/>
              <a:t>x</a:t>
            </a:r>
            <a:r>
              <a:rPr lang="ru-RU" sz="3200" i="1" baseline="-25000" dirty="0"/>
              <a:t>3</a:t>
            </a:r>
            <a:r>
              <a:rPr lang="ru-RU" sz="3200" i="1" dirty="0"/>
              <a:t>, </a:t>
            </a:r>
            <a:r>
              <a:rPr lang="en-US" sz="3200" i="1" dirty="0"/>
              <a:t>x</a:t>
            </a:r>
            <a:r>
              <a:rPr lang="ru-RU" sz="3200" i="1" baseline="-25000" dirty="0"/>
              <a:t>7</a:t>
            </a:r>
            <a:r>
              <a:rPr lang="ru-RU" sz="3200" dirty="0"/>
              <a:t>}, {</a:t>
            </a:r>
            <a:r>
              <a:rPr lang="en-US" sz="3200" i="1" dirty="0"/>
              <a:t>x</a:t>
            </a:r>
            <a:r>
              <a:rPr lang="ru-RU" sz="3200" i="1" baseline="-25000" dirty="0"/>
              <a:t>1</a:t>
            </a:r>
            <a:r>
              <a:rPr lang="ru-RU" sz="3200" i="1" dirty="0"/>
              <a:t>, </a:t>
            </a:r>
            <a:r>
              <a:rPr lang="en-US" sz="3200" i="1" dirty="0"/>
              <a:t>x</a:t>
            </a:r>
            <a:r>
              <a:rPr lang="ru-RU" sz="3200" i="1" baseline="-25000" dirty="0"/>
              <a:t>4</a:t>
            </a:r>
            <a:r>
              <a:rPr lang="ru-RU" sz="3200" i="1" dirty="0"/>
              <a:t>, </a:t>
            </a:r>
            <a:r>
              <a:rPr lang="en-US" sz="3200" i="1" dirty="0"/>
              <a:t>x</a:t>
            </a:r>
            <a:r>
              <a:rPr lang="ru-RU" sz="3200" i="1" baseline="-25000" dirty="0"/>
              <a:t>5</a:t>
            </a:r>
            <a:r>
              <a:rPr lang="ru-RU" sz="3200" dirty="0"/>
              <a:t>} являются максимальными, но не наибольшими. </a:t>
            </a:r>
          </a:p>
        </p:txBody>
      </p:sp>
      <p:sp>
        <p:nvSpPr>
          <p:cNvPr id="38" name="TextBox 37"/>
          <p:cNvSpPr txBox="1"/>
          <p:nvPr/>
        </p:nvSpPr>
        <p:spPr>
          <a:xfrm>
            <a:off x="214282" y="3143248"/>
            <a:ext cx="8715372" cy="1077218"/>
          </a:xfrm>
          <a:prstGeom prst="rect">
            <a:avLst/>
          </a:prstGeom>
          <a:noFill/>
        </p:spPr>
        <p:txBody>
          <a:bodyPr wrap="square" rtlCol="0">
            <a:spAutoFit/>
          </a:bodyPr>
          <a:lstStyle/>
          <a:p>
            <a:r>
              <a:rPr lang="ru-RU" sz="3200" dirty="0"/>
              <a:t>Множество {</a:t>
            </a:r>
            <a:r>
              <a:rPr lang="en-US" sz="3200" i="1" dirty="0"/>
              <a:t>x</a:t>
            </a:r>
            <a:r>
              <a:rPr lang="ru-RU" sz="3200" i="1" baseline="-25000" dirty="0"/>
              <a:t>2</a:t>
            </a:r>
            <a:r>
              <a:rPr lang="ru-RU" sz="3200" i="1" dirty="0"/>
              <a:t>, </a:t>
            </a:r>
            <a:r>
              <a:rPr lang="en-US" sz="3200" i="1" dirty="0"/>
              <a:t>x</a:t>
            </a:r>
            <a:r>
              <a:rPr lang="ru-RU" sz="3200" i="1" baseline="-25000" dirty="0"/>
              <a:t>5</a:t>
            </a:r>
            <a:r>
              <a:rPr lang="ru-RU" sz="3200" i="1" dirty="0"/>
              <a:t>, </a:t>
            </a:r>
            <a:r>
              <a:rPr lang="en-US" sz="3200" i="1" dirty="0"/>
              <a:t>x</a:t>
            </a:r>
            <a:r>
              <a:rPr lang="ru-RU" sz="3200" i="1" baseline="-25000" dirty="0"/>
              <a:t>7</a:t>
            </a:r>
            <a:r>
              <a:rPr lang="ru-RU" sz="3200" i="1" dirty="0"/>
              <a:t>, </a:t>
            </a:r>
            <a:r>
              <a:rPr lang="en-US" sz="3200" i="1" dirty="0"/>
              <a:t>x</a:t>
            </a:r>
            <a:r>
              <a:rPr lang="ru-RU" sz="3200" i="1" baseline="-25000" dirty="0"/>
              <a:t>8</a:t>
            </a:r>
            <a:r>
              <a:rPr lang="ru-RU" sz="3200" dirty="0"/>
              <a:t>} является наибольшим, </a:t>
            </a:r>
            <a:r>
              <a:rPr lang="ru-RU" sz="3200" dirty="0">
                <a:sym typeface="Symbol"/>
              </a:rPr>
              <a:t></a:t>
            </a:r>
            <a:r>
              <a:rPr lang="ru-RU" sz="3200" dirty="0"/>
              <a:t>(</a:t>
            </a:r>
            <a:r>
              <a:rPr lang="ru-RU" sz="3200" i="1" dirty="0"/>
              <a:t>G</a:t>
            </a:r>
            <a:r>
              <a:rPr lang="ru-RU" sz="3200" dirty="0"/>
              <a:t>)=4.</a:t>
            </a:r>
          </a:p>
        </p:txBody>
      </p:sp>
      <p:sp>
        <p:nvSpPr>
          <p:cNvPr id="39" name="TextBox 38"/>
          <p:cNvSpPr txBox="1"/>
          <p:nvPr/>
        </p:nvSpPr>
        <p:spPr>
          <a:xfrm>
            <a:off x="214282" y="4714884"/>
            <a:ext cx="8501122" cy="1569660"/>
          </a:xfrm>
          <a:prstGeom prst="rect">
            <a:avLst/>
          </a:prstGeom>
          <a:noFill/>
        </p:spPr>
        <p:txBody>
          <a:bodyPr wrap="square" rtlCol="0">
            <a:spAutoFit/>
          </a:bodyPr>
          <a:lstStyle/>
          <a:p>
            <a:r>
              <a:rPr lang="ru-RU" sz="3200" dirty="0"/>
              <a:t>Заметим, что при раскраске графа, множество вершин, окрашенных в один цвет – внутренне устойчивое.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up)">
                                      <p:cBhvr>
                                        <p:cTn id="7" dur="20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wipe(up)">
                                      <p:cBhvr>
                                        <p:cTn id="1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0"/>
            <a:ext cx="8929718" cy="3328998"/>
          </a:xfrm>
        </p:spPr>
        <p:txBody>
          <a:bodyPr>
            <a:normAutofit/>
          </a:bodyPr>
          <a:lstStyle/>
          <a:p>
            <a:pPr marL="0" indent="17463">
              <a:buNone/>
            </a:pPr>
            <a:r>
              <a:rPr lang="ru-RU" sz="3000" b="1" dirty="0">
                <a:solidFill>
                  <a:srgbClr val="FF0000"/>
                </a:solidFill>
              </a:rPr>
              <a:t>Число внешней устойчивости</a:t>
            </a:r>
            <a:r>
              <a:rPr lang="ru-RU" sz="3000" b="1" dirty="0"/>
              <a:t>. </a:t>
            </a:r>
            <a:r>
              <a:rPr lang="ru-RU" sz="3000" dirty="0"/>
              <a:t>Множество вершин </a:t>
            </a:r>
            <a:r>
              <a:rPr lang="ru-RU" sz="3000" i="1" dirty="0"/>
              <a:t>Х</a:t>
            </a:r>
            <a:r>
              <a:rPr lang="en-US" sz="3000" i="1" baseline="-25000" dirty="0"/>
              <a:t>s</a:t>
            </a:r>
            <a:r>
              <a:rPr lang="ru-RU" sz="3000" dirty="0"/>
              <a:t> графа </a:t>
            </a:r>
            <a:r>
              <a:rPr lang="ru-RU" sz="3000" i="1" dirty="0"/>
              <a:t>G</a:t>
            </a:r>
            <a:r>
              <a:rPr lang="ru-RU" sz="3000" dirty="0"/>
              <a:t> (</a:t>
            </a:r>
            <a:r>
              <a:rPr lang="en-US" sz="3000" i="1" dirty="0"/>
              <a:t>X</a:t>
            </a:r>
            <a:r>
              <a:rPr lang="ru-RU" sz="3000" i="1" dirty="0"/>
              <a:t>,</a:t>
            </a:r>
            <a:r>
              <a:rPr lang="en-US" sz="3000" i="1" dirty="0"/>
              <a:t>U</a:t>
            </a:r>
            <a:r>
              <a:rPr lang="ru-RU" sz="3000" dirty="0"/>
              <a:t>) называется </a:t>
            </a:r>
            <a:r>
              <a:rPr lang="ru-RU" sz="3000" i="1" dirty="0">
                <a:solidFill>
                  <a:srgbClr val="FF0000"/>
                </a:solidFill>
              </a:rPr>
              <a:t>внешне устойчивым </a:t>
            </a:r>
            <a:r>
              <a:rPr lang="ru-RU" sz="3000" dirty="0">
                <a:solidFill>
                  <a:srgbClr val="FF0000"/>
                </a:solidFill>
              </a:rPr>
              <a:t>(</a:t>
            </a:r>
            <a:r>
              <a:rPr lang="ru-RU" sz="3000" i="1" dirty="0">
                <a:solidFill>
                  <a:srgbClr val="FF0000"/>
                </a:solidFill>
              </a:rPr>
              <a:t>доминирующим</a:t>
            </a:r>
            <a:r>
              <a:rPr lang="ru-RU" sz="3000" dirty="0">
                <a:solidFill>
                  <a:srgbClr val="FF0000"/>
                </a:solidFill>
              </a:rPr>
              <a:t>), </a:t>
            </a:r>
            <a:r>
              <a:rPr lang="ru-RU" sz="3000" dirty="0"/>
              <a:t>если каждая вершина из </a:t>
            </a:r>
            <a:r>
              <a:rPr lang="en-US" sz="3000" i="1" dirty="0"/>
              <a:t>X</a:t>
            </a:r>
            <a:r>
              <a:rPr lang="ru-RU" sz="3000" dirty="0"/>
              <a:t>\</a:t>
            </a:r>
            <a:r>
              <a:rPr lang="en-US" sz="3000" i="1" dirty="0"/>
              <a:t>X</a:t>
            </a:r>
            <a:r>
              <a:rPr lang="en-US" sz="3000" baseline="-25000" dirty="0"/>
              <a:t>s</a:t>
            </a:r>
            <a:r>
              <a:rPr lang="ru-RU" sz="3000" dirty="0"/>
              <a:t> </a:t>
            </a:r>
            <a:r>
              <a:rPr lang="ru-RU" sz="3000" dirty="0" err="1"/>
              <a:t>смежна</a:t>
            </a:r>
            <a:r>
              <a:rPr lang="ru-RU" sz="3000" dirty="0"/>
              <a:t> с некоторой вершиной из </a:t>
            </a:r>
            <a:r>
              <a:rPr lang="en-US" sz="3000" i="1" dirty="0"/>
              <a:t>X</a:t>
            </a:r>
            <a:r>
              <a:rPr lang="en-US" sz="3000" baseline="-25000" dirty="0"/>
              <a:t>s</a:t>
            </a:r>
            <a:r>
              <a:rPr lang="ru-RU" sz="3000" dirty="0"/>
              <a:t>. Иначе говоря, каждая вершина графа </a:t>
            </a:r>
            <a:r>
              <a:rPr lang="en-US" sz="3000" i="1" dirty="0" err="1"/>
              <a:t>x</a:t>
            </a:r>
            <a:r>
              <a:rPr lang="en-US" sz="3000" i="1" baseline="-25000" dirty="0" err="1"/>
              <a:t>j</a:t>
            </a:r>
            <a:r>
              <a:rPr lang="en-US" sz="3000" dirty="0" err="1">
                <a:sym typeface="Symbol"/>
              </a:rPr>
              <a:t></a:t>
            </a:r>
            <a:r>
              <a:rPr lang="en-US" sz="3000" i="1" dirty="0" err="1"/>
              <a:t>X</a:t>
            </a:r>
            <a:r>
              <a:rPr lang="en-US" sz="3000" i="1" baseline="-25000" dirty="0" err="1"/>
              <a:t>s</a:t>
            </a:r>
            <a:r>
              <a:rPr lang="en-US" sz="3000" i="1" dirty="0"/>
              <a:t> </a:t>
            </a:r>
            <a:r>
              <a:rPr lang="ru-RU" sz="3000" dirty="0"/>
              <a:t>или </a:t>
            </a:r>
            <a:r>
              <a:rPr lang="en-US" sz="3000" i="1" dirty="0" err="1"/>
              <a:t>x</a:t>
            </a:r>
            <a:r>
              <a:rPr lang="en-US" sz="3000" i="1" baseline="-25000" dirty="0" err="1"/>
              <a:t>j</a:t>
            </a:r>
            <a:r>
              <a:rPr lang="en-US" sz="3000" dirty="0">
                <a:sym typeface="Symbol"/>
              </a:rPr>
              <a:t></a:t>
            </a:r>
            <a:r>
              <a:rPr lang="ru-RU" sz="3000" i="1" dirty="0"/>
              <a:t>Г</a:t>
            </a:r>
            <a:r>
              <a:rPr lang="en-US" sz="3000" i="1" dirty="0"/>
              <a:t>X</a:t>
            </a:r>
            <a:r>
              <a:rPr lang="en-US" sz="3000" i="1" baseline="-25000" dirty="0"/>
              <a:t>s</a:t>
            </a:r>
            <a:r>
              <a:rPr lang="ru-RU" sz="3000" dirty="0"/>
              <a:t>, т.е.</a:t>
            </a:r>
            <a:r>
              <a:rPr lang="ru-RU" sz="3000" i="1" dirty="0"/>
              <a:t> </a:t>
            </a:r>
            <a:r>
              <a:rPr lang="ru-RU" sz="3000" dirty="0"/>
              <a:t>находится на расстоянии не более 1 от внешне устойчивого множества,  </a:t>
            </a:r>
            <a:r>
              <a:rPr lang="ru-RU" sz="3000" i="1" dirty="0"/>
              <a:t>Г</a:t>
            </a:r>
            <a:r>
              <a:rPr lang="en-US" sz="3000" i="1" dirty="0" err="1"/>
              <a:t>X</a:t>
            </a:r>
            <a:r>
              <a:rPr lang="en-US" sz="3000" i="1" baseline="-25000" dirty="0" err="1"/>
              <a:t>s</a:t>
            </a:r>
            <a:r>
              <a:rPr lang="en-US" sz="3000" dirty="0" err="1">
                <a:sym typeface="Symbol"/>
              </a:rPr>
              <a:t></a:t>
            </a:r>
            <a:r>
              <a:rPr lang="en-US" sz="3000" i="1" dirty="0" err="1"/>
              <a:t>X</a:t>
            </a:r>
            <a:r>
              <a:rPr lang="en-US" sz="3000" i="1" baseline="-25000" dirty="0" err="1"/>
              <a:t>s</a:t>
            </a:r>
            <a:r>
              <a:rPr lang="ru-RU" sz="3000" dirty="0"/>
              <a:t>=</a:t>
            </a:r>
            <a:r>
              <a:rPr lang="ru-RU" sz="3000" i="1" dirty="0"/>
              <a:t>Х.</a:t>
            </a:r>
            <a:endParaRPr lang="ru-RU" sz="3000" dirty="0"/>
          </a:p>
        </p:txBody>
      </p:sp>
      <p:sp>
        <p:nvSpPr>
          <p:cNvPr id="4" name="Прямоугольник 3"/>
          <p:cNvSpPr/>
          <p:nvPr/>
        </p:nvSpPr>
        <p:spPr>
          <a:xfrm>
            <a:off x="214282" y="3143248"/>
            <a:ext cx="8929718" cy="1938992"/>
          </a:xfrm>
          <a:prstGeom prst="rect">
            <a:avLst/>
          </a:prstGeom>
        </p:spPr>
        <p:txBody>
          <a:bodyPr wrap="square">
            <a:spAutoFit/>
          </a:bodyPr>
          <a:lstStyle/>
          <a:p>
            <a:r>
              <a:rPr lang="ru-RU" sz="3000" dirty="0"/>
              <a:t>Число вершин в наименьшем независимом множестве графа </a:t>
            </a:r>
            <a:r>
              <a:rPr lang="ru-RU" sz="3000" i="1" dirty="0"/>
              <a:t>G</a:t>
            </a:r>
            <a:r>
              <a:rPr lang="ru-RU" sz="3000" dirty="0"/>
              <a:t> (</a:t>
            </a:r>
            <a:r>
              <a:rPr lang="en-US" sz="3000" i="1" dirty="0"/>
              <a:t>X</a:t>
            </a:r>
            <a:r>
              <a:rPr lang="ru-RU" sz="3000" i="1" dirty="0"/>
              <a:t>,</a:t>
            </a:r>
            <a:r>
              <a:rPr lang="en-US" sz="3000" i="1" dirty="0"/>
              <a:t>U</a:t>
            </a:r>
            <a:r>
              <a:rPr lang="ru-RU" sz="3000" dirty="0"/>
              <a:t>)  называется </a:t>
            </a:r>
            <a:r>
              <a:rPr lang="ru-RU" sz="3000" i="1" dirty="0">
                <a:solidFill>
                  <a:srgbClr val="FF0000"/>
                </a:solidFill>
              </a:rPr>
              <a:t>числом внешней устойчивости</a:t>
            </a:r>
            <a:r>
              <a:rPr lang="ru-RU" sz="3000" dirty="0">
                <a:solidFill>
                  <a:srgbClr val="FF0000"/>
                </a:solidFill>
              </a:rPr>
              <a:t> </a:t>
            </a:r>
            <a:r>
              <a:rPr lang="ru-RU" sz="3000" dirty="0"/>
              <a:t>этого графа и обозначается </a:t>
            </a:r>
            <a:r>
              <a:rPr lang="ru-RU" sz="3000" dirty="0">
                <a:sym typeface="Symbol"/>
              </a:rPr>
              <a:t></a:t>
            </a:r>
            <a:r>
              <a:rPr lang="ru-RU" sz="3000" dirty="0"/>
              <a:t>(</a:t>
            </a:r>
            <a:r>
              <a:rPr lang="ru-RU" sz="3000" i="1" dirty="0"/>
              <a:t>G</a:t>
            </a:r>
            <a:r>
              <a:rPr lang="ru-RU" sz="3000" dirty="0"/>
              <a:t>), </a:t>
            </a:r>
            <a:r>
              <a:rPr lang="ru-RU" sz="3000" dirty="0">
                <a:sym typeface="Symbol"/>
              </a:rPr>
              <a:t></a:t>
            </a:r>
            <a:r>
              <a:rPr lang="ru-RU" sz="3000" dirty="0"/>
              <a:t>(</a:t>
            </a:r>
            <a:r>
              <a:rPr lang="ru-RU" sz="3000" i="1" dirty="0"/>
              <a:t>G</a:t>
            </a:r>
            <a:r>
              <a:rPr lang="ru-RU" sz="3000" dirty="0"/>
              <a:t>) = </a:t>
            </a:r>
            <a:r>
              <a:rPr lang="en-US" sz="3000" dirty="0"/>
              <a:t>min</a:t>
            </a:r>
            <a:r>
              <a:rPr lang="ru-RU" sz="3000" dirty="0">
                <a:sym typeface="Symbol"/>
              </a:rPr>
              <a:t></a:t>
            </a:r>
            <a:r>
              <a:rPr lang="en-US" sz="3000" i="1" dirty="0"/>
              <a:t>X</a:t>
            </a:r>
            <a:r>
              <a:rPr lang="en-US" sz="3000" i="1" baseline="-25000" dirty="0"/>
              <a:t>s</a:t>
            </a:r>
            <a:r>
              <a:rPr lang="ru-RU" sz="3000" dirty="0">
                <a:sym typeface="Symbol"/>
              </a:rPr>
              <a:t></a:t>
            </a:r>
            <a:r>
              <a:rPr lang="ru-RU" sz="3000" dirty="0"/>
              <a:t>.</a:t>
            </a:r>
          </a:p>
        </p:txBody>
      </p:sp>
      <p:sp>
        <p:nvSpPr>
          <p:cNvPr id="5" name="Прямоугольник 4"/>
          <p:cNvSpPr/>
          <p:nvPr/>
        </p:nvSpPr>
        <p:spPr>
          <a:xfrm>
            <a:off x="285720" y="5018400"/>
            <a:ext cx="8858280" cy="1938992"/>
          </a:xfrm>
          <a:prstGeom prst="rect">
            <a:avLst/>
          </a:prstGeom>
        </p:spPr>
        <p:txBody>
          <a:bodyPr wrap="square">
            <a:spAutoFit/>
          </a:bodyPr>
          <a:lstStyle/>
          <a:p>
            <a:r>
              <a:rPr lang="ru-RU" sz="3000" dirty="0"/>
              <a:t>Внешне устойчивое множество </a:t>
            </a:r>
            <a:r>
              <a:rPr lang="en-US" sz="3000" i="1" dirty="0"/>
              <a:t>X</a:t>
            </a:r>
            <a:r>
              <a:rPr lang="en-US" sz="3000" i="1" baseline="-25000" dirty="0"/>
              <a:t>s</a:t>
            </a:r>
            <a:r>
              <a:rPr lang="ru-RU" sz="3000" dirty="0"/>
              <a:t> называется </a:t>
            </a:r>
            <a:r>
              <a:rPr lang="ru-RU" sz="3000" i="1" dirty="0">
                <a:solidFill>
                  <a:srgbClr val="FF0000"/>
                </a:solidFill>
              </a:rPr>
              <a:t>минимальным</a:t>
            </a:r>
            <a:r>
              <a:rPr lang="ru-RU" sz="3000" dirty="0"/>
              <a:t>, если при удалении из него любой вершины получается множество, не являющееся внешне устойчивым.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5"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51201" name="Group 1"/>
          <p:cNvGrpSpPr>
            <a:grpSpLocks noChangeAspect="1"/>
          </p:cNvGrpSpPr>
          <p:nvPr/>
        </p:nvGrpSpPr>
        <p:grpSpPr bwMode="auto">
          <a:xfrm>
            <a:off x="0" y="1500174"/>
            <a:ext cx="2540087" cy="2071702"/>
            <a:chOff x="7492" y="9460"/>
            <a:chExt cx="2114" cy="1724"/>
          </a:xfrm>
        </p:grpSpPr>
        <p:sp>
          <p:nvSpPr>
            <p:cNvPr id="51234" name="AutoShape 34"/>
            <p:cNvSpPr>
              <a:spLocks noChangeAspect="1" noChangeArrowheads="1" noTextEdit="1"/>
            </p:cNvSpPr>
            <p:nvPr/>
          </p:nvSpPr>
          <p:spPr bwMode="auto">
            <a:xfrm>
              <a:off x="7492" y="9460"/>
              <a:ext cx="2114" cy="1724"/>
            </a:xfrm>
            <a:prstGeom prst="rect">
              <a:avLst/>
            </a:prstGeom>
            <a:noFill/>
          </p:spPr>
          <p:txBody>
            <a:bodyPr vert="horz" wrap="square" lIns="91440" tIns="45720" rIns="91440" bIns="45720" numCol="1" anchor="t" anchorCtr="0" compatLnSpc="1">
              <a:prstTxWarp prst="textNoShape">
                <a:avLst/>
              </a:prstTxWarp>
            </a:bodyPr>
            <a:lstStyle/>
            <a:p>
              <a:endParaRPr lang="ru-RU" sz="2400"/>
            </a:p>
          </p:txBody>
        </p:sp>
        <p:grpSp>
          <p:nvGrpSpPr>
            <p:cNvPr id="51231" name="Group 31"/>
            <p:cNvGrpSpPr>
              <a:grpSpLocks/>
            </p:cNvGrpSpPr>
            <p:nvPr/>
          </p:nvGrpSpPr>
          <p:grpSpPr bwMode="auto">
            <a:xfrm>
              <a:off x="8383" y="10443"/>
              <a:ext cx="84" cy="547"/>
              <a:chOff x="8383" y="10443"/>
              <a:chExt cx="84" cy="547"/>
            </a:xfrm>
          </p:grpSpPr>
          <p:sp>
            <p:nvSpPr>
              <p:cNvPr id="51233" name="Oval 33"/>
              <p:cNvSpPr>
                <a:spLocks noChangeArrowheads="1"/>
              </p:cNvSpPr>
              <p:nvPr/>
            </p:nvSpPr>
            <p:spPr bwMode="auto">
              <a:xfrm>
                <a:off x="8383" y="1090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32" name="Oval 32"/>
              <p:cNvSpPr>
                <a:spLocks noChangeArrowheads="1"/>
              </p:cNvSpPr>
              <p:nvPr/>
            </p:nvSpPr>
            <p:spPr bwMode="auto">
              <a:xfrm>
                <a:off x="8383" y="1044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1202" name="Group 2"/>
            <p:cNvGrpSpPr>
              <a:grpSpLocks/>
            </p:cNvGrpSpPr>
            <p:nvPr/>
          </p:nvGrpSpPr>
          <p:grpSpPr bwMode="auto">
            <a:xfrm>
              <a:off x="7495" y="9460"/>
              <a:ext cx="1989" cy="1724"/>
              <a:chOff x="7495" y="9460"/>
              <a:chExt cx="1989" cy="1724"/>
            </a:xfrm>
          </p:grpSpPr>
          <p:grpSp>
            <p:nvGrpSpPr>
              <p:cNvPr id="51221" name="Group 21"/>
              <p:cNvGrpSpPr>
                <a:grpSpLocks/>
              </p:cNvGrpSpPr>
              <p:nvPr/>
            </p:nvGrpSpPr>
            <p:grpSpPr bwMode="auto">
              <a:xfrm>
                <a:off x="7743" y="9831"/>
                <a:ext cx="1318" cy="1337"/>
                <a:chOff x="7743" y="9831"/>
                <a:chExt cx="1318" cy="1337"/>
              </a:xfrm>
            </p:grpSpPr>
            <p:sp>
              <p:nvSpPr>
                <p:cNvPr id="51230" name="Oval 30"/>
                <p:cNvSpPr>
                  <a:spLocks noChangeArrowheads="1"/>
                </p:cNvSpPr>
                <p:nvPr/>
              </p:nvSpPr>
              <p:spPr bwMode="auto">
                <a:xfrm>
                  <a:off x="7743" y="9843"/>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9" name="Oval 29"/>
                <p:cNvSpPr>
                  <a:spLocks noChangeArrowheads="1"/>
                </p:cNvSpPr>
                <p:nvPr/>
              </p:nvSpPr>
              <p:spPr bwMode="auto">
                <a:xfrm>
                  <a:off x="8977" y="10913"/>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8" name="Oval 28"/>
                <p:cNvSpPr>
                  <a:spLocks noChangeArrowheads="1"/>
                </p:cNvSpPr>
                <p:nvPr/>
              </p:nvSpPr>
              <p:spPr bwMode="auto">
                <a:xfrm>
                  <a:off x="8367" y="9836"/>
                  <a:ext cx="83" cy="8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7" name="Oval 27"/>
                <p:cNvSpPr>
                  <a:spLocks noChangeArrowheads="1"/>
                </p:cNvSpPr>
                <p:nvPr/>
              </p:nvSpPr>
              <p:spPr bwMode="auto">
                <a:xfrm>
                  <a:off x="8961" y="9831"/>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6" name="AutoShape 26"/>
                <p:cNvSpPr>
                  <a:spLocks noChangeShapeType="1"/>
                </p:cNvSpPr>
                <p:nvPr/>
              </p:nvSpPr>
              <p:spPr bwMode="auto">
                <a:xfrm flipH="1">
                  <a:off x="8436" y="9870"/>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5" name="Text Box 25"/>
                <p:cNvSpPr txBox="1">
                  <a:spLocks noChangeArrowheads="1"/>
                </p:cNvSpPr>
                <p:nvPr/>
              </p:nvSpPr>
              <p:spPr bwMode="auto">
                <a:xfrm>
                  <a:off x="8007" y="10674"/>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7</a:t>
                  </a:r>
                  <a:endParaRPr kumimoji="0" lang="ru-RU" sz="2400" b="0" i="0" u="none" strike="noStrike" cap="none" normalizeH="0" baseline="0">
                    <a:ln>
                      <a:noFill/>
                    </a:ln>
                    <a:solidFill>
                      <a:schemeClr val="tx1"/>
                    </a:solidFill>
                    <a:effectLst/>
                    <a:latin typeface="Arial" pitchFamily="34" charset="0"/>
                  </a:endParaRPr>
                </a:p>
              </p:txBody>
            </p:sp>
            <p:sp>
              <p:nvSpPr>
                <p:cNvPr id="51224" name="AutoShape 24"/>
                <p:cNvSpPr>
                  <a:spLocks noChangeShapeType="1"/>
                </p:cNvSpPr>
                <p:nvPr/>
              </p:nvSpPr>
              <p:spPr bwMode="auto">
                <a:xfrm>
                  <a:off x="8420" y="10503"/>
                  <a:ext cx="1" cy="434"/>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3" name="Oval 23"/>
                <p:cNvSpPr>
                  <a:spLocks noChangeArrowheads="1"/>
                </p:cNvSpPr>
                <p:nvPr/>
              </p:nvSpPr>
              <p:spPr bwMode="auto">
                <a:xfrm>
                  <a:off x="8696" y="10435"/>
                  <a:ext cx="83"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22" name="Oval 22"/>
                <p:cNvSpPr>
                  <a:spLocks noChangeArrowheads="1"/>
                </p:cNvSpPr>
                <p:nvPr/>
              </p:nvSpPr>
              <p:spPr bwMode="auto">
                <a:xfrm>
                  <a:off x="7759" y="10449"/>
                  <a:ext cx="84" cy="85"/>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grpSp>
            <p:nvGrpSpPr>
              <p:cNvPr id="51203" name="Group 3"/>
              <p:cNvGrpSpPr>
                <a:grpSpLocks/>
              </p:cNvGrpSpPr>
              <p:nvPr/>
            </p:nvGrpSpPr>
            <p:grpSpPr bwMode="auto">
              <a:xfrm>
                <a:off x="7495" y="9460"/>
                <a:ext cx="1989" cy="1724"/>
                <a:chOff x="7492" y="9456"/>
                <a:chExt cx="1989" cy="1724"/>
              </a:xfrm>
            </p:grpSpPr>
            <p:sp>
              <p:nvSpPr>
                <p:cNvPr id="51220" name="AutoShape 20"/>
                <p:cNvSpPr>
                  <a:spLocks noChangeShapeType="1"/>
                </p:cNvSpPr>
                <p:nvPr/>
              </p:nvSpPr>
              <p:spPr bwMode="auto">
                <a:xfrm>
                  <a:off x="8423" y="9855"/>
                  <a:ext cx="1" cy="63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grpSp>
              <p:nvGrpSpPr>
                <p:cNvPr id="51204" name="Group 4"/>
                <p:cNvGrpSpPr>
                  <a:grpSpLocks/>
                </p:cNvGrpSpPr>
                <p:nvPr/>
              </p:nvGrpSpPr>
              <p:grpSpPr bwMode="auto">
                <a:xfrm>
                  <a:off x="7492" y="9456"/>
                  <a:ext cx="1989" cy="1724"/>
                  <a:chOff x="7492" y="9456"/>
                  <a:chExt cx="1989" cy="1724"/>
                </a:xfrm>
              </p:grpSpPr>
              <p:sp>
                <p:nvSpPr>
                  <p:cNvPr id="51219" name="Text Box 19"/>
                  <p:cNvSpPr txBox="1">
                    <a:spLocks noChangeArrowheads="1"/>
                  </p:cNvSpPr>
                  <p:nvPr/>
                </p:nvSpPr>
                <p:spPr bwMode="auto">
                  <a:xfrm>
                    <a:off x="7492" y="9456"/>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1</a:t>
                    </a:r>
                    <a:endParaRPr kumimoji="0" lang="ru-RU" sz="2400" b="0" i="0" u="none" strike="noStrike" cap="none" normalizeH="0" baseline="0">
                      <a:ln>
                        <a:noFill/>
                      </a:ln>
                      <a:solidFill>
                        <a:schemeClr val="tx1"/>
                      </a:solidFill>
                      <a:effectLst/>
                      <a:latin typeface="Arial" pitchFamily="34" charset="0"/>
                    </a:endParaRPr>
                  </a:p>
                </p:txBody>
              </p:sp>
              <p:sp>
                <p:nvSpPr>
                  <p:cNvPr id="51218" name="Text Box 18"/>
                  <p:cNvSpPr txBox="1">
                    <a:spLocks noChangeArrowheads="1"/>
                  </p:cNvSpPr>
                  <p:nvPr/>
                </p:nvSpPr>
                <p:spPr bwMode="auto">
                  <a:xfrm>
                    <a:off x="8981" y="10686"/>
                    <a:ext cx="500"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4</a:t>
                    </a:r>
                    <a:endParaRPr kumimoji="0" lang="ru-RU" sz="2400" b="0" i="0" u="none" strike="noStrike" cap="none" normalizeH="0" baseline="0">
                      <a:ln>
                        <a:noFill/>
                      </a:ln>
                      <a:solidFill>
                        <a:schemeClr val="tx1"/>
                      </a:solidFill>
                      <a:effectLst/>
                      <a:latin typeface="Arial" pitchFamily="34" charset="0"/>
                    </a:endParaRPr>
                  </a:p>
                </p:txBody>
              </p:sp>
              <p:sp>
                <p:nvSpPr>
                  <p:cNvPr id="51217" name="Text Box 17"/>
                  <p:cNvSpPr txBox="1">
                    <a:spLocks noChangeArrowheads="1"/>
                  </p:cNvSpPr>
                  <p:nvPr/>
                </p:nvSpPr>
                <p:spPr bwMode="auto">
                  <a:xfrm>
                    <a:off x="8755" y="9457"/>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3</a:t>
                    </a:r>
                    <a:endParaRPr kumimoji="0" lang="ru-RU" sz="2400" b="0" i="0" u="none" strike="noStrike" cap="none" normalizeH="0" baseline="0">
                      <a:ln>
                        <a:noFill/>
                      </a:ln>
                      <a:solidFill>
                        <a:schemeClr val="tx1"/>
                      </a:solidFill>
                      <a:effectLst/>
                      <a:latin typeface="Arial" pitchFamily="34" charset="0"/>
                    </a:endParaRPr>
                  </a:p>
                </p:txBody>
              </p:sp>
              <p:sp>
                <p:nvSpPr>
                  <p:cNvPr id="51216" name="AutoShape 16"/>
                  <p:cNvSpPr>
                    <a:spLocks noChangeShapeType="1"/>
                  </p:cNvSpPr>
                  <p:nvPr/>
                </p:nvSpPr>
                <p:spPr bwMode="auto">
                  <a:xfrm>
                    <a:off x="7791" y="9910"/>
                    <a:ext cx="12" cy="60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5" name="AutoShape 15"/>
                  <p:cNvSpPr>
                    <a:spLocks noChangeShapeType="1"/>
                  </p:cNvSpPr>
                  <p:nvPr/>
                </p:nvSpPr>
                <p:spPr bwMode="auto">
                  <a:xfrm>
                    <a:off x="8408" y="10957"/>
                    <a:ext cx="605"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4" name="AutoShape 14"/>
                  <p:cNvSpPr>
                    <a:spLocks noChangeShapeType="1"/>
                  </p:cNvSpPr>
                  <p:nvPr/>
                </p:nvSpPr>
                <p:spPr bwMode="auto">
                  <a:xfrm>
                    <a:off x="7811" y="9905"/>
                    <a:ext cx="613"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3" name="AutoShape 13"/>
                  <p:cNvSpPr>
                    <a:spLocks noChangeShapeType="1"/>
                  </p:cNvSpPr>
                  <p:nvPr/>
                </p:nvSpPr>
                <p:spPr bwMode="auto">
                  <a:xfrm flipH="1">
                    <a:off x="7835" y="9881"/>
                    <a:ext cx="565" cy="8"/>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12" name="Text Box 12"/>
                  <p:cNvSpPr txBox="1">
                    <a:spLocks noChangeArrowheads="1"/>
                  </p:cNvSpPr>
                  <p:nvPr/>
                </p:nvSpPr>
                <p:spPr bwMode="auto">
                  <a:xfrm>
                    <a:off x="8045" y="10365"/>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6</a:t>
                    </a:r>
                    <a:endParaRPr kumimoji="0" lang="ru-RU" sz="2400" b="0" i="0" u="none" strike="noStrike" cap="none" normalizeH="0" baseline="0">
                      <a:ln>
                        <a:noFill/>
                      </a:ln>
                      <a:solidFill>
                        <a:schemeClr val="tx1"/>
                      </a:solidFill>
                      <a:effectLst/>
                      <a:latin typeface="Arial" pitchFamily="34" charset="0"/>
                    </a:endParaRPr>
                  </a:p>
                </p:txBody>
              </p:sp>
              <p:sp>
                <p:nvSpPr>
                  <p:cNvPr id="51211" name="Text Box 11"/>
                  <p:cNvSpPr txBox="1">
                    <a:spLocks noChangeArrowheads="1"/>
                  </p:cNvSpPr>
                  <p:nvPr/>
                </p:nvSpPr>
                <p:spPr bwMode="auto">
                  <a:xfrm>
                    <a:off x="8517" y="10414"/>
                    <a:ext cx="556"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5</a:t>
                    </a:r>
                    <a:endParaRPr kumimoji="0" lang="ru-RU" sz="2400" b="0" i="0" u="none" strike="noStrike" cap="none" normalizeH="0" baseline="0" dirty="0">
                      <a:ln>
                        <a:noFill/>
                      </a:ln>
                      <a:solidFill>
                        <a:schemeClr val="tx1"/>
                      </a:solidFill>
                      <a:effectLst/>
                      <a:latin typeface="Arial" pitchFamily="34" charset="0"/>
                    </a:endParaRPr>
                  </a:p>
                </p:txBody>
              </p:sp>
              <p:sp>
                <p:nvSpPr>
                  <p:cNvPr id="51210" name="Text Box 10"/>
                  <p:cNvSpPr txBox="1">
                    <a:spLocks noChangeArrowheads="1"/>
                  </p:cNvSpPr>
                  <p:nvPr/>
                </p:nvSpPr>
                <p:spPr bwMode="auto">
                  <a:xfrm>
                    <a:off x="7572" y="10392"/>
                    <a:ext cx="555" cy="4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8</a:t>
                    </a:r>
                    <a:endParaRPr kumimoji="0" lang="ru-RU" sz="2400" b="0" i="0" u="none" strike="noStrike" cap="none" normalizeH="0" baseline="0">
                      <a:ln>
                        <a:noFill/>
                      </a:ln>
                      <a:solidFill>
                        <a:schemeClr val="tx1"/>
                      </a:solidFill>
                      <a:effectLst/>
                      <a:latin typeface="Arial" pitchFamily="34" charset="0"/>
                    </a:endParaRPr>
                  </a:p>
                </p:txBody>
              </p:sp>
              <p:sp>
                <p:nvSpPr>
                  <p:cNvPr id="51209" name="AutoShape 9"/>
                  <p:cNvSpPr>
                    <a:spLocks noChangeShapeType="1"/>
                  </p:cNvSpPr>
                  <p:nvPr/>
                </p:nvSpPr>
                <p:spPr bwMode="auto">
                  <a:xfrm>
                    <a:off x="9003" y="9855"/>
                    <a:ext cx="16" cy="1082"/>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8" name="AutoShape 8"/>
                  <p:cNvSpPr>
                    <a:spLocks noChangeShapeType="1"/>
                  </p:cNvSpPr>
                  <p:nvPr/>
                </p:nvSpPr>
                <p:spPr bwMode="auto">
                  <a:xfrm flipH="1">
                    <a:off x="8738" y="9891"/>
                    <a:ext cx="251" cy="560"/>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7" name="AutoShape 7"/>
                  <p:cNvSpPr>
                    <a:spLocks noChangeShapeType="1"/>
                  </p:cNvSpPr>
                  <p:nvPr/>
                </p:nvSpPr>
                <p:spPr bwMode="auto">
                  <a:xfrm flipH="1">
                    <a:off x="8419" y="10478"/>
                    <a:ext cx="277" cy="1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6" name="AutoShape 6"/>
                  <p:cNvSpPr>
                    <a:spLocks noChangeShapeType="1"/>
                  </p:cNvSpPr>
                  <p:nvPr/>
                </p:nvSpPr>
                <p:spPr bwMode="auto">
                  <a:xfrm flipH="1">
                    <a:off x="7826" y="10494"/>
                    <a:ext cx="589" cy="1"/>
                  </a:xfrm>
                  <a:prstGeom prst="straightConnector1">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ru-RU" sz="2400"/>
                  </a:p>
                </p:txBody>
              </p:sp>
              <p:sp>
                <p:nvSpPr>
                  <p:cNvPr id="51205" name="Text Box 5"/>
                  <p:cNvSpPr txBox="1">
                    <a:spLocks noChangeArrowheads="1"/>
                  </p:cNvSpPr>
                  <p:nvPr/>
                </p:nvSpPr>
                <p:spPr bwMode="auto">
                  <a:xfrm>
                    <a:off x="8200" y="9461"/>
                    <a:ext cx="555" cy="49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2400" b="0" i="1" u="none" strike="noStrike" cap="none" normalizeH="0" baseline="0">
                        <a:ln>
                          <a:noFill/>
                        </a:ln>
                        <a:solidFill>
                          <a:schemeClr val="tx1"/>
                        </a:solidFill>
                        <a:effectLst/>
                        <a:latin typeface="Times New Roman" pitchFamily="18" charset="0"/>
                        <a:ea typeface="Calibri" pitchFamily="34" charset="0"/>
                        <a:cs typeface="Times New Roman" pitchFamily="18" charset="0"/>
                      </a:rPr>
                      <a:t>х</a:t>
                    </a:r>
                    <a:r>
                      <a:rPr kumimoji="0" lang="ru-RU" sz="2400" b="0" i="1" u="none" strike="noStrike" cap="none" normalizeH="0" baseline="-30000">
                        <a:ln>
                          <a:noFill/>
                        </a:ln>
                        <a:solidFill>
                          <a:schemeClr val="tx1"/>
                        </a:solidFill>
                        <a:effectLst/>
                        <a:latin typeface="Times New Roman" pitchFamily="18" charset="0"/>
                        <a:ea typeface="Calibri" pitchFamily="34" charset="0"/>
                        <a:cs typeface="Times New Roman" pitchFamily="18" charset="0"/>
                      </a:rPr>
                      <a:t>2</a:t>
                    </a:r>
                    <a:endParaRPr kumimoji="0" lang="ru-RU" sz="2400" b="0" i="0" u="none" strike="noStrike" cap="none" normalizeH="0" baseline="0">
                      <a:ln>
                        <a:noFill/>
                      </a:ln>
                      <a:solidFill>
                        <a:schemeClr val="tx1"/>
                      </a:solidFill>
                      <a:effectLst/>
                      <a:latin typeface="Arial" pitchFamily="34" charset="0"/>
                    </a:endParaRPr>
                  </a:p>
                </p:txBody>
              </p:sp>
            </p:grpSp>
          </p:grpSp>
        </p:grpSp>
      </p:grpSp>
      <p:sp>
        <p:nvSpPr>
          <p:cNvPr id="40" name="TextBox 39"/>
          <p:cNvSpPr txBox="1"/>
          <p:nvPr/>
        </p:nvSpPr>
        <p:spPr>
          <a:xfrm>
            <a:off x="2500298" y="1303083"/>
            <a:ext cx="6643702" cy="2554545"/>
          </a:xfrm>
          <a:prstGeom prst="rect">
            <a:avLst/>
          </a:prstGeom>
          <a:noFill/>
        </p:spPr>
        <p:txBody>
          <a:bodyPr wrap="square" rtlCol="0">
            <a:spAutoFit/>
          </a:bodyPr>
          <a:lstStyle/>
          <a:p>
            <a:r>
              <a:rPr lang="ru-RU" sz="3200" dirty="0"/>
              <a:t>Для графа</a:t>
            </a:r>
            <a:r>
              <a:rPr lang="ru-RU" sz="3200" i="1" dirty="0"/>
              <a:t> G</a:t>
            </a:r>
            <a:r>
              <a:rPr lang="ru-RU" sz="3200" dirty="0"/>
              <a:t> (</a:t>
            </a:r>
            <a:r>
              <a:rPr lang="en-US" sz="3200" i="1" dirty="0"/>
              <a:t>X</a:t>
            </a:r>
            <a:r>
              <a:rPr lang="ru-RU" sz="3200" i="1" dirty="0"/>
              <a:t>,</a:t>
            </a:r>
            <a:r>
              <a:rPr lang="en-US" sz="3200" i="1" dirty="0"/>
              <a:t>U</a:t>
            </a:r>
            <a:r>
              <a:rPr lang="ru-RU" sz="3200" dirty="0"/>
              <a:t>), изображенного на рисунке, множества вершин {</a:t>
            </a:r>
            <a:r>
              <a:rPr lang="en-US" sz="3200" i="1" dirty="0"/>
              <a:t>x</a:t>
            </a:r>
            <a:r>
              <a:rPr lang="ru-RU" sz="3200" i="1" baseline="-25000" dirty="0"/>
              <a:t>1</a:t>
            </a:r>
            <a:r>
              <a:rPr lang="ru-RU" sz="3200" i="1" dirty="0"/>
              <a:t>, </a:t>
            </a:r>
            <a:r>
              <a:rPr lang="en-US" sz="3200" i="1" dirty="0"/>
              <a:t>x</a:t>
            </a:r>
            <a:r>
              <a:rPr lang="ru-RU" sz="3200" i="1" baseline="-25000" dirty="0"/>
              <a:t>3</a:t>
            </a:r>
            <a:r>
              <a:rPr lang="ru-RU" sz="3200" i="1" dirty="0"/>
              <a:t>, </a:t>
            </a:r>
            <a:r>
              <a:rPr lang="en-US" sz="3200" i="1" dirty="0"/>
              <a:t>x</a:t>
            </a:r>
            <a:r>
              <a:rPr lang="ru-RU" sz="3200" i="1" baseline="-25000" dirty="0"/>
              <a:t>7</a:t>
            </a:r>
            <a:r>
              <a:rPr lang="ru-RU" sz="3200" dirty="0"/>
              <a:t>}, {</a:t>
            </a:r>
            <a:r>
              <a:rPr lang="en-US" sz="3200" i="1" dirty="0"/>
              <a:t>x</a:t>
            </a:r>
            <a:r>
              <a:rPr lang="ru-RU" sz="3200" i="1" baseline="-25000" dirty="0"/>
              <a:t>2</a:t>
            </a:r>
            <a:r>
              <a:rPr lang="ru-RU" sz="3200" i="1" dirty="0"/>
              <a:t>, </a:t>
            </a:r>
            <a:r>
              <a:rPr lang="en-US" sz="3200" i="1" dirty="0"/>
              <a:t>x</a:t>
            </a:r>
            <a:r>
              <a:rPr lang="ru-RU" sz="3200" i="1" baseline="-25000" dirty="0"/>
              <a:t>4</a:t>
            </a:r>
            <a:r>
              <a:rPr lang="ru-RU" sz="3200" i="1" dirty="0"/>
              <a:t>, </a:t>
            </a:r>
            <a:r>
              <a:rPr lang="en-US" sz="3200" i="1" dirty="0"/>
              <a:t>x</a:t>
            </a:r>
            <a:r>
              <a:rPr lang="ru-RU" sz="3200" i="1" baseline="-25000" dirty="0"/>
              <a:t>5</a:t>
            </a:r>
            <a:r>
              <a:rPr lang="ru-RU" sz="3200" i="1" dirty="0"/>
              <a:t>, </a:t>
            </a:r>
            <a:r>
              <a:rPr lang="en-US" sz="3200" i="1" dirty="0"/>
              <a:t>x</a:t>
            </a:r>
            <a:r>
              <a:rPr lang="ru-RU" sz="3200" i="1" baseline="-25000" dirty="0"/>
              <a:t>8</a:t>
            </a:r>
            <a:r>
              <a:rPr lang="ru-RU" sz="3200" dirty="0"/>
              <a:t>} являются минимальными, но не наименьшими.</a:t>
            </a:r>
          </a:p>
        </p:txBody>
      </p:sp>
      <p:sp>
        <p:nvSpPr>
          <p:cNvPr id="41" name="TextBox 40"/>
          <p:cNvSpPr txBox="1"/>
          <p:nvPr/>
        </p:nvSpPr>
        <p:spPr>
          <a:xfrm>
            <a:off x="285720" y="3786190"/>
            <a:ext cx="8643998" cy="1077218"/>
          </a:xfrm>
          <a:prstGeom prst="rect">
            <a:avLst/>
          </a:prstGeom>
          <a:noFill/>
        </p:spPr>
        <p:txBody>
          <a:bodyPr wrap="square" rtlCol="0">
            <a:spAutoFit/>
          </a:bodyPr>
          <a:lstStyle/>
          <a:p>
            <a:r>
              <a:rPr lang="ru-RU" sz="3200" dirty="0"/>
              <a:t>Множества {</a:t>
            </a:r>
            <a:r>
              <a:rPr lang="en-US" sz="3200" i="1" dirty="0"/>
              <a:t>x</a:t>
            </a:r>
            <a:r>
              <a:rPr lang="ru-RU" sz="3200" i="1" baseline="-25000" dirty="0"/>
              <a:t>3</a:t>
            </a:r>
            <a:r>
              <a:rPr lang="ru-RU" sz="3200" i="1" dirty="0"/>
              <a:t>, </a:t>
            </a:r>
            <a:r>
              <a:rPr lang="en-US" sz="3200" i="1" dirty="0"/>
              <a:t>x</a:t>
            </a:r>
            <a:r>
              <a:rPr lang="ru-RU" sz="3200" i="1" baseline="-25000" dirty="0"/>
              <a:t>6</a:t>
            </a:r>
            <a:r>
              <a:rPr lang="ru-RU" sz="3200" dirty="0"/>
              <a:t>} и {</a:t>
            </a:r>
            <a:r>
              <a:rPr lang="en-US" sz="3200" i="1" dirty="0"/>
              <a:t>x</a:t>
            </a:r>
            <a:r>
              <a:rPr lang="ru-RU" sz="3200" i="1" baseline="-25000" dirty="0"/>
              <a:t>4</a:t>
            </a:r>
            <a:r>
              <a:rPr lang="ru-RU" sz="3200" i="1" dirty="0"/>
              <a:t>, </a:t>
            </a:r>
            <a:r>
              <a:rPr lang="en-US" sz="3200" i="1" dirty="0"/>
              <a:t>x</a:t>
            </a:r>
            <a:r>
              <a:rPr lang="ru-RU" sz="3200" i="1" baseline="-25000" dirty="0"/>
              <a:t>6</a:t>
            </a:r>
            <a:r>
              <a:rPr lang="ru-RU" sz="3200" dirty="0"/>
              <a:t>} является наименьшими, </a:t>
            </a:r>
            <a:r>
              <a:rPr lang="ru-RU" sz="3200" dirty="0">
                <a:sym typeface="Symbol"/>
              </a:rPr>
              <a:t></a:t>
            </a:r>
            <a:r>
              <a:rPr lang="ru-RU" sz="3200" dirty="0"/>
              <a:t>(</a:t>
            </a:r>
            <a:r>
              <a:rPr lang="ru-RU" sz="3200" i="1" dirty="0"/>
              <a:t>G</a:t>
            </a:r>
            <a:r>
              <a:rPr lang="ru-RU" sz="3200" dirty="0"/>
              <a:t>)=2.</a:t>
            </a:r>
          </a:p>
        </p:txBody>
      </p:sp>
      <p:sp>
        <p:nvSpPr>
          <p:cNvPr id="42" name="TextBox 41"/>
          <p:cNvSpPr txBox="1"/>
          <p:nvPr/>
        </p:nvSpPr>
        <p:spPr>
          <a:xfrm>
            <a:off x="285720" y="5072074"/>
            <a:ext cx="8858280" cy="1569660"/>
          </a:xfrm>
          <a:prstGeom prst="rect">
            <a:avLst/>
          </a:prstGeom>
          <a:noFill/>
        </p:spPr>
        <p:txBody>
          <a:bodyPr wrap="square" rtlCol="0">
            <a:spAutoFit/>
          </a:bodyPr>
          <a:lstStyle/>
          <a:p>
            <a:r>
              <a:rPr lang="ru-RU" sz="3200" dirty="0"/>
              <a:t>Подмножество вершин графа, являющееся как внутренне устойчивым, так и внешне устойчивым, называется </a:t>
            </a:r>
            <a:r>
              <a:rPr lang="ru-RU" sz="3200" i="1" dirty="0">
                <a:solidFill>
                  <a:srgbClr val="FF0000"/>
                </a:solidFill>
              </a:rPr>
              <a:t>ядром</a:t>
            </a:r>
            <a:r>
              <a:rPr lang="ru-RU" sz="3200" b="1" i="1" dirty="0"/>
              <a:t>.</a:t>
            </a:r>
            <a:endParaRPr lang="ru-RU" sz="3200" dirty="0"/>
          </a:p>
        </p:txBody>
      </p:sp>
      <p:sp>
        <p:nvSpPr>
          <p:cNvPr id="45" name="Прямоугольник 44"/>
          <p:cNvSpPr/>
          <p:nvPr/>
        </p:nvSpPr>
        <p:spPr>
          <a:xfrm>
            <a:off x="0" y="0"/>
            <a:ext cx="9144000" cy="1569660"/>
          </a:xfrm>
          <a:prstGeom prst="rect">
            <a:avLst/>
          </a:prstGeom>
        </p:spPr>
        <p:txBody>
          <a:bodyPr wrap="square">
            <a:spAutoFit/>
          </a:bodyPr>
          <a:lstStyle/>
          <a:p>
            <a:r>
              <a:rPr lang="ru-RU" sz="3200" dirty="0"/>
              <a:t>Внешне устойчивое множество, состоящее из минимального числа вершин, называется </a:t>
            </a:r>
            <a:r>
              <a:rPr lang="ru-RU" sz="3200" i="1" dirty="0">
                <a:solidFill>
                  <a:srgbClr val="FF0000"/>
                </a:solidFill>
              </a:rPr>
              <a:t>наименьшим</a:t>
            </a:r>
            <a:r>
              <a:rPr lang="ru-RU" sz="3200" dirty="0">
                <a:solidFill>
                  <a:srgbClr val="FF0000"/>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1201"/>
                                        </p:tgtEl>
                                        <p:attrNameLst>
                                          <p:attrName>style.visibility</p:attrName>
                                        </p:attrNameLst>
                                      </p:cBhvr>
                                      <p:to>
                                        <p:strVal val="visible"/>
                                      </p:to>
                                    </p:set>
                                    <p:animEffect transition="in" filter="wipe(up)">
                                      <p:cBhvr>
                                        <p:cTn id="7" dur="2000"/>
                                        <p:tgtEl>
                                          <p:spTgt spid="512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2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2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up)">
                                      <p:cBhvr>
                                        <p:cTn id="2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428604"/>
            <a:ext cx="8929718" cy="4143404"/>
          </a:xfrm>
        </p:spPr>
        <p:txBody>
          <a:bodyPr/>
          <a:lstStyle/>
          <a:p>
            <a:pPr marL="0" indent="17463">
              <a:buNone/>
            </a:pPr>
            <a:r>
              <a:rPr lang="ru-RU" b="1" dirty="0">
                <a:solidFill>
                  <a:srgbClr val="FF0000"/>
                </a:solidFill>
              </a:rPr>
              <a:t>Плотность графа. </a:t>
            </a:r>
            <a:r>
              <a:rPr lang="ru-RU" dirty="0"/>
              <a:t>Максимальный полный подграф графа </a:t>
            </a:r>
            <a:r>
              <a:rPr lang="ru-RU" i="1" dirty="0"/>
              <a:t>G</a:t>
            </a:r>
            <a:r>
              <a:rPr lang="ru-RU" dirty="0"/>
              <a:t> (</a:t>
            </a:r>
            <a:r>
              <a:rPr lang="en-US" i="1" dirty="0"/>
              <a:t>X</a:t>
            </a:r>
            <a:r>
              <a:rPr lang="ru-RU" i="1" dirty="0"/>
              <a:t>,</a:t>
            </a:r>
            <a:r>
              <a:rPr lang="en-US" i="1" dirty="0"/>
              <a:t>U</a:t>
            </a:r>
            <a:r>
              <a:rPr lang="ru-RU" dirty="0"/>
              <a:t>) называется </a:t>
            </a:r>
            <a:r>
              <a:rPr lang="ru-RU" i="1" dirty="0">
                <a:solidFill>
                  <a:srgbClr val="FF0000"/>
                </a:solidFill>
              </a:rPr>
              <a:t>кликой</a:t>
            </a:r>
            <a:r>
              <a:rPr lang="ru-RU" i="1" dirty="0"/>
              <a:t> </a:t>
            </a:r>
            <a:r>
              <a:rPr lang="ru-RU" dirty="0"/>
              <a:t>графа </a:t>
            </a:r>
            <a:r>
              <a:rPr lang="ru-RU" i="1" dirty="0"/>
              <a:t>G</a:t>
            </a:r>
            <a:r>
              <a:rPr lang="ru-RU" dirty="0"/>
              <a:t>; другими словами, клика графа </a:t>
            </a:r>
            <a:r>
              <a:rPr lang="ru-RU" i="1" dirty="0"/>
              <a:t>G</a:t>
            </a:r>
            <a:r>
              <a:rPr lang="ru-RU" dirty="0"/>
              <a:t> есть подмножество его вершин, такое, что между каждой парой вершин этого подмножества существует ребро и, кроме того, это подмножество не принадлежит никакому большому подмножеству с тем же свойством.</a:t>
            </a:r>
          </a:p>
        </p:txBody>
      </p:sp>
      <p:sp>
        <p:nvSpPr>
          <p:cNvPr id="4" name="Прямоугольник 3"/>
          <p:cNvSpPr/>
          <p:nvPr/>
        </p:nvSpPr>
        <p:spPr>
          <a:xfrm>
            <a:off x="214282" y="4572008"/>
            <a:ext cx="7929618" cy="1077218"/>
          </a:xfrm>
          <a:prstGeom prst="rect">
            <a:avLst/>
          </a:prstGeom>
        </p:spPr>
        <p:txBody>
          <a:bodyPr wrap="square">
            <a:spAutoFit/>
          </a:bodyPr>
          <a:lstStyle/>
          <a:p>
            <a:r>
              <a:rPr lang="ru-RU" sz="3200" dirty="0"/>
              <a:t>Число вершин клики графа называется</a:t>
            </a:r>
            <a:r>
              <a:rPr lang="ru-RU" sz="3200" i="1" dirty="0"/>
              <a:t> </a:t>
            </a:r>
            <a:r>
              <a:rPr lang="ru-RU" sz="3200" i="1" dirty="0">
                <a:solidFill>
                  <a:srgbClr val="FF0000"/>
                </a:solidFill>
              </a:rPr>
              <a:t>плотностью графа </a:t>
            </a:r>
            <a:r>
              <a:rPr lang="ru-RU" sz="3200" dirty="0"/>
              <a:t>и обозначается </a:t>
            </a:r>
            <a:r>
              <a:rPr lang="en-US" sz="3200" i="1" dirty="0"/>
              <a:t>f</a:t>
            </a:r>
            <a:r>
              <a:rPr lang="ru-RU" sz="3200" dirty="0"/>
              <a:t>(</a:t>
            </a:r>
            <a:r>
              <a:rPr lang="ru-RU" sz="3200" i="1" dirty="0"/>
              <a:t>G</a:t>
            </a:r>
            <a:r>
              <a:rPr lang="ru-RU"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0"/>
            <a:ext cx="8929718" cy="6858000"/>
          </a:xfrm>
        </p:spPr>
        <p:txBody>
          <a:bodyPr>
            <a:normAutofit lnSpcReduction="10000"/>
          </a:bodyPr>
          <a:lstStyle/>
          <a:p>
            <a:pPr marL="0" indent="17463">
              <a:buNone/>
            </a:pPr>
            <a:r>
              <a:rPr lang="ru-RU" sz="3000" dirty="0"/>
              <a:t>В 1905 году был построен Императорский мост, </a:t>
            </a:r>
            <a:r>
              <a:rPr lang="ru-RU" sz="3000" dirty="0" err="1"/>
              <a:t>кото-рый</a:t>
            </a:r>
            <a:r>
              <a:rPr lang="ru-RU" sz="3000" dirty="0"/>
              <a:t> был впоследствии разрушен в ходе </a:t>
            </a:r>
            <a:r>
              <a:rPr lang="ru-RU" sz="3000" dirty="0" err="1"/>
              <a:t>бомбарди-ровки</a:t>
            </a:r>
            <a:r>
              <a:rPr lang="ru-RU" sz="3000" dirty="0"/>
              <a:t> во время Второй мировой войны. На опорах Императорского моста в 2005 году был построен Юбилейный мост. На 2016 год в Калининграде восемь мостов.</a:t>
            </a:r>
            <a:endParaRPr lang="en-US" sz="3000" dirty="0"/>
          </a:p>
          <a:p>
            <a:pPr marL="0" indent="17463">
              <a:buNone/>
            </a:pPr>
            <a:r>
              <a:rPr lang="ru-RU" sz="3000" dirty="0"/>
              <a:t>Следующий импульс теория графов получила спустя почти 100 лет с развитием исследований по </a:t>
            </a:r>
            <a:r>
              <a:rPr lang="ru-RU" sz="3000" dirty="0" err="1"/>
              <a:t>электри-ческим</a:t>
            </a:r>
            <a:r>
              <a:rPr lang="ru-RU" sz="3000" dirty="0"/>
              <a:t> сетям (Кирхгоф), кристаллографии, </a:t>
            </a:r>
            <a:r>
              <a:rPr lang="ru-RU" sz="3000" dirty="0" err="1"/>
              <a:t>органи-ческой</a:t>
            </a:r>
            <a:r>
              <a:rPr lang="ru-RU" sz="3000" dirty="0"/>
              <a:t> химии (Кэли), психологии (Левин) и другим наукам.</a:t>
            </a:r>
          </a:p>
          <a:p>
            <a:pPr marL="0" indent="17463">
              <a:buNone/>
            </a:pPr>
            <a:r>
              <a:rPr lang="ru-RU" sz="3000" dirty="0"/>
              <a:t>С графами, сами того не замечая, мы сталкиваемся постоянно. Например, графом является схема линий метрополитена. Исследуя свою родословную и возводя ее к далекому предку, мы строим так называемое генеалогическое древо. </a:t>
            </a:r>
          </a:p>
          <a:p>
            <a:pPr indent="17463">
              <a:buNone/>
            </a:pP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static.diary.ru/userdir/2/7/7/8/277818/31557981.jpg"/>
          <p:cNvPicPr/>
          <p:nvPr/>
        </p:nvPicPr>
        <p:blipFill>
          <a:blip r:embed="rId2" cstate="print">
            <a:clrChange>
              <a:clrFrom>
                <a:srgbClr val="FFFFFF"/>
              </a:clrFrom>
              <a:clrTo>
                <a:srgbClr val="FFFFFF">
                  <a:alpha val="0"/>
                </a:srgbClr>
              </a:clrTo>
            </a:clrChange>
          </a:blip>
          <a:srcRect t="4402" b="3145"/>
          <a:stretch>
            <a:fillRect/>
          </a:stretch>
        </p:blipFill>
        <p:spPr bwMode="auto">
          <a:xfrm>
            <a:off x="0" y="0"/>
            <a:ext cx="5220072" cy="2852936"/>
          </a:xfrm>
          <a:prstGeom prst="rect">
            <a:avLst/>
          </a:prstGeom>
          <a:noFill/>
          <a:ln w="9525">
            <a:noFill/>
            <a:miter lim="800000"/>
            <a:headEnd/>
            <a:tailEnd/>
          </a:ln>
        </p:spPr>
      </p:pic>
      <p:sp>
        <p:nvSpPr>
          <p:cNvPr id="3" name="TextBox 2"/>
          <p:cNvSpPr txBox="1"/>
          <p:nvPr/>
        </p:nvSpPr>
        <p:spPr>
          <a:xfrm>
            <a:off x="189209" y="2745207"/>
            <a:ext cx="8897299" cy="1477328"/>
          </a:xfrm>
          <a:prstGeom prst="rect">
            <a:avLst/>
          </a:prstGeom>
          <a:noFill/>
        </p:spPr>
        <p:txBody>
          <a:bodyPr wrap="square" rtlCol="0">
            <a:spAutoFit/>
          </a:bodyPr>
          <a:lstStyle/>
          <a:p>
            <a:r>
              <a:rPr lang="ru-RU" sz="3000" dirty="0"/>
              <a:t>Для графа</a:t>
            </a:r>
            <a:r>
              <a:rPr lang="ru-RU" sz="3000" i="1" dirty="0"/>
              <a:t> G</a:t>
            </a:r>
            <a:r>
              <a:rPr lang="ru-RU" sz="3000" dirty="0"/>
              <a:t>(</a:t>
            </a:r>
            <a:r>
              <a:rPr lang="en-US" sz="3000" i="1" dirty="0"/>
              <a:t>X</a:t>
            </a:r>
            <a:r>
              <a:rPr lang="ru-RU" sz="3000" i="1" dirty="0"/>
              <a:t>,</a:t>
            </a:r>
            <a:r>
              <a:rPr lang="en-US" sz="3000" i="1" dirty="0"/>
              <a:t>U</a:t>
            </a:r>
            <a:r>
              <a:rPr lang="ru-RU" sz="3000" dirty="0"/>
              <a:t>), изображенного на рис. клику образуют вершины (2, 3, 6, 7). Плотность этого графа </a:t>
            </a:r>
            <a:r>
              <a:rPr lang="en-US" sz="3000" i="1" dirty="0"/>
              <a:t>f</a:t>
            </a:r>
            <a:r>
              <a:rPr lang="ru-RU" sz="3000" dirty="0"/>
              <a:t>(</a:t>
            </a:r>
            <a:r>
              <a:rPr lang="ru-RU" sz="3000" i="1" dirty="0"/>
              <a:t>G</a:t>
            </a:r>
            <a:r>
              <a:rPr lang="ru-RU" sz="3000" dirty="0"/>
              <a:t>)=4.</a:t>
            </a:r>
          </a:p>
        </p:txBody>
      </p:sp>
      <p:sp>
        <p:nvSpPr>
          <p:cNvPr id="4" name="TextBox 3"/>
          <p:cNvSpPr txBox="1"/>
          <p:nvPr/>
        </p:nvSpPr>
        <p:spPr>
          <a:xfrm>
            <a:off x="202043" y="4059935"/>
            <a:ext cx="8739914" cy="1477328"/>
          </a:xfrm>
          <a:prstGeom prst="rect">
            <a:avLst/>
          </a:prstGeom>
          <a:noFill/>
        </p:spPr>
        <p:txBody>
          <a:bodyPr wrap="square" rtlCol="0">
            <a:spAutoFit/>
          </a:bodyPr>
          <a:lstStyle/>
          <a:p>
            <a:r>
              <a:rPr lang="ru-RU" sz="3000" b="1" dirty="0">
                <a:solidFill>
                  <a:srgbClr val="FF0000"/>
                </a:solidFill>
              </a:rPr>
              <a:t>Число </a:t>
            </a:r>
            <a:r>
              <a:rPr lang="ru-RU" sz="3000" b="1" dirty="0" err="1">
                <a:solidFill>
                  <a:srgbClr val="FF0000"/>
                </a:solidFill>
              </a:rPr>
              <a:t>Хадвигера</a:t>
            </a:r>
            <a:r>
              <a:rPr lang="ru-RU" sz="3000" b="1" dirty="0">
                <a:solidFill>
                  <a:srgbClr val="FF0000"/>
                </a:solidFill>
              </a:rPr>
              <a:t>. </a:t>
            </a:r>
            <a:r>
              <a:rPr lang="ru-RU" sz="3000" dirty="0"/>
              <a:t>Операцией сжатия графа (стяги-</a:t>
            </a:r>
            <a:r>
              <a:rPr lang="ru-RU" sz="3000" dirty="0" err="1"/>
              <a:t>вание</a:t>
            </a:r>
            <a:r>
              <a:rPr lang="ru-RU" sz="3000" dirty="0"/>
              <a:t> графа) называется замена двух смежных вершин </a:t>
            </a:r>
            <a:r>
              <a:rPr lang="ru-RU" sz="3000" i="1" dirty="0"/>
              <a:t>х</a:t>
            </a:r>
            <a:r>
              <a:rPr lang="en-US" sz="3000" i="1" baseline="-25000" dirty="0" err="1"/>
              <a:t>i</a:t>
            </a:r>
            <a:r>
              <a:rPr lang="en-US" sz="3000" i="1" baseline="-25000" dirty="0"/>
              <a:t> </a:t>
            </a:r>
            <a:r>
              <a:rPr lang="ru-RU" sz="3000" dirty="0"/>
              <a:t>и </a:t>
            </a:r>
            <a:r>
              <a:rPr lang="ru-RU" sz="3000" i="1" dirty="0" err="1"/>
              <a:t>х</a:t>
            </a:r>
            <a:r>
              <a:rPr lang="en-US" sz="3000" i="1" baseline="-25000" dirty="0"/>
              <a:t>j</a:t>
            </a:r>
            <a:r>
              <a:rPr lang="ru-RU" sz="3000" dirty="0"/>
              <a:t> одной </a:t>
            </a:r>
            <a:r>
              <a:rPr lang="ru-RU" sz="3000" dirty="0" err="1"/>
              <a:t>х</a:t>
            </a:r>
            <a:r>
              <a:rPr lang="en-US" sz="3000" i="1" baseline="-25000" dirty="0"/>
              <a:t>s</a:t>
            </a:r>
            <a:r>
              <a:rPr lang="ru-RU" sz="3000" dirty="0"/>
              <a:t> с удалением ребра </a:t>
            </a:r>
            <a:r>
              <a:rPr lang="en-US" sz="3000" i="1" dirty="0" err="1"/>
              <a:t>u</a:t>
            </a:r>
            <a:r>
              <a:rPr lang="en-US" sz="3000" i="1" baseline="-25000" dirty="0" err="1"/>
              <a:t>ij</a:t>
            </a:r>
            <a:r>
              <a:rPr lang="ru-RU" sz="3000" dirty="0"/>
              <a:t>. </a:t>
            </a:r>
          </a:p>
        </p:txBody>
      </p:sp>
      <p:sp>
        <p:nvSpPr>
          <p:cNvPr id="5" name="TextBox 4"/>
          <p:cNvSpPr txBox="1"/>
          <p:nvPr/>
        </p:nvSpPr>
        <p:spPr>
          <a:xfrm>
            <a:off x="93663" y="5388692"/>
            <a:ext cx="9144000" cy="1477328"/>
          </a:xfrm>
          <a:prstGeom prst="rect">
            <a:avLst/>
          </a:prstGeom>
          <a:noFill/>
        </p:spPr>
        <p:txBody>
          <a:bodyPr wrap="square" rtlCol="0">
            <a:spAutoFit/>
          </a:bodyPr>
          <a:lstStyle/>
          <a:p>
            <a:r>
              <a:rPr lang="ru-RU" sz="3000" i="1" dirty="0">
                <a:solidFill>
                  <a:srgbClr val="FF0000"/>
                </a:solidFill>
              </a:rPr>
              <a:t>Числом </a:t>
            </a:r>
            <a:r>
              <a:rPr lang="ru-RU" sz="3000" i="1" dirty="0" err="1">
                <a:solidFill>
                  <a:srgbClr val="FF0000"/>
                </a:solidFill>
              </a:rPr>
              <a:t>Хадвигера</a:t>
            </a:r>
            <a:r>
              <a:rPr lang="ru-RU" sz="3000" i="1" dirty="0">
                <a:solidFill>
                  <a:srgbClr val="FF0000"/>
                </a:solidFill>
              </a:rPr>
              <a:t> </a:t>
            </a:r>
            <a:r>
              <a:rPr lang="ru-RU" sz="3000" i="1" dirty="0">
                <a:sym typeface="Symbol"/>
              </a:rPr>
              <a:t></a:t>
            </a:r>
            <a:r>
              <a:rPr lang="ru-RU" sz="3000" dirty="0"/>
              <a:t>(</a:t>
            </a:r>
            <a:r>
              <a:rPr lang="en-US" sz="3000" i="1" dirty="0"/>
              <a:t>G</a:t>
            </a:r>
            <a:r>
              <a:rPr lang="ru-RU" sz="3000" dirty="0"/>
              <a:t>) графа </a:t>
            </a:r>
            <a:r>
              <a:rPr lang="ru-RU" sz="3000" i="1" dirty="0"/>
              <a:t>G</a:t>
            </a:r>
            <a:r>
              <a:rPr lang="ru-RU" sz="3000" dirty="0"/>
              <a:t>(</a:t>
            </a:r>
            <a:r>
              <a:rPr lang="en-US" sz="3000" i="1" dirty="0"/>
              <a:t>X</a:t>
            </a:r>
            <a:r>
              <a:rPr lang="ru-RU" sz="3000" i="1" dirty="0"/>
              <a:t>,</a:t>
            </a:r>
            <a:r>
              <a:rPr lang="en-US" sz="3000" i="1" dirty="0"/>
              <a:t>U</a:t>
            </a:r>
            <a:r>
              <a:rPr lang="ru-RU" sz="3000" dirty="0"/>
              <a:t>) называется такое наибольшее число </a:t>
            </a:r>
            <a:r>
              <a:rPr lang="ru-RU" sz="3000" i="1" dirty="0">
                <a:sym typeface="Symbol"/>
              </a:rPr>
              <a:t></a:t>
            </a:r>
            <a:r>
              <a:rPr lang="ru-RU" sz="3000" dirty="0"/>
              <a:t>, что граф </a:t>
            </a:r>
            <a:r>
              <a:rPr lang="en-US" sz="3000" i="1" dirty="0"/>
              <a:t>G</a:t>
            </a:r>
            <a:r>
              <a:rPr lang="ru-RU" sz="3000" dirty="0"/>
              <a:t> стягиваем к полному графу </a:t>
            </a:r>
            <a:r>
              <a:rPr lang="en-US" sz="3000" i="1" dirty="0"/>
              <a:t>K</a:t>
            </a:r>
            <a:r>
              <a:rPr lang="ru-RU" sz="3000" i="1" baseline="-25000" dirty="0">
                <a:sym typeface="Symbol"/>
              </a:rPr>
              <a:t></a:t>
            </a:r>
            <a:r>
              <a:rPr lang="ru-RU" sz="3000" dirty="0"/>
              <a:t>.</a:t>
            </a:r>
          </a:p>
        </p:txBody>
      </p:sp>
      <p:sp>
        <p:nvSpPr>
          <p:cNvPr id="50212"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0211" name="AutoShape 35"/>
          <p:cNvSpPr>
            <a:spLocks noChangeAspect="1" noChangeArrowheads="1" noTextEdit="1"/>
          </p:cNvSpPr>
          <p:nvPr/>
        </p:nvSpPr>
        <p:spPr bwMode="auto">
          <a:xfrm>
            <a:off x="0" y="3429000"/>
            <a:ext cx="4665663" cy="2428892"/>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95536" y="3756509"/>
            <a:ext cx="8373616" cy="2624819"/>
          </a:xfrm>
        </p:spPr>
        <p:txBody>
          <a:bodyPr>
            <a:normAutofit lnSpcReduction="10000"/>
          </a:bodyPr>
          <a:lstStyle/>
          <a:p>
            <a:pPr marL="0" indent="0">
              <a:buNone/>
            </a:pPr>
            <a:r>
              <a:rPr lang="ru-RU" dirty="0"/>
              <a:t>На рисунке </a:t>
            </a:r>
            <a:r>
              <a:rPr lang="ru-RU" i="1" dirty="0"/>
              <a:t>а</a:t>
            </a:r>
            <a:r>
              <a:rPr lang="ru-RU" dirty="0"/>
              <a:t> изображен граф </a:t>
            </a:r>
            <a:r>
              <a:rPr lang="ru-RU" dirty="0" err="1"/>
              <a:t>Петерсена</a:t>
            </a:r>
            <a:r>
              <a:rPr lang="ru-RU" dirty="0"/>
              <a:t>.</a:t>
            </a:r>
          </a:p>
          <a:p>
            <a:pPr marL="0" indent="0">
              <a:buNone/>
            </a:pPr>
            <a:r>
              <a:rPr lang="ru-RU" dirty="0"/>
              <a:t>В результате стягивания графа (замена вершин </a:t>
            </a:r>
            <a:r>
              <a:rPr lang="en-US" i="1" dirty="0"/>
              <a:t>x</a:t>
            </a:r>
            <a:r>
              <a:rPr lang="ru-RU" i="1" baseline="-25000" dirty="0"/>
              <a:t>1</a:t>
            </a:r>
            <a:r>
              <a:rPr lang="ru-RU" dirty="0"/>
              <a:t> и </a:t>
            </a:r>
            <a:r>
              <a:rPr lang="en-US" i="1" dirty="0"/>
              <a:t>x</a:t>
            </a:r>
            <a:r>
              <a:rPr lang="ru-RU" i="1" baseline="-25000" dirty="0"/>
              <a:t>6</a:t>
            </a:r>
            <a:r>
              <a:rPr lang="ru-RU" dirty="0"/>
              <a:t> на </a:t>
            </a:r>
            <a:r>
              <a:rPr lang="en-US" i="1" dirty="0"/>
              <a:t>y</a:t>
            </a:r>
            <a:r>
              <a:rPr lang="ru-RU" i="1" baseline="-25000" dirty="0"/>
              <a:t>1</a:t>
            </a:r>
            <a:r>
              <a:rPr lang="ru-RU" dirty="0"/>
              <a:t>; </a:t>
            </a:r>
            <a:r>
              <a:rPr lang="en-US" i="1" dirty="0"/>
              <a:t>x</a:t>
            </a:r>
            <a:r>
              <a:rPr lang="ru-RU" i="1" baseline="-25000" dirty="0"/>
              <a:t>2</a:t>
            </a:r>
            <a:r>
              <a:rPr lang="ru-RU" dirty="0"/>
              <a:t> и </a:t>
            </a:r>
            <a:r>
              <a:rPr lang="en-US" i="1" dirty="0"/>
              <a:t>x</a:t>
            </a:r>
            <a:r>
              <a:rPr lang="ru-RU" i="1" baseline="-25000" dirty="0"/>
              <a:t>7</a:t>
            </a:r>
            <a:r>
              <a:rPr lang="ru-RU" dirty="0"/>
              <a:t> на </a:t>
            </a:r>
            <a:r>
              <a:rPr lang="en-US" i="1" dirty="0"/>
              <a:t>y</a:t>
            </a:r>
            <a:r>
              <a:rPr lang="ru-RU" i="1" baseline="-25000" dirty="0"/>
              <a:t>2</a:t>
            </a:r>
            <a:r>
              <a:rPr lang="ru-RU" dirty="0"/>
              <a:t> и т.д.) получим полный граф </a:t>
            </a:r>
            <a:r>
              <a:rPr lang="ru-RU" i="1" dirty="0"/>
              <a:t>К</a:t>
            </a:r>
            <a:r>
              <a:rPr lang="ru-RU" i="1" baseline="-25000" dirty="0"/>
              <a:t>5</a:t>
            </a:r>
            <a:r>
              <a:rPr lang="ru-RU" dirty="0"/>
              <a:t> (рис. </a:t>
            </a:r>
            <a:r>
              <a:rPr lang="ru-RU" i="1" dirty="0"/>
              <a:t>б</a:t>
            </a:r>
            <a:r>
              <a:rPr lang="ru-RU" dirty="0"/>
              <a:t>).</a:t>
            </a:r>
          </a:p>
          <a:p>
            <a:pPr marL="0" indent="0">
              <a:buNone/>
            </a:pPr>
            <a:r>
              <a:rPr lang="ru-RU" dirty="0"/>
              <a:t>Число </a:t>
            </a:r>
            <a:r>
              <a:rPr lang="ru-RU" dirty="0" err="1"/>
              <a:t>Хадвигера</a:t>
            </a:r>
            <a:r>
              <a:rPr lang="ru-RU" dirty="0"/>
              <a:t> графа </a:t>
            </a:r>
            <a:r>
              <a:rPr lang="ru-RU" dirty="0" err="1"/>
              <a:t>Петерсена</a:t>
            </a:r>
            <a:r>
              <a:rPr lang="ru-RU" dirty="0"/>
              <a:t> </a:t>
            </a:r>
            <a:r>
              <a:rPr lang="ru-RU" i="1" dirty="0">
                <a:sym typeface="Symbol"/>
              </a:rPr>
              <a:t></a:t>
            </a:r>
            <a:r>
              <a:rPr lang="ru-RU" dirty="0"/>
              <a:t>(</a:t>
            </a:r>
            <a:r>
              <a:rPr lang="en-US" i="1" dirty="0"/>
              <a:t>G</a:t>
            </a:r>
            <a:r>
              <a:rPr lang="ru-RU" dirty="0"/>
              <a:t>)=5.</a:t>
            </a:r>
          </a:p>
          <a:p>
            <a:pPr marL="0" indent="0">
              <a:buNone/>
            </a:pPr>
            <a:endParaRPr lang="ru-RU" dirty="0"/>
          </a:p>
        </p:txBody>
      </p:sp>
      <p:grpSp>
        <p:nvGrpSpPr>
          <p:cNvPr id="4" name="Group 15"/>
          <p:cNvGrpSpPr>
            <a:grpSpLocks/>
          </p:cNvGrpSpPr>
          <p:nvPr/>
        </p:nvGrpSpPr>
        <p:grpSpPr bwMode="auto">
          <a:xfrm>
            <a:off x="395536" y="-26895"/>
            <a:ext cx="7920796" cy="3458981"/>
            <a:chOff x="3081" y="7221"/>
            <a:chExt cx="6989" cy="3060"/>
          </a:xfrm>
        </p:grpSpPr>
        <p:pic>
          <p:nvPicPr>
            <p:cNvPr id="5" name="Picture 34" descr="Petersen1"/>
            <p:cNvPicPr>
              <a:picLocks noChangeAspect="1" noChangeArrowheads="1"/>
            </p:cNvPicPr>
            <p:nvPr/>
          </p:nvPicPr>
          <p:blipFill>
            <a:blip r:embed="rId2" cstate="print"/>
            <a:srcRect/>
            <a:stretch>
              <a:fillRect/>
            </a:stretch>
          </p:blipFill>
          <p:spPr bwMode="auto">
            <a:xfrm>
              <a:off x="3326" y="7430"/>
              <a:ext cx="2852" cy="2851"/>
            </a:xfrm>
            <a:prstGeom prst="rect">
              <a:avLst/>
            </a:prstGeom>
            <a:noFill/>
          </p:spPr>
        </p:pic>
        <p:grpSp>
          <p:nvGrpSpPr>
            <p:cNvPr id="6" name="Group 23"/>
            <p:cNvGrpSpPr>
              <a:grpSpLocks/>
            </p:cNvGrpSpPr>
            <p:nvPr/>
          </p:nvGrpSpPr>
          <p:grpSpPr bwMode="auto">
            <a:xfrm>
              <a:off x="3081" y="7221"/>
              <a:ext cx="3495" cy="3057"/>
              <a:chOff x="3081" y="7221"/>
              <a:chExt cx="3495" cy="3057"/>
            </a:xfrm>
          </p:grpSpPr>
          <p:sp>
            <p:nvSpPr>
              <p:cNvPr id="14" name="Text Box 33"/>
              <p:cNvSpPr txBox="1">
                <a:spLocks noChangeArrowheads="1"/>
              </p:cNvSpPr>
              <p:nvPr/>
            </p:nvSpPr>
            <p:spPr bwMode="auto">
              <a:xfrm>
                <a:off x="5881" y="7930"/>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5" name="Text Box 32"/>
              <p:cNvSpPr txBox="1">
                <a:spLocks noChangeArrowheads="1"/>
              </p:cNvSpPr>
              <p:nvPr/>
            </p:nvSpPr>
            <p:spPr bwMode="auto">
              <a:xfrm>
                <a:off x="4174" y="7221"/>
                <a:ext cx="696" cy="5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6" name="Text Box 31"/>
              <p:cNvSpPr txBox="1">
                <a:spLocks noChangeArrowheads="1"/>
              </p:cNvSpPr>
              <p:nvPr/>
            </p:nvSpPr>
            <p:spPr bwMode="auto">
              <a:xfrm>
                <a:off x="5626" y="9686"/>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ru-RU"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3</a:t>
                </a:r>
                <a:endParaRPr kumimoji="0" lang="ru-RU"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b="0" i="0" u="none" strike="noStrike" cap="none" normalizeH="0" baseline="0" dirty="0">
                  <a:ln>
                    <a:noFill/>
                  </a:ln>
                  <a:solidFill>
                    <a:schemeClr val="tx1"/>
                  </a:solidFill>
                  <a:effectLst/>
                  <a:latin typeface="Arial" pitchFamily="34" charset="0"/>
                </a:endParaRPr>
              </a:p>
            </p:txBody>
          </p:sp>
          <p:sp>
            <p:nvSpPr>
              <p:cNvPr id="17" name="Text Box 30"/>
              <p:cNvSpPr txBox="1">
                <a:spLocks noChangeArrowheads="1"/>
              </p:cNvSpPr>
              <p:nvPr/>
            </p:nvSpPr>
            <p:spPr bwMode="auto">
              <a:xfrm>
                <a:off x="3402" y="9675"/>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4</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8" name="Text Box 29"/>
              <p:cNvSpPr txBox="1">
                <a:spLocks noChangeArrowheads="1"/>
              </p:cNvSpPr>
              <p:nvPr/>
            </p:nvSpPr>
            <p:spPr bwMode="auto">
              <a:xfrm>
                <a:off x="3081" y="7930"/>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5</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9" name="Text Box 28"/>
              <p:cNvSpPr txBox="1">
                <a:spLocks noChangeArrowheads="1"/>
              </p:cNvSpPr>
              <p:nvPr/>
            </p:nvSpPr>
            <p:spPr bwMode="auto">
              <a:xfrm>
                <a:off x="4292" y="7783"/>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6</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20" name="Text Box 27"/>
              <p:cNvSpPr txBox="1">
                <a:spLocks noChangeArrowheads="1"/>
              </p:cNvSpPr>
              <p:nvPr/>
            </p:nvSpPr>
            <p:spPr bwMode="auto">
              <a:xfrm>
                <a:off x="5111" y="8049"/>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7</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21" name="Text Box 26"/>
              <p:cNvSpPr txBox="1">
                <a:spLocks noChangeArrowheads="1"/>
              </p:cNvSpPr>
              <p:nvPr/>
            </p:nvSpPr>
            <p:spPr bwMode="auto">
              <a:xfrm>
                <a:off x="5111" y="8956"/>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8</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22" name="Text Box 25"/>
              <p:cNvSpPr txBox="1">
                <a:spLocks noChangeArrowheads="1"/>
              </p:cNvSpPr>
              <p:nvPr/>
            </p:nvSpPr>
            <p:spPr bwMode="auto">
              <a:xfrm>
                <a:off x="3825" y="8956"/>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9</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23" name="Text Box 24"/>
              <p:cNvSpPr txBox="1">
                <a:spLocks noChangeArrowheads="1"/>
              </p:cNvSpPr>
              <p:nvPr/>
            </p:nvSpPr>
            <p:spPr bwMode="auto">
              <a:xfrm>
                <a:off x="3821" y="8077"/>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х</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10</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grpSp>
        <p:pic>
          <p:nvPicPr>
            <p:cNvPr id="7" name="Picture 22" descr="к5"/>
            <p:cNvPicPr>
              <a:picLocks noChangeAspect="1" noChangeArrowheads="1"/>
            </p:cNvPicPr>
            <p:nvPr/>
          </p:nvPicPr>
          <p:blipFill>
            <a:blip r:embed="rId3" cstate="print"/>
            <a:srcRect/>
            <a:stretch>
              <a:fillRect/>
            </a:stretch>
          </p:blipFill>
          <p:spPr bwMode="auto">
            <a:xfrm>
              <a:off x="7067" y="7540"/>
              <a:ext cx="2473" cy="2425"/>
            </a:xfrm>
            <a:prstGeom prst="rect">
              <a:avLst/>
            </a:prstGeom>
            <a:noFill/>
          </p:spPr>
        </p:pic>
        <p:grpSp>
          <p:nvGrpSpPr>
            <p:cNvPr id="8" name="Group 16"/>
            <p:cNvGrpSpPr>
              <a:grpSpLocks/>
            </p:cNvGrpSpPr>
            <p:nvPr/>
          </p:nvGrpSpPr>
          <p:grpSpPr bwMode="auto">
            <a:xfrm>
              <a:off x="6681" y="7287"/>
              <a:ext cx="3389" cy="2728"/>
              <a:chOff x="6681" y="7287"/>
              <a:chExt cx="3389" cy="2728"/>
            </a:xfrm>
          </p:grpSpPr>
          <p:sp>
            <p:nvSpPr>
              <p:cNvPr id="9" name="Text Box 21"/>
              <p:cNvSpPr txBox="1">
                <a:spLocks noChangeArrowheads="1"/>
              </p:cNvSpPr>
              <p:nvPr/>
            </p:nvSpPr>
            <p:spPr bwMode="auto">
              <a:xfrm>
                <a:off x="9375" y="7937"/>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2</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0" name="Text Box 20"/>
              <p:cNvSpPr txBox="1">
                <a:spLocks noChangeArrowheads="1"/>
              </p:cNvSpPr>
              <p:nvPr/>
            </p:nvSpPr>
            <p:spPr bwMode="auto">
              <a:xfrm>
                <a:off x="7752" y="7287"/>
                <a:ext cx="696" cy="59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1</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1" name="Text Box 19"/>
              <p:cNvSpPr txBox="1">
                <a:spLocks noChangeArrowheads="1"/>
              </p:cNvSpPr>
              <p:nvPr/>
            </p:nvSpPr>
            <p:spPr bwMode="auto">
              <a:xfrm>
                <a:off x="9136" y="9423"/>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3</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2" name="Text Box 18"/>
              <p:cNvSpPr txBox="1">
                <a:spLocks noChangeArrowheads="1"/>
              </p:cNvSpPr>
              <p:nvPr/>
            </p:nvSpPr>
            <p:spPr bwMode="auto">
              <a:xfrm>
                <a:off x="7011" y="9423"/>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4</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sp>
            <p:nvSpPr>
              <p:cNvPr id="13" name="Text Box 17"/>
              <p:cNvSpPr txBox="1">
                <a:spLocks noChangeArrowheads="1"/>
              </p:cNvSpPr>
              <p:nvPr/>
            </p:nvSpPr>
            <p:spPr bwMode="auto">
              <a:xfrm>
                <a:off x="6681" y="7935"/>
                <a:ext cx="695" cy="592"/>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y</a:t>
                </a:r>
                <a:r>
                  <a:rPr kumimoji="0" lang="en-US" sz="3000" b="0" i="1" u="none" strike="noStrike" cap="none" normalizeH="0" baseline="-30000" dirty="0">
                    <a:ln>
                      <a:noFill/>
                    </a:ln>
                    <a:solidFill>
                      <a:schemeClr val="tx1"/>
                    </a:solidFill>
                    <a:effectLst/>
                    <a:latin typeface="Times New Roman" pitchFamily="18" charset="0"/>
                    <a:ea typeface="Calibri" pitchFamily="34" charset="0"/>
                    <a:cs typeface="Times New Roman" pitchFamily="18" charset="0"/>
                  </a:rPr>
                  <a:t>5</a:t>
                </a:r>
                <a:endParaRPr kumimoji="0" lang="en-US" sz="3000" b="0" i="0" u="none" strike="noStrike" cap="none" normalizeH="0" baseline="0" dirty="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pitchFamily="34" charset="0"/>
                </a:endParaRPr>
              </a:p>
            </p:txBody>
          </p:sp>
        </p:grpSp>
      </p:grpSp>
      <p:sp>
        <p:nvSpPr>
          <p:cNvPr id="24" name="Text Box 14"/>
          <p:cNvSpPr txBox="1">
            <a:spLocks noChangeArrowheads="1"/>
          </p:cNvSpPr>
          <p:nvPr/>
        </p:nvSpPr>
        <p:spPr bwMode="auto">
          <a:xfrm>
            <a:off x="5978287" y="3068960"/>
            <a:ext cx="753953" cy="456185"/>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б</a:t>
            </a:r>
            <a:endParaRPr kumimoji="0" lang="ru-RU" sz="3200" b="0" i="0" u="none" strike="noStrike" cap="none" normalizeH="0" baseline="0" dirty="0">
              <a:ln>
                <a:noFill/>
              </a:ln>
              <a:solidFill>
                <a:schemeClr val="tx1"/>
              </a:solidFill>
              <a:effectLst/>
              <a:latin typeface="Arial" pitchFamily="34" charset="0"/>
            </a:endParaRPr>
          </a:p>
        </p:txBody>
      </p:sp>
      <p:sp>
        <p:nvSpPr>
          <p:cNvPr id="25" name="Text Box 13"/>
          <p:cNvSpPr txBox="1">
            <a:spLocks noChangeArrowheads="1"/>
          </p:cNvSpPr>
          <p:nvPr/>
        </p:nvSpPr>
        <p:spPr bwMode="auto">
          <a:xfrm>
            <a:off x="1979712" y="3068960"/>
            <a:ext cx="610693" cy="516401"/>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ru-RU" sz="3200" b="0" i="1"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а</a:t>
            </a:r>
            <a:endParaRPr kumimoji="0" lang="ru-RU" sz="32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76070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1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6838" y="70610"/>
            <a:ext cx="8229600" cy="2592288"/>
          </a:xfrm>
        </p:spPr>
        <p:txBody>
          <a:bodyPr>
            <a:normAutofit/>
          </a:bodyPr>
          <a:lstStyle/>
          <a:p>
            <a:pPr algn="l"/>
            <a:r>
              <a:rPr lang="ru-RU" sz="3200" b="1" dirty="0">
                <a:solidFill>
                  <a:srgbClr val="FF0000"/>
                </a:solidFill>
              </a:rPr>
              <a:t>Способы задания графа</a:t>
            </a:r>
            <a:br>
              <a:rPr lang="ru-RU" sz="3200" b="1" dirty="0">
                <a:solidFill>
                  <a:srgbClr val="FF0000"/>
                </a:solidFill>
              </a:rPr>
            </a:br>
            <a:r>
              <a:rPr lang="ru-RU" sz="3000" dirty="0"/>
              <a:t>1. Явное задание графа.</a:t>
            </a:r>
            <a:br>
              <a:rPr lang="ru-RU" sz="3000" dirty="0"/>
            </a:br>
            <a:r>
              <a:rPr lang="ru-RU" sz="3000" dirty="0"/>
              <a:t>2. Геометрический.</a:t>
            </a:r>
            <a:br>
              <a:rPr lang="ru-RU" sz="3000" dirty="0"/>
            </a:br>
            <a:r>
              <a:rPr lang="ru-RU" sz="3000" dirty="0"/>
              <a:t>3. Матрица смежности.</a:t>
            </a:r>
            <a:br>
              <a:rPr lang="ru-RU" sz="3000" dirty="0"/>
            </a:br>
            <a:r>
              <a:rPr lang="ru-RU" sz="3000" dirty="0"/>
              <a:t>4. Матрица инцидентности.                2.</a:t>
            </a:r>
          </a:p>
        </p:txBody>
      </p:sp>
      <p:pic>
        <p:nvPicPr>
          <p:cNvPr id="229378" name="Picture 2" descr="http://www.univer.omsk.su/departs/compsci/kursi/disc/gr.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0880" y="70610"/>
            <a:ext cx="2160240" cy="25663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79512" y="2852936"/>
            <a:ext cx="8784976" cy="1477328"/>
          </a:xfrm>
          <a:prstGeom prst="rect">
            <a:avLst/>
          </a:prstGeom>
          <a:noFill/>
        </p:spPr>
        <p:txBody>
          <a:bodyPr wrap="square" rtlCol="0">
            <a:spAutoFit/>
          </a:bodyPr>
          <a:lstStyle/>
          <a:p>
            <a:r>
              <a:rPr lang="ru-RU" sz="3000" dirty="0"/>
              <a:t>1. </a:t>
            </a:r>
            <a:r>
              <a:rPr lang="ru-RU" sz="3000" i="1" dirty="0"/>
              <a:t>Га =</a:t>
            </a:r>
            <a:r>
              <a:rPr lang="en-US" sz="3000" i="1" dirty="0"/>
              <a:t> </a:t>
            </a:r>
            <a:r>
              <a:rPr lang="en-US" sz="3000" dirty="0"/>
              <a:t>{</a:t>
            </a:r>
            <a:r>
              <a:rPr lang="en-US" sz="3000" i="1" dirty="0"/>
              <a:t>b, c</a:t>
            </a:r>
            <a:r>
              <a:rPr lang="en-US" sz="3000" dirty="0"/>
              <a:t>}; </a:t>
            </a:r>
            <a:r>
              <a:rPr lang="ru-RU" sz="3000" i="1" dirty="0"/>
              <a:t>Г</a:t>
            </a:r>
            <a:r>
              <a:rPr lang="en-US" sz="3000" i="1" dirty="0"/>
              <a:t>b</a:t>
            </a:r>
            <a:r>
              <a:rPr lang="ru-RU" sz="3000" i="1" dirty="0"/>
              <a:t> =</a:t>
            </a:r>
            <a:r>
              <a:rPr lang="en-US" sz="3000" i="1" dirty="0"/>
              <a:t> </a:t>
            </a:r>
            <a:r>
              <a:rPr lang="en-US" sz="3000" dirty="0"/>
              <a:t>{</a:t>
            </a:r>
            <a:r>
              <a:rPr lang="en-US" sz="3000" i="1" dirty="0"/>
              <a:t>a, c</a:t>
            </a:r>
            <a:r>
              <a:rPr lang="en-US" sz="3000" dirty="0"/>
              <a:t>}; </a:t>
            </a:r>
            <a:r>
              <a:rPr lang="ru-RU" sz="3000" i="1" dirty="0"/>
              <a:t>Г</a:t>
            </a:r>
            <a:r>
              <a:rPr lang="en-US" sz="3000" i="1" dirty="0"/>
              <a:t>c</a:t>
            </a:r>
            <a:r>
              <a:rPr lang="ru-RU" sz="3000" i="1" dirty="0"/>
              <a:t> =</a:t>
            </a:r>
            <a:r>
              <a:rPr lang="en-US" sz="3000" i="1" dirty="0"/>
              <a:t> </a:t>
            </a:r>
            <a:r>
              <a:rPr lang="en-US" sz="3000" dirty="0"/>
              <a:t>{</a:t>
            </a:r>
            <a:r>
              <a:rPr lang="en-US" sz="3000" i="1" dirty="0"/>
              <a:t>a, b, d</a:t>
            </a:r>
            <a:r>
              <a:rPr lang="en-US" sz="3000" dirty="0"/>
              <a:t>}; </a:t>
            </a:r>
            <a:r>
              <a:rPr lang="ru-RU" sz="3000" i="1" dirty="0"/>
              <a:t>Г</a:t>
            </a:r>
            <a:r>
              <a:rPr lang="en-US" sz="3000" i="1" dirty="0"/>
              <a:t>d</a:t>
            </a:r>
            <a:r>
              <a:rPr lang="ru-RU" sz="3000" i="1" dirty="0"/>
              <a:t> =</a:t>
            </a:r>
            <a:r>
              <a:rPr lang="en-US" sz="3000" i="1" dirty="0"/>
              <a:t> </a:t>
            </a:r>
            <a:r>
              <a:rPr lang="en-US" sz="3000" dirty="0"/>
              <a:t>{</a:t>
            </a:r>
            <a:r>
              <a:rPr lang="en-US" sz="3000" i="1" dirty="0"/>
              <a:t>c</a:t>
            </a:r>
            <a:r>
              <a:rPr lang="en-US" sz="3000" dirty="0"/>
              <a:t>}.</a:t>
            </a:r>
          </a:p>
          <a:p>
            <a:r>
              <a:rPr lang="ru-RU" sz="3000" i="1" dirty="0"/>
              <a:t>Г</a:t>
            </a:r>
            <a:r>
              <a:rPr lang="en-US" sz="3000" i="1" dirty="0"/>
              <a:t>x</a:t>
            </a:r>
            <a:r>
              <a:rPr lang="ru-RU" sz="3000" i="1" dirty="0"/>
              <a:t> – </a:t>
            </a:r>
            <a:r>
              <a:rPr lang="ru-RU" sz="3000" dirty="0"/>
              <a:t>отображение множества вершин </a:t>
            </a:r>
            <a:r>
              <a:rPr lang="ru-RU" sz="3000" i="1" dirty="0"/>
              <a:t>Х </a:t>
            </a:r>
            <a:r>
              <a:rPr lang="ru-RU" sz="3000" dirty="0"/>
              <a:t>на множество вершин </a:t>
            </a:r>
            <a:r>
              <a:rPr lang="ru-RU" sz="3000" i="1" dirty="0"/>
              <a:t>Х.</a:t>
            </a:r>
          </a:p>
        </p:txBody>
      </p:sp>
      <mc:AlternateContent xmlns:mc="http://schemas.openxmlformats.org/markup-compatibility/2006" xmlns:a14="http://schemas.microsoft.com/office/drawing/2010/main">
        <mc:Choice Requires="a14">
          <p:sp>
            <p:nvSpPr>
              <p:cNvPr id="4" name="TextBox 3"/>
              <p:cNvSpPr txBox="1"/>
              <p:nvPr/>
            </p:nvSpPr>
            <p:spPr>
              <a:xfrm>
                <a:off x="179512" y="4437112"/>
                <a:ext cx="8964488" cy="2606611"/>
              </a:xfrm>
              <a:prstGeom prst="rect">
                <a:avLst/>
              </a:prstGeom>
              <a:noFill/>
            </p:spPr>
            <p:txBody>
              <a:bodyPr wrap="square" rtlCol="0">
                <a:spAutoFit/>
              </a:bodyPr>
              <a:lstStyle/>
              <a:p>
                <a:r>
                  <a:rPr lang="ru-RU" sz="3000" dirty="0"/>
                  <a:t>3. Матрица смежности – квадратная матрица </a:t>
                </a:r>
                <a:endParaRPr lang="en-US" sz="3000" dirty="0"/>
              </a:p>
              <a:p>
                <a:r>
                  <a:rPr lang="ru-RU" sz="3000" i="1" dirty="0"/>
                  <a:t>А = </a:t>
                </a:r>
                <a:r>
                  <a:rPr lang="ru-RU" sz="3000" dirty="0">
                    <a:sym typeface="Symbol"/>
                  </a:rPr>
                  <a:t></a:t>
                </a:r>
                <a:r>
                  <a:rPr lang="ru-RU" sz="3000" i="1" dirty="0"/>
                  <a:t>а</a:t>
                </a:r>
                <a:r>
                  <a:rPr lang="en-US" sz="3000" i="1" baseline="-25000" dirty="0" err="1"/>
                  <a:t>ij</a:t>
                </a:r>
                <a:r>
                  <a:rPr lang="ru-RU" sz="3000" dirty="0">
                    <a:sym typeface="Symbol"/>
                  </a:rPr>
                  <a:t></a:t>
                </a:r>
                <a:r>
                  <a:rPr lang="en-US" sz="3000" i="1" baseline="-25000" dirty="0" err="1"/>
                  <a:t>m</a:t>
                </a:r>
                <a:r>
                  <a:rPr lang="en-US" sz="3000" baseline="-25000" dirty="0" err="1">
                    <a:sym typeface="Symbol"/>
                  </a:rPr>
                  <a:t></a:t>
                </a:r>
                <a:r>
                  <a:rPr lang="en-US" sz="3000" i="1" baseline="-25000" dirty="0" err="1"/>
                  <a:t>m</a:t>
                </a:r>
                <a:r>
                  <a:rPr lang="ru-RU" sz="3000" i="1" baseline="-25000" dirty="0"/>
                  <a:t>, </a:t>
                </a:r>
                <a:r>
                  <a:rPr lang="ru-RU" sz="3000" dirty="0"/>
                  <a:t>где </a:t>
                </a:r>
                <a:r>
                  <a:rPr lang="en-US" sz="3000" i="1" dirty="0"/>
                  <a:t>m = </a:t>
                </a:r>
                <a:r>
                  <a:rPr lang="ru-RU" sz="3000" dirty="0">
                    <a:sym typeface="Symbol"/>
                  </a:rPr>
                  <a:t></a:t>
                </a:r>
                <a:r>
                  <a:rPr lang="en-US" sz="3000" i="1" dirty="0">
                    <a:sym typeface="Symbol"/>
                  </a:rPr>
                  <a:t>X</a:t>
                </a:r>
                <a:r>
                  <a:rPr lang="ru-RU" sz="3000" dirty="0">
                    <a:sym typeface="Symbol"/>
                  </a:rPr>
                  <a:t>, число вершин.</a:t>
                </a:r>
              </a:p>
              <a:p>
                <a:pPr/>
                <a14:m>
                  <m:oMathPara xmlns:m="http://schemas.openxmlformats.org/officeDocument/2006/math">
                    <m:oMathParaPr>
                      <m:jc m:val="centerGroup"/>
                    </m:oMathParaPr>
                    <m:oMath xmlns:m="http://schemas.openxmlformats.org/officeDocument/2006/math">
                      <m:r>
                        <m:rPr>
                          <m:nor/>
                        </m:rPr>
                        <a:rPr lang="ru-RU" sz="3000" i="1" dirty="0"/>
                        <m:t>а</m:t>
                      </m:r>
                      <m:r>
                        <m:rPr>
                          <m:nor/>
                        </m:rPr>
                        <a:rPr lang="en-US" sz="3000" i="1" baseline="-25000" dirty="0"/>
                        <m:t>ij</m:t>
                      </m:r>
                      <m:r>
                        <a:rPr lang="en-US" sz="3000" b="0" i="1" smtClean="0">
                          <a:latin typeface="Cambria Math" panose="02040503050406030204" pitchFamily="18" charset="0"/>
                        </a:rPr>
                        <m:t>= </m:t>
                      </m:r>
                      <m:d>
                        <m:dPr>
                          <m:begChr m:val="{"/>
                          <m:endChr m:val=""/>
                          <m:ctrlPr>
                            <a:rPr lang="en-US" sz="3000" b="0" i="1" smtClean="0">
                              <a:latin typeface="Cambria Math" panose="02040503050406030204" pitchFamily="18" charset="0"/>
                            </a:rPr>
                          </m:ctrlPr>
                        </m:dPr>
                        <m:e>
                          <m:eqArr>
                            <m:eqArrPr>
                              <m:ctrlPr>
                                <a:rPr lang="en-US" sz="3000" b="0" i="1" smtClean="0">
                                  <a:latin typeface="Cambria Math" panose="02040503050406030204" pitchFamily="18" charset="0"/>
                                </a:rPr>
                              </m:ctrlPr>
                            </m:eqArrPr>
                            <m:e>
                              <m:r>
                                <a:rPr lang="en-US" sz="3000" b="0" i="1" smtClean="0">
                                  <a:latin typeface="Cambria Math" panose="02040503050406030204" pitchFamily="18" charset="0"/>
                                </a:rPr>
                                <m:t>1</m:t>
                              </m:r>
                              <m:r>
                                <a:rPr lang="ru-RU" sz="3000" b="0" i="1" smtClean="0">
                                  <a:latin typeface="Cambria Math" panose="02040503050406030204" pitchFamily="18" charset="0"/>
                                </a:rPr>
                                <m:t>, если </m:t>
                              </m:r>
                              <m:r>
                                <a:rPr lang="ru-RU" sz="3000">
                                  <a:latin typeface="Cambria Math" panose="02040503050406030204" pitchFamily="18" charset="0"/>
                                </a:rPr>
                                <m:t>вершина </m:t>
                              </m:r>
                              <m:r>
                                <a:rPr lang="en-US" sz="3000" i="1">
                                  <a:latin typeface="Cambria Math" panose="02040503050406030204" pitchFamily="18" charset="0"/>
                                </a:rPr>
                                <m:t>𝑥</m:t>
                              </m:r>
                              <m:r>
                                <m:rPr>
                                  <m:nor/>
                                </m:rPr>
                                <a:rPr lang="en-US" sz="3000" i="1" baseline="-25000" dirty="0"/>
                                <m:t>i</m:t>
                              </m:r>
                              <m:r>
                                <a:rPr lang="ru-RU" sz="3000" b="0" i="0" baseline="-25000" dirty="0" smtClean="0">
                                  <a:latin typeface="Cambria Math" panose="02040503050406030204" pitchFamily="18" charset="0"/>
                                </a:rPr>
                                <m:t> </m:t>
                              </m:r>
                              <m:r>
                                <a:rPr lang="ru-RU" sz="3000" b="0" i="0" smtClean="0">
                                  <a:latin typeface="Cambria Math" panose="02040503050406030204" pitchFamily="18" charset="0"/>
                                </a:rPr>
                                <m:t>смежна вершине </m:t>
                              </m:r>
                              <m:r>
                                <a:rPr lang="en-US" sz="3000" b="0" i="1" smtClean="0">
                                  <a:latin typeface="Cambria Math" panose="02040503050406030204" pitchFamily="18" charset="0"/>
                                </a:rPr>
                                <m:t>𝑥</m:t>
                              </m:r>
                              <m:r>
                                <m:rPr>
                                  <m:nor/>
                                </m:rPr>
                                <a:rPr lang="en-US" sz="3000" b="0" i="1" baseline="-25000" dirty="0" smtClean="0"/>
                                <m:t>j</m:t>
                              </m:r>
                            </m:e>
                            <m:e>
                              <m:r>
                                <a:rPr lang="en-US" sz="3000" b="0" i="1" smtClean="0">
                                  <a:latin typeface="Cambria Math" panose="02040503050406030204" pitchFamily="18" charset="0"/>
                                </a:rPr>
                                <m:t>0</m:t>
                              </m:r>
                              <m:r>
                                <a:rPr lang="ru-RU" sz="3000" b="0" i="1" smtClean="0">
                                  <a:latin typeface="Cambria Math" panose="02040503050406030204" pitchFamily="18" charset="0"/>
                                </a:rPr>
                                <m:t>, </m:t>
                              </m:r>
                              <m:r>
                                <a:rPr lang="en-US" sz="3000" b="0" i="1" smtClean="0">
                                  <a:latin typeface="Cambria Math" panose="02040503050406030204" pitchFamily="18" charset="0"/>
                                </a:rPr>
                                <m:t>                     </m:t>
                              </m:r>
                              <m:r>
                                <a:rPr lang="ru-RU" sz="3000" b="0" i="1" smtClean="0">
                                  <a:latin typeface="Cambria Math" panose="02040503050406030204" pitchFamily="18" charset="0"/>
                                </a:rPr>
                                <m:t>в противном случае.</m:t>
                              </m:r>
                            </m:e>
                          </m:eqArr>
                        </m:e>
                      </m:d>
                    </m:oMath>
                  </m:oMathPara>
                </a14:m>
                <a:endParaRPr lang="ru-RU" sz="3000" dirty="0"/>
              </a:p>
              <a:p>
                <a:endParaRPr lang="ru-RU" sz="3000" dirty="0"/>
              </a:p>
            </p:txBody>
          </p:sp>
        </mc:Choice>
        <mc:Fallback xmlns="">
          <p:sp>
            <p:nvSpPr>
              <p:cNvPr id="4" name="TextBox 3"/>
              <p:cNvSpPr txBox="1">
                <a:spLocks noRot="1" noChangeAspect="1" noMove="1" noResize="1" noEditPoints="1" noAdjustHandles="1" noChangeArrowheads="1" noChangeShapeType="1" noTextEdit="1"/>
              </p:cNvSpPr>
              <p:nvPr/>
            </p:nvSpPr>
            <p:spPr>
              <a:xfrm>
                <a:off x="179512" y="4437112"/>
                <a:ext cx="8964488" cy="2606611"/>
              </a:xfrm>
              <a:prstGeom prst="rect">
                <a:avLst/>
              </a:prstGeom>
              <a:blipFill rotWithShape="0">
                <a:blip r:embed="rId3" cstate="print"/>
                <a:stretch>
                  <a:fillRect l="-1564" t="-2810"/>
                </a:stretch>
              </a:blipFill>
            </p:spPr>
            <p:txBody>
              <a:bodyPr/>
              <a:lstStyle/>
              <a:p>
                <a:r>
                  <a:rPr lang="ru-RU">
                    <a:noFill/>
                  </a:rPr>
                  <a:t> </a:t>
                </a:r>
              </a:p>
            </p:txBody>
          </p:sp>
        </mc:Fallback>
      </mc:AlternateContent>
    </p:spTree>
    <p:extLst>
      <p:ext uri="{BB962C8B-B14F-4D97-AF65-F5344CB8AC3E}">
        <p14:creationId xmlns:p14="http://schemas.microsoft.com/office/powerpoint/2010/main" val="181822141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3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29378"/>
                                        </p:tgtEl>
                                        <p:attrNameLst>
                                          <p:attrName>style.visibility</p:attrName>
                                        </p:attrNameLst>
                                      </p:cBhvr>
                                      <p:to>
                                        <p:strVal val="visible"/>
                                      </p:to>
                                    </p:set>
                                    <p:animEffect transition="in" filter="wipe(up)">
                                      <p:cBhvr>
                                        <p:cTn id="15" dur="3000"/>
                                        <p:tgtEl>
                                          <p:spTgt spid="22937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Объект 4"/>
          <p:cNvGraphicFramePr>
            <a:graphicFrameLocks noChangeAspect="1"/>
          </p:cNvGraphicFramePr>
          <p:nvPr>
            <p:extLst>
              <p:ext uri="{D42A27DB-BD31-4B8C-83A1-F6EECF244321}">
                <p14:modId xmlns:p14="http://schemas.microsoft.com/office/powerpoint/2010/main" val="2929619232"/>
              </p:ext>
            </p:extLst>
          </p:nvPr>
        </p:nvGraphicFramePr>
        <p:xfrm>
          <a:off x="230257" y="248953"/>
          <a:ext cx="3837687" cy="3511128"/>
        </p:xfrm>
        <a:graphic>
          <a:graphicData uri="http://schemas.openxmlformats.org/presentationml/2006/ole">
            <mc:AlternateContent xmlns:mc="http://schemas.openxmlformats.org/markup-compatibility/2006">
              <mc:Choice xmlns:v="urn:schemas-microsoft-com:vml" Requires="v">
                <p:oleObj spid="_x0000_s230437" name="Уравнение" r:id="rId3" imgW="30784800" imgH="26822400" progId="Equation.3">
                  <p:embed/>
                </p:oleObj>
              </mc:Choice>
              <mc:Fallback>
                <p:oleObj name="Уравнение" r:id="rId3" imgW="30784800" imgH="26822400" progId="Equation.3">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57" y="248953"/>
                        <a:ext cx="3837687" cy="35111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Объект 7"/>
          <p:cNvGraphicFramePr>
            <a:graphicFrameLocks noChangeAspect="1"/>
          </p:cNvGraphicFramePr>
          <p:nvPr>
            <p:extLst>
              <p:ext uri="{D42A27DB-BD31-4B8C-83A1-F6EECF244321}">
                <p14:modId xmlns:p14="http://schemas.microsoft.com/office/powerpoint/2010/main" val="2911427322"/>
              </p:ext>
            </p:extLst>
          </p:nvPr>
        </p:nvGraphicFramePr>
        <p:xfrm>
          <a:off x="4283968" y="248953"/>
          <a:ext cx="4608512" cy="3384376"/>
        </p:xfrm>
        <a:graphic>
          <a:graphicData uri="http://schemas.openxmlformats.org/presentationml/2006/ole">
            <mc:AlternateContent xmlns:mc="http://schemas.openxmlformats.org/markup-compatibility/2006">
              <mc:Choice xmlns:v="urn:schemas-microsoft-com:vml" Requires="v">
                <p:oleObj spid="_x0000_s230438" name="Уравнение" r:id="rId5" imgW="41148000" imgH="26822400" progId="Equation.3">
                  <p:embed/>
                </p:oleObj>
              </mc:Choice>
              <mc:Fallback>
                <p:oleObj name="Уравнение" r:id="rId5" imgW="41148000" imgH="26822400" progId="Equation.3">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3968" y="248953"/>
                        <a:ext cx="4608512" cy="33843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EC767E-8082-45C1-95C7-B99D23653FAE}"/>
                  </a:ext>
                </a:extLst>
              </p:cNvPr>
              <p:cNvSpPr txBox="1"/>
              <p:nvPr/>
            </p:nvSpPr>
            <p:spPr>
              <a:xfrm>
                <a:off x="125760" y="4101886"/>
                <a:ext cx="8892480" cy="2507161"/>
              </a:xfrm>
              <a:prstGeom prst="rect">
                <a:avLst/>
              </a:prstGeom>
              <a:noFill/>
            </p:spPr>
            <p:txBody>
              <a:bodyPr wrap="square" rtlCol="0">
                <a:spAutoFit/>
              </a:bodyPr>
              <a:lstStyle/>
              <a:p>
                <a:r>
                  <a:rPr lang="en-US" sz="3000" dirty="0"/>
                  <a:t>4</a:t>
                </a:r>
                <a:r>
                  <a:rPr lang="ru-RU" sz="3000" dirty="0"/>
                  <a:t>. Матрица инцидентности – прямоугольная матрица </a:t>
                </a:r>
                <a:endParaRPr lang="en-US" sz="3000" dirty="0"/>
              </a:p>
              <a:p>
                <a:r>
                  <a:rPr lang="en-US" sz="3000" i="1" dirty="0"/>
                  <a:t>B</a:t>
                </a:r>
                <a:r>
                  <a:rPr lang="ru-RU" sz="3000" i="1" dirty="0"/>
                  <a:t> = </a:t>
                </a:r>
                <a:r>
                  <a:rPr lang="ru-RU" sz="3000" dirty="0">
                    <a:sym typeface="Symbol"/>
                  </a:rPr>
                  <a:t></a:t>
                </a:r>
                <a:r>
                  <a:rPr lang="en-US" sz="3000" i="1" dirty="0" err="1"/>
                  <a:t>b</a:t>
                </a:r>
                <a:r>
                  <a:rPr lang="en-US" sz="3000" i="1" baseline="-25000" dirty="0" err="1"/>
                  <a:t>ij</a:t>
                </a:r>
                <a:r>
                  <a:rPr lang="ru-RU" sz="3000" dirty="0">
                    <a:sym typeface="Symbol"/>
                  </a:rPr>
                  <a:t></a:t>
                </a:r>
                <a:r>
                  <a:rPr lang="en-US" sz="3000" i="1" baseline="-25000" dirty="0" err="1"/>
                  <a:t>m</a:t>
                </a:r>
                <a:r>
                  <a:rPr lang="en-US" sz="3000" baseline="-25000" dirty="0" err="1">
                    <a:sym typeface="Symbol"/>
                  </a:rPr>
                  <a:t></a:t>
                </a:r>
                <a:r>
                  <a:rPr lang="en-US" sz="3000" i="1" baseline="-25000" dirty="0" err="1"/>
                  <a:t>n</a:t>
                </a:r>
                <a:r>
                  <a:rPr lang="ru-RU" sz="3000" i="1" baseline="-25000" dirty="0"/>
                  <a:t>, </a:t>
                </a:r>
                <a:r>
                  <a:rPr lang="ru-RU" sz="3000" dirty="0"/>
                  <a:t>где </a:t>
                </a:r>
                <a:r>
                  <a:rPr lang="en-US" sz="3000" i="1" dirty="0"/>
                  <a:t>m = </a:t>
                </a:r>
                <a:r>
                  <a:rPr lang="ru-RU" sz="3000" dirty="0">
                    <a:sym typeface="Symbol"/>
                  </a:rPr>
                  <a:t></a:t>
                </a:r>
                <a:r>
                  <a:rPr lang="en-US" sz="3000" i="1" dirty="0">
                    <a:sym typeface="Symbol"/>
                  </a:rPr>
                  <a:t>X</a:t>
                </a:r>
                <a:r>
                  <a:rPr lang="ru-RU" sz="3000" dirty="0">
                    <a:sym typeface="Symbol"/>
                  </a:rPr>
                  <a:t>, число вершин, </a:t>
                </a:r>
                <a:r>
                  <a:rPr lang="en-US" sz="3000" i="1" dirty="0"/>
                  <a:t>n = </a:t>
                </a:r>
                <a:r>
                  <a:rPr lang="ru-RU" sz="3000" dirty="0">
                    <a:sym typeface="Symbol"/>
                  </a:rPr>
                  <a:t></a:t>
                </a:r>
                <a:r>
                  <a:rPr lang="en-US" sz="3000" i="1" dirty="0">
                    <a:sym typeface="Symbol"/>
                  </a:rPr>
                  <a:t>U</a:t>
                </a:r>
                <a:r>
                  <a:rPr lang="ru-RU" sz="3000" dirty="0">
                    <a:sym typeface="Symbol"/>
                  </a:rPr>
                  <a:t>, число ребер.</a:t>
                </a:r>
              </a:p>
              <a:p>
                <a:pPr/>
                <a14:m>
                  <m:oMathPara xmlns:m="http://schemas.openxmlformats.org/officeDocument/2006/math">
                    <m:oMathParaPr>
                      <m:jc m:val="centerGroup"/>
                    </m:oMathParaPr>
                    <m:oMath xmlns:m="http://schemas.openxmlformats.org/officeDocument/2006/math">
                      <m:r>
                        <m:rPr>
                          <m:nor/>
                        </m:rPr>
                        <a:rPr lang="en-US" sz="3000" i="1" dirty="0">
                          <a:latin typeface="Cambria Math" panose="02040503050406030204" pitchFamily="18" charset="0"/>
                        </a:rPr>
                        <m:t>b</m:t>
                      </m:r>
                      <m:r>
                        <m:rPr>
                          <m:nor/>
                        </m:rPr>
                        <a:rPr lang="en-US" sz="3000" i="1" baseline="-25000" dirty="0"/>
                        <m:t>ij</m:t>
                      </m:r>
                      <m:r>
                        <a:rPr lang="en-US" sz="3000" i="1">
                          <a:latin typeface="Cambria Math" panose="02040503050406030204" pitchFamily="18" charset="0"/>
                        </a:rPr>
                        <m:t>= </m:t>
                      </m:r>
                      <m:d>
                        <m:dPr>
                          <m:begChr m:val="{"/>
                          <m:endChr m:val=""/>
                          <m:ctrlPr>
                            <a:rPr lang="en-US" sz="3000" i="1">
                              <a:latin typeface="Cambria Math" panose="02040503050406030204" pitchFamily="18" charset="0"/>
                            </a:rPr>
                          </m:ctrlPr>
                        </m:dPr>
                        <m:e>
                          <m:eqArr>
                            <m:eqArrPr>
                              <m:ctrlPr>
                                <a:rPr lang="en-US" sz="3000" i="1">
                                  <a:latin typeface="Cambria Math" panose="02040503050406030204" pitchFamily="18" charset="0"/>
                                </a:rPr>
                              </m:ctrlPr>
                            </m:eqArrPr>
                            <m:e>
                              <m:r>
                                <a:rPr lang="en-US" sz="3000" i="1">
                                  <a:latin typeface="Cambria Math" panose="02040503050406030204" pitchFamily="18" charset="0"/>
                                </a:rPr>
                                <m:t>1</m:t>
                              </m:r>
                              <m:r>
                                <a:rPr lang="ru-RU" sz="3000" i="1">
                                  <a:latin typeface="Cambria Math" panose="02040503050406030204" pitchFamily="18" charset="0"/>
                                </a:rPr>
                                <m:t>, если </m:t>
                              </m:r>
                              <m:r>
                                <a:rPr lang="ru-RU" sz="3000">
                                  <a:latin typeface="Cambria Math" panose="02040503050406030204" pitchFamily="18" charset="0"/>
                                </a:rPr>
                                <m:t>вершина </m:t>
                              </m:r>
                              <m:r>
                                <a:rPr lang="en-US" sz="3000" i="1">
                                  <a:latin typeface="Cambria Math" panose="02040503050406030204" pitchFamily="18" charset="0"/>
                                </a:rPr>
                                <m:t>𝑥</m:t>
                              </m:r>
                              <m:r>
                                <m:rPr>
                                  <m:nor/>
                                </m:rPr>
                                <a:rPr lang="en-US" sz="3000" i="1" baseline="-25000" dirty="0"/>
                                <m:t>i</m:t>
                              </m:r>
                              <m:r>
                                <a:rPr lang="ru-RU" sz="3000" dirty="0">
                                  <a:latin typeface="Cambria Math" panose="02040503050406030204" pitchFamily="18" charset="0"/>
                                </a:rPr>
                                <m:t> инцидентна</m:t>
                              </m:r>
                              <m:r>
                                <a:rPr lang="ru-RU" sz="3000">
                                  <a:latin typeface="Cambria Math" panose="02040503050406030204" pitchFamily="18" charset="0"/>
                                </a:rPr>
                                <m:t>на ребру </m:t>
                              </m:r>
                              <m:r>
                                <a:rPr lang="en-US" sz="3000" i="1">
                                  <a:latin typeface="Cambria Math" panose="02040503050406030204" pitchFamily="18" charset="0"/>
                                </a:rPr>
                                <m:t>𝑢</m:t>
                              </m:r>
                              <m:r>
                                <m:rPr>
                                  <m:nor/>
                                </m:rPr>
                                <a:rPr lang="en-US" sz="3000" i="1" baseline="-25000">
                                  <a:latin typeface="Cambria Math" panose="02040503050406030204" pitchFamily="18" charset="0"/>
                                </a:rPr>
                                <m:t>ij</m:t>
                              </m:r>
                            </m:e>
                            <m:e>
                              <m:r>
                                <a:rPr lang="en-US" sz="3000" i="1">
                                  <a:latin typeface="Cambria Math" panose="02040503050406030204" pitchFamily="18" charset="0"/>
                                </a:rPr>
                                <m:t>0</m:t>
                              </m:r>
                              <m:r>
                                <a:rPr lang="ru-RU" sz="3000" i="1">
                                  <a:latin typeface="Cambria Math" panose="02040503050406030204" pitchFamily="18" charset="0"/>
                                </a:rPr>
                                <m:t>, </m:t>
                              </m:r>
                              <m:r>
                                <a:rPr lang="en-US" sz="3000" i="1">
                                  <a:latin typeface="Cambria Math" panose="02040503050406030204" pitchFamily="18" charset="0"/>
                                </a:rPr>
                                <m:t>                               </m:t>
                              </m:r>
                              <m:r>
                                <a:rPr lang="ru-RU" sz="3000" i="1">
                                  <a:latin typeface="Cambria Math" panose="02040503050406030204" pitchFamily="18" charset="0"/>
                                </a:rPr>
                                <m:t>в противном случае.</m:t>
                              </m:r>
                            </m:e>
                          </m:eqArr>
                        </m:e>
                      </m:d>
                    </m:oMath>
                  </m:oMathPara>
                </a14:m>
                <a:endParaRPr lang="ru-RU" sz="3000" dirty="0"/>
              </a:p>
            </p:txBody>
          </p:sp>
        </mc:Choice>
        <mc:Fallback xmlns="">
          <p:sp>
            <p:nvSpPr>
              <p:cNvPr id="7" name="TextBox 6">
                <a:extLst>
                  <a:ext uri="{FF2B5EF4-FFF2-40B4-BE49-F238E27FC236}">
                    <a16:creationId xmlns:a16="http://schemas.microsoft.com/office/drawing/2014/main" id="{26EC767E-8082-45C1-95C7-B99D23653FAE}"/>
                  </a:ext>
                </a:extLst>
              </p:cNvPr>
              <p:cNvSpPr txBox="1">
                <a:spLocks noRot="1" noChangeAspect="1" noMove="1" noResize="1" noEditPoints="1" noAdjustHandles="1" noChangeArrowheads="1" noChangeShapeType="1" noTextEdit="1"/>
              </p:cNvSpPr>
              <p:nvPr/>
            </p:nvSpPr>
            <p:spPr>
              <a:xfrm>
                <a:off x="125760" y="4101886"/>
                <a:ext cx="8892480" cy="2507161"/>
              </a:xfrm>
              <a:prstGeom prst="rect">
                <a:avLst/>
              </a:prstGeom>
              <a:blipFill>
                <a:blip r:embed="rId7"/>
                <a:stretch>
                  <a:fillRect l="-1646" t="-2920" r="-2538"/>
                </a:stretch>
              </a:blipFill>
            </p:spPr>
            <p:txBody>
              <a:bodyPr/>
              <a:lstStyle/>
              <a:p>
                <a:r>
                  <a:rPr lang="ru-RU">
                    <a:noFill/>
                  </a:rPr>
                  <a:t> </a:t>
                </a:r>
              </a:p>
            </p:txBody>
          </p:sp>
        </mc:Fallback>
      </mc:AlternateContent>
    </p:spTree>
    <p:extLst>
      <p:ext uri="{BB962C8B-B14F-4D97-AF65-F5344CB8AC3E}">
        <p14:creationId xmlns:p14="http://schemas.microsoft.com/office/powerpoint/2010/main" val="22123106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3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9144000" cy="620687"/>
          </a:xfrm>
        </p:spPr>
        <p:txBody>
          <a:bodyPr>
            <a:normAutofit/>
          </a:bodyPr>
          <a:lstStyle/>
          <a:p>
            <a:r>
              <a:rPr lang="ru-RU" sz="3200" b="1" dirty="0">
                <a:solidFill>
                  <a:srgbClr val="FF0000"/>
                </a:solidFill>
              </a:rPr>
              <a:t>Основные задачи теории графов</a:t>
            </a:r>
            <a:endParaRPr lang="ru-RU" sz="2800" dirty="0"/>
          </a:p>
        </p:txBody>
      </p:sp>
      <p:sp>
        <p:nvSpPr>
          <p:cNvPr id="3" name="TextBox 2"/>
          <p:cNvSpPr txBox="1"/>
          <p:nvPr/>
        </p:nvSpPr>
        <p:spPr>
          <a:xfrm>
            <a:off x="0" y="3212976"/>
            <a:ext cx="9036496" cy="3539430"/>
          </a:xfrm>
          <a:prstGeom prst="rect">
            <a:avLst/>
          </a:prstGeom>
          <a:noFill/>
        </p:spPr>
        <p:txBody>
          <a:bodyPr wrap="square" rtlCol="0">
            <a:spAutoFit/>
          </a:bodyPr>
          <a:lstStyle/>
          <a:p>
            <a:r>
              <a:rPr lang="ru-RU" sz="2800" b="1" i="1" dirty="0">
                <a:sym typeface="Symbol" panose="05050102010706020507" pitchFamily="18" charset="2"/>
              </a:rPr>
              <a:t>Выбор проекта</a:t>
            </a:r>
            <a:r>
              <a:rPr lang="ru-RU" sz="2800" dirty="0">
                <a:sym typeface="Symbol" panose="05050102010706020507" pitchFamily="18" charset="2"/>
              </a:rPr>
              <a:t>.</a:t>
            </a:r>
            <a:br>
              <a:rPr lang="ru-RU" sz="2800" dirty="0">
                <a:sym typeface="Symbol" panose="05050102010706020507" pitchFamily="18" charset="2"/>
              </a:rPr>
            </a:br>
            <a:r>
              <a:rPr lang="ru-RU" sz="2800" dirty="0">
                <a:sym typeface="Symbol" panose="05050102010706020507" pitchFamily="18" charset="2"/>
              </a:rPr>
              <a:t>Имеется </a:t>
            </a:r>
            <a:r>
              <a:rPr lang="en-US" sz="2800" i="1" dirty="0">
                <a:sym typeface="Symbol" panose="05050102010706020507" pitchFamily="18" charset="2"/>
              </a:rPr>
              <a:t> n</a:t>
            </a:r>
            <a:r>
              <a:rPr lang="ru-RU" sz="2800" dirty="0">
                <a:sym typeface="Symbol" panose="05050102010706020507" pitchFamily="18" charset="2"/>
              </a:rPr>
              <a:t> проектов, которые должны быть выполнены, и для выполнения проекта </a:t>
            </a:r>
            <a:r>
              <a:rPr lang="en-US" sz="2800" i="1" dirty="0">
                <a:sym typeface="Symbol" panose="05050102010706020507" pitchFamily="18" charset="2"/>
              </a:rPr>
              <a:t>x</a:t>
            </a:r>
            <a:r>
              <a:rPr lang="en-US" sz="2800" i="1" baseline="-25000" dirty="0">
                <a:sym typeface="Symbol" panose="05050102010706020507" pitchFamily="18" charset="2"/>
              </a:rPr>
              <a:t>i </a:t>
            </a:r>
            <a:r>
              <a:rPr lang="ru-RU" sz="2800" dirty="0">
                <a:sym typeface="Symbol" panose="05050102010706020507" pitchFamily="18" charset="2"/>
              </a:rPr>
              <a:t>требуется некоторое </a:t>
            </a:r>
            <a:r>
              <a:rPr lang="ru-RU" sz="2800" dirty="0" err="1">
                <a:sym typeface="Symbol" panose="05050102010706020507" pitchFamily="18" charset="2"/>
              </a:rPr>
              <a:t>мно-жество</a:t>
            </a:r>
            <a:r>
              <a:rPr lang="en-US" sz="2800" dirty="0">
                <a:sym typeface="Symbol" panose="05050102010706020507" pitchFamily="18" charset="2"/>
              </a:rPr>
              <a:t> </a:t>
            </a:r>
            <a:r>
              <a:rPr lang="en-US" sz="2800" i="1" dirty="0" err="1">
                <a:sym typeface="Symbol" panose="05050102010706020507" pitchFamily="18" charset="2"/>
              </a:rPr>
              <a:t>R</a:t>
            </a:r>
            <a:r>
              <a:rPr lang="en-US" sz="2800" i="1" baseline="-25000" dirty="0" err="1">
                <a:sym typeface="Symbol" panose="05050102010706020507" pitchFamily="18" charset="2"/>
              </a:rPr>
              <a:t>i</a:t>
            </a:r>
            <a:r>
              <a:rPr lang="ru-RU" sz="2800" i="1" baseline="-25000" dirty="0">
                <a:sym typeface="Symbol" panose="05050102010706020507" pitchFamily="18" charset="2"/>
              </a:rPr>
              <a:t> </a:t>
            </a:r>
            <a:r>
              <a:rPr lang="ru-RU" sz="2800" dirty="0">
                <a:sym typeface="Symbol" panose="05050102010706020507" pitchFamily="18" charset="2"/>
              </a:rPr>
              <a:t>наличных ресурсов из множества </a:t>
            </a:r>
            <a:r>
              <a:rPr lang="en-US" sz="2800" dirty="0">
                <a:sym typeface="Symbol" panose="05050102010706020507" pitchFamily="18" charset="2"/>
              </a:rPr>
              <a:t>{1, …, </a:t>
            </a:r>
            <a:r>
              <a:rPr lang="en-US" sz="2800" i="1" dirty="0">
                <a:sym typeface="Symbol" panose="05050102010706020507" pitchFamily="18" charset="2"/>
              </a:rPr>
              <a:t>p</a:t>
            </a:r>
            <a:r>
              <a:rPr lang="en-US" sz="2800" dirty="0">
                <a:sym typeface="Symbol" panose="05050102010706020507" pitchFamily="18" charset="2"/>
              </a:rPr>
              <a:t>}</a:t>
            </a:r>
            <a:r>
              <a:rPr lang="ru-RU" sz="2800" dirty="0">
                <a:sym typeface="Symbol" panose="05050102010706020507" pitchFamily="18" charset="2"/>
              </a:rPr>
              <a:t>. Построим граф </a:t>
            </a:r>
            <a:r>
              <a:rPr lang="en-US" sz="2800" i="1" dirty="0"/>
              <a:t>G</a:t>
            </a:r>
            <a:r>
              <a:rPr lang="ru-RU" sz="2800" i="1" dirty="0"/>
              <a:t>, </a:t>
            </a:r>
            <a:r>
              <a:rPr lang="ru-RU" sz="2800" dirty="0"/>
              <a:t>каждая вершина которого </a:t>
            </a:r>
            <a:r>
              <a:rPr lang="ru-RU" sz="2800" dirty="0" err="1"/>
              <a:t>соответ-ствует</a:t>
            </a:r>
            <a:r>
              <a:rPr lang="ru-RU" sz="2800" dirty="0"/>
              <a:t> некоторому проекту, ребро (</a:t>
            </a:r>
            <a:r>
              <a:rPr lang="en-US" sz="2800" i="1" dirty="0"/>
              <a:t>x</a:t>
            </a:r>
            <a:r>
              <a:rPr lang="en-US" sz="2800" i="1" baseline="-25000" dirty="0"/>
              <a:t>i </a:t>
            </a:r>
            <a:r>
              <a:rPr lang="en-US" sz="2800" i="1" dirty="0"/>
              <a:t>, </a:t>
            </a:r>
            <a:r>
              <a:rPr lang="en-US" sz="2800" i="1" dirty="0" err="1"/>
              <a:t>x</a:t>
            </a:r>
            <a:r>
              <a:rPr lang="en-US" sz="2800" i="1" baseline="-25000" dirty="0" err="1"/>
              <a:t>j</a:t>
            </a:r>
            <a:r>
              <a:rPr lang="ru-RU" sz="2800" dirty="0"/>
              <a:t>) – наличию общих средств обеспечения у проектов </a:t>
            </a:r>
            <a:r>
              <a:rPr lang="en-US" sz="2800" i="1" dirty="0"/>
              <a:t>x</a:t>
            </a:r>
            <a:r>
              <a:rPr lang="en-US" sz="2800" i="1" baseline="-25000" dirty="0"/>
              <a:t>i </a:t>
            </a:r>
            <a:r>
              <a:rPr lang="ru-RU" sz="2800" dirty="0"/>
              <a:t> и</a:t>
            </a:r>
            <a:r>
              <a:rPr lang="en-US" sz="2800" i="1" dirty="0"/>
              <a:t> </a:t>
            </a:r>
            <a:r>
              <a:rPr lang="en-US" sz="2800" i="1" dirty="0" err="1"/>
              <a:t>x</a:t>
            </a:r>
            <a:r>
              <a:rPr lang="en-US" sz="2800" i="1" baseline="-25000" dirty="0" err="1"/>
              <a:t>j</a:t>
            </a:r>
            <a:r>
              <a:rPr lang="ru-RU" sz="2800" dirty="0"/>
              <a:t>, т.е. </a:t>
            </a:r>
            <a:br>
              <a:rPr lang="en-US" sz="2800" dirty="0"/>
            </a:br>
            <a:r>
              <a:rPr lang="en-US" sz="2800" dirty="0"/>
              <a:t>                                             </a:t>
            </a:r>
            <a:r>
              <a:rPr lang="en-US" sz="2800" i="1" dirty="0" err="1"/>
              <a:t>R</a:t>
            </a:r>
            <a:r>
              <a:rPr lang="en-US" sz="2800" i="1" baseline="-25000" dirty="0" err="1"/>
              <a:t>i</a:t>
            </a:r>
            <a:r>
              <a:rPr lang="ru-RU" sz="2800" dirty="0">
                <a:sym typeface="Symbol" panose="05050102010706020507" pitchFamily="18" charset="2"/>
              </a:rPr>
              <a:t></a:t>
            </a:r>
            <a:r>
              <a:rPr lang="en-US" sz="2800" i="1" dirty="0"/>
              <a:t> </a:t>
            </a:r>
            <a:r>
              <a:rPr lang="en-US" sz="2800" i="1" dirty="0" err="1"/>
              <a:t>R</a:t>
            </a:r>
            <a:r>
              <a:rPr lang="en-US" sz="2800" i="1" baseline="-25000" dirty="0" err="1"/>
              <a:t>j</a:t>
            </a:r>
            <a:r>
              <a:rPr lang="en-US" sz="2800" i="1" dirty="0"/>
              <a:t> </a:t>
            </a:r>
            <a:r>
              <a:rPr lang="ru-RU" sz="2800" dirty="0">
                <a:sym typeface="Symbol" panose="05050102010706020507" pitchFamily="18" charset="2"/>
              </a:rPr>
              <a:t> </a:t>
            </a:r>
            <a:r>
              <a:rPr lang="en-US" sz="2800" dirty="0">
                <a:sym typeface="Symbol" panose="05050102010706020507" pitchFamily="18" charset="2"/>
              </a:rPr>
              <a:t>.</a:t>
            </a:r>
            <a:endParaRPr lang="ru-RU" sz="2800" dirty="0"/>
          </a:p>
        </p:txBody>
      </p:sp>
      <p:sp>
        <p:nvSpPr>
          <p:cNvPr id="4" name="TextBox 3"/>
          <p:cNvSpPr txBox="1"/>
          <p:nvPr/>
        </p:nvSpPr>
        <p:spPr>
          <a:xfrm>
            <a:off x="0" y="548680"/>
            <a:ext cx="8964488" cy="2677656"/>
          </a:xfrm>
          <a:prstGeom prst="rect">
            <a:avLst/>
          </a:prstGeom>
          <a:noFill/>
        </p:spPr>
        <p:txBody>
          <a:bodyPr wrap="square" rtlCol="0">
            <a:spAutoFit/>
          </a:bodyPr>
          <a:lstStyle/>
          <a:p>
            <a:r>
              <a:rPr lang="ru-RU" sz="2800" dirty="0"/>
              <a:t>1. </a:t>
            </a:r>
            <a:r>
              <a:rPr lang="ru-RU" sz="2800" b="1" dirty="0"/>
              <a:t>Независимые и доминирующие множества</a:t>
            </a:r>
            <a:r>
              <a:rPr lang="ru-RU" sz="2800" dirty="0"/>
              <a:t>.</a:t>
            </a:r>
            <a:br>
              <a:rPr lang="ru-RU" sz="2800" dirty="0"/>
            </a:br>
            <a:r>
              <a:rPr lang="ru-RU" sz="2800" dirty="0"/>
              <a:t>Независимое множество (внутренне устойчивое </a:t>
            </a:r>
            <a:r>
              <a:rPr lang="ru-RU" sz="2800" dirty="0" err="1"/>
              <a:t>мно-жество</a:t>
            </a:r>
            <a:r>
              <a:rPr lang="ru-RU" sz="2800" dirty="0"/>
              <a:t>) есть множество вершин графа </a:t>
            </a:r>
            <a:r>
              <a:rPr lang="en-US" sz="2800" i="1" dirty="0"/>
              <a:t>G</a:t>
            </a:r>
            <a:r>
              <a:rPr lang="en-US" sz="2800" dirty="0"/>
              <a:t>(</a:t>
            </a:r>
            <a:r>
              <a:rPr lang="en-US" sz="2800" i="1" dirty="0"/>
              <a:t>X,U</a:t>
            </a:r>
            <a:r>
              <a:rPr lang="en-US" sz="2800" dirty="0"/>
              <a:t>)</a:t>
            </a:r>
            <a:r>
              <a:rPr lang="ru-RU" sz="2800" dirty="0"/>
              <a:t>, такое, что любые две вершины в нем не </a:t>
            </a:r>
            <a:r>
              <a:rPr lang="ru-RU" sz="2800" dirty="0" err="1"/>
              <a:t>смежны</a:t>
            </a:r>
            <a:r>
              <a:rPr lang="ru-RU" sz="2800" dirty="0"/>
              <a:t>. Следовательно, любое множество </a:t>
            </a:r>
            <a:r>
              <a:rPr lang="en-US" sz="2800" i="1" dirty="0"/>
              <a:t>S</a:t>
            </a:r>
            <a:r>
              <a:rPr lang="ru-RU" sz="2800" dirty="0">
                <a:sym typeface="Symbol" panose="05050102010706020507" pitchFamily="18" charset="2"/>
              </a:rPr>
              <a:t> </a:t>
            </a:r>
            <a:r>
              <a:rPr lang="en-US" sz="2800" dirty="0">
                <a:sym typeface="Symbol" panose="05050102010706020507" pitchFamily="18" charset="2"/>
              </a:rPr>
              <a:t> </a:t>
            </a:r>
            <a:r>
              <a:rPr lang="en-US" sz="2800" i="1" dirty="0">
                <a:sym typeface="Symbol" panose="05050102010706020507" pitchFamily="18" charset="2"/>
              </a:rPr>
              <a:t>X</a:t>
            </a:r>
            <a:r>
              <a:rPr lang="ru-RU" sz="2800" dirty="0">
                <a:sym typeface="Symbol" panose="05050102010706020507" pitchFamily="18" charset="2"/>
              </a:rPr>
              <a:t>, которое удовлетворяет условию </a:t>
            </a:r>
            <a:r>
              <a:rPr lang="en-US" sz="2800" i="1" dirty="0"/>
              <a:t>S</a:t>
            </a:r>
            <a:r>
              <a:rPr lang="ru-RU" sz="2800" dirty="0">
                <a:sym typeface="Symbol" panose="05050102010706020507" pitchFamily="18" charset="2"/>
              </a:rPr>
              <a:t> Г(</a:t>
            </a:r>
            <a:r>
              <a:rPr lang="en-US" sz="2800" i="1" dirty="0">
                <a:sym typeface="Symbol" panose="05050102010706020507" pitchFamily="18" charset="2"/>
              </a:rPr>
              <a:t>S</a:t>
            </a:r>
            <a:r>
              <a:rPr lang="ru-RU" sz="2800" dirty="0">
                <a:sym typeface="Symbol" panose="05050102010706020507" pitchFamily="18" charset="2"/>
              </a:rPr>
              <a:t>)</a:t>
            </a:r>
            <a:r>
              <a:rPr lang="en-US" sz="2800" dirty="0">
                <a:sym typeface="Symbol" panose="05050102010706020507" pitchFamily="18" charset="2"/>
              </a:rPr>
              <a:t>=</a:t>
            </a:r>
            <a:r>
              <a:rPr lang="ru-RU" sz="2800" dirty="0">
                <a:sym typeface="Symbol" panose="05050102010706020507" pitchFamily="18" charset="2"/>
              </a:rPr>
              <a:t></a:t>
            </a:r>
            <a:r>
              <a:rPr lang="ru-RU" sz="2800" i="1" dirty="0">
                <a:sym typeface="Symbol" panose="05050102010706020507" pitchFamily="18" charset="2"/>
              </a:rPr>
              <a:t>, </a:t>
            </a:r>
            <a:r>
              <a:rPr lang="ru-RU" sz="2800" dirty="0">
                <a:sym typeface="Symbol" panose="05050102010706020507" pitchFamily="18" charset="2"/>
              </a:rPr>
              <a:t>является</a:t>
            </a:r>
            <a:r>
              <a:rPr lang="ru-RU" sz="2800" i="1" dirty="0">
                <a:sym typeface="Symbol" panose="05050102010706020507" pitchFamily="18" charset="2"/>
              </a:rPr>
              <a:t> </a:t>
            </a:r>
            <a:r>
              <a:rPr lang="ru-RU" sz="2800" dirty="0">
                <a:sym typeface="Symbol" panose="05050102010706020507" pitchFamily="18" charset="2"/>
              </a:rPr>
              <a:t>независимым множеством вершин.</a:t>
            </a:r>
            <a:endParaRPr lang="ru-RU" sz="2800" dirty="0"/>
          </a:p>
        </p:txBody>
      </p:sp>
    </p:spTree>
    <p:extLst>
      <p:ext uri="{BB962C8B-B14F-4D97-AF65-F5344CB8AC3E}">
        <p14:creationId xmlns:p14="http://schemas.microsoft.com/office/powerpoint/2010/main" val="289830878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3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062103"/>
          </a:xfrm>
          <a:prstGeom prst="rect">
            <a:avLst/>
          </a:prstGeom>
          <a:noFill/>
        </p:spPr>
        <p:txBody>
          <a:bodyPr wrap="square" rtlCol="0">
            <a:spAutoFit/>
          </a:bodyPr>
          <a:lstStyle/>
          <a:p>
            <a:r>
              <a:rPr lang="ru-RU" sz="3200" dirty="0"/>
              <a:t>Максимальное независимое множество графа </a:t>
            </a:r>
            <a:r>
              <a:rPr lang="en-US" sz="3200" i="1" dirty="0"/>
              <a:t>G</a:t>
            </a:r>
            <a:r>
              <a:rPr lang="ru-RU" sz="3200" dirty="0"/>
              <a:t> представляет максимальное множество проектов, которое можно выполнить одновременно за один и тот же промежуток времени.</a:t>
            </a:r>
            <a:endParaRPr lang="ru-RU" sz="3200" b="1" dirty="0"/>
          </a:p>
        </p:txBody>
      </p:sp>
      <p:sp>
        <p:nvSpPr>
          <p:cNvPr id="3" name="TextBox 2"/>
          <p:cNvSpPr txBox="1"/>
          <p:nvPr/>
        </p:nvSpPr>
        <p:spPr>
          <a:xfrm>
            <a:off x="0" y="2276872"/>
            <a:ext cx="9144000" cy="4031873"/>
          </a:xfrm>
          <a:prstGeom prst="rect">
            <a:avLst/>
          </a:prstGeom>
          <a:noFill/>
        </p:spPr>
        <p:txBody>
          <a:bodyPr wrap="square" rtlCol="0">
            <a:spAutoFit/>
          </a:bodyPr>
          <a:lstStyle/>
          <a:p>
            <a:r>
              <a:rPr lang="ru-RU" sz="3200" b="1" dirty="0"/>
              <a:t>2. Доминирующие множества</a:t>
            </a:r>
          </a:p>
          <a:p>
            <a:r>
              <a:rPr lang="ru-RU" sz="3200" dirty="0"/>
              <a:t>Доминирующее множество вершин графа </a:t>
            </a:r>
            <a:r>
              <a:rPr lang="en-US" sz="3200" i="1" dirty="0"/>
              <a:t>G</a:t>
            </a:r>
            <a:r>
              <a:rPr lang="en-US" sz="3200" dirty="0"/>
              <a:t>(</a:t>
            </a:r>
            <a:r>
              <a:rPr lang="en-US" sz="3200" i="1" dirty="0"/>
              <a:t>X,U</a:t>
            </a:r>
            <a:r>
              <a:rPr lang="en-US" sz="3200" dirty="0"/>
              <a:t>)</a:t>
            </a:r>
            <a:r>
              <a:rPr lang="ru-RU" sz="3200" dirty="0"/>
              <a:t> (внешне устойчивое множество) есть множество вершин </a:t>
            </a:r>
            <a:r>
              <a:rPr lang="en-US" sz="3200" i="1" dirty="0"/>
              <a:t>S</a:t>
            </a:r>
            <a:r>
              <a:rPr lang="ru-RU" sz="3200" dirty="0">
                <a:sym typeface="Symbol" panose="05050102010706020507" pitchFamily="18" charset="2"/>
              </a:rPr>
              <a:t> </a:t>
            </a:r>
            <a:r>
              <a:rPr lang="en-US" sz="3200" dirty="0">
                <a:sym typeface="Symbol" panose="05050102010706020507" pitchFamily="18" charset="2"/>
              </a:rPr>
              <a:t> </a:t>
            </a:r>
            <a:r>
              <a:rPr lang="en-US" sz="3200" i="1" dirty="0">
                <a:sym typeface="Symbol" panose="05050102010706020507" pitchFamily="18" charset="2"/>
              </a:rPr>
              <a:t>X</a:t>
            </a:r>
            <a:r>
              <a:rPr lang="ru-RU" sz="3200" dirty="0"/>
              <a:t>, такое, что для каждой вершины </a:t>
            </a:r>
            <a:r>
              <a:rPr lang="en-US" sz="3200" i="1" dirty="0" err="1"/>
              <a:t>x</a:t>
            </a:r>
            <a:r>
              <a:rPr lang="en-US" sz="3200" i="1" baseline="-25000" dirty="0" err="1"/>
              <a:t>j</a:t>
            </a:r>
            <a:r>
              <a:rPr lang="ru-RU" sz="3200" dirty="0"/>
              <a:t>, не входящей в </a:t>
            </a:r>
            <a:r>
              <a:rPr lang="en-US" sz="3200" i="1" dirty="0"/>
              <a:t>S</a:t>
            </a:r>
            <a:r>
              <a:rPr lang="ru-RU" sz="3200" i="1" dirty="0"/>
              <a:t>, </a:t>
            </a:r>
            <a:r>
              <a:rPr lang="ru-RU" sz="3200" dirty="0"/>
              <a:t>существует ребро, соединяющее некоторую вершину из </a:t>
            </a:r>
            <a:r>
              <a:rPr lang="en-US" sz="3200" i="1" dirty="0"/>
              <a:t>S </a:t>
            </a:r>
            <a:r>
              <a:rPr lang="ru-RU" sz="3200" dirty="0"/>
              <a:t>с вершиной </a:t>
            </a:r>
            <a:r>
              <a:rPr lang="en-US" sz="3200" i="1" dirty="0" err="1"/>
              <a:t>x</a:t>
            </a:r>
            <a:r>
              <a:rPr lang="en-US" sz="3200" i="1" baseline="-25000" dirty="0" err="1"/>
              <a:t>j</a:t>
            </a:r>
            <a:r>
              <a:rPr lang="ru-RU" sz="3200" dirty="0"/>
              <a:t>. Следовательно, </a:t>
            </a:r>
            <a:r>
              <a:rPr lang="en-US" sz="3200" i="1" dirty="0"/>
              <a:t>S</a:t>
            </a:r>
            <a:r>
              <a:rPr lang="ru-RU" sz="3200" dirty="0">
                <a:sym typeface="Symbol" panose="05050102010706020507" pitchFamily="18" charset="2"/>
              </a:rPr>
              <a:t> есть доминирующее множество, если </a:t>
            </a:r>
            <a:r>
              <a:rPr lang="en-US" sz="3200" i="1" dirty="0"/>
              <a:t>S</a:t>
            </a:r>
            <a:r>
              <a:rPr lang="ru-RU" sz="3200" dirty="0">
                <a:sym typeface="Symbol" panose="05050102010706020507" pitchFamily="18" charset="2"/>
              </a:rPr>
              <a:t> Г(</a:t>
            </a:r>
            <a:r>
              <a:rPr lang="en-US" sz="3200" i="1" dirty="0">
                <a:sym typeface="Symbol" panose="05050102010706020507" pitchFamily="18" charset="2"/>
              </a:rPr>
              <a:t>S</a:t>
            </a:r>
            <a:r>
              <a:rPr lang="ru-RU" sz="3200" dirty="0">
                <a:sym typeface="Symbol" panose="05050102010706020507" pitchFamily="18" charset="2"/>
              </a:rPr>
              <a:t>)</a:t>
            </a:r>
            <a:r>
              <a:rPr lang="en-US" sz="3200" dirty="0">
                <a:sym typeface="Symbol" panose="05050102010706020507" pitchFamily="18" charset="2"/>
              </a:rPr>
              <a:t>=</a:t>
            </a:r>
            <a:r>
              <a:rPr lang="ru-RU" sz="3200" i="1" dirty="0">
                <a:sym typeface="Symbol" panose="05050102010706020507" pitchFamily="18" charset="2"/>
              </a:rPr>
              <a:t>Х</a:t>
            </a:r>
            <a:endParaRPr lang="ru-RU" sz="3200" dirty="0"/>
          </a:p>
        </p:txBody>
      </p:sp>
    </p:spTree>
    <p:extLst>
      <p:ext uri="{BB962C8B-B14F-4D97-AF65-F5344CB8AC3E}">
        <p14:creationId xmlns:p14="http://schemas.microsoft.com/office/powerpoint/2010/main" val="1560794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3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856357"/>
            <a:ext cx="9144000" cy="3539430"/>
          </a:xfrm>
          <a:prstGeom prst="rect">
            <a:avLst/>
          </a:prstGeom>
          <a:noFill/>
        </p:spPr>
        <p:txBody>
          <a:bodyPr wrap="square" rtlCol="0">
            <a:spAutoFit/>
          </a:bodyPr>
          <a:lstStyle/>
          <a:p>
            <a:r>
              <a:rPr lang="ru-RU" sz="3200" dirty="0"/>
              <a:t>(а) Размещение телевизионных или радиопередающих станций на некоторой территории;</a:t>
            </a:r>
          </a:p>
          <a:p>
            <a:r>
              <a:rPr lang="ru-RU" sz="3200" dirty="0"/>
              <a:t>(б) Размещение военных баз, контролирующих данную территорию;</a:t>
            </a:r>
          </a:p>
          <a:p>
            <a:r>
              <a:rPr lang="ru-RU" sz="3200" dirty="0"/>
              <a:t>(в) Размещение центров торговли, обслуживающих некоторый район.</a:t>
            </a:r>
          </a:p>
        </p:txBody>
      </p:sp>
      <p:sp>
        <p:nvSpPr>
          <p:cNvPr id="3" name="TextBox 2"/>
          <p:cNvSpPr txBox="1"/>
          <p:nvPr/>
        </p:nvSpPr>
        <p:spPr>
          <a:xfrm>
            <a:off x="0" y="-27384"/>
            <a:ext cx="8964488" cy="1077218"/>
          </a:xfrm>
          <a:prstGeom prst="rect">
            <a:avLst/>
          </a:prstGeom>
          <a:noFill/>
        </p:spPr>
        <p:txBody>
          <a:bodyPr wrap="square" rtlCol="0">
            <a:spAutoFit/>
          </a:bodyPr>
          <a:lstStyle/>
          <a:p>
            <a:r>
              <a:rPr lang="ru-RU" sz="3200" b="1" dirty="0"/>
              <a:t>Размещение «центров», покрывающих заданную область</a:t>
            </a:r>
            <a:endParaRPr lang="ru-RU" sz="3200" dirty="0"/>
          </a:p>
        </p:txBody>
      </p:sp>
      <p:sp>
        <p:nvSpPr>
          <p:cNvPr id="4" name="TextBox 3"/>
          <p:cNvSpPr txBox="1"/>
          <p:nvPr/>
        </p:nvSpPr>
        <p:spPr>
          <a:xfrm>
            <a:off x="0" y="4293096"/>
            <a:ext cx="9144000" cy="3046988"/>
          </a:xfrm>
          <a:prstGeom prst="rect">
            <a:avLst/>
          </a:prstGeom>
          <a:noFill/>
        </p:spPr>
        <p:txBody>
          <a:bodyPr wrap="square" rtlCol="0">
            <a:spAutoFit/>
          </a:bodyPr>
          <a:lstStyle/>
          <a:p>
            <a:r>
              <a:rPr lang="ru-RU" sz="3200" dirty="0"/>
              <a:t>Предположим, что территория, представленная большим квадратом, разделена на 16 районов. Военная база, расположенная в каком-либо районе может контролировать этот район и соседние, граничащие с ним районы.</a:t>
            </a:r>
          </a:p>
          <a:p>
            <a:endParaRPr lang="ru-RU" sz="3200" dirty="0"/>
          </a:p>
        </p:txBody>
      </p:sp>
    </p:spTree>
    <p:extLst>
      <p:ext uri="{BB962C8B-B14F-4D97-AF65-F5344CB8AC3E}">
        <p14:creationId xmlns:p14="http://schemas.microsoft.com/office/powerpoint/2010/main" val="266062071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up)">
                                      <p:cBhvr>
                                        <p:cTn id="18" dur="3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P spid="4" grpId="0" build="allAtOnce"/>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569660"/>
          </a:xfrm>
          <a:prstGeom prst="rect">
            <a:avLst/>
          </a:prstGeom>
          <a:noFill/>
        </p:spPr>
        <p:txBody>
          <a:bodyPr wrap="square" rtlCol="0">
            <a:spAutoFit/>
          </a:bodyPr>
          <a:lstStyle/>
          <a:p>
            <a:r>
              <a:rPr lang="ru-RU" sz="3200" dirty="0"/>
              <a:t>Требуется найти наименьшее число военных баз и места их размещения, обеспечивающих контроль всей территории.</a:t>
            </a:r>
          </a:p>
        </p:txBody>
      </p:sp>
      <p:graphicFrame>
        <p:nvGraphicFramePr>
          <p:cNvPr id="3" name="Таблица 2"/>
          <p:cNvGraphicFramePr>
            <a:graphicFrameLocks noGrp="1"/>
          </p:cNvGraphicFramePr>
          <p:nvPr>
            <p:extLst>
              <p:ext uri="{D42A27DB-BD31-4B8C-83A1-F6EECF244321}">
                <p14:modId xmlns:p14="http://schemas.microsoft.com/office/powerpoint/2010/main" val="1493644628"/>
              </p:ext>
            </p:extLst>
          </p:nvPr>
        </p:nvGraphicFramePr>
        <p:xfrm>
          <a:off x="683841" y="1562930"/>
          <a:ext cx="2448000" cy="2316480"/>
        </p:xfrm>
        <a:graphic>
          <a:graphicData uri="http://schemas.openxmlformats.org/drawingml/2006/table">
            <a:tbl>
              <a:tblPr firstRow="1" bandRow="1">
                <a:tableStyleId>{5C22544A-7EE6-4342-B048-85BDC9FD1C3A}</a:tableStyleId>
              </a:tblPr>
              <a:tblGrid>
                <a:gridCol w="612000">
                  <a:extLst>
                    <a:ext uri="{9D8B030D-6E8A-4147-A177-3AD203B41FA5}">
                      <a16:colId xmlns:a16="http://schemas.microsoft.com/office/drawing/2014/main" val="20000"/>
                    </a:ext>
                  </a:extLst>
                </a:gridCol>
                <a:gridCol w="612000">
                  <a:extLst>
                    <a:ext uri="{9D8B030D-6E8A-4147-A177-3AD203B41FA5}">
                      <a16:colId xmlns:a16="http://schemas.microsoft.com/office/drawing/2014/main" val="20001"/>
                    </a:ext>
                  </a:extLst>
                </a:gridCol>
                <a:gridCol w="612000">
                  <a:extLst>
                    <a:ext uri="{9D8B030D-6E8A-4147-A177-3AD203B41FA5}">
                      <a16:colId xmlns:a16="http://schemas.microsoft.com/office/drawing/2014/main" val="20002"/>
                    </a:ext>
                  </a:extLst>
                </a:gridCol>
                <a:gridCol w="612000">
                  <a:extLst>
                    <a:ext uri="{9D8B030D-6E8A-4147-A177-3AD203B41FA5}">
                      <a16:colId xmlns:a16="http://schemas.microsoft.com/office/drawing/2014/main" val="20003"/>
                    </a:ext>
                  </a:extLst>
                </a:gridCol>
              </a:tblGrid>
              <a:tr h="370840">
                <a:tc>
                  <a:txBody>
                    <a:bodyPr/>
                    <a:lstStyle/>
                    <a:p>
                      <a:pPr marL="0" indent="0" algn="ctr">
                        <a:buFontTx/>
                        <a:buNone/>
                      </a:pPr>
                      <a:r>
                        <a:rPr lang="ru-RU" sz="32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ru-RU" sz="32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ru-RU" sz="3200"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ru-RU" sz="3200" b="1"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446643193"/>
              </p:ext>
            </p:extLst>
          </p:nvPr>
        </p:nvGraphicFramePr>
        <p:xfrm>
          <a:off x="4411491" y="1562930"/>
          <a:ext cx="2448000" cy="2316480"/>
        </p:xfrm>
        <a:graphic>
          <a:graphicData uri="http://schemas.openxmlformats.org/drawingml/2006/table">
            <a:tbl>
              <a:tblPr firstRow="1" bandRow="1">
                <a:tableStyleId>{5C22544A-7EE6-4342-B048-85BDC9FD1C3A}</a:tableStyleId>
              </a:tblPr>
              <a:tblGrid>
                <a:gridCol w="612000">
                  <a:extLst>
                    <a:ext uri="{9D8B030D-6E8A-4147-A177-3AD203B41FA5}">
                      <a16:colId xmlns:a16="http://schemas.microsoft.com/office/drawing/2014/main" val="20000"/>
                    </a:ext>
                  </a:extLst>
                </a:gridCol>
                <a:gridCol w="612000">
                  <a:extLst>
                    <a:ext uri="{9D8B030D-6E8A-4147-A177-3AD203B41FA5}">
                      <a16:colId xmlns:a16="http://schemas.microsoft.com/office/drawing/2014/main" val="20001"/>
                    </a:ext>
                  </a:extLst>
                </a:gridCol>
                <a:gridCol w="612000">
                  <a:extLst>
                    <a:ext uri="{9D8B030D-6E8A-4147-A177-3AD203B41FA5}">
                      <a16:colId xmlns:a16="http://schemas.microsoft.com/office/drawing/2014/main" val="20002"/>
                    </a:ext>
                  </a:extLst>
                </a:gridCol>
                <a:gridCol w="612000">
                  <a:extLst>
                    <a:ext uri="{9D8B030D-6E8A-4147-A177-3AD203B41FA5}">
                      <a16:colId xmlns:a16="http://schemas.microsoft.com/office/drawing/2014/main" val="20003"/>
                    </a:ext>
                  </a:extLst>
                </a:gridCol>
              </a:tblGrid>
              <a:tr h="370840">
                <a:tc>
                  <a:txBody>
                    <a:bodyPr/>
                    <a:lstStyle/>
                    <a:p>
                      <a:pPr marL="0" indent="0" algn="ctr">
                        <a:buFontTx/>
                        <a:buNone/>
                      </a:pPr>
                      <a:r>
                        <a:rPr lang="ru-RU" sz="32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a:solidFill>
                            <a:schemeClr val="tx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ctr">
                        <a:buFont typeface="+mj-lt"/>
                        <a:buNone/>
                      </a:pPr>
                      <a:r>
                        <a:rPr lang="ru-RU" sz="3200" dirty="0">
                          <a:solidFill>
                            <a:schemeClr val="tx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70840">
                <a:tc>
                  <a:txBody>
                    <a:bodyPr/>
                    <a:lstStyle/>
                    <a:p>
                      <a:pPr algn="ctr"/>
                      <a:r>
                        <a:rPr lang="ru-RU" sz="3200" b="1"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algn="ctr"/>
                      <a:r>
                        <a:rPr lang="ru-RU" sz="3200" b="1"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ru-RU" sz="3200" b="1" dirty="0"/>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ru-RU" sz="3200" b="1" dirty="0"/>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grpSp>
        <p:nvGrpSpPr>
          <p:cNvPr id="43" name="Группа 42"/>
          <p:cNvGrpSpPr/>
          <p:nvPr/>
        </p:nvGrpSpPr>
        <p:grpSpPr>
          <a:xfrm>
            <a:off x="4423792" y="1569660"/>
            <a:ext cx="2456655" cy="2328704"/>
            <a:chOff x="4427984" y="1976616"/>
            <a:chExt cx="2456655" cy="2328704"/>
          </a:xfrm>
        </p:grpSpPr>
        <p:cxnSp>
          <p:nvCxnSpPr>
            <p:cNvPr id="17" name="Прямая соединительная линия 16"/>
            <p:cNvCxnSpPr/>
            <p:nvPr/>
          </p:nvCxnSpPr>
          <p:spPr>
            <a:xfrm>
              <a:off x="4427984" y="1988840"/>
              <a:ext cx="244854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2" name="Группа 41"/>
            <p:cNvGrpSpPr/>
            <p:nvPr/>
          </p:nvGrpSpPr>
          <p:grpSpPr>
            <a:xfrm>
              <a:off x="4427984" y="1976616"/>
              <a:ext cx="2456655" cy="2328704"/>
              <a:chOff x="4427984" y="1976616"/>
              <a:chExt cx="2456655" cy="2328704"/>
            </a:xfrm>
          </p:grpSpPr>
          <p:cxnSp>
            <p:nvCxnSpPr>
              <p:cNvPr id="6" name="Прямая соединительная линия 5"/>
              <p:cNvCxnSpPr/>
              <p:nvPr/>
            </p:nvCxnSpPr>
            <p:spPr>
              <a:xfrm>
                <a:off x="4427984" y="1976616"/>
                <a:ext cx="0" cy="232870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5652120" y="2546568"/>
                <a:ext cx="0" cy="1170464"/>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5004048" y="3147080"/>
                <a:ext cx="123252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5004048" y="3147080"/>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6876256" y="1988840"/>
                <a:ext cx="0" cy="231648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4427984" y="4293096"/>
                <a:ext cx="244854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a:off x="6236568" y="2546568"/>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5004048" y="1988840"/>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6236568" y="3735368"/>
                <a:ext cx="0" cy="56995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5004048" y="2558793"/>
                <a:ext cx="648072" cy="611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a:off x="6236567" y="2558792"/>
                <a:ext cx="648072" cy="6112"/>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a:off x="5652120" y="3710919"/>
                <a:ext cx="584447" cy="11766"/>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Прямая соединительная линия 35"/>
              <p:cNvCxnSpPr/>
              <p:nvPr/>
            </p:nvCxnSpPr>
            <p:spPr>
              <a:xfrm>
                <a:off x="4427984" y="3710919"/>
                <a:ext cx="626100" cy="9629"/>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 name="Овал 37"/>
          <p:cNvSpPr/>
          <p:nvPr/>
        </p:nvSpPr>
        <p:spPr>
          <a:xfrm>
            <a:off x="5641100" y="1606594"/>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6291809" y="2790181"/>
            <a:ext cx="534412" cy="5185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5105134" y="3360815"/>
            <a:ext cx="534412" cy="5185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4443775" y="2184687"/>
            <a:ext cx="534412" cy="51859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TextBox 44"/>
          <p:cNvSpPr txBox="1"/>
          <p:nvPr/>
        </p:nvSpPr>
        <p:spPr>
          <a:xfrm>
            <a:off x="0" y="3885262"/>
            <a:ext cx="9144000" cy="3046988"/>
          </a:xfrm>
          <a:prstGeom prst="rect">
            <a:avLst/>
          </a:prstGeom>
          <a:noFill/>
        </p:spPr>
        <p:txBody>
          <a:bodyPr wrap="square" rtlCol="0">
            <a:spAutoFit/>
          </a:bodyPr>
          <a:lstStyle/>
          <a:p>
            <a:r>
              <a:rPr lang="ru-RU" sz="3200" b="1" dirty="0"/>
              <a:t>3</a:t>
            </a:r>
            <a:r>
              <a:rPr lang="ru-RU" sz="3200" dirty="0"/>
              <a:t>. </a:t>
            </a:r>
            <a:r>
              <a:rPr lang="ru-RU" sz="3200" b="1" dirty="0"/>
              <a:t>Задача о наименьшем покрытии</a:t>
            </a:r>
          </a:p>
          <a:p>
            <a:r>
              <a:rPr lang="ru-RU" sz="3200" b="1" dirty="0"/>
              <a:t>Выбор переводчиков</a:t>
            </a:r>
          </a:p>
          <a:p>
            <a:r>
              <a:rPr lang="ru-RU" sz="3200" dirty="0"/>
              <a:t>Организации требуются переводчики с француз-</a:t>
            </a:r>
            <a:r>
              <a:rPr lang="ru-RU" sz="3200" dirty="0" err="1"/>
              <a:t>ского</a:t>
            </a:r>
            <a:r>
              <a:rPr lang="ru-RU" sz="3200" dirty="0"/>
              <a:t>, немецкого, греческого, итальянского, испанского, китайского и английского зыков на русский. Имеется пять кандидатур</a:t>
            </a:r>
            <a:r>
              <a:rPr lang="en-US" sz="3200" i="1" dirty="0"/>
              <a:t> A, B, C, D</a:t>
            </a:r>
            <a:r>
              <a:rPr lang="ru-RU" sz="3200" dirty="0"/>
              <a:t> и</a:t>
            </a:r>
            <a:r>
              <a:rPr lang="en-US" sz="3200" dirty="0"/>
              <a:t> </a:t>
            </a:r>
            <a:r>
              <a:rPr lang="en-US" sz="3200" i="1" dirty="0"/>
              <a:t>E.</a:t>
            </a:r>
            <a:endParaRPr lang="ru-RU" sz="3200" dirty="0"/>
          </a:p>
        </p:txBody>
      </p:sp>
    </p:spTree>
    <p:extLst>
      <p:ext uri="{BB962C8B-B14F-4D97-AF65-F5344CB8AC3E}">
        <p14:creationId xmlns:p14="http://schemas.microsoft.com/office/powerpoint/2010/main" val="132067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up)">
                                      <p:cBhvr>
                                        <p:cTn id="12" dur="500"/>
                                        <p:tgtEl>
                                          <p:spTgt spid="43"/>
                                        </p:tgtEl>
                                      </p:cBhvr>
                                    </p:animEffect>
                                  </p:childTnLst>
                                </p:cTn>
                              </p:par>
                              <p:par>
                                <p:cTn id="13" presetID="22" presetClass="entr" presetSubtype="1"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up)">
                                      <p:cBhvr>
                                        <p:cTn id="18" dur="500"/>
                                        <p:tgtEl>
                                          <p:spTgt spid="38"/>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up)">
                                      <p:cBhvr>
                                        <p:cTn id="21" dur="500"/>
                                        <p:tgtEl>
                                          <p:spTgt spid="41"/>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0"/>
                                        </p:tgtEl>
                                        <p:attrNameLst>
                                          <p:attrName>style.visibility</p:attrName>
                                        </p:attrNameLst>
                                      </p:cBhvr>
                                      <p:to>
                                        <p:strVal val="visible"/>
                                      </p:to>
                                    </p:set>
                                    <p:animEffect transition="in" filter="wipe(up)">
                                      <p:cBhvr>
                                        <p:cTn id="24" dur="500"/>
                                        <p:tgtEl>
                                          <p:spTgt spid="4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5">
                                            <p:txEl>
                                              <p:pRg st="0" end="0"/>
                                            </p:txEl>
                                          </p:spTgt>
                                        </p:tgtEl>
                                        <p:attrNameLst>
                                          <p:attrName>style.visibility</p:attrName>
                                        </p:attrNameLst>
                                      </p:cBhvr>
                                      <p:to>
                                        <p:strVal val="visible"/>
                                      </p:to>
                                    </p:set>
                                    <p:animEffect transition="in" filter="wipe(down)">
                                      <p:cBhvr>
                                        <p:cTn id="32" dur="500"/>
                                        <p:tgtEl>
                                          <p:spTgt spid="4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5">
                                            <p:txEl>
                                              <p:pRg st="1" end="1"/>
                                            </p:txEl>
                                          </p:spTgt>
                                        </p:tgtEl>
                                        <p:attrNameLst>
                                          <p:attrName>style.visibility</p:attrName>
                                        </p:attrNameLst>
                                      </p:cBhvr>
                                      <p:to>
                                        <p:strVal val="visible"/>
                                      </p:to>
                                    </p:set>
                                    <p:animEffect transition="in" filter="wipe(down)">
                                      <p:cBhvr>
                                        <p:cTn id="37" dur="500"/>
                                        <p:tgtEl>
                                          <p:spTgt spid="4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5">
                                            <p:txEl>
                                              <p:pRg st="2" end="2"/>
                                            </p:txEl>
                                          </p:spTgt>
                                        </p:tgtEl>
                                        <p:attrNameLst>
                                          <p:attrName>style.visibility</p:attrName>
                                        </p:attrNameLst>
                                      </p:cBhvr>
                                      <p:to>
                                        <p:strVal val="visible"/>
                                      </p:to>
                                    </p:set>
                                    <p:animEffect transition="in" filter="wipe(down)">
                                      <p:cBhvr>
                                        <p:cTn id="42" dur="500"/>
                                        <p:tgtEl>
                                          <p:spTgt spid="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2062103"/>
          </a:xfrm>
          <a:prstGeom prst="rect">
            <a:avLst/>
          </a:prstGeom>
          <a:noFill/>
        </p:spPr>
        <p:txBody>
          <a:bodyPr wrap="square" rtlCol="0">
            <a:spAutoFit/>
          </a:bodyPr>
          <a:lstStyle/>
          <a:p>
            <a:r>
              <a:rPr lang="ru-RU" sz="3200" dirty="0"/>
              <a:t>Каждая кандидатура владеет некоторым </a:t>
            </a:r>
            <a:r>
              <a:rPr lang="ru-RU" sz="3200" dirty="0" err="1"/>
              <a:t>подмно-жеством</a:t>
            </a:r>
            <a:r>
              <a:rPr lang="ru-RU" sz="3200" dirty="0"/>
              <a:t> из указанного множества языков. </a:t>
            </a:r>
            <a:r>
              <a:rPr lang="ru-RU" sz="3200" dirty="0" err="1"/>
              <a:t>Необхо-димо</a:t>
            </a:r>
            <a:r>
              <a:rPr lang="ru-RU" sz="3200" dirty="0"/>
              <a:t> выбрать каких переводчиков нанять, чтобы затраты были минимальными.</a:t>
            </a:r>
          </a:p>
        </p:txBody>
      </p:sp>
      <p:graphicFrame>
        <p:nvGraphicFramePr>
          <p:cNvPr id="3" name="Таблица 2"/>
          <p:cNvGraphicFramePr>
            <a:graphicFrameLocks noGrp="1"/>
          </p:cNvGraphicFramePr>
          <p:nvPr>
            <p:extLst>
              <p:ext uri="{D42A27DB-BD31-4B8C-83A1-F6EECF244321}">
                <p14:modId xmlns:p14="http://schemas.microsoft.com/office/powerpoint/2010/main" val="3375612957"/>
              </p:ext>
            </p:extLst>
          </p:nvPr>
        </p:nvGraphicFramePr>
        <p:xfrm>
          <a:off x="539552" y="2348880"/>
          <a:ext cx="7308299" cy="4419600"/>
        </p:xfrm>
        <a:graphic>
          <a:graphicData uri="http://schemas.openxmlformats.org/drawingml/2006/table">
            <a:tbl>
              <a:tblPr firstRow="1" bandRow="1">
                <a:tableStyleId>{5C22544A-7EE6-4342-B048-85BDC9FD1C3A}</a:tableStyleId>
              </a:tblPr>
              <a:tblGrid>
                <a:gridCol w="3418054">
                  <a:extLst>
                    <a:ext uri="{9D8B030D-6E8A-4147-A177-3AD203B41FA5}">
                      <a16:colId xmlns:a16="http://schemas.microsoft.com/office/drawing/2014/main" val="20000"/>
                    </a:ext>
                  </a:extLst>
                </a:gridCol>
                <a:gridCol w="778049">
                  <a:extLst>
                    <a:ext uri="{9D8B030D-6E8A-4147-A177-3AD203B41FA5}">
                      <a16:colId xmlns:a16="http://schemas.microsoft.com/office/drawing/2014/main" val="20001"/>
                    </a:ext>
                  </a:extLst>
                </a:gridCol>
                <a:gridCol w="778049">
                  <a:extLst>
                    <a:ext uri="{9D8B030D-6E8A-4147-A177-3AD203B41FA5}">
                      <a16:colId xmlns:a16="http://schemas.microsoft.com/office/drawing/2014/main" val="20002"/>
                    </a:ext>
                  </a:extLst>
                </a:gridCol>
                <a:gridCol w="778049">
                  <a:extLst>
                    <a:ext uri="{9D8B030D-6E8A-4147-A177-3AD203B41FA5}">
                      <a16:colId xmlns:a16="http://schemas.microsoft.com/office/drawing/2014/main" val="20003"/>
                    </a:ext>
                  </a:extLst>
                </a:gridCol>
                <a:gridCol w="778049">
                  <a:extLst>
                    <a:ext uri="{9D8B030D-6E8A-4147-A177-3AD203B41FA5}">
                      <a16:colId xmlns:a16="http://schemas.microsoft.com/office/drawing/2014/main" val="20004"/>
                    </a:ext>
                  </a:extLst>
                </a:gridCol>
                <a:gridCol w="778049">
                  <a:extLst>
                    <a:ext uri="{9D8B030D-6E8A-4147-A177-3AD203B41FA5}">
                      <a16:colId xmlns:a16="http://schemas.microsoft.com/office/drawing/2014/main" val="20005"/>
                    </a:ext>
                  </a:extLst>
                </a:gridCol>
              </a:tblGrid>
              <a:tr h="527792">
                <a:tc>
                  <a:txBody>
                    <a:bodyPr/>
                    <a:lstStyle/>
                    <a:p>
                      <a:pPr algn="ctr"/>
                      <a:r>
                        <a:rPr lang="ru-RU" sz="3000" dirty="0">
                          <a:solidFill>
                            <a:schemeClr val="tx1"/>
                          </a:solidFill>
                        </a:rPr>
                        <a:t>Язык</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rPr>
                        <a:t>A</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rPr>
                        <a:t>B</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rPr>
                        <a:t>C</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rPr>
                        <a:t>D</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000" i="1" dirty="0">
                          <a:solidFill>
                            <a:schemeClr val="tx1"/>
                          </a:solidFill>
                        </a:rPr>
                        <a:t>E</a:t>
                      </a:r>
                      <a:endParaRPr lang="ru-RU" sz="30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57114">
                <a:tc>
                  <a:txBody>
                    <a:bodyPr/>
                    <a:lstStyle/>
                    <a:p>
                      <a:r>
                        <a:rPr lang="ru-RU" sz="3200" dirty="0"/>
                        <a:t>французский </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7792">
                <a:tc>
                  <a:txBody>
                    <a:bodyPr/>
                    <a:lstStyle/>
                    <a:p>
                      <a:r>
                        <a:rPr lang="ru-RU" sz="3000" dirty="0"/>
                        <a:t>немецкий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7792">
                <a:tc>
                  <a:txBody>
                    <a:bodyPr/>
                    <a:lstStyle/>
                    <a:p>
                      <a:r>
                        <a:rPr lang="ru-RU" sz="3000" dirty="0"/>
                        <a:t>греческий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7792">
                <a:tc>
                  <a:txBody>
                    <a:bodyPr/>
                    <a:lstStyle/>
                    <a:p>
                      <a:r>
                        <a:rPr lang="ru-RU" sz="3000" dirty="0"/>
                        <a:t>итальянский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527792">
                <a:tc>
                  <a:txBody>
                    <a:bodyPr/>
                    <a:lstStyle/>
                    <a:p>
                      <a:r>
                        <a:rPr lang="ru-RU" sz="3000" dirty="0"/>
                        <a:t>испанский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527792">
                <a:tc>
                  <a:txBody>
                    <a:bodyPr/>
                    <a:lstStyle/>
                    <a:p>
                      <a:r>
                        <a:rPr lang="ru-RU" sz="3000" dirty="0"/>
                        <a:t>китайский </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527792">
                <a:tc>
                  <a:txBody>
                    <a:bodyPr/>
                    <a:lstStyle/>
                    <a:p>
                      <a:r>
                        <a:rPr lang="ru-RU" sz="3000"/>
                        <a:t>английский</a:t>
                      </a:r>
                      <a:endParaRPr lang="ru-RU" sz="3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3000" i="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4" name="Овал 3"/>
          <p:cNvSpPr/>
          <p:nvPr/>
        </p:nvSpPr>
        <p:spPr>
          <a:xfrm>
            <a:off x="4851377" y="2338207"/>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Овал 4"/>
          <p:cNvSpPr/>
          <p:nvPr/>
        </p:nvSpPr>
        <p:spPr>
          <a:xfrm>
            <a:off x="5652120" y="2353291"/>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6372200" y="2348880"/>
            <a:ext cx="584719" cy="539391"/>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36319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504" y="722"/>
            <a:ext cx="9036496" cy="6001643"/>
          </a:xfrm>
          <a:prstGeom prst="rect">
            <a:avLst/>
          </a:prstGeom>
          <a:noFill/>
        </p:spPr>
        <p:txBody>
          <a:bodyPr wrap="square" rtlCol="0">
            <a:spAutoFit/>
          </a:bodyPr>
          <a:lstStyle/>
          <a:p>
            <a:r>
              <a:rPr lang="ru-RU" sz="3200" b="1" dirty="0">
                <a:solidFill>
                  <a:srgbClr val="FF0000"/>
                </a:solidFill>
              </a:rPr>
              <a:t>3. Раскраски</a:t>
            </a:r>
          </a:p>
          <a:p>
            <a:r>
              <a:rPr lang="ru-RU" sz="3200" dirty="0"/>
              <a:t>Граф</a:t>
            </a:r>
            <a:r>
              <a:rPr lang="ru-RU" sz="3200" dirty="0">
                <a:solidFill>
                  <a:srgbClr val="FF0000"/>
                </a:solidFill>
              </a:rPr>
              <a:t> </a:t>
            </a:r>
            <a:r>
              <a:rPr lang="en-US" sz="3200" i="1" dirty="0"/>
              <a:t>G</a:t>
            </a:r>
            <a:r>
              <a:rPr lang="ru-RU" sz="3200" i="1" dirty="0"/>
              <a:t> </a:t>
            </a:r>
            <a:r>
              <a:rPr lang="ru-RU" sz="3200" dirty="0"/>
              <a:t>называется </a:t>
            </a:r>
            <a:r>
              <a:rPr lang="en-US" sz="3200" i="1" dirty="0"/>
              <a:t>r</a:t>
            </a:r>
            <a:r>
              <a:rPr lang="ru-RU" sz="3200" i="1" dirty="0"/>
              <a:t>-хроматическим,</a:t>
            </a:r>
            <a:r>
              <a:rPr lang="ru-RU" sz="3200" dirty="0"/>
              <a:t> если его вершины могут быть раскрашены с </a:t>
            </a:r>
            <a:r>
              <a:rPr lang="ru-RU" sz="3200" dirty="0" err="1"/>
              <a:t>использова-нием</a:t>
            </a:r>
            <a:r>
              <a:rPr lang="ru-RU" sz="3200" dirty="0"/>
              <a:t> </a:t>
            </a:r>
            <a:r>
              <a:rPr lang="en-US" sz="3200" i="1" dirty="0"/>
              <a:t>r</a:t>
            </a:r>
            <a:r>
              <a:rPr lang="ru-RU" sz="3200" dirty="0"/>
              <a:t> цветов (красок) так, что не найдется двух смежных вершин одного цвета. Наименьшее число </a:t>
            </a:r>
            <a:r>
              <a:rPr lang="en-US" sz="3200" i="1" dirty="0"/>
              <a:t>r</a:t>
            </a:r>
            <a:r>
              <a:rPr lang="ru-RU" sz="3200" i="1" dirty="0"/>
              <a:t>, </a:t>
            </a:r>
            <a:r>
              <a:rPr lang="ru-RU" sz="3200" dirty="0"/>
              <a:t>такое, что граф </a:t>
            </a:r>
            <a:r>
              <a:rPr lang="en-US" sz="3200" i="1" dirty="0"/>
              <a:t>G</a:t>
            </a:r>
            <a:r>
              <a:rPr lang="ru-RU" sz="3200" dirty="0"/>
              <a:t> является </a:t>
            </a:r>
            <a:r>
              <a:rPr lang="en-US" sz="3200" i="1" dirty="0"/>
              <a:t>r</a:t>
            </a:r>
            <a:r>
              <a:rPr lang="ru-RU" sz="3200" i="1" dirty="0"/>
              <a:t>-</a:t>
            </a:r>
            <a:r>
              <a:rPr lang="ru-RU" sz="3200" dirty="0" err="1"/>
              <a:t>хроматичес</a:t>
            </a:r>
            <a:r>
              <a:rPr lang="ru-RU" sz="3200" dirty="0"/>
              <a:t>-ким, называется </a:t>
            </a:r>
            <a:r>
              <a:rPr lang="ru-RU" sz="3200" i="1" dirty="0">
                <a:solidFill>
                  <a:srgbClr val="FF0000"/>
                </a:solidFill>
              </a:rPr>
              <a:t>хроматическим числом </a:t>
            </a:r>
            <a:r>
              <a:rPr lang="ru-RU" sz="3200" dirty="0"/>
              <a:t>графа.</a:t>
            </a:r>
            <a:r>
              <a:rPr lang="ru-RU" sz="3200" i="1" dirty="0"/>
              <a:t> </a:t>
            </a:r>
            <a:r>
              <a:rPr lang="ru-RU" sz="3200" dirty="0"/>
              <a:t>Задача</a:t>
            </a:r>
            <a:r>
              <a:rPr lang="ru-RU" sz="3200" i="1" dirty="0"/>
              <a:t> </a:t>
            </a:r>
            <a:r>
              <a:rPr lang="ru-RU" sz="3200" dirty="0"/>
              <a:t>нахождения хроматического числа </a:t>
            </a:r>
            <a:r>
              <a:rPr lang="ru-RU" sz="3200" dirty="0" err="1"/>
              <a:t>назы-вается</a:t>
            </a:r>
            <a:r>
              <a:rPr lang="ru-RU" sz="3200" dirty="0"/>
              <a:t> </a:t>
            </a:r>
            <a:r>
              <a:rPr lang="ru-RU" sz="3200" i="1" dirty="0">
                <a:solidFill>
                  <a:srgbClr val="FF0000"/>
                </a:solidFill>
              </a:rPr>
              <a:t>задачей раскраски </a:t>
            </a:r>
            <a:r>
              <a:rPr lang="ru-RU" sz="3200" dirty="0"/>
              <a:t>графа. Раскраска </a:t>
            </a:r>
            <a:r>
              <a:rPr lang="ru-RU" sz="3200" dirty="0" err="1"/>
              <a:t>разби-вает</a:t>
            </a:r>
            <a:r>
              <a:rPr lang="ru-RU" sz="3200" dirty="0"/>
              <a:t> множество вершин графа на </a:t>
            </a:r>
            <a:r>
              <a:rPr lang="en-US" sz="3200" i="1" dirty="0"/>
              <a:t>r</a:t>
            </a:r>
            <a:r>
              <a:rPr lang="ru-RU" sz="3200" i="1" dirty="0"/>
              <a:t> </a:t>
            </a:r>
            <a:r>
              <a:rPr lang="ru-RU" sz="3200" dirty="0"/>
              <a:t>независимых подмножеств, каждое из которых содержит вершины одного цвета. </a:t>
            </a:r>
          </a:p>
        </p:txBody>
      </p:sp>
      <p:sp>
        <p:nvSpPr>
          <p:cNvPr id="3" name="TextBox 2"/>
          <p:cNvSpPr txBox="1"/>
          <p:nvPr/>
        </p:nvSpPr>
        <p:spPr>
          <a:xfrm>
            <a:off x="107504" y="5805264"/>
            <a:ext cx="8928992" cy="1569660"/>
          </a:xfrm>
          <a:prstGeom prst="rect">
            <a:avLst/>
          </a:prstGeom>
          <a:noFill/>
        </p:spPr>
        <p:txBody>
          <a:bodyPr wrap="square" rtlCol="0">
            <a:spAutoFit/>
          </a:bodyPr>
          <a:lstStyle/>
          <a:p>
            <a:r>
              <a:rPr lang="ru-RU" sz="3200" dirty="0"/>
              <a:t>Эта задача явилась предметом многих </a:t>
            </a:r>
            <a:r>
              <a:rPr lang="ru-RU" sz="3200" dirty="0" err="1"/>
              <a:t>исследо-ваний</a:t>
            </a:r>
            <a:r>
              <a:rPr lang="ru-RU" sz="3200" dirty="0"/>
              <a:t> в конце </a:t>
            </a:r>
            <a:r>
              <a:rPr lang="en-US" sz="3200" dirty="0"/>
              <a:t>XIX </a:t>
            </a:r>
            <a:r>
              <a:rPr lang="ru-RU" sz="3200" dirty="0"/>
              <a:t>и в ХХ веках.</a:t>
            </a:r>
          </a:p>
          <a:p>
            <a:endParaRPr lang="ru-RU" sz="3200" dirty="0"/>
          </a:p>
        </p:txBody>
      </p:sp>
    </p:spTree>
    <p:extLst>
      <p:ext uri="{BB962C8B-B14F-4D97-AF65-F5344CB8AC3E}">
        <p14:creationId xmlns:p14="http://schemas.microsoft.com/office/powerpoint/2010/main" val="125105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9392"/>
            <a:ext cx="9144000" cy="584775"/>
          </a:xfrm>
          <a:prstGeom prst="rect">
            <a:avLst/>
          </a:prstGeom>
          <a:noFill/>
        </p:spPr>
        <p:txBody>
          <a:bodyPr wrap="square" rtlCol="0">
            <a:spAutoFit/>
          </a:bodyPr>
          <a:lstStyle/>
          <a:p>
            <a:pPr algn="ctr"/>
            <a:r>
              <a:rPr lang="ru-RU" sz="3200" b="1" dirty="0">
                <a:solidFill>
                  <a:srgbClr val="FF0000"/>
                </a:solidFill>
              </a:rPr>
              <a:t>Элементы теории графов</a:t>
            </a:r>
            <a:endParaRPr lang="ru-RU" sz="3200" dirty="0">
              <a:solidFill>
                <a:srgbClr val="FF0000"/>
              </a:solidFill>
            </a:endParaRPr>
          </a:p>
        </p:txBody>
      </p:sp>
      <p:sp>
        <p:nvSpPr>
          <p:cNvPr id="3" name="TextBox 2"/>
          <p:cNvSpPr txBox="1"/>
          <p:nvPr/>
        </p:nvSpPr>
        <p:spPr>
          <a:xfrm>
            <a:off x="0" y="428604"/>
            <a:ext cx="9144000" cy="2862322"/>
          </a:xfrm>
          <a:prstGeom prst="rect">
            <a:avLst/>
          </a:prstGeom>
          <a:noFill/>
        </p:spPr>
        <p:txBody>
          <a:bodyPr wrap="square" rtlCol="0">
            <a:spAutoFit/>
          </a:bodyPr>
          <a:lstStyle/>
          <a:p>
            <a:r>
              <a:rPr lang="ru-RU" sz="3000" dirty="0"/>
              <a:t>Под </a:t>
            </a:r>
            <a:r>
              <a:rPr lang="ru-RU" sz="3000" i="1" dirty="0">
                <a:solidFill>
                  <a:srgbClr val="FF0000"/>
                </a:solidFill>
              </a:rPr>
              <a:t>графом </a:t>
            </a:r>
            <a:r>
              <a:rPr lang="ru-RU" sz="3000" i="1" dirty="0"/>
              <a:t>G</a:t>
            </a:r>
            <a:r>
              <a:rPr lang="ru-RU" sz="3000" dirty="0"/>
              <a:t>(</a:t>
            </a:r>
            <a:r>
              <a:rPr lang="ru-RU" sz="3000" i="1" dirty="0"/>
              <a:t>X,U</a:t>
            </a:r>
            <a:r>
              <a:rPr lang="ru-RU" sz="3000" dirty="0"/>
              <a:t>)</a:t>
            </a:r>
            <a:r>
              <a:rPr lang="ru-RU" sz="3000" i="1" dirty="0"/>
              <a:t> </a:t>
            </a:r>
            <a:r>
              <a:rPr lang="ru-RU" sz="3000" dirty="0"/>
              <a:t>понимают совокупность непустого множества</a:t>
            </a:r>
            <a:r>
              <a:rPr lang="ru-RU" sz="3000" i="1" dirty="0"/>
              <a:t> </a:t>
            </a:r>
            <a:r>
              <a:rPr lang="en-US" sz="3000" i="1" dirty="0"/>
              <a:t>X </a:t>
            </a:r>
            <a:r>
              <a:rPr lang="ru-RU" sz="3000" dirty="0"/>
              <a:t>и подмножества </a:t>
            </a:r>
            <a:r>
              <a:rPr lang="en-US" sz="3000" i="1" dirty="0"/>
              <a:t>U</a:t>
            </a:r>
            <a:r>
              <a:rPr lang="ru-RU" sz="3000" dirty="0"/>
              <a:t>, представляющего собой множество всех упорядоченных пар (</a:t>
            </a:r>
            <a:r>
              <a:rPr lang="en-US" sz="3000" i="1" dirty="0"/>
              <a:t>x</a:t>
            </a:r>
            <a:r>
              <a:rPr lang="en-US" sz="3000" i="1" baseline="-25000" dirty="0"/>
              <a:t>i</a:t>
            </a:r>
            <a:r>
              <a:rPr lang="ru-RU" sz="3000" i="1" dirty="0"/>
              <a:t>, </a:t>
            </a:r>
            <a:r>
              <a:rPr lang="en-US" sz="3000" i="1" dirty="0" err="1"/>
              <a:t>x</a:t>
            </a:r>
            <a:r>
              <a:rPr lang="en-US" sz="3000" i="1" baseline="-25000" dirty="0" err="1"/>
              <a:t>j</a:t>
            </a:r>
            <a:r>
              <a:rPr lang="ru-RU" sz="3000" dirty="0"/>
              <a:t>), где </a:t>
            </a:r>
            <a:r>
              <a:rPr lang="en-US" sz="3000" i="1" dirty="0"/>
              <a:t>x</a:t>
            </a:r>
            <a:r>
              <a:rPr lang="en-US" sz="3000" i="1" baseline="-25000" dirty="0"/>
              <a:t>i</a:t>
            </a:r>
            <a:r>
              <a:rPr lang="ru-RU" sz="3000" i="1" dirty="0"/>
              <a:t>, </a:t>
            </a:r>
            <a:r>
              <a:rPr lang="en-US" sz="3000" i="1" dirty="0" err="1"/>
              <a:t>x</a:t>
            </a:r>
            <a:r>
              <a:rPr lang="en-US" sz="3000" i="1" baseline="-25000" dirty="0" err="1"/>
              <a:t>j</a:t>
            </a:r>
            <a:r>
              <a:rPr lang="en-US" sz="3000" dirty="0" err="1">
                <a:sym typeface="Symbol"/>
              </a:rPr>
              <a:t></a:t>
            </a:r>
            <a:r>
              <a:rPr lang="en-US" sz="3000" i="1" dirty="0" err="1"/>
              <a:t>X</a:t>
            </a:r>
            <a:r>
              <a:rPr lang="ru-RU" sz="3000" i="1" dirty="0"/>
              <a:t>. </a:t>
            </a:r>
            <a:r>
              <a:rPr lang="ru-RU" sz="3000" dirty="0"/>
              <a:t>Элементы множеств </a:t>
            </a:r>
            <a:r>
              <a:rPr lang="en-US" sz="3000" i="1" dirty="0"/>
              <a:t>X </a:t>
            </a:r>
            <a:r>
              <a:rPr lang="ru-RU" sz="3000" dirty="0"/>
              <a:t>и </a:t>
            </a:r>
            <a:r>
              <a:rPr lang="en-US" sz="3000" i="1" dirty="0"/>
              <a:t>U </a:t>
            </a:r>
            <a:r>
              <a:rPr lang="ru-RU" sz="3000" dirty="0"/>
              <a:t>называют, соответственно,</a:t>
            </a:r>
            <a:r>
              <a:rPr lang="ru-RU" sz="3000" i="1" dirty="0"/>
              <a:t> </a:t>
            </a:r>
            <a:r>
              <a:rPr lang="ru-RU" sz="3000" i="1" dirty="0">
                <a:solidFill>
                  <a:srgbClr val="FF0000"/>
                </a:solidFill>
              </a:rPr>
              <a:t>вершинами</a:t>
            </a:r>
            <a:r>
              <a:rPr lang="ru-RU" sz="3000" dirty="0"/>
              <a:t> и </a:t>
            </a:r>
            <a:r>
              <a:rPr lang="ru-RU" sz="3000" i="1" dirty="0">
                <a:solidFill>
                  <a:srgbClr val="FF0000"/>
                </a:solidFill>
              </a:rPr>
              <a:t>дугами</a:t>
            </a:r>
            <a:r>
              <a:rPr lang="ru-RU" sz="3000" i="1" dirty="0"/>
              <a:t> </a:t>
            </a:r>
            <a:r>
              <a:rPr lang="ru-RU" sz="3000" dirty="0">
                <a:solidFill>
                  <a:srgbClr val="FF0000"/>
                </a:solidFill>
              </a:rPr>
              <a:t>(</a:t>
            </a:r>
            <a:r>
              <a:rPr lang="ru-RU" sz="3000" i="1" dirty="0">
                <a:solidFill>
                  <a:srgbClr val="FF0000"/>
                </a:solidFill>
              </a:rPr>
              <a:t>ребрами</a:t>
            </a:r>
            <a:r>
              <a:rPr lang="ru-RU" sz="3000" dirty="0">
                <a:solidFill>
                  <a:srgbClr val="FF0000"/>
                </a:solidFill>
              </a:rPr>
              <a:t>) </a:t>
            </a:r>
            <a:r>
              <a:rPr lang="ru-RU" sz="3000" dirty="0"/>
              <a:t>графа. </a:t>
            </a:r>
          </a:p>
        </p:txBody>
      </p:sp>
      <p:sp>
        <p:nvSpPr>
          <p:cNvPr id="5" name="TextBox 4"/>
          <p:cNvSpPr txBox="1"/>
          <p:nvPr/>
        </p:nvSpPr>
        <p:spPr>
          <a:xfrm>
            <a:off x="0" y="3157952"/>
            <a:ext cx="9595914" cy="1938992"/>
          </a:xfrm>
          <a:prstGeom prst="rect">
            <a:avLst/>
          </a:prstGeom>
          <a:noFill/>
        </p:spPr>
        <p:txBody>
          <a:bodyPr wrap="square" rtlCol="0">
            <a:spAutoFit/>
          </a:bodyPr>
          <a:lstStyle/>
          <a:p>
            <a:r>
              <a:rPr lang="ru-RU" sz="3000" i="1" dirty="0">
                <a:solidFill>
                  <a:srgbClr val="FF0000"/>
                </a:solidFill>
              </a:rPr>
              <a:t>Неориентированный граф </a:t>
            </a:r>
            <a:r>
              <a:rPr lang="ru-RU" sz="3000" dirty="0">
                <a:solidFill>
                  <a:srgbClr val="FF0000"/>
                </a:solidFill>
              </a:rPr>
              <a:t>(</a:t>
            </a:r>
            <a:r>
              <a:rPr lang="ru-RU" sz="3000" i="1" dirty="0" err="1">
                <a:solidFill>
                  <a:srgbClr val="FF0000"/>
                </a:solidFill>
              </a:rPr>
              <a:t>неограф</a:t>
            </a:r>
            <a:r>
              <a:rPr lang="ru-RU" sz="3000" dirty="0">
                <a:solidFill>
                  <a:srgbClr val="FF0000"/>
                </a:solidFill>
              </a:rPr>
              <a:t>)</a:t>
            </a:r>
            <a:r>
              <a:rPr lang="ru-RU" sz="3000" i="1" dirty="0">
                <a:solidFill>
                  <a:srgbClr val="FF0000"/>
                </a:solidFill>
              </a:rPr>
              <a:t> </a:t>
            </a:r>
            <a:r>
              <a:rPr lang="ru-RU" sz="3000" dirty="0"/>
              <a:t>— граф, рёбра которого не направлены. </a:t>
            </a:r>
            <a:r>
              <a:rPr lang="ru-RU" sz="3000" i="1" dirty="0">
                <a:solidFill>
                  <a:srgbClr val="FF0000"/>
                </a:solidFill>
              </a:rPr>
              <a:t>Ориентированный граф</a:t>
            </a:r>
            <a:r>
              <a:rPr lang="ru-RU" sz="3000" dirty="0"/>
              <a:t> </a:t>
            </a:r>
            <a:r>
              <a:rPr lang="ru-RU" sz="3000" dirty="0">
                <a:solidFill>
                  <a:srgbClr val="FF0000"/>
                </a:solidFill>
              </a:rPr>
              <a:t>(</a:t>
            </a:r>
            <a:r>
              <a:rPr lang="ru-RU" sz="3000" i="1" dirty="0">
                <a:solidFill>
                  <a:srgbClr val="FF0000"/>
                </a:solidFill>
              </a:rPr>
              <a:t>орграф</a:t>
            </a:r>
            <a:r>
              <a:rPr lang="ru-RU" sz="3000" dirty="0">
                <a:solidFill>
                  <a:srgbClr val="FF0000"/>
                </a:solidFill>
              </a:rPr>
              <a:t>) </a:t>
            </a:r>
            <a:r>
              <a:rPr lang="ru-RU" sz="3000" dirty="0"/>
              <a:t>— граф, рёбрам которого присвоено </a:t>
            </a:r>
            <a:r>
              <a:rPr lang="ru-RU" sz="3000" dirty="0" err="1"/>
              <a:t>направ-ление</a:t>
            </a:r>
            <a:r>
              <a:rPr lang="ru-RU" sz="3000" dirty="0"/>
              <a:t>. Направленные рёбра именуются дугами.</a:t>
            </a:r>
          </a:p>
        </p:txBody>
      </p:sp>
      <p:sp>
        <p:nvSpPr>
          <p:cNvPr id="6" name="Прямоугольник 5"/>
          <p:cNvSpPr/>
          <p:nvPr/>
        </p:nvSpPr>
        <p:spPr>
          <a:xfrm>
            <a:off x="92621" y="5050778"/>
            <a:ext cx="9036495" cy="1938992"/>
          </a:xfrm>
          <a:prstGeom prst="rect">
            <a:avLst/>
          </a:prstGeom>
        </p:spPr>
        <p:txBody>
          <a:bodyPr wrap="square">
            <a:spAutoFit/>
          </a:bodyPr>
          <a:lstStyle/>
          <a:p>
            <a:r>
              <a:rPr lang="ru-RU" sz="3000" dirty="0"/>
              <a:t>Две вершины </a:t>
            </a:r>
            <a:r>
              <a:rPr lang="en-US" sz="3000" i="1" dirty="0"/>
              <a:t>x</a:t>
            </a:r>
            <a:r>
              <a:rPr lang="en-US" sz="3000" i="1" baseline="-25000" dirty="0"/>
              <a:t>i</a:t>
            </a:r>
            <a:r>
              <a:rPr lang="ru-RU" sz="3000" i="1" dirty="0"/>
              <a:t>, </a:t>
            </a:r>
            <a:r>
              <a:rPr lang="en-US" sz="3000" i="1" dirty="0" err="1"/>
              <a:t>x</a:t>
            </a:r>
            <a:r>
              <a:rPr lang="en-US" sz="3000" i="1" baseline="-25000" dirty="0" err="1"/>
              <a:t>j</a:t>
            </a:r>
            <a:r>
              <a:rPr lang="en-US" sz="3000" dirty="0" err="1">
                <a:sym typeface="Symbol"/>
              </a:rPr>
              <a:t></a:t>
            </a:r>
            <a:r>
              <a:rPr lang="en-US" sz="3000" i="1" dirty="0" err="1"/>
              <a:t>X</a:t>
            </a:r>
            <a:r>
              <a:rPr lang="ru-RU" sz="3000" dirty="0"/>
              <a:t> считаются </a:t>
            </a:r>
            <a:r>
              <a:rPr lang="ru-RU" sz="3000" i="1" dirty="0">
                <a:solidFill>
                  <a:srgbClr val="FF0000"/>
                </a:solidFill>
              </a:rPr>
              <a:t>смежными</a:t>
            </a:r>
            <a:r>
              <a:rPr lang="ru-RU" sz="3000" dirty="0"/>
              <a:t>, если они определяют ребро (дугу) и, соответственно, два различных ребра (дуги) </a:t>
            </a:r>
            <a:r>
              <a:rPr lang="ru-RU" sz="3000" i="1" dirty="0" err="1">
                <a:solidFill>
                  <a:srgbClr val="FF0000"/>
                </a:solidFill>
              </a:rPr>
              <a:t>смежны</a:t>
            </a:r>
            <a:r>
              <a:rPr lang="ru-RU" sz="3000" dirty="0"/>
              <a:t>, если они имеют общую вершину.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75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3601"/>
            <a:ext cx="9144000" cy="6586418"/>
          </a:xfrm>
          <a:prstGeom prst="rect">
            <a:avLst/>
          </a:prstGeom>
          <a:noFill/>
        </p:spPr>
        <p:txBody>
          <a:bodyPr wrap="square" rtlCol="0">
            <a:spAutoFit/>
          </a:bodyPr>
          <a:lstStyle/>
          <a:p>
            <a:r>
              <a:rPr lang="ru-RU" sz="3200" b="1" dirty="0"/>
              <a:t>Гипотеза четырех красок.</a:t>
            </a:r>
          </a:p>
          <a:p>
            <a:r>
              <a:rPr lang="ru-RU" sz="3000" dirty="0"/>
              <a:t>Задача заключается в том, чтобы раскрасить </a:t>
            </a:r>
            <a:r>
              <a:rPr lang="ru-RU" sz="3000" dirty="0" err="1"/>
              <a:t>географи-ческую</a:t>
            </a:r>
            <a:r>
              <a:rPr lang="ru-RU" sz="3000" dirty="0"/>
              <a:t> карту так, чтобы пограничные страны были окрашены в разные цвета (не пограничные страны можно окрашивать одним цветом), использовав при этом наименьшее число красок. В 1850 г. </a:t>
            </a:r>
            <a:r>
              <a:rPr lang="ru-RU" sz="3000" dirty="0" err="1"/>
              <a:t>Фрэнсис</a:t>
            </a:r>
            <a:r>
              <a:rPr lang="ru-RU" sz="3000" dirty="0"/>
              <a:t> </a:t>
            </a:r>
            <a:r>
              <a:rPr lang="ru-RU" sz="3000" dirty="0" err="1"/>
              <a:t>Гутри</a:t>
            </a:r>
            <a:r>
              <a:rPr lang="ru-RU" sz="3000" dirty="0"/>
              <a:t>, раскрасив карту графств Англии четырьмя </a:t>
            </a:r>
            <a:r>
              <a:rPr lang="ru-RU" sz="3000" dirty="0" err="1"/>
              <a:t>цве-тами</a:t>
            </a:r>
            <a:r>
              <a:rPr lang="ru-RU" sz="3000" dirty="0"/>
              <a:t>, выдвинул гипотезу о том, что этого количества цветов достаточно для раскраски любой карты. Он привлек к проблеме внимание своего преподавателя математики О. Де Моргана, а тот сообщил о ней </a:t>
            </a:r>
            <a:r>
              <a:rPr lang="ru-RU" sz="3000" dirty="0" err="1"/>
              <a:t>сво</a:t>
            </a:r>
            <a:r>
              <a:rPr lang="ru-RU" sz="3000" dirty="0"/>
              <a:t>-ему другу сэру В. Гамильтону (письмо датировано 23.10.1852) и тем самым способствовал ее широкому распространению. </a:t>
            </a:r>
            <a:endParaRPr lang="ru-RU" sz="3000" b="1" dirty="0"/>
          </a:p>
        </p:txBody>
      </p:sp>
    </p:spTree>
    <p:extLst>
      <p:ext uri="{BB962C8B-B14F-4D97-AF65-F5344CB8AC3E}">
        <p14:creationId xmlns:p14="http://schemas.microsoft.com/office/powerpoint/2010/main" val="3580535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45393"/>
            <a:ext cx="8820472" cy="1477328"/>
          </a:xfrm>
          <a:prstGeom prst="rect">
            <a:avLst/>
          </a:prstGeom>
          <a:noFill/>
        </p:spPr>
        <p:txBody>
          <a:bodyPr wrap="square" rtlCol="0">
            <a:spAutoFit/>
          </a:bodyPr>
          <a:lstStyle/>
          <a:p>
            <a:r>
              <a:rPr lang="ru-RU" sz="3000" dirty="0"/>
              <a:t>В 1890 году английский математик П. </a:t>
            </a:r>
            <a:r>
              <a:rPr lang="ru-RU" sz="3000" dirty="0" err="1"/>
              <a:t>Хивуд</a:t>
            </a:r>
            <a:r>
              <a:rPr lang="ru-RU" sz="3000" dirty="0"/>
              <a:t> доказал, что любую карту на плоскости можно раскрасить в пять цветов. </a:t>
            </a:r>
          </a:p>
        </p:txBody>
      </p:sp>
      <p:sp>
        <p:nvSpPr>
          <p:cNvPr id="3" name="TextBox 2"/>
          <p:cNvSpPr txBox="1"/>
          <p:nvPr/>
        </p:nvSpPr>
        <p:spPr>
          <a:xfrm>
            <a:off x="143000" y="1269335"/>
            <a:ext cx="8856984" cy="3539430"/>
          </a:xfrm>
          <a:prstGeom prst="rect">
            <a:avLst/>
          </a:prstGeom>
          <a:noFill/>
        </p:spPr>
        <p:txBody>
          <a:bodyPr wrap="square" rtlCol="0">
            <a:spAutoFit/>
          </a:bodyPr>
          <a:lstStyle/>
          <a:p>
            <a:r>
              <a:rPr lang="ru-RU" sz="3200" dirty="0"/>
              <a:t>В 1976 г. математики из Иллинойского универ-</a:t>
            </a:r>
            <a:r>
              <a:rPr lang="ru-RU" sz="3200" dirty="0" err="1"/>
              <a:t>ситета</a:t>
            </a:r>
            <a:r>
              <a:rPr lang="ru-RU" sz="3200" dirty="0"/>
              <a:t> Кеннет Аппель и Вольфганг </a:t>
            </a:r>
            <a:r>
              <a:rPr lang="ru-RU" sz="3200" dirty="0" err="1"/>
              <a:t>Хакен</a:t>
            </a:r>
            <a:r>
              <a:rPr lang="ru-RU" sz="3200" dirty="0"/>
              <a:t> с </a:t>
            </a:r>
            <a:r>
              <a:rPr lang="ru-RU" sz="3200" dirty="0" err="1"/>
              <a:t>по-мощью</a:t>
            </a:r>
            <a:r>
              <a:rPr lang="ru-RU" sz="3200" dirty="0"/>
              <a:t> ЭВМ создали 1936 карт, ни одна из кото-</a:t>
            </a:r>
            <a:r>
              <a:rPr lang="ru-RU" sz="3200" dirty="0" err="1"/>
              <a:t>рых</a:t>
            </a:r>
            <a:r>
              <a:rPr lang="ru-RU" sz="3200" dirty="0"/>
              <a:t> не могла опровергнуть верность теории. Доказательство заняло сотни листов. На его основании ученые утверждали, что </a:t>
            </a:r>
            <a:r>
              <a:rPr lang="ru-RU" sz="3200" dirty="0" err="1"/>
              <a:t>контр-примера</a:t>
            </a:r>
            <a:r>
              <a:rPr lang="ru-RU" sz="3200" dirty="0"/>
              <a:t> этой теореме существовать не может!</a:t>
            </a:r>
          </a:p>
        </p:txBody>
      </p:sp>
      <p:sp>
        <p:nvSpPr>
          <p:cNvPr id="4" name="TextBox 3">
            <a:extLst>
              <a:ext uri="{FF2B5EF4-FFF2-40B4-BE49-F238E27FC236}">
                <a16:creationId xmlns:a16="http://schemas.microsoft.com/office/drawing/2014/main" id="{B63C1998-35DA-4596-8BEE-125F353DCB94}"/>
              </a:ext>
            </a:extLst>
          </p:cNvPr>
          <p:cNvSpPr txBox="1"/>
          <p:nvPr/>
        </p:nvSpPr>
        <p:spPr>
          <a:xfrm>
            <a:off x="179512" y="4751273"/>
            <a:ext cx="8856984" cy="2062103"/>
          </a:xfrm>
          <a:prstGeom prst="rect">
            <a:avLst/>
          </a:prstGeom>
          <a:noFill/>
        </p:spPr>
        <p:txBody>
          <a:bodyPr wrap="square" rtlCol="0">
            <a:spAutoFit/>
          </a:bodyPr>
          <a:lstStyle/>
          <a:p>
            <a:r>
              <a:rPr lang="ru-RU" sz="3200" b="0" i="0" dirty="0">
                <a:solidFill>
                  <a:srgbClr val="000000"/>
                </a:solidFill>
                <a:effectLst/>
              </a:rPr>
              <a:t>Первоначально это доказательство не было при-</a:t>
            </a:r>
            <a:r>
              <a:rPr lang="ru-RU" sz="3200" b="0" i="0" dirty="0" err="1">
                <a:solidFill>
                  <a:srgbClr val="000000"/>
                </a:solidFill>
                <a:effectLst/>
              </a:rPr>
              <a:t>нято</a:t>
            </a:r>
            <a:r>
              <a:rPr lang="ru-RU" sz="3200" b="0" i="0" dirty="0">
                <a:solidFill>
                  <a:srgbClr val="000000"/>
                </a:solidFill>
                <a:effectLst/>
              </a:rPr>
              <a:t> всеми математиками, потому что </a:t>
            </a:r>
            <a:r>
              <a:rPr lang="ru-RU" sz="3200" b="0" i="0" dirty="0" err="1">
                <a:solidFill>
                  <a:srgbClr val="000000"/>
                </a:solidFill>
                <a:effectLst/>
              </a:rPr>
              <a:t>компью-терное</a:t>
            </a:r>
            <a:r>
              <a:rPr lang="ru-RU" sz="3200" b="0" i="0" dirty="0">
                <a:solidFill>
                  <a:srgbClr val="000000"/>
                </a:solidFill>
                <a:effectLst/>
              </a:rPr>
              <a:t> доказательство было невозможно проверить вручную . </a:t>
            </a:r>
            <a:endParaRPr lang="ru-RU" sz="3200" dirty="0"/>
          </a:p>
        </p:txBody>
      </p:sp>
    </p:spTree>
    <p:extLst>
      <p:ext uri="{BB962C8B-B14F-4D97-AF65-F5344CB8AC3E}">
        <p14:creationId xmlns:p14="http://schemas.microsoft.com/office/powerpoint/2010/main" val="37420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070DE4-0DE5-426E-A799-82A11B727F3E}"/>
              </a:ext>
            </a:extLst>
          </p:cNvPr>
          <p:cNvSpPr txBox="1"/>
          <p:nvPr/>
        </p:nvSpPr>
        <p:spPr>
          <a:xfrm>
            <a:off x="107504" y="116632"/>
            <a:ext cx="9001000" cy="3539430"/>
          </a:xfrm>
          <a:prstGeom prst="rect">
            <a:avLst/>
          </a:prstGeom>
          <a:noFill/>
        </p:spPr>
        <p:txBody>
          <a:bodyPr wrap="square" rtlCol="0">
            <a:spAutoFit/>
          </a:bodyPr>
          <a:lstStyle/>
          <a:p>
            <a:r>
              <a:rPr lang="ru-RU" sz="2800" b="0" i="0" dirty="0">
                <a:solidFill>
                  <a:srgbClr val="000000"/>
                </a:solidFill>
                <a:effectLst/>
                <a:latin typeface="Arial" panose="020B0604020202020204" pitchFamily="34" charset="0"/>
              </a:rPr>
              <a:t>Чтобы развеять все оставшиеся сомнения относи-</a:t>
            </a:r>
            <a:r>
              <a:rPr lang="ru-RU" sz="2800" b="0" i="0" dirty="0" err="1">
                <a:solidFill>
                  <a:srgbClr val="000000"/>
                </a:solidFill>
                <a:effectLst/>
                <a:latin typeface="Arial" panose="020B0604020202020204" pitchFamily="34" charset="0"/>
              </a:rPr>
              <a:t>тельно</a:t>
            </a:r>
            <a:r>
              <a:rPr lang="ru-RU" sz="2800" b="0" i="0" dirty="0">
                <a:solidFill>
                  <a:srgbClr val="000000"/>
                </a:solidFill>
                <a:effectLst/>
                <a:latin typeface="Arial" panose="020B0604020202020204" pitchFamily="34" charset="0"/>
              </a:rPr>
              <a:t> доказательства Аппеля – </a:t>
            </a:r>
            <a:r>
              <a:rPr lang="ru-RU" sz="2800" b="0" i="0" dirty="0" err="1">
                <a:solidFill>
                  <a:srgbClr val="000000"/>
                </a:solidFill>
                <a:effectLst/>
                <a:latin typeface="Arial" panose="020B0604020202020204" pitchFamily="34" charset="0"/>
              </a:rPr>
              <a:t>Хакена</a:t>
            </a:r>
            <a:r>
              <a:rPr lang="ru-RU" sz="2800" b="0" i="0" dirty="0">
                <a:solidFill>
                  <a:srgbClr val="000000"/>
                </a:solidFill>
                <a:effectLst/>
                <a:latin typeface="Arial" panose="020B0604020202020204" pitchFamily="34" charset="0"/>
              </a:rPr>
              <a:t>, в 1997 году Робертсон, Сандерс, Сеймур и Томас опубликовали более простое доказательство, использующее те же идеи и все еще полагающееся на компьютеры. Кроме того, в 2005 году теорема была доказана Жоржем </a:t>
            </a:r>
            <a:r>
              <a:rPr lang="ru-RU" sz="2800" b="0" i="0" dirty="0" err="1">
                <a:solidFill>
                  <a:srgbClr val="000000"/>
                </a:solidFill>
                <a:effectLst/>
                <a:latin typeface="Arial" panose="020B0604020202020204" pitchFamily="34" charset="0"/>
              </a:rPr>
              <a:t>Гонтье</a:t>
            </a:r>
            <a:r>
              <a:rPr lang="ru-RU" sz="2800" b="0" i="0" dirty="0">
                <a:solidFill>
                  <a:srgbClr val="000000"/>
                </a:solidFill>
                <a:effectLst/>
                <a:latin typeface="Arial" panose="020B0604020202020204" pitchFamily="34" charset="0"/>
              </a:rPr>
              <a:t> с помощью универсального </a:t>
            </a:r>
            <a:r>
              <a:rPr lang="ru-RU" sz="2800" b="0" i="0" dirty="0" err="1">
                <a:solidFill>
                  <a:srgbClr val="000000"/>
                </a:solidFill>
                <a:effectLst/>
                <a:latin typeface="Arial" panose="020B0604020202020204" pitchFamily="34" charset="0"/>
              </a:rPr>
              <a:t>прог-раммного</a:t>
            </a:r>
            <a:r>
              <a:rPr lang="ru-RU" sz="2800" b="0" i="0" dirty="0">
                <a:solidFill>
                  <a:srgbClr val="000000"/>
                </a:solidFill>
                <a:effectLst/>
                <a:latin typeface="Arial" panose="020B0604020202020204" pitchFamily="34" charset="0"/>
              </a:rPr>
              <a:t> обеспечения для доказательства теорем . </a:t>
            </a:r>
            <a:endParaRPr lang="ru-RU" sz="2800" dirty="0"/>
          </a:p>
        </p:txBody>
      </p:sp>
      <p:pic>
        <p:nvPicPr>
          <p:cNvPr id="4" name="Рисунок 3">
            <a:extLst>
              <a:ext uri="{FF2B5EF4-FFF2-40B4-BE49-F238E27FC236}">
                <a16:creationId xmlns:a16="http://schemas.microsoft.com/office/drawing/2014/main" id="{39C8FF45-1267-4385-A206-B02BE199CF4B}"/>
              </a:ext>
            </a:extLst>
          </p:cNvPr>
          <p:cNvPicPr>
            <a:picLocks noChangeAspect="1"/>
          </p:cNvPicPr>
          <p:nvPr/>
        </p:nvPicPr>
        <p:blipFill>
          <a:blip r:embed="rId2"/>
          <a:stretch>
            <a:fillRect/>
          </a:stretch>
        </p:blipFill>
        <p:spPr>
          <a:xfrm>
            <a:off x="1835696" y="3682837"/>
            <a:ext cx="5750191" cy="2957766"/>
          </a:xfrm>
          <a:prstGeom prst="rect">
            <a:avLst/>
          </a:prstGeom>
        </p:spPr>
      </p:pic>
    </p:spTree>
    <p:extLst>
      <p:ext uri="{BB962C8B-B14F-4D97-AF65-F5344CB8AC3E}">
        <p14:creationId xmlns:p14="http://schemas.microsoft.com/office/powerpoint/2010/main" val="2339401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71400"/>
            <a:ext cx="9144000" cy="3789040"/>
          </a:xfrm>
        </p:spPr>
        <p:txBody>
          <a:bodyPr>
            <a:normAutofit fontScale="90000"/>
          </a:bodyPr>
          <a:lstStyle/>
          <a:p>
            <a:pPr algn="l"/>
            <a:r>
              <a:rPr lang="ru-RU" sz="3100" b="1" dirty="0"/>
              <a:t>Задача размещения</a:t>
            </a:r>
            <a:br>
              <a:rPr lang="ru-RU" sz="3100" dirty="0"/>
            </a:br>
            <a:r>
              <a:rPr lang="ru-RU" sz="3100" dirty="0"/>
              <a:t>Необходимо разместить </a:t>
            </a:r>
            <a:r>
              <a:rPr lang="en-US" sz="3100" i="1" dirty="0"/>
              <a:t>n</a:t>
            </a:r>
            <a:r>
              <a:rPr lang="ru-RU" sz="3100" dirty="0"/>
              <a:t> каких-то предметов по ящикам. Строим граф </a:t>
            </a:r>
            <a:r>
              <a:rPr lang="en-US" sz="3100" i="1" dirty="0"/>
              <a:t>G</a:t>
            </a:r>
            <a:r>
              <a:rPr lang="ru-RU" sz="3100" dirty="0"/>
              <a:t> в котором каждой вершине соответствует предмет. Ребро между вершинами</a:t>
            </a:r>
            <a:r>
              <a:rPr lang="en-US" sz="3100" dirty="0"/>
              <a:t> </a:t>
            </a:r>
            <a:r>
              <a:rPr lang="en-US" sz="3100" i="1" dirty="0"/>
              <a:t>x</a:t>
            </a:r>
            <a:r>
              <a:rPr lang="en-US" sz="3100" i="1" baseline="-25000" dirty="0"/>
              <a:t>i </a:t>
            </a:r>
            <a:r>
              <a:rPr lang="en-US" sz="3100" dirty="0"/>
              <a:t>и</a:t>
            </a:r>
            <a:r>
              <a:rPr lang="ru-RU" sz="3100" dirty="0"/>
              <a:t> </a:t>
            </a:r>
            <a:r>
              <a:rPr lang="en-US" sz="3100" i="1" dirty="0" err="1"/>
              <a:t>x</a:t>
            </a:r>
            <a:r>
              <a:rPr lang="en-US" sz="3100" i="1" baseline="-25000" dirty="0" err="1"/>
              <a:t>j</a:t>
            </a:r>
            <a:r>
              <a:rPr lang="en-US" sz="3100" i="1" baseline="-25000" dirty="0"/>
              <a:t> </a:t>
            </a:r>
            <a:r>
              <a:rPr lang="ru-RU" sz="3100" dirty="0"/>
              <a:t>вводится, если эти</a:t>
            </a:r>
            <a:r>
              <a:rPr lang="en-US" sz="3100" i="1" baseline="-25000" dirty="0"/>
              <a:t> </a:t>
            </a:r>
            <a:r>
              <a:rPr lang="ru-RU" sz="3100" dirty="0"/>
              <a:t>два предмета не могут быть помещены в один ящик. Если ящики имеют неограниченную вместимость, то зада-</a:t>
            </a:r>
            <a:r>
              <a:rPr lang="ru-RU" sz="3100" dirty="0" err="1"/>
              <a:t>ча</a:t>
            </a:r>
            <a:r>
              <a:rPr lang="ru-RU" sz="3100" dirty="0"/>
              <a:t> нахождения наименьшего числа ящиков сводится к определению хроматического числа графа </a:t>
            </a:r>
            <a:r>
              <a:rPr lang="en-US" sz="3100" i="1" dirty="0"/>
              <a:t>G</a:t>
            </a:r>
            <a:r>
              <a:rPr lang="ru-RU" sz="3100" i="1" dirty="0"/>
              <a:t>.</a:t>
            </a:r>
            <a:endParaRPr lang="ru-RU" sz="2800" dirty="0"/>
          </a:p>
        </p:txBody>
      </p:sp>
      <p:sp>
        <p:nvSpPr>
          <p:cNvPr id="3" name="TextBox 2"/>
          <p:cNvSpPr txBox="1"/>
          <p:nvPr/>
        </p:nvSpPr>
        <p:spPr>
          <a:xfrm>
            <a:off x="0" y="3334669"/>
            <a:ext cx="9144000" cy="3539430"/>
          </a:xfrm>
          <a:prstGeom prst="rect">
            <a:avLst/>
          </a:prstGeom>
          <a:noFill/>
        </p:spPr>
        <p:txBody>
          <a:bodyPr wrap="square" rtlCol="0">
            <a:spAutoFit/>
          </a:bodyPr>
          <a:lstStyle/>
          <a:p>
            <a:r>
              <a:rPr lang="ru-RU" sz="2800" b="1" dirty="0"/>
              <a:t>Составление графиков осмотров</a:t>
            </a:r>
            <a:br>
              <a:rPr lang="ru-RU" sz="2800" b="1" dirty="0"/>
            </a:br>
            <a:r>
              <a:rPr lang="ru-RU" sz="2800" dirty="0"/>
              <a:t>В задачах теории расписаний осмотры представляются временными интервалами. Каждому осмотру </a:t>
            </a:r>
            <a:r>
              <a:rPr lang="ru-RU" sz="2800" dirty="0" err="1"/>
              <a:t>сопоставля-ется</a:t>
            </a:r>
            <a:r>
              <a:rPr lang="ru-RU" sz="2800" dirty="0"/>
              <a:t> вершина графа. Две вершины соединяются ребром, тогда, когда осмотры нельзя проводить одновременно. Требуется составить график осмотров с минимальными временными затратами. Задача сводится к раскраске графа в минимальное число цветов.</a:t>
            </a:r>
          </a:p>
        </p:txBody>
      </p:sp>
    </p:spTree>
    <p:extLst>
      <p:ext uri="{BB962C8B-B14F-4D97-AF65-F5344CB8AC3E}">
        <p14:creationId xmlns:p14="http://schemas.microsoft.com/office/powerpoint/2010/main" val="205251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243408"/>
            <a:ext cx="9144000" cy="4032448"/>
          </a:xfrm>
        </p:spPr>
        <p:txBody>
          <a:bodyPr>
            <a:normAutofit/>
          </a:bodyPr>
          <a:lstStyle/>
          <a:p>
            <a:pPr algn="l"/>
            <a:r>
              <a:rPr lang="ru-RU" sz="3200" b="1" dirty="0">
                <a:solidFill>
                  <a:srgbClr val="FF0000"/>
                </a:solidFill>
              </a:rPr>
              <a:t>4. Размещение центров</a:t>
            </a:r>
            <a:br>
              <a:rPr lang="ru-RU" sz="3200" b="1" dirty="0">
                <a:solidFill>
                  <a:srgbClr val="FF0000"/>
                </a:solidFill>
              </a:rPr>
            </a:br>
            <a:r>
              <a:rPr lang="ru-RU" sz="2800" dirty="0"/>
              <a:t>В практической деятельности постоянно возникают задачи «наилучшего» размещения оборудования в сетях или графах. В частности, если граф представляет сеть дорог и вершины соответствуют отдельным районам, то можно поставить задачу оптимального размещения больниц, полицейских участков, пожарных частей и других предприятий и служб. </a:t>
            </a:r>
            <a:endParaRPr lang="ru-RU" sz="2800" b="1" dirty="0">
              <a:solidFill>
                <a:srgbClr val="FF0000"/>
              </a:solidFill>
            </a:endParaRPr>
          </a:p>
        </p:txBody>
      </p:sp>
      <p:sp>
        <p:nvSpPr>
          <p:cNvPr id="3" name="TextBox 2"/>
          <p:cNvSpPr txBox="1"/>
          <p:nvPr/>
        </p:nvSpPr>
        <p:spPr>
          <a:xfrm>
            <a:off x="0" y="3560817"/>
            <a:ext cx="8964488" cy="3108543"/>
          </a:xfrm>
          <a:prstGeom prst="rect">
            <a:avLst/>
          </a:prstGeom>
          <a:noFill/>
        </p:spPr>
        <p:txBody>
          <a:bodyPr wrap="square" rtlCol="0">
            <a:spAutoFit/>
          </a:bodyPr>
          <a:lstStyle/>
          <a:p>
            <a:r>
              <a:rPr lang="ru-RU" sz="2800" dirty="0"/>
              <a:t>Критерий оптимальности может состоять в </a:t>
            </a:r>
            <a:r>
              <a:rPr lang="ru-RU" sz="2800" dirty="0" err="1"/>
              <a:t>минимиза-ции</a:t>
            </a:r>
            <a:r>
              <a:rPr lang="ru-RU" sz="2800" dirty="0"/>
              <a:t> расстояния (или времени проезда) от пункта обслуживания до самой отдаленной вершины графа, т.е. в оптимизации «наихудшего варианта». </a:t>
            </a:r>
            <a:br>
              <a:rPr lang="ru-RU" sz="2800" dirty="0"/>
            </a:br>
            <a:r>
              <a:rPr lang="ru-RU" sz="2800" dirty="0"/>
              <a:t>Задачи такого типа называются </a:t>
            </a:r>
            <a:r>
              <a:rPr lang="ru-RU" sz="2800" i="1" dirty="0">
                <a:solidFill>
                  <a:srgbClr val="FF0000"/>
                </a:solidFill>
              </a:rPr>
              <a:t>минимаксными задачами размещения</a:t>
            </a:r>
            <a:r>
              <a:rPr lang="ru-RU" sz="2800" i="1" dirty="0"/>
              <a:t>. </a:t>
            </a:r>
            <a:r>
              <a:rPr lang="ru-RU" sz="2800" dirty="0"/>
              <a:t>Полученные при решении места размещения называются </a:t>
            </a:r>
            <a:r>
              <a:rPr lang="ru-RU" sz="2800" i="1" dirty="0">
                <a:solidFill>
                  <a:srgbClr val="FF0000"/>
                </a:solidFill>
              </a:rPr>
              <a:t>центрами </a:t>
            </a:r>
            <a:r>
              <a:rPr lang="ru-RU" sz="2800" dirty="0"/>
              <a:t>графа.</a:t>
            </a:r>
          </a:p>
        </p:txBody>
      </p:sp>
    </p:spTree>
    <p:extLst>
      <p:ext uri="{BB962C8B-B14F-4D97-AF65-F5344CB8AC3E}">
        <p14:creationId xmlns:p14="http://schemas.microsoft.com/office/powerpoint/2010/main" val="58071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3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3108543"/>
          </a:xfrm>
          <a:prstGeom prst="rect">
            <a:avLst/>
          </a:prstGeom>
          <a:noFill/>
        </p:spPr>
        <p:txBody>
          <a:bodyPr wrap="square" rtlCol="0">
            <a:spAutoFit/>
          </a:bodyPr>
          <a:lstStyle/>
          <a:p>
            <a:r>
              <a:rPr lang="ru-RU" sz="2800" dirty="0"/>
              <a:t>В других задачах необходимо минимизировать сумму всех расстояний от вершин графа до центра обслуживания (размещение склада в сети дорог, размещение телефон-</a:t>
            </a:r>
            <a:r>
              <a:rPr lang="ru-RU" sz="2800" dirty="0" err="1"/>
              <a:t>ных</a:t>
            </a:r>
            <a:r>
              <a:rPr lang="ru-RU" sz="2800" dirty="0"/>
              <a:t> станций в телефонной сети). Такие задачи называются </a:t>
            </a:r>
            <a:r>
              <a:rPr lang="ru-RU" sz="2800" i="1" dirty="0" err="1">
                <a:solidFill>
                  <a:srgbClr val="FF0000"/>
                </a:solidFill>
              </a:rPr>
              <a:t>минисуммными</a:t>
            </a:r>
            <a:r>
              <a:rPr lang="ru-RU" sz="2800" i="1" dirty="0">
                <a:solidFill>
                  <a:srgbClr val="FF0000"/>
                </a:solidFill>
              </a:rPr>
              <a:t> задачами размещения</a:t>
            </a:r>
            <a:r>
              <a:rPr lang="ru-RU" sz="2800" dirty="0"/>
              <a:t>. Места </a:t>
            </a:r>
            <a:r>
              <a:rPr lang="ru-RU" sz="2800" dirty="0" err="1"/>
              <a:t>размеще-ния</a:t>
            </a:r>
            <a:r>
              <a:rPr lang="ru-RU" sz="2800" dirty="0"/>
              <a:t>, полученные в результате решения </a:t>
            </a:r>
            <a:r>
              <a:rPr lang="ru-RU" sz="2800" dirty="0" err="1"/>
              <a:t>минисуммных</a:t>
            </a:r>
            <a:r>
              <a:rPr lang="ru-RU" sz="2800" dirty="0"/>
              <a:t> задач, называются </a:t>
            </a:r>
            <a:r>
              <a:rPr lang="ru-RU" sz="2800" i="1" dirty="0">
                <a:solidFill>
                  <a:srgbClr val="FF0000"/>
                </a:solidFill>
              </a:rPr>
              <a:t>медианами</a:t>
            </a:r>
            <a:r>
              <a:rPr lang="ru-RU" sz="2800" dirty="0">
                <a:solidFill>
                  <a:srgbClr val="FF0000"/>
                </a:solidFill>
              </a:rPr>
              <a:t> </a:t>
            </a:r>
            <a:r>
              <a:rPr lang="ru-RU" sz="2800" dirty="0"/>
              <a:t>графа. </a:t>
            </a:r>
          </a:p>
        </p:txBody>
      </p:sp>
    </p:spTree>
    <p:extLst>
      <p:ext uri="{BB962C8B-B14F-4D97-AF65-F5344CB8AC3E}">
        <p14:creationId xmlns:p14="http://schemas.microsoft.com/office/powerpoint/2010/main" val="11773283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6809"/>
            <a:ext cx="8964488" cy="4031873"/>
          </a:xfrm>
          <a:prstGeom prst="rect">
            <a:avLst/>
          </a:prstGeom>
          <a:noFill/>
        </p:spPr>
        <p:txBody>
          <a:bodyPr wrap="square" rtlCol="0">
            <a:spAutoFit/>
          </a:bodyPr>
          <a:lstStyle/>
          <a:p>
            <a:r>
              <a:rPr lang="ru-RU" sz="2800" b="1" dirty="0">
                <a:solidFill>
                  <a:srgbClr val="FF0000"/>
                </a:solidFill>
              </a:rPr>
              <a:t>5. Деревья</a:t>
            </a:r>
          </a:p>
          <a:p>
            <a:r>
              <a:rPr lang="ru-RU" sz="2800" dirty="0"/>
              <a:t>Одно из наиболее важных понятий теории графов</a:t>
            </a:r>
            <a:r>
              <a:rPr lang="ru-RU" sz="3200" dirty="0"/>
              <a:t>.</a:t>
            </a:r>
            <a:endParaRPr lang="en-US" sz="3200" dirty="0"/>
          </a:p>
          <a:p>
            <a:r>
              <a:rPr lang="ru-RU" sz="2800" b="1" i="1" dirty="0" err="1">
                <a:solidFill>
                  <a:srgbClr val="FF0000"/>
                </a:solidFill>
              </a:rPr>
              <a:t>Остовное</a:t>
            </a:r>
            <a:r>
              <a:rPr lang="ru-RU" sz="2800" b="1" i="1" dirty="0">
                <a:solidFill>
                  <a:srgbClr val="FF0000"/>
                </a:solidFill>
              </a:rPr>
              <a:t> дерево</a:t>
            </a:r>
            <a:r>
              <a:rPr lang="ru-RU" sz="2800" dirty="0"/>
              <a:t> — ациклический связный подграф данного связного </a:t>
            </a:r>
            <a:r>
              <a:rPr lang="ru-RU" sz="2800" dirty="0" err="1"/>
              <a:t>неографа</a:t>
            </a:r>
            <a:r>
              <a:rPr lang="ru-RU" sz="2800" dirty="0"/>
              <a:t>, в который входят все его вершины. Минимальное </a:t>
            </a:r>
            <a:r>
              <a:rPr lang="ru-RU" sz="2800" dirty="0" err="1"/>
              <a:t>остовное</a:t>
            </a:r>
            <a:r>
              <a:rPr lang="ru-RU" sz="2800" dirty="0"/>
              <a:t> дерево (</a:t>
            </a:r>
            <a:r>
              <a:rPr lang="en-US" sz="2800" dirty="0"/>
              <a:t>SST - shortest spanning tree</a:t>
            </a:r>
            <a:r>
              <a:rPr lang="ru-RU" sz="2800" dirty="0"/>
              <a:t>) в связанном взвешенном графе — это </a:t>
            </a:r>
            <a:r>
              <a:rPr lang="ru-RU" sz="2800" dirty="0" err="1"/>
              <a:t>остовное</a:t>
            </a:r>
            <a:r>
              <a:rPr lang="ru-RU" sz="2800" dirty="0"/>
              <a:t> дерево этого графа, имеющее минимальный возможный вес, где под весом дерева понимается сумма весов входящих в него рёбер.</a:t>
            </a:r>
          </a:p>
        </p:txBody>
      </p:sp>
      <p:sp>
        <p:nvSpPr>
          <p:cNvPr id="3" name="TextBox 2">
            <a:extLst>
              <a:ext uri="{FF2B5EF4-FFF2-40B4-BE49-F238E27FC236}">
                <a16:creationId xmlns:a16="http://schemas.microsoft.com/office/drawing/2014/main" id="{F53055F2-86FD-4554-8691-46D7F390CD80}"/>
              </a:ext>
            </a:extLst>
          </p:cNvPr>
          <p:cNvSpPr txBox="1"/>
          <p:nvPr/>
        </p:nvSpPr>
        <p:spPr>
          <a:xfrm>
            <a:off x="107504" y="3789040"/>
            <a:ext cx="9036496" cy="3108543"/>
          </a:xfrm>
          <a:prstGeom prst="rect">
            <a:avLst/>
          </a:prstGeom>
          <a:noFill/>
        </p:spPr>
        <p:txBody>
          <a:bodyPr wrap="square" rtlCol="0">
            <a:spAutoFit/>
          </a:bodyPr>
          <a:lstStyle/>
          <a:p>
            <a:r>
              <a:rPr lang="ru-RU" sz="2800" dirty="0"/>
              <a:t>Задачи о кратчайших расстояниях на графах: </a:t>
            </a:r>
          </a:p>
          <a:p>
            <a:pPr indent="26988">
              <a:buAutoNum type="arabicPeriod"/>
            </a:pPr>
            <a:r>
              <a:rPr lang="ru-RU" sz="2800" dirty="0"/>
              <a:t>Построение минимального </a:t>
            </a:r>
            <a:r>
              <a:rPr lang="ru-RU" sz="2800" dirty="0" err="1"/>
              <a:t>остовного</a:t>
            </a:r>
            <a:r>
              <a:rPr lang="ru-RU" sz="2800" dirty="0"/>
              <a:t> дерева (кратчайшей связывающей сети) – соединение всех узлов сети с помощью путей наименьшей длины. </a:t>
            </a:r>
          </a:p>
          <a:p>
            <a:pPr indent="26988">
              <a:buAutoNum type="arabicPeriod"/>
            </a:pPr>
            <a:r>
              <a:rPr lang="ru-RU" sz="2800" dirty="0"/>
              <a:t>Задача о нахождении дерева кратчайших расстояний – нахождение кратчайшего пути из одной вершины в любую другую.</a:t>
            </a:r>
            <a:endParaRPr lang="en-US" sz="2800" dirty="0"/>
          </a:p>
        </p:txBody>
      </p:sp>
    </p:spTree>
    <p:extLst>
      <p:ext uri="{BB962C8B-B14F-4D97-AF65-F5344CB8AC3E}">
        <p14:creationId xmlns:p14="http://schemas.microsoft.com/office/powerpoint/2010/main" val="46931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677656"/>
          </a:xfrm>
          <a:prstGeom prst="rect">
            <a:avLst/>
          </a:prstGeom>
          <a:noFill/>
        </p:spPr>
        <p:txBody>
          <a:bodyPr wrap="square" rtlCol="0">
            <a:spAutoFit/>
          </a:bodyPr>
          <a:lstStyle/>
          <a:p>
            <a:pPr marL="514350" indent="-514350">
              <a:buAutoNum type="arabicPeriod"/>
            </a:pPr>
            <a:r>
              <a:rPr lang="ru-RU" sz="2800" dirty="0"/>
              <a:t>Необходимо проложить линии коммуникаций (дороги, линии связи, электропередач и т.п.) между </a:t>
            </a:r>
            <a:r>
              <a:rPr lang="ru-RU" sz="2800" i="1" dirty="0"/>
              <a:t>n</a:t>
            </a:r>
            <a:r>
              <a:rPr lang="ru-RU" sz="2800" dirty="0"/>
              <a:t> заданными "точечными" объектами, при условии, что известны "расстояния" между каждой парой объектов (это может быть геометрическое расстояние или стоимость прокладки коммуникаций между ними).</a:t>
            </a:r>
          </a:p>
        </p:txBody>
      </p:sp>
      <p:sp>
        <p:nvSpPr>
          <p:cNvPr id="3" name="TextBox 2">
            <a:extLst>
              <a:ext uri="{FF2B5EF4-FFF2-40B4-BE49-F238E27FC236}">
                <a16:creationId xmlns:a16="http://schemas.microsoft.com/office/drawing/2014/main" id="{8EA0C599-A90D-45F0-8591-67CE43D58723}"/>
              </a:ext>
            </a:extLst>
          </p:cNvPr>
          <p:cNvSpPr txBox="1"/>
          <p:nvPr/>
        </p:nvSpPr>
        <p:spPr>
          <a:xfrm>
            <a:off x="107504" y="2677656"/>
            <a:ext cx="8856984" cy="3970318"/>
          </a:xfrm>
          <a:prstGeom prst="rect">
            <a:avLst/>
          </a:prstGeom>
          <a:noFill/>
        </p:spPr>
        <p:txBody>
          <a:bodyPr wrap="square" rtlCol="0">
            <a:spAutoFit/>
          </a:bodyPr>
          <a:lstStyle/>
          <a:p>
            <a:pPr marL="432000" indent="-514350">
              <a:buFont typeface="+mj-lt"/>
              <a:buAutoNum type="arabicPeriod" startAt="2"/>
            </a:pPr>
            <a:r>
              <a:rPr lang="ru-RU" sz="2800" dirty="0"/>
              <a:t>Необходимо добраться на самолете из города A в город B при условии, что между ними нет прямого авиационного сообщения, затратив при этом минимальные средства (при условии, что заданы возможные промежуточные аэропорты, для каждой пары аэропортов известно, существует ли между ними прямой маршрут, и если да, то известна минимальная стоимость перелета по этому маршруту).  </a:t>
            </a:r>
          </a:p>
        </p:txBody>
      </p:sp>
    </p:spTree>
    <p:extLst>
      <p:ext uri="{BB962C8B-B14F-4D97-AF65-F5344CB8AC3E}">
        <p14:creationId xmlns:p14="http://schemas.microsoft.com/office/powerpoint/2010/main" val="164073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677656"/>
          </a:xfrm>
          <a:prstGeom prst="rect">
            <a:avLst/>
          </a:prstGeom>
          <a:noFill/>
        </p:spPr>
        <p:txBody>
          <a:bodyPr wrap="square" rtlCol="0">
            <a:spAutoFit/>
          </a:bodyPr>
          <a:lstStyle/>
          <a:p>
            <a:r>
              <a:rPr lang="ru-RU" sz="2800" b="1" dirty="0">
                <a:solidFill>
                  <a:srgbClr val="FF0000"/>
                </a:solidFill>
              </a:rPr>
              <a:t>Задача Штейнера</a:t>
            </a:r>
          </a:p>
          <a:p>
            <a:r>
              <a:rPr lang="ru-RU" sz="2800" dirty="0"/>
              <a:t>В задаче определения</a:t>
            </a:r>
            <a:r>
              <a:rPr lang="en-US" sz="2800" dirty="0"/>
              <a:t> SST </a:t>
            </a:r>
            <a:r>
              <a:rPr lang="ru-RU" sz="2800" dirty="0"/>
              <a:t>ребрами покрывались все вершины множества </a:t>
            </a:r>
            <a:r>
              <a:rPr lang="ru-RU" sz="2800" i="1" dirty="0"/>
              <a:t>Х. </a:t>
            </a:r>
            <a:r>
              <a:rPr lang="ru-RU" sz="2800" dirty="0"/>
              <a:t>В практике встречаются задачи, в которых разрешается вводить дополнительные вершины и соединяющие их ребер (соединения «контакт» - «проводник», «проводник» - «проводник»).</a:t>
            </a:r>
          </a:p>
        </p:txBody>
      </p:sp>
      <p:sp>
        <p:nvSpPr>
          <p:cNvPr id="3" name="TextBox 2"/>
          <p:cNvSpPr txBox="1"/>
          <p:nvPr/>
        </p:nvSpPr>
        <p:spPr>
          <a:xfrm>
            <a:off x="0" y="2676506"/>
            <a:ext cx="9144000" cy="1384995"/>
          </a:xfrm>
          <a:prstGeom prst="rect">
            <a:avLst/>
          </a:prstGeom>
          <a:noFill/>
        </p:spPr>
        <p:txBody>
          <a:bodyPr wrap="square" rtlCol="0">
            <a:spAutoFit/>
          </a:bodyPr>
          <a:lstStyle/>
          <a:p>
            <a:r>
              <a:rPr lang="ru-RU" sz="2800" dirty="0"/>
              <a:t>Такая задача называется задачей Штейнера, деревья соединений – деревьями Штейнера (ДШ), а дополни-тельные вершины – точками Штейнера (ТШ).</a:t>
            </a:r>
          </a:p>
        </p:txBody>
      </p:sp>
      <p:sp>
        <p:nvSpPr>
          <p:cNvPr id="4" name="TextBox 3"/>
          <p:cNvSpPr txBox="1"/>
          <p:nvPr/>
        </p:nvSpPr>
        <p:spPr>
          <a:xfrm>
            <a:off x="0" y="4061501"/>
            <a:ext cx="9144000" cy="2677656"/>
          </a:xfrm>
          <a:prstGeom prst="rect">
            <a:avLst/>
          </a:prstGeom>
          <a:noFill/>
        </p:spPr>
        <p:txBody>
          <a:bodyPr wrap="square" rtlCol="0">
            <a:spAutoFit/>
          </a:bodyPr>
          <a:lstStyle/>
          <a:p>
            <a:r>
              <a:rPr lang="ru-RU" sz="2800" dirty="0"/>
              <a:t>Задача построения дерева Штейнера имеет следующий вид. Требуется найти такой связный ациклический  граф с использованием дополнительных вершин Штейнера (дерево Штейнера) </a:t>
            </a:r>
            <a:r>
              <a:rPr lang="ru-RU" sz="2800" i="1" dirty="0"/>
              <a:t>Т’ = (Х’,</a:t>
            </a:r>
            <a:r>
              <a:rPr lang="en-US" sz="2800" i="1" dirty="0"/>
              <a:t>U</a:t>
            </a:r>
            <a:r>
              <a:rPr lang="ru-RU" sz="2800" i="1" dirty="0"/>
              <a:t>’)</a:t>
            </a:r>
            <a:r>
              <a:rPr lang="ru-RU" sz="2800" dirty="0"/>
              <a:t>, что </a:t>
            </a:r>
            <a:r>
              <a:rPr lang="ru-RU" sz="2800" i="1" dirty="0"/>
              <a:t>Х’</a:t>
            </a:r>
            <a:r>
              <a:rPr lang="ru-RU" sz="2800" dirty="0"/>
              <a:t> включает все вершины </a:t>
            </a:r>
            <a:r>
              <a:rPr lang="ru-RU" sz="2800" i="1" dirty="0"/>
              <a:t>Х</a:t>
            </a:r>
            <a:r>
              <a:rPr lang="ru-RU" sz="2800" dirty="0"/>
              <a:t> и дополнительные вершины (точки Штейнера) и суммарный вес ребер в </a:t>
            </a:r>
            <a:r>
              <a:rPr lang="en-US" sz="2800" i="1" dirty="0"/>
              <a:t>T</a:t>
            </a:r>
            <a:r>
              <a:rPr lang="ru-RU" sz="2800" i="1" dirty="0"/>
              <a:t>’</a:t>
            </a:r>
            <a:r>
              <a:rPr lang="ru-RU" sz="2800" dirty="0"/>
              <a:t> будет минимальным.</a:t>
            </a:r>
          </a:p>
        </p:txBody>
      </p:sp>
    </p:spTree>
    <p:extLst>
      <p:ext uri="{BB962C8B-B14F-4D97-AF65-F5344CB8AC3E}">
        <p14:creationId xmlns:p14="http://schemas.microsoft.com/office/powerpoint/2010/main" val="312000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descr="http://librarum.org/imageb/4d045d419c8ad4c272d4a301b6b5cf27/ee8b489f30b6886b56fde2fc266ebdac/81/1100"/>
          <p:cNvPicPr/>
          <p:nvPr/>
        </p:nvPicPr>
        <p:blipFill>
          <a:blip r:embed="rId2" cstate="print">
            <a:clrChange>
              <a:clrFrom>
                <a:srgbClr val="FFFFFF"/>
              </a:clrFrom>
              <a:clrTo>
                <a:srgbClr val="FFFFFF">
                  <a:alpha val="0"/>
                </a:srgbClr>
              </a:clrTo>
            </a:clrChange>
          </a:blip>
          <a:srcRect l="54841" t="28716" r="5377" b="50389"/>
          <a:stretch>
            <a:fillRect/>
          </a:stretch>
        </p:blipFill>
        <p:spPr bwMode="auto">
          <a:xfrm>
            <a:off x="857224" y="71414"/>
            <a:ext cx="6000792" cy="3143272"/>
          </a:xfrm>
          <a:prstGeom prst="rect">
            <a:avLst/>
          </a:prstGeom>
          <a:noFill/>
          <a:ln w="9525">
            <a:noFill/>
            <a:miter lim="800000"/>
            <a:headEnd/>
            <a:tailEnd/>
          </a:ln>
        </p:spPr>
      </p:pic>
      <p:sp>
        <p:nvSpPr>
          <p:cNvPr id="3" name="TextBox 2"/>
          <p:cNvSpPr txBox="1"/>
          <p:nvPr/>
        </p:nvSpPr>
        <p:spPr>
          <a:xfrm>
            <a:off x="0" y="3286124"/>
            <a:ext cx="9144000" cy="830997"/>
          </a:xfrm>
          <a:prstGeom prst="rect">
            <a:avLst/>
          </a:prstGeom>
          <a:noFill/>
        </p:spPr>
        <p:txBody>
          <a:bodyPr wrap="square" rtlCol="0">
            <a:spAutoFit/>
          </a:bodyPr>
          <a:lstStyle/>
          <a:p>
            <a:r>
              <a:rPr lang="ru-RU" sz="2400" dirty="0"/>
              <a:t>У минимального </a:t>
            </a:r>
            <a:r>
              <a:rPr lang="ru-RU" sz="2400" dirty="0" err="1"/>
              <a:t>остовного</a:t>
            </a:r>
            <a:r>
              <a:rPr lang="ru-RU" sz="2400" dirty="0"/>
              <a:t> дерева суммарная длина ребер - 10,123, а у дерева Штейнера суммарная длина ребер – 9,196.</a:t>
            </a:r>
          </a:p>
        </p:txBody>
      </p:sp>
      <p:sp>
        <p:nvSpPr>
          <p:cNvPr id="4" name="TextBox 3"/>
          <p:cNvSpPr txBox="1"/>
          <p:nvPr/>
        </p:nvSpPr>
        <p:spPr>
          <a:xfrm>
            <a:off x="0" y="4071942"/>
            <a:ext cx="9144000" cy="2677656"/>
          </a:xfrm>
          <a:prstGeom prst="rect">
            <a:avLst/>
          </a:prstGeom>
          <a:noFill/>
        </p:spPr>
        <p:txBody>
          <a:bodyPr wrap="square" rtlCol="0">
            <a:spAutoFit/>
          </a:bodyPr>
          <a:lstStyle/>
          <a:p>
            <a:r>
              <a:rPr lang="ru-RU" sz="2400" dirty="0"/>
              <a:t>Задача о соединении точек оптимальным образом – одна из старейших оптимизационных задач. Она восходит еще к П. Ферма. Еще в Х</a:t>
            </a:r>
            <a:r>
              <a:rPr lang="en-US" sz="2400" dirty="0"/>
              <a:t>VII</a:t>
            </a:r>
            <a:r>
              <a:rPr lang="ru-RU" sz="2400" dirty="0"/>
              <a:t> столетии была предложена следующая задача. На плоскости найти такую точку </a:t>
            </a:r>
            <a:r>
              <a:rPr lang="ru-RU" sz="2400" i="1" dirty="0"/>
              <a:t>Р</a:t>
            </a:r>
            <a:r>
              <a:rPr lang="ru-RU" sz="2400" dirty="0"/>
              <a:t>, которая минимизирует суммарное расстояние от </a:t>
            </a:r>
            <a:r>
              <a:rPr lang="ru-RU" sz="2400" i="1" dirty="0"/>
              <a:t>Р </a:t>
            </a:r>
            <a:r>
              <a:rPr lang="ru-RU" sz="2400" dirty="0"/>
              <a:t>до трех заданных точек плоскости. Ферма, Торричелли и Кавальери независимо друг от друга нашли решение этой задачи.</a:t>
            </a:r>
          </a:p>
        </p:txBody>
      </p:sp>
    </p:spTree>
    <p:extLst>
      <p:ext uri="{BB962C8B-B14F-4D97-AF65-F5344CB8AC3E}">
        <p14:creationId xmlns:p14="http://schemas.microsoft.com/office/powerpoint/2010/main" val="335752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214282" y="0"/>
            <a:ext cx="8572560" cy="5786454"/>
          </a:xfrm>
        </p:spPr>
        <p:txBody>
          <a:bodyPr>
            <a:normAutofit lnSpcReduction="10000"/>
          </a:bodyPr>
          <a:lstStyle/>
          <a:p>
            <a:pPr marL="0" indent="17463">
              <a:buNone/>
            </a:pPr>
            <a:r>
              <a:rPr lang="ru-RU" dirty="0"/>
              <a:t>Вершина</a:t>
            </a:r>
            <a:r>
              <a:rPr lang="ru-RU" i="1" dirty="0"/>
              <a:t> </a:t>
            </a:r>
            <a:r>
              <a:rPr lang="en-US" i="1" dirty="0"/>
              <a:t>x</a:t>
            </a:r>
            <a:r>
              <a:rPr lang="en-US" i="1" baseline="-25000" dirty="0"/>
              <a:t>i </a:t>
            </a:r>
            <a:r>
              <a:rPr lang="ru-RU" i="1" dirty="0">
                <a:solidFill>
                  <a:srgbClr val="FF0000"/>
                </a:solidFill>
              </a:rPr>
              <a:t>инцидента</a:t>
            </a:r>
            <a:r>
              <a:rPr lang="ru-RU" dirty="0">
                <a:solidFill>
                  <a:srgbClr val="FF0000"/>
                </a:solidFill>
              </a:rPr>
              <a:t> </a:t>
            </a:r>
            <a:r>
              <a:rPr lang="ru-RU" dirty="0"/>
              <a:t>ребру (дуге) </a:t>
            </a:r>
            <a:r>
              <a:rPr lang="en-US" i="1" dirty="0" err="1"/>
              <a:t>u</a:t>
            </a:r>
            <a:r>
              <a:rPr lang="en-US" i="1" baseline="-25000" dirty="0" err="1"/>
              <a:t>j</a:t>
            </a:r>
            <a:r>
              <a:rPr lang="en-US" dirty="0"/>
              <a:t> </a:t>
            </a:r>
            <a:r>
              <a:rPr lang="ru-RU" dirty="0"/>
              <a:t>если она является началом или концом ребра (дуги). Аналогично утверждение, что ребро (дуга) </a:t>
            </a:r>
            <a:r>
              <a:rPr lang="en-US" i="1" dirty="0" err="1"/>
              <a:t>u</a:t>
            </a:r>
            <a:r>
              <a:rPr lang="en-US" i="1" baseline="-25000" dirty="0" err="1"/>
              <a:t>j</a:t>
            </a:r>
            <a:r>
              <a:rPr lang="en-US" dirty="0"/>
              <a:t> </a:t>
            </a:r>
            <a:r>
              <a:rPr lang="ru-RU" i="1" dirty="0">
                <a:solidFill>
                  <a:srgbClr val="FF0000"/>
                </a:solidFill>
              </a:rPr>
              <a:t>инцидентно</a:t>
            </a:r>
            <a:r>
              <a:rPr lang="ru-RU" dirty="0"/>
              <a:t> вершине</a:t>
            </a:r>
            <a:r>
              <a:rPr lang="ru-RU" i="1" dirty="0"/>
              <a:t> </a:t>
            </a:r>
            <a:r>
              <a:rPr lang="en-US" i="1" dirty="0"/>
              <a:t>x</a:t>
            </a:r>
            <a:r>
              <a:rPr lang="en-US" i="1" baseline="-25000" dirty="0"/>
              <a:t>i</a:t>
            </a:r>
            <a:r>
              <a:rPr lang="ru-RU" i="1" dirty="0"/>
              <a:t>, </a:t>
            </a:r>
            <a:r>
              <a:rPr lang="ru-RU" dirty="0"/>
              <a:t>если оно входит или выходит из этой вершины.</a:t>
            </a:r>
          </a:p>
          <a:p>
            <a:pPr marL="0" indent="17463">
              <a:buNone/>
            </a:pPr>
            <a:r>
              <a:rPr lang="ru-RU" dirty="0"/>
              <a:t>Число ребер (дуг), инцидентных некоторой вершине </a:t>
            </a:r>
            <a:r>
              <a:rPr lang="en-US" i="1" dirty="0"/>
              <a:t>x</a:t>
            </a:r>
            <a:r>
              <a:rPr lang="en-US" i="1" baseline="-25000" dirty="0"/>
              <a:t>i</a:t>
            </a:r>
            <a:r>
              <a:rPr lang="ru-RU" dirty="0"/>
              <a:t>, называют</a:t>
            </a:r>
            <a:r>
              <a:rPr lang="ru-RU" dirty="0">
                <a:solidFill>
                  <a:srgbClr val="FF0000"/>
                </a:solidFill>
              </a:rPr>
              <a:t> </a:t>
            </a:r>
            <a:r>
              <a:rPr lang="ru-RU" i="1" dirty="0">
                <a:solidFill>
                  <a:srgbClr val="FF0000"/>
                </a:solidFill>
              </a:rPr>
              <a:t>локальной степенью вершины</a:t>
            </a:r>
            <a:r>
              <a:rPr lang="ru-RU" dirty="0"/>
              <a:t> и обозначают </a:t>
            </a:r>
            <a:r>
              <a:rPr lang="ru-RU" i="1" dirty="0">
                <a:sym typeface="Symbol"/>
              </a:rPr>
              <a:t></a:t>
            </a:r>
            <a:r>
              <a:rPr lang="ru-RU" dirty="0"/>
              <a:t>(</a:t>
            </a:r>
            <a:r>
              <a:rPr lang="en-US" i="1" dirty="0"/>
              <a:t>x</a:t>
            </a:r>
            <a:r>
              <a:rPr lang="en-US" i="1" baseline="-25000" dirty="0"/>
              <a:t>i</a:t>
            </a:r>
            <a:r>
              <a:rPr lang="ru-RU" dirty="0"/>
              <a:t>).</a:t>
            </a:r>
          </a:p>
          <a:p>
            <a:pPr marL="0" indent="17463">
              <a:buNone/>
            </a:pPr>
            <a:r>
              <a:rPr lang="ru-RU" dirty="0"/>
              <a:t>Учитывая, что каждое ребро</a:t>
            </a:r>
            <a:r>
              <a:rPr lang="ru-RU" i="1" dirty="0"/>
              <a:t> </a:t>
            </a:r>
            <a:r>
              <a:rPr lang="ru-RU" dirty="0" err="1"/>
              <a:t>неориентирован-ного</a:t>
            </a:r>
            <a:r>
              <a:rPr lang="ru-RU" dirty="0"/>
              <a:t> графа</a:t>
            </a:r>
            <a:r>
              <a:rPr lang="ru-RU" i="1" dirty="0"/>
              <a:t> </a:t>
            </a:r>
            <a:r>
              <a:rPr lang="ru-RU" dirty="0"/>
              <a:t>инцидентно двум вершинам, </a:t>
            </a:r>
            <a:r>
              <a:rPr lang="ru-RU" dirty="0" err="1"/>
              <a:t>полу-чим</a:t>
            </a:r>
            <a:r>
              <a:rPr lang="ru-RU" dirty="0"/>
              <a:t> выражение, связывающее число ребер графа со степенями вершин</a:t>
            </a:r>
          </a:p>
        </p:txBody>
      </p:sp>
      <p:graphicFrame>
        <p:nvGraphicFramePr>
          <p:cNvPr id="227331" name="Object 3"/>
          <p:cNvGraphicFramePr>
            <a:graphicFrameLocks noChangeAspect="1"/>
          </p:cNvGraphicFramePr>
          <p:nvPr/>
        </p:nvGraphicFramePr>
        <p:xfrm>
          <a:off x="503320" y="5286388"/>
          <a:ext cx="8384328" cy="1500174"/>
        </p:xfrm>
        <a:graphic>
          <a:graphicData uri="http://schemas.openxmlformats.org/presentationml/2006/ole">
            <mc:AlternateContent xmlns:mc="http://schemas.openxmlformats.org/markup-compatibility/2006">
              <mc:Choice xmlns:v="urn:schemas-microsoft-com:vml" Requires="v">
                <p:oleObj spid="_x0000_s227353" name="Формула" r:id="rId3" imgW="79552800" imgH="13411200" progId="Equation.3">
                  <p:embed/>
                </p:oleObj>
              </mc:Choice>
              <mc:Fallback>
                <p:oleObj name="Формула" r:id="rId3" imgW="79552800" imgH="13411200" progId="Equation.3">
                  <p:embed/>
                  <p:pic>
                    <p:nvPicPr>
                      <p:cNvPr id="0" name="Picture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20" y="5286388"/>
                        <a:ext cx="8384328" cy="1500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27331"/>
                                        </p:tgtEl>
                                        <p:attrNameLst>
                                          <p:attrName>style.visibility</p:attrName>
                                        </p:attrNameLst>
                                      </p:cBhvr>
                                      <p:to>
                                        <p:strVal val="visible"/>
                                      </p:to>
                                    </p:set>
                                    <p:animEffect transition="in" filter="wipe(up)">
                                      <p:cBhvr>
                                        <p:cTn id="7" dur="2000"/>
                                        <p:tgtEl>
                                          <p:spTgt spid="227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p:nvPr/>
        </p:nvPicPr>
        <p:blipFill>
          <a:blip r:embed="rId2" cstate="print">
            <a:clrChange>
              <a:clrFrom>
                <a:srgbClr val="FFFFFF"/>
              </a:clrFrom>
              <a:clrTo>
                <a:srgbClr val="FFFFFF">
                  <a:alpha val="0"/>
                </a:srgbClr>
              </a:clrTo>
            </a:clrChange>
            <a:lum bright="-30000"/>
          </a:blip>
          <a:srcRect l="38997" t="10020" r="36023" b="62648"/>
          <a:stretch>
            <a:fillRect/>
          </a:stretch>
        </p:blipFill>
        <p:spPr bwMode="auto">
          <a:xfrm>
            <a:off x="5743590" y="71414"/>
            <a:ext cx="3900508" cy="3763348"/>
          </a:xfrm>
          <a:prstGeom prst="rect">
            <a:avLst/>
          </a:prstGeom>
          <a:noFill/>
          <a:ln w="9525">
            <a:noFill/>
            <a:miter lim="800000"/>
            <a:headEnd/>
            <a:tailEnd/>
          </a:ln>
        </p:spPr>
      </p:pic>
      <p:sp>
        <p:nvSpPr>
          <p:cNvPr id="3" name="TextBox 2"/>
          <p:cNvSpPr txBox="1"/>
          <p:nvPr/>
        </p:nvSpPr>
        <p:spPr>
          <a:xfrm>
            <a:off x="0" y="0"/>
            <a:ext cx="5929322" cy="2677656"/>
          </a:xfrm>
          <a:prstGeom prst="rect">
            <a:avLst/>
          </a:prstGeom>
          <a:noFill/>
        </p:spPr>
        <p:txBody>
          <a:bodyPr wrap="square" rtlCol="0">
            <a:spAutoFit/>
          </a:bodyPr>
          <a:lstStyle/>
          <a:p>
            <a:r>
              <a:rPr lang="ru-RU" sz="2400" dirty="0"/>
              <a:t>Для отыскания точки </a:t>
            </a:r>
            <a:r>
              <a:rPr lang="ru-RU" sz="2400" i="1" dirty="0"/>
              <a:t>Р</a:t>
            </a:r>
            <a:r>
              <a:rPr lang="ru-RU" sz="2400" dirty="0"/>
              <a:t>, ближайшей (в смысле суммарного расстояния) к заданным точкам </a:t>
            </a:r>
            <a:r>
              <a:rPr lang="ru-RU" sz="2400" i="1" dirty="0"/>
              <a:t>А, </a:t>
            </a:r>
            <a:r>
              <a:rPr lang="en-US" sz="2400" i="1" dirty="0"/>
              <a:t>B</a:t>
            </a:r>
            <a:r>
              <a:rPr lang="ru-RU" sz="2400" i="1" dirty="0"/>
              <a:t>, </a:t>
            </a:r>
            <a:r>
              <a:rPr lang="en-US" sz="2400" i="1" dirty="0"/>
              <a:t>C</a:t>
            </a:r>
            <a:r>
              <a:rPr lang="ru-RU" sz="2400" i="1" dirty="0"/>
              <a:t>, </a:t>
            </a:r>
            <a:r>
              <a:rPr lang="ru-RU" sz="2400" dirty="0"/>
              <a:t>сначала строится треугольник (</a:t>
            </a:r>
            <a:r>
              <a:rPr lang="ru-RU" sz="2400" i="1" dirty="0"/>
              <a:t>А</a:t>
            </a:r>
            <a:r>
              <a:rPr lang="en-US" sz="2400" i="1" dirty="0"/>
              <a:t>BC</a:t>
            </a:r>
            <a:r>
              <a:rPr lang="ru-RU" sz="2400" dirty="0"/>
              <a:t>) и на одной из его сторон, например на </a:t>
            </a:r>
            <a:r>
              <a:rPr lang="ru-RU" sz="2400" i="1" dirty="0"/>
              <a:t>А</a:t>
            </a:r>
            <a:r>
              <a:rPr lang="en-US" sz="2400" i="1" dirty="0"/>
              <a:t>C</a:t>
            </a:r>
            <a:r>
              <a:rPr lang="ru-RU" sz="2400" dirty="0"/>
              <a:t>, строится равносторонний треугольник. (</a:t>
            </a:r>
            <a:r>
              <a:rPr lang="ru-RU" sz="2400" i="1" dirty="0"/>
              <a:t>А</a:t>
            </a:r>
            <a:r>
              <a:rPr lang="en-US" sz="2400" i="1" dirty="0"/>
              <a:t>B</a:t>
            </a:r>
            <a:r>
              <a:rPr lang="ru-RU" sz="2400" i="1" dirty="0"/>
              <a:t>Х</a:t>
            </a:r>
            <a:r>
              <a:rPr lang="ru-RU" sz="2400" dirty="0"/>
              <a:t>) так, что точка </a:t>
            </a:r>
            <a:r>
              <a:rPr lang="ru-RU" sz="2400" i="1" dirty="0"/>
              <a:t>В</a:t>
            </a:r>
            <a:r>
              <a:rPr lang="ru-RU" sz="2400" dirty="0"/>
              <a:t> лежит вне этого треугольника.</a:t>
            </a:r>
          </a:p>
        </p:txBody>
      </p:sp>
      <p:sp>
        <p:nvSpPr>
          <p:cNvPr id="4" name="TextBox 3"/>
          <p:cNvSpPr txBox="1"/>
          <p:nvPr/>
        </p:nvSpPr>
        <p:spPr>
          <a:xfrm>
            <a:off x="0" y="2514423"/>
            <a:ext cx="6143636" cy="1200329"/>
          </a:xfrm>
          <a:prstGeom prst="rect">
            <a:avLst/>
          </a:prstGeom>
          <a:noFill/>
        </p:spPr>
        <p:txBody>
          <a:bodyPr wrap="square" rtlCol="0">
            <a:spAutoFit/>
          </a:bodyPr>
          <a:lstStyle/>
          <a:p>
            <a:r>
              <a:rPr lang="ru-RU" sz="2400" dirty="0"/>
              <a:t>Точка пересечения окружности, описанной вокруг равностороннего треугольника (</a:t>
            </a:r>
            <a:r>
              <a:rPr lang="ru-RU" sz="2400" i="1" dirty="0"/>
              <a:t>А</a:t>
            </a:r>
            <a:r>
              <a:rPr lang="en-US" sz="2400" i="1" dirty="0"/>
              <a:t>B</a:t>
            </a:r>
            <a:r>
              <a:rPr lang="ru-RU" sz="2400" i="1" dirty="0"/>
              <a:t>Х</a:t>
            </a:r>
            <a:r>
              <a:rPr lang="ru-RU" sz="2400" dirty="0"/>
              <a:t>), с отрезком (</a:t>
            </a:r>
            <a:r>
              <a:rPr lang="en-US" sz="2400" i="1" dirty="0"/>
              <a:t>B</a:t>
            </a:r>
            <a:r>
              <a:rPr lang="ru-RU" sz="2400" i="1" dirty="0"/>
              <a:t>Х</a:t>
            </a:r>
            <a:r>
              <a:rPr lang="ru-RU" sz="2400" dirty="0"/>
              <a:t>) есть искомая точка </a:t>
            </a:r>
            <a:r>
              <a:rPr lang="ru-RU" sz="2400" i="1" dirty="0"/>
              <a:t>Р</a:t>
            </a:r>
            <a:r>
              <a:rPr lang="ru-RU" sz="2400" dirty="0"/>
              <a:t>.</a:t>
            </a:r>
          </a:p>
        </p:txBody>
      </p:sp>
      <p:sp>
        <p:nvSpPr>
          <p:cNvPr id="5" name="TextBox 4"/>
          <p:cNvSpPr txBox="1"/>
          <p:nvPr/>
        </p:nvSpPr>
        <p:spPr>
          <a:xfrm>
            <a:off x="0" y="3643314"/>
            <a:ext cx="9144000" cy="1200329"/>
          </a:xfrm>
          <a:prstGeom prst="rect">
            <a:avLst/>
          </a:prstGeom>
          <a:noFill/>
        </p:spPr>
        <p:txBody>
          <a:bodyPr wrap="square" rtlCol="0">
            <a:spAutoFit/>
          </a:bodyPr>
          <a:lstStyle/>
          <a:p>
            <a:r>
              <a:rPr lang="ru-RU" sz="2400" dirty="0"/>
              <a:t>Точкой Торричелли треугольника (</a:t>
            </a:r>
            <a:r>
              <a:rPr lang="en-US" sz="2400" i="1" dirty="0"/>
              <a:t>ABC</a:t>
            </a:r>
            <a:r>
              <a:rPr lang="ru-RU" sz="2400" dirty="0"/>
              <a:t>) называется такая точка </a:t>
            </a:r>
            <a:r>
              <a:rPr lang="ru-RU" sz="2400" i="1" dirty="0"/>
              <a:t>Р</a:t>
            </a:r>
            <a:r>
              <a:rPr lang="ru-RU" sz="2400" dirty="0"/>
              <a:t>, из которой стороны данного треугольника видны под углом 120</a:t>
            </a:r>
            <a:r>
              <a:rPr lang="ru-RU" sz="2400" baseline="30000" dirty="0"/>
              <a:t>0</a:t>
            </a:r>
            <a:r>
              <a:rPr lang="ru-RU" sz="2400" dirty="0"/>
              <a:t>, т.е. углы </a:t>
            </a:r>
            <a:r>
              <a:rPr lang="ru-RU" sz="2400" dirty="0">
                <a:sym typeface="Symbol"/>
              </a:rPr>
              <a:t></a:t>
            </a:r>
            <a:r>
              <a:rPr lang="en-US" sz="2400" i="1" dirty="0"/>
              <a:t>A</a:t>
            </a:r>
            <a:r>
              <a:rPr lang="ru-RU" sz="2400" i="1" dirty="0"/>
              <a:t>Р</a:t>
            </a:r>
            <a:r>
              <a:rPr lang="en-US" sz="2400" i="1" dirty="0"/>
              <a:t>B</a:t>
            </a:r>
            <a:r>
              <a:rPr lang="ru-RU" sz="2400" i="1" dirty="0"/>
              <a:t>, </a:t>
            </a:r>
            <a:r>
              <a:rPr lang="ru-RU" sz="2400" dirty="0">
                <a:sym typeface="Symbol"/>
              </a:rPr>
              <a:t></a:t>
            </a:r>
            <a:r>
              <a:rPr lang="en-US" sz="2400" i="1" dirty="0"/>
              <a:t>A</a:t>
            </a:r>
            <a:r>
              <a:rPr lang="ru-RU" sz="2400" i="1" dirty="0"/>
              <a:t>Р</a:t>
            </a:r>
            <a:r>
              <a:rPr lang="en-US" sz="2400" i="1" dirty="0"/>
              <a:t>C </a:t>
            </a:r>
            <a:r>
              <a:rPr lang="ru-RU" sz="2400" dirty="0"/>
              <a:t>и </a:t>
            </a:r>
            <a:r>
              <a:rPr lang="ru-RU" sz="2400" dirty="0">
                <a:sym typeface="Symbol"/>
              </a:rPr>
              <a:t></a:t>
            </a:r>
            <a:r>
              <a:rPr lang="en-US" sz="2400" i="1" dirty="0"/>
              <a:t>B</a:t>
            </a:r>
            <a:r>
              <a:rPr lang="ru-RU" sz="2400" i="1" dirty="0"/>
              <a:t>Р</a:t>
            </a:r>
            <a:r>
              <a:rPr lang="en-US" sz="2400" i="1" dirty="0"/>
              <a:t>C</a:t>
            </a:r>
            <a:r>
              <a:rPr lang="en-US" sz="2400" dirty="0"/>
              <a:t> </a:t>
            </a:r>
            <a:r>
              <a:rPr lang="ru-RU" sz="2400" dirty="0"/>
              <a:t>равны 120</a:t>
            </a:r>
            <a:r>
              <a:rPr lang="ru-RU" sz="2400" baseline="30000" dirty="0"/>
              <a:t>0</a:t>
            </a:r>
            <a:r>
              <a:rPr lang="ru-RU" sz="2400" dirty="0"/>
              <a:t>.</a:t>
            </a:r>
          </a:p>
        </p:txBody>
      </p:sp>
      <p:sp>
        <p:nvSpPr>
          <p:cNvPr id="6" name="TextBox 5"/>
          <p:cNvSpPr txBox="1"/>
          <p:nvPr/>
        </p:nvSpPr>
        <p:spPr>
          <a:xfrm>
            <a:off x="0" y="4714884"/>
            <a:ext cx="9144000" cy="830997"/>
          </a:xfrm>
          <a:prstGeom prst="rect">
            <a:avLst/>
          </a:prstGeom>
          <a:noFill/>
        </p:spPr>
        <p:txBody>
          <a:bodyPr wrap="square" rtlCol="0">
            <a:spAutoFit/>
          </a:bodyPr>
          <a:lstStyle/>
          <a:p>
            <a:r>
              <a:rPr lang="ru-RU" sz="2400" dirty="0" err="1"/>
              <a:t>Трехточечная</a:t>
            </a:r>
            <a:r>
              <a:rPr lang="ru-RU" sz="2400" dirty="0"/>
              <a:t> задача используется как составная часть алгоритмов решения задачи Штейнера.</a:t>
            </a:r>
          </a:p>
        </p:txBody>
      </p:sp>
      <p:sp>
        <p:nvSpPr>
          <p:cNvPr id="7" name="TextBox 6"/>
          <p:cNvSpPr txBox="1"/>
          <p:nvPr/>
        </p:nvSpPr>
        <p:spPr>
          <a:xfrm>
            <a:off x="0" y="5500702"/>
            <a:ext cx="9144000" cy="1200329"/>
          </a:xfrm>
          <a:prstGeom prst="rect">
            <a:avLst/>
          </a:prstGeom>
          <a:noFill/>
        </p:spPr>
        <p:txBody>
          <a:bodyPr wrap="square" rtlCol="0">
            <a:spAutoFit/>
          </a:bodyPr>
          <a:lstStyle/>
          <a:p>
            <a:r>
              <a:rPr lang="ru-RU" sz="2400" dirty="0"/>
              <a:t>Задача Штейнера относится к классу так называемых NP-полных задач, поэтому алгоритмы, дающие точные решения не могут быть использованы в САПР из-за неприемлемой временной сложности.</a:t>
            </a:r>
          </a:p>
        </p:txBody>
      </p:sp>
    </p:spTree>
    <p:extLst>
      <p:ext uri="{BB962C8B-B14F-4D97-AF65-F5344CB8AC3E}">
        <p14:creationId xmlns:p14="http://schemas.microsoft.com/office/powerpoint/2010/main" val="275326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6632"/>
            <a:ext cx="9144000" cy="954107"/>
          </a:xfrm>
          <a:prstGeom prst="rect">
            <a:avLst/>
          </a:prstGeom>
          <a:noFill/>
        </p:spPr>
        <p:txBody>
          <a:bodyPr wrap="square" rtlCol="0">
            <a:spAutoFit/>
          </a:bodyPr>
          <a:lstStyle/>
          <a:p>
            <a:r>
              <a:rPr lang="ru-RU" sz="2800" b="1" dirty="0">
                <a:solidFill>
                  <a:srgbClr val="FF0000"/>
                </a:solidFill>
              </a:rPr>
              <a:t>6. Кратчайшие пути</a:t>
            </a:r>
          </a:p>
          <a:p>
            <a:endParaRPr lang="ru-RU" sz="2800" dirty="0"/>
          </a:p>
        </p:txBody>
      </p:sp>
      <p:sp>
        <p:nvSpPr>
          <p:cNvPr id="10" name="TextBox 9"/>
          <p:cNvSpPr txBox="1"/>
          <p:nvPr/>
        </p:nvSpPr>
        <p:spPr>
          <a:xfrm>
            <a:off x="26326" y="606149"/>
            <a:ext cx="9144000" cy="2677656"/>
          </a:xfrm>
          <a:prstGeom prst="rect">
            <a:avLst/>
          </a:prstGeom>
          <a:noFill/>
        </p:spPr>
        <p:txBody>
          <a:bodyPr wrap="square" rtlCol="0">
            <a:spAutoFit/>
          </a:bodyPr>
          <a:lstStyle/>
          <a:p>
            <a:r>
              <a:rPr lang="ru-RU" sz="2800" dirty="0"/>
              <a:t>Пусть дан граф </a:t>
            </a:r>
            <a:r>
              <a:rPr lang="en-US" sz="2800" i="1" dirty="0"/>
              <a:t>G</a:t>
            </a:r>
            <a:r>
              <a:rPr lang="ru-RU" sz="2800" i="1" dirty="0"/>
              <a:t>(</a:t>
            </a:r>
            <a:r>
              <a:rPr lang="en-US" sz="2800" i="1" dirty="0"/>
              <a:t>X</a:t>
            </a:r>
            <a:r>
              <a:rPr lang="ru-RU" sz="2800" i="1" dirty="0"/>
              <a:t>,</a:t>
            </a:r>
            <a:r>
              <a:rPr lang="ru-RU" sz="2800" dirty="0"/>
              <a:t> </a:t>
            </a:r>
            <a:r>
              <a:rPr lang="ru-RU" sz="2800" i="1" dirty="0"/>
              <a:t>Γ), </a:t>
            </a:r>
            <a:r>
              <a:rPr lang="ru-RU" sz="2800" dirty="0"/>
              <a:t>ребрам которого приписаны веса (стоимости), заданные матрицей </a:t>
            </a:r>
            <a:r>
              <a:rPr lang="en-US" sz="2800" i="1" dirty="0"/>
              <a:t>C</a:t>
            </a:r>
            <a:r>
              <a:rPr lang="ru-RU" sz="2800" i="1" dirty="0"/>
              <a:t>=</a:t>
            </a:r>
            <a:r>
              <a:rPr lang="ru-RU" sz="2800" dirty="0">
                <a:sym typeface="Symbol" panose="05050102010706020507" pitchFamily="18" charset="2"/>
              </a:rPr>
              <a:t></a:t>
            </a:r>
            <a:r>
              <a:rPr lang="en-US" sz="2800" i="1" dirty="0" err="1"/>
              <a:t>c</a:t>
            </a:r>
            <a:r>
              <a:rPr lang="en-US" sz="2800" i="1" baseline="-25000" dirty="0" err="1"/>
              <a:t>ij</a:t>
            </a:r>
            <a:r>
              <a:rPr lang="ru-RU" sz="2800" dirty="0">
                <a:sym typeface="Symbol" panose="05050102010706020507" pitchFamily="18" charset="2"/>
              </a:rPr>
              <a:t></a:t>
            </a:r>
            <a:r>
              <a:rPr lang="en-US" sz="2800" i="1" baseline="-25000" dirty="0"/>
              <a:t>m</a:t>
            </a:r>
            <a:r>
              <a:rPr lang="ru-RU" sz="2800" i="1" baseline="-25000" dirty="0"/>
              <a:t>×</a:t>
            </a:r>
            <a:r>
              <a:rPr lang="en-US" sz="2800" i="1" baseline="-25000" dirty="0"/>
              <a:t>m</a:t>
            </a:r>
            <a:r>
              <a:rPr lang="ru-RU" sz="2800" i="1" dirty="0"/>
              <a:t>. </a:t>
            </a:r>
          </a:p>
          <a:p>
            <a:r>
              <a:rPr lang="ru-RU" sz="2800" i="1" dirty="0"/>
              <a:t>Задача о кратчайшем пути </a:t>
            </a:r>
            <a:r>
              <a:rPr lang="ru-RU" sz="2800" dirty="0"/>
              <a:t>состоит в нахождении пути с минимальным суммарным весом от начальной вершины </a:t>
            </a:r>
            <a:r>
              <a:rPr lang="en-US" sz="2800" i="1" dirty="0"/>
              <a:t>s</a:t>
            </a:r>
            <a:r>
              <a:rPr lang="ru-RU" sz="2800" dirty="0">
                <a:sym typeface="Symbol" panose="05050102010706020507" pitchFamily="18" charset="2"/>
              </a:rPr>
              <a:t></a:t>
            </a:r>
            <a:r>
              <a:rPr lang="en-US" sz="2800" i="1" dirty="0"/>
              <a:t>X</a:t>
            </a:r>
            <a:r>
              <a:rPr lang="en-US" sz="2800" dirty="0"/>
              <a:t> </a:t>
            </a:r>
            <a:r>
              <a:rPr lang="ru-RU" sz="2800" dirty="0"/>
              <a:t>до конечной </a:t>
            </a:r>
            <a:r>
              <a:rPr lang="en-US" sz="2800" i="1" dirty="0"/>
              <a:t>t</a:t>
            </a:r>
            <a:r>
              <a:rPr lang="ru-RU" sz="2800" dirty="0">
                <a:sym typeface="Symbol" panose="05050102010706020507" pitchFamily="18" charset="2"/>
              </a:rPr>
              <a:t></a:t>
            </a:r>
            <a:r>
              <a:rPr lang="en-US" sz="2800" i="1" dirty="0"/>
              <a:t>X </a:t>
            </a:r>
            <a:r>
              <a:rPr lang="ru-RU" sz="2800" dirty="0"/>
              <a:t>или от начальной вершины </a:t>
            </a:r>
            <a:r>
              <a:rPr lang="en-US" sz="2800" i="1" dirty="0"/>
              <a:t>s</a:t>
            </a:r>
            <a:r>
              <a:rPr lang="ru-RU" sz="2800" dirty="0">
                <a:sym typeface="Symbol" panose="05050102010706020507" pitchFamily="18" charset="2"/>
              </a:rPr>
              <a:t></a:t>
            </a:r>
            <a:r>
              <a:rPr lang="en-US" sz="2800" i="1" dirty="0"/>
              <a:t>X</a:t>
            </a:r>
            <a:r>
              <a:rPr lang="ru-RU" sz="2800" i="1" dirty="0"/>
              <a:t> </a:t>
            </a:r>
            <a:r>
              <a:rPr lang="ru-RU" sz="2800" dirty="0"/>
              <a:t>до всех остальных</a:t>
            </a:r>
            <a:r>
              <a:rPr lang="ru-RU" sz="2800" i="1" dirty="0"/>
              <a:t>, </a:t>
            </a:r>
            <a:r>
              <a:rPr lang="ru-RU" sz="2800" dirty="0"/>
              <a:t>при условии, что такие пути существуют.</a:t>
            </a:r>
          </a:p>
        </p:txBody>
      </p:sp>
      <p:sp>
        <p:nvSpPr>
          <p:cNvPr id="41" name="TextBox 40"/>
          <p:cNvSpPr txBox="1"/>
          <p:nvPr/>
        </p:nvSpPr>
        <p:spPr>
          <a:xfrm>
            <a:off x="179512" y="3344697"/>
            <a:ext cx="9117674" cy="3539430"/>
          </a:xfrm>
          <a:prstGeom prst="rect">
            <a:avLst/>
          </a:prstGeom>
          <a:noFill/>
        </p:spPr>
        <p:txBody>
          <a:bodyPr wrap="square" rtlCol="0">
            <a:spAutoFit/>
          </a:bodyPr>
          <a:lstStyle/>
          <a:p>
            <a:r>
              <a:rPr lang="ru-RU" sz="2800" b="1" dirty="0"/>
              <a:t>Задачи, близкие к задаче о кратчайшем пути</a:t>
            </a:r>
          </a:p>
          <a:p>
            <a:pPr lvl="0"/>
            <a:r>
              <a:rPr lang="ru-RU" sz="2800" i="1" dirty="0"/>
              <a:t>1. Наиболее надежный путь.</a:t>
            </a:r>
            <a:endParaRPr lang="ru-RU" sz="2800" dirty="0"/>
          </a:p>
          <a:p>
            <a:r>
              <a:rPr lang="ru-RU" sz="2800" dirty="0"/>
              <a:t>В этом случае вес ребра представляет его надежность. Надежность пути от </a:t>
            </a:r>
            <a:r>
              <a:rPr lang="en-US" sz="2800" i="1" dirty="0"/>
              <a:t>s </a:t>
            </a:r>
            <a:r>
              <a:rPr lang="ru-RU" sz="2800" dirty="0"/>
              <a:t>к</a:t>
            </a:r>
            <a:r>
              <a:rPr lang="ru-RU" sz="2800" i="1" dirty="0"/>
              <a:t> </a:t>
            </a:r>
            <a:r>
              <a:rPr lang="en-US" sz="2800" i="1" dirty="0"/>
              <a:t>t</a:t>
            </a:r>
            <a:r>
              <a:rPr lang="ru-RU" sz="2800" dirty="0"/>
              <a:t>, составленного из ребер, взятых из множества </a:t>
            </a:r>
            <a:r>
              <a:rPr lang="en-US" sz="2800" i="1" dirty="0"/>
              <a:t>P</a:t>
            </a:r>
            <a:r>
              <a:rPr lang="ru-RU" sz="2800" dirty="0"/>
              <a:t>, задается формулой</a:t>
            </a:r>
          </a:p>
          <a:p>
            <a:endParaRPr lang="ru-RU" sz="2800" dirty="0"/>
          </a:p>
          <a:p>
            <a:endParaRPr lang="ru-RU" sz="2800" dirty="0"/>
          </a:p>
          <a:p>
            <a:r>
              <a:rPr lang="ru-RU" sz="2800" dirty="0"/>
              <a:t>где </a:t>
            </a:r>
            <a:r>
              <a:rPr lang="ru-RU" sz="2800" i="1" dirty="0"/>
              <a:t>ρ</a:t>
            </a:r>
            <a:r>
              <a:rPr lang="en-US" sz="2800" i="1" baseline="-25000" dirty="0" err="1"/>
              <a:t>ij</a:t>
            </a:r>
            <a:r>
              <a:rPr lang="en-US" sz="2800" i="1" dirty="0"/>
              <a:t> </a:t>
            </a:r>
            <a:r>
              <a:rPr lang="ru-RU" sz="2800" dirty="0"/>
              <a:t>– надежность ребра (</a:t>
            </a:r>
            <a:r>
              <a:rPr lang="en-US" sz="2800" i="1" dirty="0"/>
              <a:t>x</a:t>
            </a:r>
            <a:r>
              <a:rPr lang="en-US" sz="2800" i="1" baseline="-25000" dirty="0"/>
              <a:t>i</a:t>
            </a:r>
            <a:r>
              <a:rPr lang="ru-RU" sz="2800" i="1" baseline="-25000" dirty="0"/>
              <a:t>, </a:t>
            </a:r>
            <a:r>
              <a:rPr lang="en-US" sz="2800" i="1" dirty="0" err="1"/>
              <a:t>x</a:t>
            </a:r>
            <a:r>
              <a:rPr lang="en-US" sz="2800" i="1" baseline="-25000" dirty="0" err="1"/>
              <a:t>j</a:t>
            </a:r>
            <a:r>
              <a:rPr lang="ru-RU" sz="2800" dirty="0"/>
              <a:t>).</a:t>
            </a:r>
          </a:p>
        </p:txBody>
      </p:sp>
      <p:sp>
        <p:nvSpPr>
          <p:cNvPr id="45" name="Rectangle 41"/>
          <p:cNvSpPr>
            <a:spLocks noChangeArrowheads="1"/>
          </p:cNvSpPr>
          <p:nvPr/>
        </p:nvSpPr>
        <p:spPr bwMode="auto">
          <a:xfrm>
            <a:off x="827584" y="28874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47" name="Объект 46"/>
          <p:cNvGraphicFramePr>
            <a:graphicFrameLocks noChangeAspect="1"/>
          </p:cNvGraphicFramePr>
          <p:nvPr>
            <p:extLst>
              <p:ext uri="{D42A27DB-BD31-4B8C-83A1-F6EECF244321}">
                <p14:modId xmlns:p14="http://schemas.microsoft.com/office/powerpoint/2010/main" val="1517975437"/>
              </p:ext>
            </p:extLst>
          </p:nvPr>
        </p:nvGraphicFramePr>
        <p:xfrm>
          <a:off x="841600" y="5650036"/>
          <a:ext cx="2093033" cy="864096"/>
        </p:xfrm>
        <a:graphic>
          <a:graphicData uri="http://schemas.openxmlformats.org/presentationml/2006/ole">
            <mc:AlternateContent xmlns:mc="http://schemas.openxmlformats.org/markup-compatibility/2006">
              <mc:Choice xmlns:v="urn:schemas-microsoft-com:vml" Requires="v">
                <p:oleObj spid="_x0000_s233527" name="Уравнение" r:id="rId3" imgW="25908000" imgH="10363200" progId="Equation.3">
                  <p:embed/>
                </p:oleObj>
              </mc:Choice>
              <mc:Fallback>
                <p:oleObj name="Уравнение" r:id="rId3" imgW="25908000" imgH="103632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1600" y="5650036"/>
                        <a:ext cx="2093033" cy="8640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6832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down)">
                                      <p:cBhvr>
                                        <p:cTn id="1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2246769"/>
          </a:xfrm>
          <a:prstGeom prst="rect">
            <a:avLst/>
          </a:prstGeom>
          <a:noFill/>
        </p:spPr>
        <p:txBody>
          <a:bodyPr wrap="square" rtlCol="0">
            <a:spAutoFit/>
          </a:bodyPr>
          <a:lstStyle/>
          <a:p>
            <a:pPr lvl="0"/>
            <a:r>
              <a:rPr lang="ru-RU" sz="2800" i="1" dirty="0"/>
              <a:t>2. Самый длинный (критический) путь.</a:t>
            </a:r>
            <a:endParaRPr lang="ru-RU" sz="2800" dirty="0"/>
          </a:p>
          <a:p>
            <a:r>
              <a:rPr lang="ru-RU" sz="2800" dirty="0"/>
              <a:t>Задача сетевого планирования, заключающаяся в нахождении самого длинного по временной протяженности пути в сетевом графике, определяющего продолжительность работ по выполнению проекта.</a:t>
            </a:r>
          </a:p>
        </p:txBody>
      </p:sp>
      <p:sp>
        <p:nvSpPr>
          <p:cNvPr id="3" name="TextBox 2"/>
          <p:cNvSpPr txBox="1"/>
          <p:nvPr/>
        </p:nvSpPr>
        <p:spPr>
          <a:xfrm>
            <a:off x="28032" y="2204864"/>
            <a:ext cx="9144000" cy="3539430"/>
          </a:xfrm>
          <a:prstGeom prst="rect">
            <a:avLst/>
          </a:prstGeom>
          <a:noFill/>
        </p:spPr>
        <p:txBody>
          <a:bodyPr wrap="square" rtlCol="0">
            <a:spAutoFit/>
          </a:bodyPr>
          <a:lstStyle/>
          <a:p>
            <a:pPr lvl="0"/>
            <a:r>
              <a:rPr lang="ru-RU" sz="2800" i="1" dirty="0"/>
              <a:t>3. Путь с наибольшей пропускной способностью</a:t>
            </a:r>
            <a:r>
              <a:rPr lang="ru-RU" sz="2800" dirty="0"/>
              <a:t>.</a:t>
            </a:r>
          </a:p>
          <a:p>
            <a:r>
              <a:rPr lang="ru-RU" sz="2800" dirty="0"/>
              <a:t>В этом случае каждое ребро графа имеет пропускную способность </a:t>
            </a:r>
            <a:r>
              <a:rPr lang="ru-RU" sz="2800" i="1" dirty="0"/>
              <a:t>q</a:t>
            </a:r>
            <a:r>
              <a:rPr lang="en-US" sz="2800" i="1" baseline="-25000" dirty="0" err="1"/>
              <a:t>ij</a:t>
            </a:r>
            <a:r>
              <a:rPr lang="ru-RU" sz="2800" dirty="0"/>
              <a:t> и требуется найти путь от </a:t>
            </a:r>
            <a:r>
              <a:rPr lang="en-US" sz="2800" i="1" dirty="0"/>
              <a:t>s </a:t>
            </a:r>
            <a:r>
              <a:rPr lang="ru-RU" sz="2800" dirty="0"/>
              <a:t>к</a:t>
            </a:r>
            <a:r>
              <a:rPr lang="ru-RU" sz="2800" i="1" dirty="0"/>
              <a:t> </a:t>
            </a:r>
            <a:r>
              <a:rPr lang="en-US" sz="2800" i="1" dirty="0"/>
              <a:t>t</a:t>
            </a:r>
            <a:r>
              <a:rPr lang="ru-RU" sz="2800" dirty="0"/>
              <a:t> с наибольшей пропускной способностью. Пропускная способность пути </a:t>
            </a:r>
            <a:r>
              <a:rPr lang="en-US" sz="2800" i="1" dirty="0"/>
              <a:t>P</a:t>
            </a:r>
            <a:r>
              <a:rPr lang="ru-RU" sz="2800" dirty="0"/>
              <a:t> определяется ребром из </a:t>
            </a:r>
            <a:r>
              <a:rPr lang="en-US" sz="2800" i="1" dirty="0"/>
              <a:t>P</a:t>
            </a:r>
            <a:r>
              <a:rPr lang="ru-RU" sz="2800" dirty="0"/>
              <a:t> с наименьшей пропускной способностью, т.е.</a:t>
            </a:r>
          </a:p>
          <a:p>
            <a:endParaRPr lang="ru-RU" sz="2800" dirty="0"/>
          </a:p>
          <a:p>
            <a:endParaRPr lang="ru-RU" sz="2800"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p:cNvGraphicFramePr>
            <a:graphicFrameLocks noChangeAspect="1"/>
          </p:cNvGraphicFramePr>
          <p:nvPr>
            <p:extLst>
              <p:ext uri="{D42A27DB-BD31-4B8C-83A1-F6EECF244321}">
                <p14:modId xmlns:p14="http://schemas.microsoft.com/office/powerpoint/2010/main" val="208461726"/>
              </p:ext>
            </p:extLst>
          </p:nvPr>
        </p:nvGraphicFramePr>
        <p:xfrm>
          <a:off x="2123728" y="5085184"/>
          <a:ext cx="3105471" cy="1035157"/>
        </p:xfrm>
        <a:graphic>
          <a:graphicData uri="http://schemas.openxmlformats.org/presentationml/2006/ole">
            <mc:AlternateContent xmlns:mc="http://schemas.openxmlformats.org/markup-compatibility/2006">
              <mc:Choice xmlns:v="urn:schemas-microsoft-com:vml" Requires="v">
                <p:oleObj spid="_x0000_s234512" name="Уравнение" r:id="rId3" imgW="34137600" imgH="11277600" progId="Equation.3">
                  <p:embed/>
                </p:oleObj>
              </mc:Choice>
              <mc:Fallback>
                <p:oleObj name="Уравнение" r:id="rId3" imgW="34137600" imgH="11277600" progId="Equation.3">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5085184"/>
                        <a:ext cx="3105471" cy="10351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70752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677656"/>
          </a:xfrm>
          <a:prstGeom prst="rect">
            <a:avLst/>
          </a:prstGeom>
          <a:noFill/>
        </p:spPr>
        <p:txBody>
          <a:bodyPr wrap="square" rtlCol="0">
            <a:spAutoFit/>
          </a:bodyPr>
          <a:lstStyle/>
          <a:p>
            <a:r>
              <a:rPr lang="ru-RU" sz="2800" b="1" dirty="0">
                <a:solidFill>
                  <a:srgbClr val="FF0000"/>
                </a:solidFill>
              </a:rPr>
              <a:t>7. </a:t>
            </a:r>
            <a:r>
              <a:rPr lang="ru-RU" sz="2800" b="1" dirty="0" err="1">
                <a:solidFill>
                  <a:srgbClr val="FF0000"/>
                </a:solidFill>
              </a:rPr>
              <a:t>Эйлеровы</a:t>
            </a:r>
            <a:r>
              <a:rPr lang="ru-RU" sz="2800" b="1" dirty="0">
                <a:solidFill>
                  <a:srgbClr val="FF0000"/>
                </a:solidFill>
              </a:rPr>
              <a:t> циклы и задача китайского почтальона</a:t>
            </a:r>
          </a:p>
          <a:p>
            <a:r>
              <a:rPr lang="ru-RU" sz="2800" dirty="0"/>
              <a:t>Ребрам графа </a:t>
            </a:r>
            <a:r>
              <a:rPr lang="en-US" sz="2800" i="1" dirty="0"/>
              <a:t>G</a:t>
            </a:r>
            <a:r>
              <a:rPr lang="ru-RU" sz="2800" dirty="0"/>
              <a:t> приписаны положительные веса. Требу-</a:t>
            </a:r>
            <a:r>
              <a:rPr lang="ru-RU" sz="2800" dirty="0" err="1"/>
              <a:t>ется</a:t>
            </a:r>
            <a:r>
              <a:rPr lang="ru-RU" sz="2800" dirty="0"/>
              <a:t> найти цикл, проходящий через каждое ребро графа </a:t>
            </a:r>
            <a:r>
              <a:rPr lang="en-US" sz="2800" i="1" dirty="0"/>
              <a:t>G</a:t>
            </a:r>
            <a:r>
              <a:rPr lang="ru-RU" sz="2800" i="1" dirty="0"/>
              <a:t> по крайней мере один раз</a:t>
            </a:r>
            <a:r>
              <a:rPr lang="en-US" sz="2800" i="1" dirty="0"/>
              <a:t> </a:t>
            </a:r>
            <a:r>
              <a:rPr lang="ru-RU" sz="2800" dirty="0"/>
              <a:t>и такой, что для него общий вес (а именно сумма </a:t>
            </a:r>
            <a:r>
              <a:rPr lang="en-US" sz="2800" i="1" dirty="0" err="1"/>
              <a:t>n</a:t>
            </a:r>
            <a:r>
              <a:rPr lang="en-US" sz="2800" i="1" baseline="-25000" dirty="0" err="1"/>
              <a:t>j</a:t>
            </a:r>
            <a:r>
              <a:rPr lang="ru-RU" sz="2800" i="1" dirty="0"/>
              <a:t>С</a:t>
            </a:r>
            <a:r>
              <a:rPr lang="en-US" sz="2800" dirty="0"/>
              <a:t>(</a:t>
            </a:r>
            <a:r>
              <a:rPr lang="en-US" sz="2800" i="1" dirty="0" err="1"/>
              <a:t>a</a:t>
            </a:r>
            <a:r>
              <a:rPr lang="en-US" sz="2800" i="1" baseline="-25000" dirty="0" err="1"/>
              <a:t>j</a:t>
            </a:r>
            <a:r>
              <a:rPr lang="en-US" sz="2800" dirty="0"/>
              <a:t>), </a:t>
            </a:r>
            <a:r>
              <a:rPr lang="ru-RU" sz="2800" dirty="0"/>
              <a:t>где число </a:t>
            </a:r>
            <a:r>
              <a:rPr lang="en-US" sz="2800" i="1" dirty="0" err="1"/>
              <a:t>n</a:t>
            </a:r>
            <a:r>
              <a:rPr lang="en-US" sz="2800" i="1" baseline="-25000" dirty="0" err="1"/>
              <a:t>j</a:t>
            </a:r>
            <a:r>
              <a:rPr lang="en-US" sz="2800" i="1" baseline="-25000" dirty="0"/>
              <a:t> </a:t>
            </a:r>
            <a:r>
              <a:rPr lang="en-US" sz="2800" dirty="0"/>
              <a:t>п</a:t>
            </a:r>
            <a:r>
              <a:rPr lang="ru-RU" sz="2800" dirty="0"/>
              <a:t>оказывает, сколько раз проходилось ребро </a:t>
            </a:r>
            <a:r>
              <a:rPr lang="ru-RU" sz="2800" i="1" dirty="0"/>
              <a:t>а</a:t>
            </a:r>
            <a:r>
              <a:rPr lang="en-US" sz="2800" i="1" baseline="-25000" dirty="0"/>
              <a:t>j</a:t>
            </a:r>
            <a:r>
              <a:rPr lang="ru-RU" sz="2800" dirty="0"/>
              <a:t>, а </a:t>
            </a:r>
            <a:r>
              <a:rPr lang="ru-RU" sz="2800" i="1" dirty="0"/>
              <a:t>С</a:t>
            </a:r>
            <a:r>
              <a:rPr lang="en-US" sz="2800" dirty="0"/>
              <a:t>(</a:t>
            </a:r>
            <a:r>
              <a:rPr lang="en-US" sz="2800" i="1" dirty="0" err="1"/>
              <a:t>a</a:t>
            </a:r>
            <a:r>
              <a:rPr lang="en-US" sz="2800" i="1" baseline="-25000" dirty="0" err="1"/>
              <a:t>j</a:t>
            </a:r>
            <a:r>
              <a:rPr lang="en-US" sz="2800" dirty="0"/>
              <a:t>)</a:t>
            </a:r>
            <a:r>
              <a:rPr lang="ru-RU" sz="2800" dirty="0"/>
              <a:t> – вес ребра) минимален. </a:t>
            </a:r>
          </a:p>
        </p:txBody>
      </p:sp>
      <p:sp>
        <p:nvSpPr>
          <p:cNvPr id="4" name="TextBox 3"/>
          <p:cNvSpPr txBox="1"/>
          <p:nvPr/>
        </p:nvSpPr>
        <p:spPr>
          <a:xfrm>
            <a:off x="0" y="2677656"/>
            <a:ext cx="9144000" cy="3970318"/>
          </a:xfrm>
          <a:prstGeom prst="rect">
            <a:avLst/>
          </a:prstGeom>
          <a:noFill/>
        </p:spPr>
        <p:txBody>
          <a:bodyPr wrap="square" rtlCol="0">
            <a:spAutoFit/>
          </a:bodyPr>
          <a:lstStyle/>
          <a:p>
            <a:r>
              <a:rPr lang="ru-RU" sz="2800" dirty="0"/>
              <a:t>Сформулированная выше задача называется задачей </a:t>
            </a:r>
            <a:r>
              <a:rPr lang="ru-RU" sz="2800" i="1" dirty="0">
                <a:solidFill>
                  <a:srgbClr val="FF0000"/>
                </a:solidFill>
              </a:rPr>
              <a:t>китайского почтальона </a:t>
            </a:r>
            <a:r>
              <a:rPr lang="ru-RU" sz="2800" dirty="0"/>
              <a:t>и ее решение имеет много потенциальных приложений:</a:t>
            </a:r>
          </a:p>
          <a:p>
            <a:r>
              <a:rPr lang="ru-RU" sz="2800" dirty="0"/>
              <a:t>а) Сбор мусора.</a:t>
            </a:r>
          </a:p>
          <a:p>
            <a:r>
              <a:rPr lang="ru-RU" sz="2800" dirty="0"/>
              <a:t>б) Доставка молока и почты.</a:t>
            </a:r>
          </a:p>
          <a:p>
            <a:r>
              <a:rPr lang="ru-RU" sz="2800" dirty="0"/>
              <a:t>в) Проверка электрических, телефонных или железнодорожных линий.</a:t>
            </a:r>
          </a:p>
          <a:p>
            <a:r>
              <a:rPr lang="ru-RU" sz="2800" dirty="0"/>
              <a:t>г) разбрасывание смеси песка и соли на главных дорогах зимой для предотвращения обледенения. </a:t>
            </a:r>
          </a:p>
        </p:txBody>
      </p:sp>
    </p:spTree>
    <p:extLst>
      <p:ext uri="{BB962C8B-B14F-4D97-AF65-F5344CB8AC3E}">
        <p14:creationId xmlns:p14="http://schemas.microsoft.com/office/powerpoint/2010/main" val="3733658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2246769"/>
          </a:xfrm>
          <a:prstGeom prst="rect">
            <a:avLst/>
          </a:prstGeom>
          <a:noFill/>
        </p:spPr>
        <p:txBody>
          <a:bodyPr wrap="square" rtlCol="0">
            <a:spAutoFit/>
          </a:bodyPr>
          <a:lstStyle/>
          <a:p>
            <a:r>
              <a:rPr lang="ru-RU" sz="2800" dirty="0"/>
              <a:t>д) наилучший метод работы автоматических вентиляционных устройств.</a:t>
            </a:r>
          </a:p>
          <a:p>
            <a:r>
              <a:rPr lang="ru-RU" sz="2800" dirty="0"/>
              <a:t>е) уборка помещений и коридоров в больших учреждениях.</a:t>
            </a:r>
          </a:p>
          <a:p>
            <a:r>
              <a:rPr lang="ru-RU" sz="2800" dirty="0"/>
              <a:t> ж) наилучший маршрут осмотра музея!</a:t>
            </a:r>
          </a:p>
        </p:txBody>
      </p:sp>
      <p:sp>
        <p:nvSpPr>
          <p:cNvPr id="4" name="TextBox 3"/>
          <p:cNvSpPr txBox="1"/>
          <p:nvPr/>
        </p:nvSpPr>
        <p:spPr>
          <a:xfrm>
            <a:off x="107504" y="2625874"/>
            <a:ext cx="9036496" cy="3539430"/>
          </a:xfrm>
          <a:prstGeom prst="rect">
            <a:avLst/>
          </a:prstGeom>
          <a:noFill/>
        </p:spPr>
        <p:txBody>
          <a:bodyPr wrap="square" rtlCol="0">
            <a:spAutoFit/>
          </a:bodyPr>
          <a:lstStyle/>
          <a:p>
            <a:r>
              <a:rPr lang="ru-RU" sz="2800" dirty="0">
                <a:solidFill>
                  <a:srgbClr val="FF0000"/>
                </a:solidFill>
              </a:rPr>
              <a:t>8. </a:t>
            </a:r>
            <a:r>
              <a:rPr lang="ru-RU" sz="2800" b="1" dirty="0">
                <a:solidFill>
                  <a:srgbClr val="FF0000"/>
                </a:solidFill>
              </a:rPr>
              <a:t>Гамильтоновы циклы и задача коммивояжера</a:t>
            </a:r>
          </a:p>
          <a:p>
            <a:r>
              <a:rPr lang="ru-RU" sz="2800" dirty="0"/>
              <a:t>В ряде отраслей промышленности, особенно химической и фармацевтической, возникает следующая основная задача планирования. Нужно произвести </a:t>
            </a:r>
            <a:r>
              <a:rPr lang="en-US" sz="2800" i="1" dirty="0"/>
              <a:t>n</a:t>
            </a:r>
            <a:r>
              <a:rPr lang="ru-RU" sz="2800" i="1" dirty="0"/>
              <a:t> </a:t>
            </a:r>
            <a:r>
              <a:rPr lang="ru-RU" sz="2800" dirty="0"/>
              <a:t>продуктов, используя единственный тип аппаратуры. Аппарат дол-жен или не должен быть перенастроен после того как произведен продукт </a:t>
            </a:r>
            <a:r>
              <a:rPr lang="en-US" sz="2800" i="1" dirty="0"/>
              <a:t>p</a:t>
            </a:r>
            <a:r>
              <a:rPr lang="en-US" sz="2800" i="1" baseline="-25000" dirty="0"/>
              <a:t>i </a:t>
            </a:r>
            <a:r>
              <a:rPr lang="ru-RU" sz="2800" i="1" baseline="-25000" dirty="0"/>
              <a:t> </a:t>
            </a:r>
            <a:r>
              <a:rPr lang="ru-RU" sz="2800" dirty="0"/>
              <a:t>до того, как началось </a:t>
            </a:r>
            <a:r>
              <a:rPr lang="ru-RU" sz="2800" dirty="0" err="1"/>
              <a:t>производ-ство</a:t>
            </a:r>
            <a:r>
              <a:rPr lang="ru-RU" sz="2800" dirty="0"/>
              <a:t> продукта </a:t>
            </a:r>
            <a:r>
              <a:rPr lang="ru-RU" sz="2800" i="1" dirty="0"/>
              <a:t>р</a:t>
            </a:r>
            <a:r>
              <a:rPr lang="en-US" sz="2800" i="1" baseline="-25000" dirty="0"/>
              <a:t>j</a:t>
            </a:r>
            <a:r>
              <a:rPr lang="ru-RU" sz="2800" i="1" dirty="0"/>
              <a:t>, </a:t>
            </a:r>
            <a:r>
              <a:rPr lang="ru-RU" sz="2800" dirty="0"/>
              <a:t>в</a:t>
            </a:r>
            <a:r>
              <a:rPr lang="ru-RU" sz="2800" i="1" dirty="0"/>
              <a:t> </a:t>
            </a:r>
            <a:r>
              <a:rPr lang="ru-RU" sz="2800" dirty="0"/>
              <a:t>зависимости от комбинации (</a:t>
            </a:r>
            <a:r>
              <a:rPr lang="en-US" sz="2800" i="1" dirty="0"/>
              <a:t>p</a:t>
            </a:r>
            <a:r>
              <a:rPr lang="en-US" sz="2800" i="1" baseline="-25000" dirty="0"/>
              <a:t>i </a:t>
            </a:r>
            <a:r>
              <a:rPr lang="ru-RU" sz="2800" i="1" dirty="0"/>
              <a:t>, р</a:t>
            </a:r>
            <a:r>
              <a:rPr lang="en-US" sz="2800" i="1" baseline="-25000" dirty="0"/>
              <a:t>j</a:t>
            </a:r>
            <a:r>
              <a:rPr lang="ru-RU" sz="2800" dirty="0"/>
              <a:t>). </a:t>
            </a:r>
            <a:endParaRPr lang="ru-RU" sz="2800" dirty="0">
              <a:solidFill>
                <a:srgbClr val="FF0000"/>
              </a:solidFill>
            </a:endParaRPr>
          </a:p>
        </p:txBody>
      </p:sp>
    </p:spTree>
    <p:extLst>
      <p:ext uri="{BB962C8B-B14F-4D97-AF65-F5344CB8AC3E}">
        <p14:creationId xmlns:p14="http://schemas.microsoft.com/office/powerpoint/2010/main" val="5699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254239"/>
            <a:ext cx="9144000" cy="2246769"/>
          </a:xfrm>
          <a:prstGeom prst="rect">
            <a:avLst/>
          </a:prstGeom>
          <a:noFill/>
        </p:spPr>
        <p:txBody>
          <a:bodyPr wrap="square" rtlCol="0">
            <a:spAutoFit/>
          </a:bodyPr>
          <a:lstStyle/>
          <a:p>
            <a:r>
              <a:rPr lang="ru-RU" sz="2800" dirty="0"/>
              <a:t>Возникает вопрос о том, может ли быть найдена цикли-</a:t>
            </a:r>
            <a:r>
              <a:rPr lang="ru-RU" sz="2800" dirty="0" err="1"/>
              <a:t>ческая</a:t>
            </a:r>
            <a:r>
              <a:rPr lang="ru-RU" sz="2800" dirty="0"/>
              <a:t> последовательность производства продуктов </a:t>
            </a:r>
            <a:r>
              <a:rPr lang="ru-RU" sz="2800" i="1" dirty="0"/>
              <a:t>р</a:t>
            </a:r>
            <a:r>
              <a:rPr lang="en-US" sz="2800" i="1" baseline="-25000" dirty="0" err="1"/>
              <a:t>i</a:t>
            </a:r>
            <a:r>
              <a:rPr lang="en-US" sz="2800" i="1" baseline="-25000" dirty="0"/>
              <a:t> </a:t>
            </a:r>
            <a:r>
              <a:rPr lang="en-US" sz="2800" dirty="0"/>
              <a:t>(</a:t>
            </a:r>
            <a:r>
              <a:rPr lang="en-US" sz="2800" i="1" dirty="0" err="1"/>
              <a:t>i</a:t>
            </a:r>
            <a:r>
              <a:rPr lang="en-US" sz="2800" i="1" dirty="0"/>
              <a:t> = </a:t>
            </a:r>
            <a:r>
              <a:rPr lang="en-US" sz="2800" dirty="0"/>
              <a:t>1, 2</a:t>
            </a:r>
            <a:r>
              <a:rPr lang="en-US" sz="2800" i="1" dirty="0"/>
              <a:t>, …, n</a:t>
            </a:r>
            <a:r>
              <a:rPr lang="en-US" sz="2800" dirty="0"/>
              <a:t>)</a:t>
            </a:r>
            <a:r>
              <a:rPr lang="ru-RU" sz="2800" dirty="0"/>
              <a:t>, не требующая перенастройки аппаратуры. Ответ зависит от того, имеет граф гамильтонов цикл или нет.</a:t>
            </a:r>
          </a:p>
        </p:txBody>
      </p:sp>
      <p:sp>
        <p:nvSpPr>
          <p:cNvPr id="3" name="TextBox 2">
            <a:extLst>
              <a:ext uri="{FF2B5EF4-FFF2-40B4-BE49-F238E27FC236}">
                <a16:creationId xmlns:a16="http://schemas.microsoft.com/office/drawing/2014/main" id="{49E0D0CE-2831-4829-896B-AB406305D31F}"/>
              </a:ext>
            </a:extLst>
          </p:cNvPr>
          <p:cNvSpPr txBox="1"/>
          <p:nvPr/>
        </p:nvSpPr>
        <p:spPr>
          <a:xfrm>
            <a:off x="4056" y="3318570"/>
            <a:ext cx="8928992" cy="3539430"/>
          </a:xfrm>
          <a:prstGeom prst="rect">
            <a:avLst/>
          </a:prstGeom>
          <a:noFill/>
        </p:spPr>
        <p:txBody>
          <a:bodyPr wrap="square" rtlCol="0">
            <a:spAutoFit/>
          </a:bodyPr>
          <a:lstStyle/>
          <a:p>
            <a:r>
              <a:rPr lang="ru-RU" sz="2800" dirty="0"/>
              <a:t>Если не существует циклической последовательности продуктов, не требующей перенастройки аппаратуры, то какова должна быть последовательность производства с наименьшими затратами на перенастройку, т. е. требу-</a:t>
            </a:r>
            <a:r>
              <a:rPr lang="ru-RU" sz="2800" dirty="0" err="1"/>
              <a:t>ющая</a:t>
            </a:r>
            <a:r>
              <a:rPr lang="ru-RU" sz="2800" dirty="0"/>
              <a:t> наименьшего числа необходимых перенастроек?</a:t>
            </a:r>
          </a:p>
          <a:p>
            <a:r>
              <a:rPr lang="ru-RU" sz="2800" dirty="0"/>
              <a:t>Ответ на этот вопрос может быть получен с помощью итеративного применения алгоритма нахождения гамильтонова цикла в графе. </a:t>
            </a:r>
          </a:p>
        </p:txBody>
      </p:sp>
      <p:sp>
        <p:nvSpPr>
          <p:cNvPr id="4" name="TextBox 3">
            <a:extLst>
              <a:ext uri="{FF2B5EF4-FFF2-40B4-BE49-F238E27FC236}">
                <a16:creationId xmlns:a16="http://schemas.microsoft.com/office/drawing/2014/main" id="{74979AB0-63BF-4258-A296-5621FBDE1568}"/>
              </a:ext>
            </a:extLst>
          </p:cNvPr>
          <p:cNvSpPr txBox="1"/>
          <p:nvPr/>
        </p:nvSpPr>
        <p:spPr>
          <a:xfrm>
            <a:off x="107504" y="-27384"/>
            <a:ext cx="8825544" cy="1384995"/>
          </a:xfrm>
          <a:prstGeom prst="rect">
            <a:avLst/>
          </a:prstGeom>
          <a:noFill/>
        </p:spPr>
        <p:txBody>
          <a:bodyPr wrap="square" rtlCol="0">
            <a:spAutoFit/>
          </a:bodyPr>
          <a:lstStyle/>
          <a:p>
            <a:r>
              <a:rPr lang="ru-RU" sz="2800" dirty="0"/>
              <a:t>Стоимость перенастройки аппаратуры постоянна и не зависит от продукта, который был произведен и который будет произведен.</a:t>
            </a:r>
          </a:p>
        </p:txBody>
      </p:sp>
    </p:spTree>
    <p:extLst>
      <p:ext uri="{BB962C8B-B14F-4D97-AF65-F5344CB8AC3E}">
        <p14:creationId xmlns:p14="http://schemas.microsoft.com/office/powerpoint/2010/main" val="2803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16632"/>
            <a:ext cx="9144000" cy="3108543"/>
          </a:xfrm>
          <a:prstGeom prst="rect">
            <a:avLst/>
          </a:prstGeom>
          <a:noFill/>
        </p:spPr>
        <p:txBody>
          <a:bodyPr wrap="square" rtlCol="0">
            <a:spAutoFit/>
          </a:bodyPr>
          <a:lstStyle/>
          <a:p>
            <a:r>
              <a:rPr lang="ru-RU" sz="2800" dirty="0">
                <a:solidFill>
                  <a:srgbClr val="FF0000"/>
                </a:solidFill>
              </a:rPr>
              <a:t>Задача коммивояжера</a:t>
            </a:r>
          </a:p>
          <a:p>
            <a:r>
              <a:rPr lang="ru-RU" sz="2800" dirty="0"/>
              <a:t>В задаче коммивояжера рассматривается </a:t>
            </a:r>
            <a:r>
              <a:rPr lang="en-US" sz="2800" i="1" dirty="0"/>
              <a:t>n</a:t>
            </a:r>
            <a:r>
              <a:rPr lang="ru-RU" sz="2800" dirty="0"/>
              <a:t> городов  и </a:t>
            </a:r>
          </a:p>
          <a:p>
            <a:r>
              <a:rPr lang="ru-RU" sz="2800" dirty="0"/>
              <a:t>матрица попарных расстояний между ними. Требуется </a:t>
            </a:r>
          </a:p>
          <a:p>
            <a:r>
              <a:rPr lang="ru-RU" sz="2800" dirty="0"/>
              <a:t>найти такой порядок  посещения  городов, чтобы  </a:t>
            </a:r>
            <a:r>
              <a:rPr lang="ru-RU" sz="2800" dirty="0" err="1"/>
              <a:t>сум-марное</a:t>
            </a:r>
            <a:r>
              <a:rPr lang="ru-RU" sz="2800" dirty="0"/>
              <a:t>  пройденное  расстояние было минимальным, </a:t>
            </a:r>
          </a:p>
          <a:p>
            <a:r>
              <a:rPr lang="ru-RU" sz="2800" dirty="0"/>
              <a:t>каждый город посещался ровно один раз и коммивояжер вернулся  в тот город, с которого начал свой маршрут.  </a:t>
            </a:r>
            <a:endParaRPr lang="ru-RU" sz="2800" dirty="0">
              <a:solidFill>
                <a:srgbClr val="FF0000"/>
              </a:solidFill>
            </a:endParaRPr>
          </a:p>
        </p:txBody>
      </p:sp>
      <p:sp>
        <p:nvSpPr>
          <p:cNvPr id="3" name="TextBox 2">
            <a:extLst>
              <a:ext uri="{FF2B5EF4-FFF2-40B4-BE49-F238E27FC236}">
                <a16:creationId xmlns:a16="http://schemas.microsoft.com/office/drawing/2014/main" id="{275A62FE-BEE5-4E32-B462-275F60F19460}"/>
              </a:ext>
            </a:extLst>
          </p:cNvPr>
          <p:cNvSpPr txBox="1"/>
          <p:nvPr/>
        </p:nvSpPr>
        <p:spPr>
          <a:xfrm>
            <a:off x="-1" y="3140968"/>
            <a:ext cx="9143999" cy="3108543"/>
          </a:xfrm>
          <a:prstGeom prst="rect">
            <a:avLst/>
          </a:prstGeom>
          <a:noFill/>
        </p:spPr>
        <p:txBody>
          <a:bodyPr wrap="square" rtlCol="0">
            <a:spAutoFit/>
          </a:bodyPr>
          <a:lstStyle/>
          <a:p>
            <a:r>
              <a:rPr lang="ru-RU" sz="2800" dirty="0"/>
              <a:t>Другими  словами,  во  взвешенном полном графе требуется  найти гамильтонов цикл минимального веса. Простота формулировки, конечность множества  допусти-</a:t>
            </a:r>
            <a:r>
              <a:rPr lang="ru-RU" sz="2800" dirty="0" err="1"/>
              <a:t>мых</a:t>
            </a:r>
            <a:r>
              <a:rPr lang="ru-RU" sz="2800" dirty="0"/>
              <a:t>  решений,  наглядность  и,  в  тоже  время,  </a:t>
            </a:r>
            <a:r>
              <a:rPr lang="ru-RU" sz="2800" dirty="0" err="1"/>
              <a:t>колоссаль-ные</a:t>
            </a:r>
            <a:r>
              <a:rPr lang="ru-RU" sz="2800" dirty="0"/>
              <a:t>  затраты на полный перебор до сих пор подталкивают математиков к разработке все новых и новых численных  методов. </a:t>
            </a:r>
          </a:p>
        </p:txBody>
      </p:sp>
    </p:spTree>
    <p:extLst>
      <p:ext uri="{BB962C8B-B14F-4D97-AF65-F5344CB8AC3E}">
        <p14:creationId xmlns:p14="http://schemas.microsoft.com/office/powerpoint/2010/main" val="259613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7384"/>
            <a:ext cx="9144000" cy="523220"/>
          </a:xfrm>
          <a:prstGeom prst="rect">
            <a:avLst/>
          </a:prstGeom>
          <a:noFill/>
        </p:spPr>
        <p:txBody>
          <a:bodyPr wrap="square" rtlCol="0">
            <a:spAutoFit/>
          </a:bodyPr>
          <a:lstStyle/>
          <a:p>
            <a:r>
              <a:rPr lang="ru-RU" sz="2800" b="1" dirty="0">
                <a:solidFill>
                  <a:srgbClr val="FF0000"/>
                </a:solidFill>
              </a:rPr>
              <a:t>9. Потоки в сетях.</a:t>
            </a:r>
          </a:p>
        </p:txBody>
      </p:sp>
      <p:sp>
        <p:nvSpPr>
          <p:cNvPr id="3" name="TextBox 2"/>
          <p:cNvSpPr txBox="1"/>
          <p:nvPr/>
        </p:nvSpPr>
        <p:spPr>
          <a:xfrm>
            <a:off x="107504" y="1628800"/>
            <a:ext cx="8856984" cy="523220"/>
          </a:xfrm>
          <a:prstGeom prst="rect">
            <a:avLst/>
          </a:prstGeom>
          <a:noFill/>
        </p:spPr>
        <p:txBody>
          <a:bodyPr wrap="square" rtlCol="0">
            <a:spAutoFit/>
          </a:bodyPr>
          <a:lstStyle/>
          <a:p>
            <a:r>
              <a:rPr lang="ru-RU" sz="2800" b="1" dirty="0">
                <a:solidFill>
                  <a:srgbClr val="FF0000"/>
                </a:solidFill>
              </a:rPr>
              <a:t>10. </a:t>
            </a:r>
            <a:r>
              <a:rPr lang="ru-RU" sz="2800" b="1" dirty="0" err="1">
                <a:solidFill>
                  <a:srgbClr val="FF0000"/>
                </a:solidFill>
              </a:rPr>
              <a:t>Паросочетания</a:t>
            </a:r>
            <a:r>
              <a:rPr lang="ru-RU" sz="2800" b="1" dirty="0">
                <a:solidFill>
                  <a:srgbClr val="FF0000"/>
                </a:solidFill>
              </a:rPr>
              <a:t>, транспортная задача</a:t>
            </a:r>
          </a:p>
        </p:txBody>
      </p:sp>
      <p:sp>
        <p:nvSpPr>
          <p:cNvPr id="4" name="TextBox 3"/>
          <p:cNvSpPr txBox="1"/>
          <p:nvPr/>
        </p:nvSpPr>
        <p:spPr>
          <a:xfrm>
            <a:off x="107504" y="332656"/>
            <a:ext cx="8856984" cy="1384995"/>
          </a:xfrm>
          <a:prstGeom prst="rect">
            <a:avLst/>
          </a:prstGeom>
          <a:noFill/>
        </p:spPr>
        <p:txBody>
          <a:bodyPr wrap="square" rtlCol="0">
            <a:spAutoFit/>
          </a:bodyPr>
          <a:lstStyle/>
          <a:p>
            <a:r>
              <a:rPr lang="ru-RU" sz="2800" dirty="0"/>
              <a:t>Одна из наиболее интересных  и важных задач в теории графов – определение максимального потока, </a:t>
            </a:r>
            <a:r>
              <a:rPr lang="ru-RU" sz="2800" dirty="0" err="1"/>
              <a:t>проте-кающего</a:t>
            </a:r>
            <a:r>
              <a:rPr lang="ru-RU" sz="2800" dirty="0"/>
              <a:t> от вершины </a:t>
            </a:r>
            <a:r>
              <a:rPr lang="en-US" sz="2800" i="1" dirty="0"/>
              <a:t>s </a:t>
            </a:r>
            <a:r>
              <a:rPr lang="ru-RU" sz="2800" dirty="0"/>
              <a:t>до</a:t>
            </a:r>
            <a:r>
              <a:rPr lang="en-US" sz="2800" i="1" dirty="0"/>
              <a:t> t</a:t>
            </a:r>
            <a:r>
              <a:rPr lang="ru-RU" sz="2800" i="1" dirty="0"/>
              <a:t>.</a:t>
            </a:r>
            <a:endParaRPr lang="ru-RU" sz="2800" dirty="0"/>
          </a:p>
        </p:txBody>
      </p:sp>
      <p:sp>
        <p:nvSpPr>
          <p:cNvPr id="5" name="TextBox 4"/>
          <p:cNvSpPr txBox="1"/>
          <p:nvPr/>
        </p:nvSpPr>
        <p:spPr>
          <a:xfrm>
            <a:off x="0" y="2060848"/>
            <a:ext cx="9036496" cy="3108543"/>
          </a:xfrm>
          <a:prstGeom prst="rect">
            <a:avLst/>
          </a:prstGeom>
          <a:noFill/>
        </p:spPr>
        <p:txBody>
          <a:bodyPr wrap="square" rtlCol="0">
            <a:spAutoFit/>
          </a:bodyPr>
          <a:lstStyle/>
          <a:p>
            <a:r>
              <a:rPr lang="ru-RU" sz="2800" dirty="0" err="1"/>
              <a:t>Паросочетание</a:t>
            </a:r>
            <a:r>
              <a:rPr lang="ru-RU" sz="2800" dirty="0"/>
              <a:t> (</a:t>
            </a:r>
            <a:r>
              <a:rPr lang="ru-RU" sz="2800" dirty="0" err="1"/>
              <a:t>matching</a:t>
            </a:r>
            <a:r>
              <a:rPr lang="ru-RU" sz="2800" dirty="0"/>
              <a:t>) — такое подмножество рёбер </a:t>
            </a:r>
            <a:r>
              <a:rPr lang="ru-RU" sz="2800" i="1" dirty="0"/>
              <a:t>M</a:t>
            </a:r>
            <a:r>
              <a:rPr lang="ru-RU" sz="2800" dirty="0"/>
              <a:t> ⊆ </a:t>
            </a:r>
            <a:r>
              <a:rPr lang="ru-RU" sz="2800" i="1" dirty="0"/>
              <a:t>E</a:t>
            </a:r>
            <a:r>
              <a:rPr lang="ru-RU" sz="2800" dirty="0"/>
              <a:t>, что никакие два ребра не имеют общих концов. </a:t>
            </a:r>
            <a:r>
              <a:rPr lang="ru-RU" sz="2800" i="1" dirty="0"/>
              <a:t>Совершенное </a:t>
            </a:r>
            <a:r>
              <a:rPr lang="ru-RU" sz="2800" i="1" dirty="0" err="1"/>
              <a:t>паросочетание</a:t>
            </a:r>
            <a:r>
              <a:rPr lang="ru-RU" sz="2800" dirty="0"/>
              <a:t>: если в нём участвуют все вершины. </a:t>
            </a:r>
            <a:r>
              <a:rPr lang="ru-RU" sz="2800" dirty="0" err="1"/>
              <a:t>Паросочетание</a:t>
            </a:r>
            <a:r>
              <a:rPr lang="ru-RU" sz="2800" dirty="0"/>
              <a:t> в двудольном графе: модель распределения ресурсов. Пользователи и сервера, к которым они обращаются. Абитуриенты и места в университетах, куда они поступают.</a:t>
            </a:r>
          </a:p>
        </p:txBody>
      </p:sp>
      <p:sp>
        <p:nvSpPr>
          <p:cNvPr id="6" name="TextBox 5"/>
          <p:cNvSpPr txBox="1"/>
          <p:nvPr/>
        </p:nvSpPr>
        <p:spPr>
          <a:xfrm>
            <a:off x="0" y="5085184"/>
            <a:ext cx="9036496" cy="1815882"/>
          </a:xfrm>
          <a:prstGeom prst="rect">
            <a:avLst/>
          </a:prstGeom>
          <a:noFill/>
        </p:spPr>
        <p:txBody>
          <a:bodyPr wrap="square" rtlCol="0">
            <a:spAutoFit/>
          </a:bodyPr>
          <a:lstStyle/>
          <a:p>
            <a:r>
              <a:rPr lang="ru-RU" sz="2800" dirty="0"/>
              <a:t>Классическая интерпретация: </a:t>
            </a:r>
            <a:r>
              <a:rPr lang="ru-RU" sz="2800" i="1" dirty="0"/>
              <a:t>V</a:t>
            </a:r>
            <a:r>
              <a:rPr lang="ru-RU" sz="2800" dirty="0"/>
              <a:t>1 — юноши, </a:t>
            </a:r>
            <a:r>
              <a:rPr lang="ru-RU" sz="2800" i="1" dirty="0"/>
              <a:t>V</a:t>
            </a:r>
            <a:r>
              <a:rPr lang="ru-RU" sz="2800" dirty="0"/>
              <a:t>2 — </a:t>
            </a:r>
            <a:r>
              <a:rPr lang="ru-RU" sz="2800" dirty="0" err="1"/>
              <a:t>девуш-ки</a:t>
            </a:r>
            <a:r>
              <a:rPr lang="ru-RU" sz="2800" dirty="0"/>
              <a:t>, </a:t>
            </a:r>
            <a:r>
              <a:rPr lang="ru-RU" sz="2800" i="1" dirty="0"/>
              <a:t>E</a:t>
            </a:r>
            <a:r>
              <a:rPr lang="ru-RU" sz="2800" dirty="0"/>
              <a:t> — знакомства (взаимно нравятся друг другу), </a:t>
            </a:r>
            <a:r>
              <a:rPr lang="ru-RU" sz="2800" dirty="0" err="1"/>
              <a:t>паро-сочетание</a:t>
            </a:r>
            <a:r>
              <a:rPr lang="ru-RU" sz="2800" dirty="0"/>
              <a:t> — один из возможных для них способов пережениться (элементы </a:t>
            </a:r>
            <a:r>
              <a:rPr lang="ru-RU" sz="2800" i="1" dirty="0"/>
              <a:t>M</a:t>
            </a:r>
            <a:r>
              <a:rPr lang="ru-RU" sz="2800" dirty="0"/>
              <a:t> — пары).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3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up)">
                                      <p:cBhvr>
                                        <p:cTn id="12" dur="3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up)">
                                      <p:cBhvr>
                                        <p:cTn id="17" dur="3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up)">
                                      <p:cBhvr>
                                        <p:cTn id="22" dur="3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build="allAtOnce"/>
      <p:bldP spid="5" grpId="0" build="allAtOnce"/>
      <p:bldP spid="6" grpId="0" build="allAtOnce"/>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0"/>
            <a:ext cx="8712968" cy="2677656"/>
          </a:xfrm>
          <a:prstGeom prst="rect">
            <a:avLst/>
          </a:prstGeom>
          <a:noFill/>
        </p:spPr>
        <p:txBody>
          <a:bodyPr wrap="square" rtlCol="0">
            <a:spAutoFit/>
          </a:bodyPr>
          <a:lstStyle/>
          <a:p>
            <a:r>
              <a:rPr lang="ru-RU" sz="2800" b="1" dirty="0"/>
              <a:t>Теорема Холла </a:t>
            </a:r>
            <a:r>
              <a:rPr lang="ru-RU" sz="2800" dirty="0"/>
              <a:t>[1935] о свадьбах. Пусть </a:t>
            </a:r>
            <a:r>
              <a:rPr lang="ru-RU" sz="2800" i="1" dirty="0"/>
              <a:t>G</a:t>
            </a:r>
            <a:r>
              <a:rPr lang="ru-RU" sz="2800" dirty="0"/>
              <a:t> = (</a:t>
            </a:r>
            <a:r>
              <a:rPr lang="ru-RU" sz="2800" i="1" dirty="0"/>
              <a:t>V</a:t>
            </a:r>
            <a:r>
              <a:rPr lang="ru-RU" sz="2800" dirty="0"/>
              <a:t>1, </a:t>
            </a:r>
            <a:r>
              <a:rPr lang="ru-RU" sz="2800" i="1" dirty="0"/>
              <a:t>V</a:t>
            </a:r>
            <a:r>
              <a:rPr lang="ru-RU" sz="2800" dirty="0"/>
              <a:t>2, </a:t>
            </a:r>
            <a:r>
              <a:rPr lang="ru-RU" sz="2800" i="1" dirty="0"/>
              <a:t>E</a:t>
            </a:r>
            <a:r>
              <a:rPr lang="ru-RU" sz="2800" dirty="0"/>
              <a:t>) — двудольный граф. Тогда </a:t>
            </a:r>
            <a:r>
              <a:rPr lang="ru-RU" sz="2800" dirty="0" err="1"/>
              <a:t>паросочетание</a:t>
            </a:r>
            <a:r>
              <a:rPr lang="ru-RU" sz="2800" dirty="0"/>
              <a:t>, </a:t>
            </a:r>
            <a:r>
              <a:rPr lang="ru-RU" sz="2800" dirty="0" err="1"/>
              <a:t>покрываю-щее</a:t>
            </a:r>
            <a:r>
              <a:rPr lang="ru-RU" sz="2800" dirty="0"/>
              <a:t> </a:t>
            </a:r>
            <a:r>
              <a:rPr lang="ru-RU" sz="2800" i="1" dirty="0"/>
              <a:t>V</a:t>
            </a:r>
            <a:r>
              <a:rPr lang="ru-RU" sz="2800" dirty="0"/>
              <a:t>1, существует тогда и только тогда, когда для всякого подмножества </a:t>
            </a:r>
            <a:r>
              <a:rPr lang="ru-RU" sz="2800" i="1" dirty="0"/>
              <a:t>V</a:t>
            </a:r>
            <a:r>
              <a:rPr lang="ru-RU" sz="2800" dirty="0"/>
              <a:t>1 размера </a:t>
            </a:r>
            <a:r>
              <a:rPr lang="ru-RU" sz="2800" i="1" dirty="0" err="1"/>
              <a:t>k</a:t>
            </a:r>
            <a:r>
              <a:rPr lang="ru-RU" sz="2800" dirty="0"/>
              <a:t>, у вершин этого подмножества в совокупности есть не менее </a:t>
            </a:r>
            <a:r>
              <a:rPr lang="ru-RU" sz="2800" i="1" dirty="0" err="1"/>
              <a:t>k</a:t>
            </a:r>
            <a:r>
              <a:rPr lang="ru-RU" sz="2800" i="1" dirty="0"/>
              <a:t> </a:t>
            </a:r>
            <a:r>
              <a:rPr lang="ru-RU" sz="2800" dirty="0"/>
              <a:t>вершин-соседок в </a:t>
            </a:r>
            <a:r>
              <a:rPr lang="ru-RU" sz="2800" i="1" dirty="0"/>
              <a:t>V</a:t>
            </a:r>
            <a:r>
              <a:rPr lang="ru-RU" sz="2800" dirty="0"/>
              <a:t>2.</a:t>
            </a:r>
          </a:p>
        </p:txBody>
      </p:sp>
      <p:sp>
        <p:nvSpPr>
          <p:cNvPr id="3" name="TextBox 2"/>
          <p:cNvSpPr txBox="1"/>
          <p:nvPr/>
        </p:nvSpPr>
        <p:spPr>
          <a:xfrm>
            <a:off x="179512" y="2636912"/>
            <a:ext cx="8856984" cy="954107"/>
          </a:xfrm>
          <a:prstGeom prst="rect">
            <a:avLst/>
          </a:prstGeom>
          <a:noFill/>
        </p:spPr>
        <p:txBody>
          <a:bodyPr wrap="square" rtlCol="0">
            <a:spAutoFit/>
          </a:bodyPr>
          <a:lstStyle/>
          <a:p>
            <a:r>
              <a:rPr lang="ru-RU" sz="2800" dirty="0"/>
              <a:t>Т.е., у каждых </a:t>
            </a:r>
            <a:r>
              <a:rPr lang="ru-RU" sz="2800" i="1" dirty="0" err="1"/>
              <a:t>k</a:t>
            </a:r>
            <a:r>
              <a:rPr lang="ru-RU" sz="2800" dirty="0"/>
              <a:t> юношей есть не менее </a:t>
            </a:r>
            <a:r>
              <a:rPr lang="ru-RU" sz="2800" i="1" dirty="0" err="1"/>
              <a:t>k</a:t>
            </a:r>
            <a:r>
              <a:rPr lang="ru-RU" sz="2800" dirty="0"/>
              <a:t> знакомых девушек</a:t>
            </a:r>
          </a:p>
        </p:txBody>
      </p:sp>
      <p:sp>
        <p:nvSpPr>
          <p:cNvPr id="4" name="TextBox 3"/>
          <p:cNvSpPr txBox="1"/>
          <p:nvPr/>
        </p:nvSpPr>
        <p:spPr>
          <a:xfrm>
            <a:off x="179512" y="3645024"/>
            <a:ext cx="8640960" cy="523220"/>
          </a:xfrm>
          <a:prstGeom prst="rect">
            <a:avLst/>
          </a:prstGeom>
          <a:noFill/>
        </p:spPr>
        <p:txBody>
          <a:bodyPr wrap="square" rtlCol="0">
            <a:spAutoFit/>
          </a:bodyPr>
          <a:lstStyle/>
          <a:p>
            <a:r>
              <a:rPr lang="ru-RU" sz="2800" b="1" dirty="0"/>
              <a:t>Транспортная задача</a:t>
            </a:r>
          </a:p>
        </p:txBody>
      </p:sp>
      <p:sp>
        <p:nvSpPr>
          <p:cNvPr id="5" name="TextBox 4"/>
          <p:cNvSpPr txBox="1"/>
          <p:nvPr/>
        </p:nvSpPr>
        <p:spPr>
          <a:xfrm>
            <a:off x="179512" y="4293096"/>
            <a:ext cx="8784976" cy="2246769"/>
          </a:xfrm>
          <a:prstGeom prst="rect">
            <a:avLst/>
          </a:prstGeom>
          <a:noFill/>
        </p:spPr>
        <p:txBody>
          <a:bodyPr wrap="square" rtlCol="0">
            <a:spAutoFit/>
          </a:bodyPr>
          <a:lstStyle/>
          <a:p>
            <a:r>
              <a:rPr lang="ru-RU" sz="2800" dirty="0"/>
              <a:t>Имеется </a:t>
            </a:r>
            <a:r>
              <a:rPr lang="en-US" sz="2800" i="1" dirty="0" err="1"/>
              <a:t>i</a:t>
            </a:r>
            <a:r>
              <a:rPr lang="ru-RU" sz="2800" dirty="0"/>
              <a:t> = 1, 2, …, </a:t>
            </a:r>
            <a:r>
              <a:rPr lang="en-US" sz="2800" i="1" dirty="0"/>
              <a:t>m</a:t>
            </a:r>
            <a:r>
              <a:rPr lang="en-US" sz="2800" dirty="0"/>
              <a:t> </a:t>
            </a:r>
            <a:r>
              <a:rPr lang="ru-RU" sz="2800" dirty="0"/>
              <a:t>поставщиков некоторого продукта и </a:t>
            </a:r>
            <a:r>
              <a:rPr lang="en-US" sz="2800" i="1" dirty="0"/>
              <a:t>j</a:t>
            </a:r>
            <a:r>
              <a:rPr lang="ru-RU" sz="2800" dirty="0"/>
              <a:t> = 1, 2, …, </a:t>
            </a:r>
            <a:r>
              <a:rPr lang="en-US" sz="2800" i="1" dirty="0"/>
              <a:t>n</a:t>
            </a:r>
            <a:r>
              <a:rPr lang="ru-RU" sz="2800" dirty="0"/>
              <a:t> пунктов его потребления. Для каждого </a:t>
            </a:r>
            <a:r>
              <a:rPr lang="en-US" sz="2800" i="1" dirty="0" err="1"/>
              <a:t>i</a:t>
            </a:r>
            <a:r>
              <a:rPr lang="en-US" sz="2800" i="1" dirty="0"/>
              <a:t> </a:t>
            </a:r>
            <a:r>
              <a:rPr lang="ru-RU" sz="2800" dirty="0"/>
              <a:t>– го пункта производства задано </a:t>
            </a:r>
            <a:r>
              <a:rPr lang="en-US" sz="2800" i="1" dirty="0" err="1"/>
              <a:t>a</a:t>
            </a:r>
            <a:r>
              <a:rPr lang="en-US" sz="2800" i="1" baseline="-25000" dirty="0" err="1"/>
              <a:t>i</a:t>
            </a:r>
            <a:r>
              <a:rPr lang="ru-RU" sz="2800" i="1" baseline="-25000" dirty="0"/>
              <a:t>   </a:t>
            </a:r>
            <a:r>
              <a:rPr lang="ru-RU" sz="2800" dirty="0"/>
              <a:t>- объем производства, а для каждого</a:t>
            </a:r>
            <a:r>
              <a:rPr lang="ru-RU" sz="2800" i="1" baseline="-25000" dirty="0"/>
              <a:t>    </a:t>
            </a:r>
            <a:r>
              <a:rPr lang="en-US" sz="2800" i="1" dirty="0"/>
              <a:t>j</a:t>
            </a:r>
            <a:r>
              <a:rPr lang="en-US" sz="2800" dirty="0"/>
              <a:t> </a:t>
            </a:r>
            <a:r>
              <a:rPr lang="ru-RU" sz="2800" dirty="0"/>
              <a:t>– го пункта потребления задано </a:t>
            </a:r>
            <a:r>
              <a:rPr lang="en-US" sz="2800" i="1" dirty="0" err="1"/>
              <a:t>b</a:t>
            </a:r>
            <a:r>
              <a:rPr lang="en-US" sz="2800" i="1" baseline="-25000" dirty="0" err="1"/>
              <a:t>j</a:t>
            </a:r>
            <a:r>
              <a:rPr lang="en-US" sz="2800" i="1" dirty="0"/>
              <a:t> </a:t>
            </a:r>
            <a:r>
              <a:rPr lang="ru-RU" sz="2800" dirty="0"/>
              <a:t>– объем потребления.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P spid="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9512" y="-27384"/>
            <a:ext cx="8712968" cy="1384995"/>
          </a:xfrm>
          <a:prstGeom prst="rect">
            <a:avLst/>
          </a:prstGeom>
          <a:noFill/>
        </p:spPr>
        <p:txBody>
          <a:bodyPr wrap="square" rtlCol="0">
            <a:spAutoFit/>
          </a:bodyPr>
          <a:lstStyle/>
          <a:p>
            <a:r>
              <a:rPr lang="ru-RU" sz="2800" dirty="0"/>
              <a:t>Также задано </a:t>
            </a:r>
            <a:r>
              <a:rPr lang="ru-RU" sz="2800" i="1" dirty="0" err="1"/>
              <a:t>с</a:t>
            </a:r>
            <a:r>
              <a:rPr lang="ru-RU" sz="2800" i="1" baseline="-25000" dirty="0" err="1"/>
              <a:t>ij</a:t>
            </a:r>
            <a:r>
              <a:rPr lang="ru-RU" sz="2800" i="1" baseline="-25000" dirty="0"/>
              <a:t> </a:t>
            </a:r>
            <a:r>
              <a:rPr lang="ru-RU" sz="2800" dirty="0"/>
              <a:t>– затраты на перевозку единицы продукта от </a:t>
            </a:r>
            <a:r>
              <a:rPr lang="en-US" sz="2800" i="1" dirty="0" err="1"/>
              <a:t>i</a:t>
            </a:r>
            <a:r>
              <a:rPr lang="en-US" sz="2800" i="1" dirty="0"/>
              <a:t> </a:t>
            </a:r>
            <a:r>
              <a:rPr lang="ru-RU" sz="2800" dirty="0"/>
              <a:t>– го пункта производства до </a:t>
            </a:r>
            <a:r>
              <a:rPr lang="en-US" sz="2800" i="1" dirty="0"/>
              <a:t>j</a:t>
            </a:r>
            <a:r>
              <a:rPr lang="en-US" sz="2800" dirty="0"/>
              <a:t> </a:t>
            </a:r>
            <a:r>
              <a:rPr lang="ru-RU" sz="2800" dirty="0"/>
              <a:t>– го пункта потребления. Обычно соблюдается условие</a:t>
            </a:r>
          </a:p>
        </p:txBody>
      </p:sp>
      <p:pic>
        <p:nvPicPr>
          <p:cNvPr id="300034" name="Picture 2"/>
          <p:cNvPicPr>
            <a:picLocks noChangeAspect="1" noChangeArrowheads="1"/>
          </p:cNvPicPr>
          <p:nvPr/>
        </p:nvPicPr>
        <p:blipFill>
          <a:blip r:embed="rId3" cstate="print"/>
          <a:srcRect/>
          <a:stretch>
            <a:fillRect/>
          </a:stretch>
        </p:blipFill>
        <p:spPr bwMode="auto">
          <a:xfrm>
            <a:off x="3779912" y="1268760"/>
            <a:ext cx="1669276" cy="720080"/>
          </a:xfrm>
          <a:prstGeom prst="rect">
            <a:avLst/>
          </a:prstGeom>
          <a:noFill/>
          <a:ln w="9525">
            <a:noFill/>
            <a:miter lim="800000"/>
            <a:headEnd/>
            <a:tailEnd/>
          </a:ln>
        </p:spPr>
      </p:pic>
      <p:sp>
        <p:nvSpPr>
          <p:cNvPr id="4" name="TextBox 3"/>
          <p:cNvSpPr txBox="1"/>
          <p:nvPr/>
        </p:nvSpPr>
        <p:spPr>
          <a:xfrm>
            <a:off x="179512" y="1916832"/>
            <a:ext cx="8964488" cy="1815882"/>
          </a:xfrm>
          <a:prstGeom prst="rect">
            <a:avLst/>
          </a:prstGeom>
          <a:noFill/>
        </p:spPr>
        <p:txBody>
          <a:bodyPr wrap="square" rtlCol="0">
            <a:spAutoFit/>
          </a:bodyPr>
          <a:lstStyle/>
          <a:p>
            <a:r>
              <a:rPr lang="ru-RU" sz="2800" dirty="0"/>
              <a:t>Требуется составить такой план перевозок, чтобы он:</a:t>
            </a:r>
          </a:p>
          <a:p>
            <a:r>
              <a:rPr lang="ru-RU" sz="2800" dirty="0"/>
              <a:t>1. Не превышал возможности поставщиков;</a:t>
            </a:r>
          </a:p>
          <a:p>
            <a:r>
              <a:rPr lang="ru-RU" sz="2800" dirty="0"/>
              <a:t>2. Полностью обеспечивал всех потребителей;</a:t>
            </a:r>
          </a:p>
          <a:p>
            <a:r>
              <a:rPr lang="ru-RU" sz="2800" dirty="0"/>
              <a:t>3. Давал минимум затрат на перевозку.</a:t>
            </a:r>
          </a:p>
        </p:txBody>
      </p:sp>
      <p:sp>
        <p:nvSpPr>
          <p:cNvPr id="5" name="TextBox 4"/>
          <p:cNvSpPr txBox="1"/>
          <p:nvPr/>
        </p:nvSpPr>
        <p:spPr>
          <a:xfrm>
            <a:off x="251520" y="3717032"/>
            <a:ext cx="8640960" cy="1384995"/>
          </a:xfrm>
          <a:prstGeom prst="rect">
            <a:avLst/>
          </a:prstGeom>
          <a:noFill/>
        </p:spPr>
        <p:txBody>
          <a:bodyPr wrap="square" rtlCol="0">
            <a:spAutoFit/>
          </a:bodyPr>
          <a:lstStyle/>
          <a:p>
            <a:r>
              <a:rPr lang="ru-RU" sz="2800" dirty="0"/>
              <a:t>Если обозначить через </a:t>
            </a:r>
            <a:r>
              <a:rPr lang="ru-RU" sz="2800" i="1" dirty="0" err="1"/>
              <a:t>х</a:t>
            </a:r>
            <a:r>
              <a:rPr lang="ru-RU" sz="2800" i="1" baseline="-25000" dirty="0" err="1"/>
              <a:t>ij</a:t>
            </a:r>
            <a:r>
              <a:rPr lang="ru-RU" sz="2800" i="1" baseline="-25000" dirty="0"/>
              <a:t>  </a:t>
            </a:r>
            <a:r>
              <a:rPr lang="ru-RU" sz="2800" dirty="0"/>
              <a:t>объем перевозок от </a:t>
            </a:r>
            <a:r>
              <a:rPr lang="en-US" sz="2800" i="1" dirty="0" err="1"/>
              <a:t>i</a:t>
            </a:r>
            <a:r>
              <a:rPr lang="en-US" sz="2800" i="1" dirty="0"/>
              <a:t> </a:t>
            </a:r>
            <a:r>
              <a:rPr lang="ru-RU" sz="2800" dirty="0"/>
              <a:t>– го поставщика </a:t>
            </a:r>
            <a:r>
              <a:rPr lang="en-US" sz="2800" i="1" dirty="0"/>
              <a:t>j</a:t>
            </a:r>
            <a:r>
              <a:rPr lang="en-US" sz="2800" dirty="0"/>
              <a:t> </a:t>
            </a:r>
            <a:r>
              <a:rPr lang="ru-RU" sz="2800" dirty="0"/>
              <a:t>– </a:t>
            </a:r>
            <a:r>
              <a:rPr lang="ru-RU" sz="2800" dirty="0" err="1"/>
              <a:t>му</a:t>
            </a:r>
            <a:r>
              <a:rPr lang="ru-RU" sz="2800" dirty="0"/>
              <a:t> потребителю, где </a:t>
            </a:r>
            <a:r>
              <a:rPr lang="ru-RU" sz="2800" i="1" dirty="0" err="1"/>
              <a:t>х</a:t>
            </a:r>
            <a:r>
              <a:rPr lang="ru-RU" sz="2800" i="1" baseline="-25000" dirty="0" err="1"/>
              <a:t>ij</a:t>
            </a:r>
            <a:r>
              <a:rPr lang="ru-RU" sz="2800" dirty="0"/>
              <a:t> </a:t>
            </a:r>
            <a:r>
              <a:rPr lang="ru-RU" sz="2800" dirty="0">
                <a:sym typeface="Symbol"/>
              </a:rPr>
              <a:t></a:t>
            </a:r>
            <a:r>
              <a:rPr lang="ru-RU" sz="2800" dirty="0"/>
              <a:t> 0, то условия 1 – 3 запишутся соответственно как</a:t>
            </a:r>
          </a:p>
        </p:txBody>
      </p:sp>
      <p:sp>
        <p:nvSpPr>
          <p:cNvPr id="300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000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300037" name="Object 5"/>
          <p:cNvGraphicFramePr>
            <a:graphicFrameLocks noChangeAspect="1"/>
          </p:cNvGraphicFramePr>
          <p:nvPr/>
        </p:nvGraphicFramePr>
        <p:xfrm>
          <a:off x="1691680" y="5013176"/>
          <a:ext cx="6093967" cy="1844824"/>
        </p:xfrm>
        <a:graphic>
          <a:graphicData uri="http://schemas.openxmlformats.org/presentationml/2006/ole">
            <mc:AlternateContent xmlns:mc="http://schemas.openxmlformats.org/markup-compatibility/2006">
              <mc:Choice xmlns:v="urn:schemas-microsoft-com:vml" Requires="v">
                <p:oleObj spid="_x0000_s300047" name="Формула" r:id="rId4" imgW="72847200" imgH="21945600" progId="Equation.3">
                  <p:embed/>
                </p:oleObj>
              </mc:Choice>
              <mc:Fallback>
                <p:oleObj name="Формула" r:id="rId4" imgW="72847200" imgH="2194560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5013176"/>
                        <a:ext cx="6093967" cy="18448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00034"/>
                                        </p:tgtEl>
                                        <p:attrNameLst>
                                          <p:attrName>style.visibility</p:attrName>
                                        </p:attrNameLst>
                                      </p:cBhvr>
                                      <p:to>
                                        <p:strVal val="visible"/>
                                      </p:to>
                                    </p:set>
                                    <p:animEffect transition="in" filter="wipe(up)">
                                      <p:cBhvr>
                                        <p:cTn id="7" dur="1000"/>
                                        <p:tgtEl>
                                          <p:spTgt spid="3000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1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1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300037"/>
                                        </p:tgtEl>
                                        <p:attrNameLst>
                                          <p:attrName>style.visibility</p:attrName>
                                        </p:attrNameLst>
                                      </p:cBhvr>
                                      <p:to>
                                        <p:strVal val="visible"/>
                                      </p:to>
                                    </p:set>
                                    <p:animEffect transition="in" filter="wipe(up)">
                                      <p:cBhvr>
                                        <p:cTn id="22" dur="1000"/>
                                        <p:tgtEl>
                                          <p:spTgt spid="300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
            <a:ext cx="9144000" cy="1268760"/>
          </a:xfrm>
        </p:spPr>
        <p:txBody>
          <a:bodyPr/>
          <a:lstStyle/>
          <a:p>
            <a:pPr marL="0" indent="0">
              <a:buNone/>
            </a:pPr>
            <a:r>
              <a:rPr lang="ru-RU" dirty="0"/>
              <a:t>Вершина степени 1 называется </a:t>
            </a:r>
            <a:r>
              <a:rPr lang="ru-RU" i="1" dirty="0">
                <a:solidFill>
                  <a:srgbClr val="FF0000"/>
                </a:solidFill>
              </a:rPr>
              <a:t>висячей</a:t>
            </a:r>
            <a:r>
              <a:rPr lang="ru-RU" dirty="0"/>
              <a:t>. Вершина степени 0 называется </a:t>
            </a:r>
            <a:r>
              <a:rPr lang="ru-RU" i="1" dirty="0">
                <a:solidFill>
                  <a:srgbClr val="FF0000"/>
                </a:solidFill>
              </a:rPr>
              <a:t>изолированной</a:t>
            </a:r>
            <a:r>
              <a:rPr lang="ru-RU" dirty="0"/>
              <a:t>.</a:t>
            </a:r>
          </a:p>
        </p:txBody>
      </p:sp>
      <p:pic>
        <p:nvPicPr>
          <p:cNvPr id="229380" name="Picture 4" descr="Картинки по запросу теория графов"/>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1233312"/>
            <a:ext cx="3171825" cy="2095501"/>
          </a:xfrm>
          <a:prstGeom prst="rect">
            <a:avLst/>
          </a:prstGeom>
          <a:noFill/>
          <a:extLst>
            <a:ext uri="{909E8E84-426E-40DD-AFC4-6F175D3DCCD1}">
              <a14:hiddenFill xmlns:a14="http://schemas.microsoft.com/office/drawing/2010/main">
                <a:solidFill>
                  <a:srgbClr val="FFFFFF"/>
                </a:solidFill>
              </a14:hiddenFill>
            </a:ext>
          </a:extLst>
        </p:spPr>
      </p:pic>
      <p:sp>
        <p:nvSpPr>
          <p:cNvPr id="4" name="Овал 3"/>
          <p:cNvSpPr/>
          <p:nvPr/>
        </p:nvSpPr>
        <p:spPr>
          <a:xfrm>
            <a:off x="631235" y="2499232"/>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631235" y="2492896"/>
            <a:ext cx="576064" cy="584775"/>
          </a:xfrm>
          <a:prstGeom prst="rect">
            <a:avLst/>
          </a:prstGeom>
          <a:noFill/>
        </p:spPr>
        <p:txBody>
          <a:bodyPr wrap="square" rtlCol="0">
            <a:spAutoFit/>
          </a:bodyPr>
          <a:lstStyle/>
          <a:p>
            <a:pPr algn="ctr"/>
            <a:r>
              <a:rPr lang="ru-RU" sz="3200" dirty="0"/>
              <a:t>7</a:t>
            </a:r>
          </a:p>
        </p:txBody>
      </p:sp>
      <p:sp>
        <p:nvSpPr>
          <p:cNvPr id="8" name="Объект 2"/>
          <p:cNvSpPr txBox="1">
            <a:spLocks/>
          </p:cNvSpPr>
          <p:nvPr/>
        </p:nvSpPr>
        <p:spPr>
          <a:xfrm>
            <a:off x="152400" y="3312368"/>
            <a:ext cx="9144000" cy="328498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Font typeface="Arial" pitchFamily="34" charset="0"/>
              <a:buNone/>
            </a:pPr>
            <a:r>
              <a:rPr lang="ru-RU" dirty="0"/>
              <a:t>       </a:t>
            </a:r>
            <a:r>
              <a:rPr lang="ru-RU" dirty="0" err="1"/>
              <a:t>Неограф</a:t>
            </a:r>
            <a:r>
              <a:rPr lang="ru-RU" dirty="0"/>
              <a:t>                                         Орграф                    </a:t>
            </a:r>
          </a:p>
          <a:p>
            <a:pPr marL="0" indent="0">
              <a:spcBef>
                <a:spcPts val="0"/>
              </a:spcBef>
              <a:buNone/>
            </a:pPr>
            <a:r>
              <a:rPr lang="ru-RU" i="1" dirty="0">
                <a:sym typeface="Symbol"/>
              </a:rPr>
              <a:t></a:t>
            </a:r>
            <a:r>
              <a:rPr lang="ru-RU" dirty="0"/>
              <a:t>(</a:t>
            </a:r>
            <a:r>
              <a:rPr lang="en-US" i="1" dirty="0"/>
              <a:t>x</a:t>
            </a:r>
            <a:r>
              <a:rPr lang="ru-RU" i="1" baseline="-25000" dirty="0"/>
              <a:t>1</a:t>
            </a:r>
            <a:r>
              <a:rPr lang="ru-RU" dirty="0"/>
              <a:t>) = </a:t>
            </a:r>
            <a:r>
              <a:rPr lang="ru-RU" i="1" dirty="0">
                <a:sym typeface="Symbol"/>
              </a:rPr>
              <a:t></a:t>
            </a:r>
            <a:r>
              <a:rPr lang="ru-RU" dirty="0"/>
              <a:t>(</a:t>
            </a:r>
            <a:r>
              <a:rPr lang="en-US" i="1" dirty="0"/>
              <a:t>x</a:t>
            </a:r>
            <a:r>
              <a:rPr lang="ru-RU" i="1" baseline="-25000" dirty="0"/>
              <a:t>3</a:t>
            </a:r>
            <a:r>
              <a:rPr lang="ru-RU" dirty="0"/>
              <a:t>) = 2, </a:t>
            </a:r>
          </a:p>
          <a:p>
            <a:pPr marL="0" indent="0">
              <a:spcBef>
                <a:spcPts val="0"/>
              </a:spcBef>
              <a:buNone/>
            </a:pPr>
            <a:r>
              <a:rPr lang="ru-RU" i="1" dirty="0">
                <a:sym typeface="Symbol"/>
              </a:rPr>
              <a:t></a:t>
            </a:r>
            <a:r>
              <a:rPr lang="ru-RU" dirty="0"/>
              <a:t>(</a:t>
            </a:r>
            <a:r>
              <a:rPr lang="en-US" i="1" dirty="0"/>
              <a:t>x</a:t>
            </a:r>
            <a:r>
              <a:rPr lang="ru-RU" i="1" baseline="-25000" dirty="0"/>
              <a:t>2</a:t>
            </a:r>
            <a:r>
              <a:rPr lang="ru-RU" dirty="0"/>
              <a:t>) = </a:t>
            </a:r>
            <a:r>
              <a:rPr lang="ru-RU" i="1" dirty="0">
                <a:sym typeface="Symbol"/>
              </a:rPr>
              <a:t></a:t>
            </a:r>
            <a:r>
              <a:rPr lang="ru-RU" dirty="0"/>
              <a:t>(</a:t>
            </a:r>
            <a:r>
              <a:rPr lang="en-US" i="1" dirty="0"/>
              <a:t>x</a:t>
            </a:r>
            <a:r>
              <a:rPr lang="ru-RU" i="1" baseline="-25000" dirty="0"/>
              <a:t>4</a:t>
            </a:r>
            <a:r>
              <a:rPr lang="ru-RU" dirty="0"/>
              <a:t>) =</a:t>
            </a:r>
            <a:r>
              <a:rPr lang="ru-RU" i="1" dirty="0">
                <a:sym typeface="Symbol"/>
              </a:rPr>
              <a:t> </a:t>
            </a:r>
            <a:r>
              <a:rPr lang="ru-RU" dirty="0"/>
              <a:t>(</a:t>
            </a:r>
            <a:r>
              <a:rPr lang="en-US" i="1" dirty="0"/>
              <a:t>x</a:t>
            </a:r>
            <a:r>
              <a:rPr lang="ru-RU" i="1" baseline="-25000" dirty="0"/>
              <a:t>5</a:t>
            </a:r>
            <a:r>
              <a:rPr lang="ru-RU" dirty="0"/>
              <a:t>) =  3,</a:t>
            </a:r>
          </a:p>
          <a:p>
            <a:pPr marL="0" indent="0">
              <a:spcBef>
                <a:spcPts val="0"/>
              </a:spcBef>
              <a:buNone/>
            </a:pPr>
            <a:r>
              <a:rPr lang="ru-RU" i="1" dirty="0">
                <a:sym typeface="Symbol"/>
              </a:rPr>
              <a:t></a:t>
            </a:r>
            <a:r>
              <a:rPr lang="ru-RU" dirty="0"/>
              <a:t>(</a:t>
            </a:r>
            <a:r>
              <a:rPr lang="en-US" i="1" dirty="0"/>
              <a:t>x</a:t>
            </a:r>
            <a:r>
              <a:rPr lang="ru-RU" i="1" baseline="-25000" dirty="0"/>
              <a:t>6</a:t>
            </a:r>
            <a:r>
              <a:rPr lang="ru-RU" dirty="0"/>
              <a:t>) = 1, </a:t>
            </a:r>
            <a:r>
              <a:rPr lang="ru-RU" i="1" dirty="0">
                <a:sym typeface="Symbol"/>
              </a:rPr>
              <a:t></a:t>
            </a:r>
            <a:r>
              <a:rPr lang="ru-RU" dirty="0"/>
              <a:t>(</a:t>
            </a:r>
            <a:r>
              <a:rPr lang="en-US" i="1" dirty="0"/>
              <a:t>x</a:t>
            </a:r>
            <a:r>
              <a:rPr lang="ru-RU" i="1" baseline="-25000" dirty="0"/>
              <a:t>7</a:t>
            </a:r>
            <a:r>
              <a:rPr lang="ru-RU" dirty="0"/>
              <a:t>) = 0 .</a:t>
            </a:r>
          </a:p>
          <a:p>
            <a:pPr marL="0" indent="0">
              <a:spcBef>
                <a:spcPts val="0"/>
              </a:spcBef>
              <a:buNone/>
            </a:pPr>
            <a:r>
              <a:rPr lang="ru-RU" dirty="0"/>
              <a:t>Вершина </a:t>
            </a:r>
            <a:r>
              <a:rPr lang="en-US" i="1" dirty="0"/>
              <a:t>x</a:t>
            </a:r>
            <a:r>
              <a:rPr lang="ru-RU" i="1" baseline="-25000" dirty="0"/>
              <a:t>6</a:t>
            </a:r>
            <a:r>
              <a:rPr lang="ru-RU" dirty="0"/>
              <a:t>  </a:t>
            </a:r>
            <a:r>
              <a:rPr lang="ru-RU" i="1" dirty="0">
                <a:solidFill>
                  <a:srgbClr val="FF0000"/>
                </a:solidFill>
              </a:rPr>
              <a:t>висячая</a:t>
            </a:r>
            <a:r>
              <a:rPr lang="ru-RU" dirty="0"/>
              <a:t>. </a:t>
            </a:r>
          </a:p>
          <a:p>
            <a:pPr marL="0" indent="0">
              <a:spcBef>
                <a:spcPts val="0"/>
              </a:spcBef>
              <a:buNone/>
            </a:pPr>
            <a:r>
              <a:rPr lang="ru-RU" dirty="0"/>
              <a:t>Вершина </a:t>
            </a:r>
            <a:r>
              <a:rPr lang="en-US" i="1" dirty="0"/>
              <a:t>x</a:t>
            </a:r>
            <a:r>
              <a:rPr lang="ru-RU" i="1" baseline="-25000" dirty="0"/>
              <a:t>7 </a:t>
            </a:r>
            <a:r>
              <a:rPr lang="ru-RU" dirty="0"/>
              <a:t> </a:t>
            </a:r>
            <a:r>
              <a:rPr lang="ru-RU" i="1" dirty="0">
                <a:solidFill>
                  <a:srgbClr val="FF0000"/>
                </a:solidFill>
              </a:rPr>
              <a:t>изолированная</a:t>
            </a:r>
            <a:r>
              <a:rPr lang="ru-RU" dirty="0"/>
              <a:t>.</a:t>
            </a:r>
          </a:p>
        </p:txBody>
      </p:sp>
      <p:sp>
        <p:nvSpPr>
          <p:cNvPr id="11" name="Овал 10"/>
          <p:cNvSpPr/>
          <p:nvPr/>
        </p:nvSpPr>
        <p:spPr>
          <a:xfrm>
            <a:off x="7092280" y="1124744"/>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7544003" y="2571240"/>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Овал 12"/>
          <p:cNvSpPr/>
          <p:nvPr/>
        </p:nvSpPr>
        <p:spPr>
          <a:xfrm>
            <a:off x="5318754" y="1227305"/>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Овал 13"/>
          <p:cNvSpPr/>
          <p:nvPr/>
        </p:nvSpPr>
        <p:spPr>
          <a:xfrm>
            <a:off x="5527779" y="2643248"/>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8117001" y="1672374"/>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6372200" y="1995176"/>
            <a:ext cx="556389" cy="569728"/>
          </a:xfrm>
          <a:prstGeom prst="ellipse">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5508104" y="2628201"/>
            <a:ext cx="576064" cy="584775"/>
          </a:xfrm>
          <a:prstGeom prst="rect">
            <a:avLst/>
          </a:prstGeom>
          <a:noFill/>
        </p:spPr>
        <p:txBody>
          <a:bodyPr wrap="square" rtlCol="0">
            <a:spAutoFit/>
          </a:bodyPr>
          <a:lstStyle/>
          <a:p>
            <a:pPr algn="ctr"/>
            <a:r>
              <a:rPr lang="ru-RU" sz="3200" dirty="0"/>
              <a:t>6</a:t>
            </a:r>
          </a:p>
        </p:txBody>
      </p:sp>
      <p:sp>
        <p:nvSpPr>
          <p:cNvPr id="10" name="TextBox 9"/>
          <p:cNvSpPr txBox="1"/>
          <p:nvPr/>
        </p:nvSpPr>
        <p:spPr>
          <a:xfrm>
            <a:off x="5220072" y="1196752"/>
            <a:ext cx="792088" cy="584775"/>
          </a:xfrm>
          <a:prstGeom prst="rect">
            <a:avLst/>
          </a:prstGeom>
          <a:noFill/>
        </p:spPr>
        <p:txBody>
          <a:bodyPr wrap="square" rtlCol="0">
            <a:spAutoFit/>
          </a:bodyPr>
          <a:lstStyle/>
          <a:p>
            <a:pPr algn="ctr"/>
            <a:r>
              <a:rPr lang="ru-RU" sz="3200" dirty="0"/>
              <a:t>5</a:t>
            </a:r>
          </a:p>
        </p:txBody>
      </p:sp>
      <p:sp>
        <p:nvSpPr>
          <p:cNvPr id="18" name="TextBox 17"/>
          <p:cNvSpPr txBox="1"/>
          <p:nvPr/>
        </p:nvSpPr>
        <p:spPr>
          <a:xfrm>
            <a:off x="6403246" y="1989739"/>
            <a:ext cx="576064" cy="584775"/>
          </a:xfrm>
          <a:prstGeom prst="rect">
            <a:avLst/>
          </a:prstGeom>
          <a:noFill/>
        </p:spPr>
        <p:txBody>
          <a:bodyPr wrap="square" rtlCol="0">
            <a:spAutoFit/>
          </a:bodyPr>
          <a:lstStyle/>
          <a:p>
            <a:pPr algn="ctr"/>
            <a:r>
              <a:rPr lang="ru-RU" sz="3200" dirty="0"/>
              <a:t>4</a:t>
            </a:r>
          </a:p>
        </p:txBody>
      </p:sp>
      <p:sp>
        <p:nvSpPr>
          <p:cNvPr id="19" name="TextBox 18"/>
          <p:cNvSpPr txBox="1"/>
          <p:nvPr/>
        </p:nvSpPr>
        <p:spPr>
          <a:xfrm>
            <a:off x="7164288" y="1124744"/>
            <a:ext cx="576064" cy="584775"/>
          </a:xfrm>
          <a:prstGeom prst="rect">
            <a:avLst/>
          </a:prstGeom>
          <a:noFill/>
        </p:spPr>
        <p:txBody>
          <a:bodyPr wrap="square" rtlCol="0">
            <a:spAutoFit/>
          </a:bodyPr>
          <a:lstStyle/>
          <a:p>
            <a:r>
              <a:rPr lang="ru-RU" sz="3200" dirty="0"/>
              <a:t>3</a:t>
            </a:r>
          </a:p>
        </p:txBody>
      </p:sp>
      <p:sp>
        <p:nvSpPr>
          <p:cNvPr id="20" name="TextBox 19"/>
          <p:cNvSpPr txBox="1"/>
          <p:nvPr/>
        </p:nvSpPr>
        <p:spPr>
          <a:xfrm>
            <a:off x="7524328" y="2564904"/>
            <a:ext cx="576064" cy="584775"/>
          </a:xfrm>
          <a:prstGeom prst="rect">
            <a:avLst/>
          </a:prstGeom>
          <a:noFill/>
        </p:spPr>
        <p:txBody>
          <a:bodyPr wrap="square" rtlCol="0">
            <a:spAutoFit/>
          </a:bodyPr>
          <a:lstStyle/>
          <a:p>
            <a:pPr algn="ctr"/>
            <a:r>
              <a:rPr lang="ru-RU" sz="3200" dirty="0"/>
              <a:t>2</a:t>
            </a:r>
          </a:p>
        </p:txBody>
      </p:sp>
      <p:sp>
        <p:nvSpPr>
          <p:cNvPr id="21" name="TextBox 20"/>
          <p:cNvSpPr txBox="1"/>
          <p:nvPr/>
        </p:nvSpPr>
        <p:spPr>
          <a:xfrm>
            <a:off x="8100392" y="1628800"/>
            <a:ext cx="576064" cy="584775"/>
          </a:xfrm>
          <a:prstGeom prst="rect">
            <a:avLst/>
          </a:prstGeom>
          <a:noFill/>
        </p:spPr>
        <p:txBody>
          <a:bodyPr wrap="square" rtlCol="0">
            <a:spAutoFit/>
          </a:bodyPr>
          <a:lstStyle/>
          <a:p>
            <a:pPr algn="ctr"/>
            <a:r>
              <a:rPr lang="ru-RU" sz="3200" dirty="0"/>
              <a:t>1</a:t>
            </a:r>
          </a:p>
        </p:txBody>
      </p:sp>
      <p:cxnSp>
        <p:nvCxnSpPr>
          <p:cNvPr id="7" name="Прямая со стрелкой 6"/>
          <p:cNvCxnSpPr/>
          <p:nvPr/>
        </p:nvCxnSpPr>
        <p:spPr>
          <a:xfrm flipV="1">
            <a:off x="5875143" y="1409608"/>
            <a:ext cx="1217137" cy="75770"/>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4" idx="0"/>
          </p:cNvCxnSpPr>
          <p:nvPr/>
        </p:nvCxnSpPr>
        <p:spPr>
          <a:xfrm>
            <a:off x="5675904" y="1778043"/>
            <a:ext cx="130070" cy="865205"/>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stCxn id="16" idx="6"/>
            <a:endCxn id="15" idx="2"/>
          </p:cNvCxnSpPr>
          <p:nvPr/>
        </p:nvCxnSpPr>
        <p:spPr>
          <a:xfrm flipV="1">
            <a:off x="6928589" y="1957238"/>
            <a:ext cx="1188412" cy="322802"/>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p:cNvCxnSpPr>
            <a:endCxn id="20" idx="1"/>
          </p:cNvCxnSpPr>
          <p:nvPr/>
        </p:nvCxnSpPr>
        <p:spPr>
          <a:xfrm>
            <a:off x="6776268" y="2551503"/>
            <a:ext cx="748060" cy="305789"/>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p:nvPr/>
        </p:nvCxnSpPr>
        <p:spPr>
          <a:xfrm>
            <a:off x="6084168" y="2968789"/>
            <a:ext cx="1438627" cy="31924"/>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20" idx="0"/>
          </p:cNvCxnSpPr>
          <p:nvPr/>
        </p:nvCxnSpPr>
        <p:spPr>
          <a:xfrm flipH="1" flipV="1">
            <a:off x="7397103" y="1655200"/>
            <a:ext cx="415257" cy="909704"/>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p:cNvCxnSpPr/>
          <p:nvPr/>
        </p:nvCxnSpPr>
        <p:spPr>
          <a:xfrm>
            <a:off x="5843837" y="1709519"/>
            <a:ext cx="648985" cy="397549"/>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p:cNvCxnSpPr>
            <a:stCxn id="12" idx="6"/>
          </p:cNvCxnSpPr>
          <p:nvPr/>
        </p:nvCxnSpPr>
        <p:spPr>
          <a:xfrm flipV="1">
            <a:off x="8100392" y="2266866"/>
            <a:ext cx="316011" cy="589238"/>
          </a:xfrm>
          <a:prstGeom prst="straightConnector1">
            <a:avLst/>
          </a:prstGeom>
          <a:ln w="31750" cap="sq">
            <a:solidFill>
              <a:schemeClr val="tx1"/>
            </a:solidFill>
            <a:headEnd type="none"/>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1458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200329"/>
          </a:xfrm>
          <a:prstGeom prst="rect">
            <a:avLst/>
          </a:prstGeom>
          <a:noFill/>
        </p:spPr>
        <p:txBody>
          <a:bodyPr wrap="square" rtlCol="0">
            <a:spAutoFit/>
          </a:bodyPr>
          <a:lstStyle/>
          <a:p>
            <a:pPr algn="ctr"/>
            <a:r>
              <a:rPr lang="ru-RU" sz="2400" b="1" dirty="0">
                <a:solidFill>
                  <a:srgbClr val="FF0000"/>
                </a:solidFill>
              </a:rPr>
              <a:t>Законы </a:t>
            </a:r>
            <a:r>
              <a:rPr lang="ru-RU" sz="2400" b="1" dirty="0" err="1">
                <a:solidFill>
                  <a:srgbClr val="FF0000"/>
                </a:solidFill>
              </a:rPr>
              <a:t>Мэрфи</a:t>
            </a:r>
            <a:r>
              <a:rPr lang="ru-RU" sz="2400" b="1" dirty="0">
                <a:solidFill>
                  <a:srgbClr val="FF0000"/>
                </a:solidFill>
              </a:rPr>
              <a:t> для программистов. Теория ошибок</a:t>
            </a:r>
            <a:endParaRPr lang="ru-RU" sz="2400" dirty="0">
              <a:solidFill>
                <a:srgbClr val="FF0000"/>
              </a:solidFill>
            </a:endParaRPr>
          </a:p>
          <a:p>
            <a:pPr marL="457200" lvl="0" indent="-457200">
              <a:buFont typeface="+mj-lt"/>
              <a:buAutoNum type="arabicPeriod"/>
            </a:pPr>
            <a:r>
              <a:rPr lang="ru-RU" sz="2400" dirty="0"/>
              <a:t>Если отладка - процесс удаления ошибок, то программирование должно быть процессом их внесения.</a:t>
            </a:r>
          </a:p>
        </p:txBody>
      </p:sp>
      <p:sp>
        <p:nvSpPr>
          <p:cNvPr id="4" name="TextBox 3"/>
          <p:cNvSpPr txBox="1"/>
          <p:nvPr/>
        </p:nvSpPr>
        <p:spPr>
          <a:xfrm>
            <a:off x="0" y="1052736"/>
            <a:ext cx="9144000" cy="830997"/>
          </a:xfrm>
          <a:prstGeom prst="rect">
            <a:avLst/>
          </a:prstGeom>
          <a:noFill/>
        </p:spPr>
        <p:txBody>
          <a:bodyPr wrap="square" rtlCol="0">
            <a:spAutoFit/>
          </a:bodyPr>
          <a:lstStyle/>
          <a:p>
            <a:pPr marL="457200" lvl="0" indent="-457200"/>
            <a:r>
              <a:rPr lang="ru-RU" sz="2400" dirty="0"/>
              <a:t>2.   Ошибки так же неисчерпаемы, как и атом. </a:t>
            </a:r>
          </a:p>
          <a:p>
            <a:pPr marL="457200" indent="-457200"/>
            <a:r>
              <a:rPr lang="ru-RU" sz="2400" i="1" dirty="0"/>
              <a:t>Аксиома.</a:t>
            </a:r>
            <a:r>
              <a:rPr lang="ru-RU" sz="2400" dirty="0"/>
              <a:t> В любой программе есть ошибки. </a:t>
            </a:r>
          </a:p>
        </p:txBody>
      </p:sp>
      <p:sp>
        <p:nvSpPr>
          <p:cNvPr id="5" name="TextBox 4"/>
          <p:cNvSpPr txBox="1"/>
          <p:nvPr/>
        </p:nvSpPr>
        <p:spPr>
          <a:xfrm>
            <a:off x="0" y="1772816"/>
            <a:ext cx="9144000" cy="830997"/>
          </a:xfrm>
          <a:prstGeom prst="rect">
            <a:avLst/>
          </a:prstGeom>
          <a:noFill/>
        </p:spPr>
        <p:txBody>
          <a:bodyPr wrap="square" rtlCol="0">
            <a:spAutoFit/>
          </a:bodyPr>
          <a:lstStyle/>
          <a:p>
            <a:pPr lvl="0"/>
            <a:r>
              <a:rPr lang="ru-RU" sz="2400" dirty="0"/>
              <a:t>3.   Закон пропорциональности. Чем более программа необходима, тем больше в ней ошибок. </a:t>
            </a:r>
          </a:p>
        </p:txBody>
      </p:sp>
      <p:sp>
        <p:nvSpPr>
          <p:cNvPr id="6" name="TextBox 5"/>
          <p:cNvSpPr txBox="1"/>
          <p:nvPr/>
        </p:nvSpPr>
        <p:spPr>
          <a:xfrm>
            <a:off x="0" y="2492896"/>
            <a:ext cx="9144000" cy="830997"/>
          </a:xfrm>
          <a:prstGeom prst="rect">
            <a:avLst/>
          </a:prstGeom>
          <a:noFill/>
        </p:spPr>
        <p:txBody>
          <a:bodyPr wrap="square" rtlCol="0">
            <a:spAutoFit/>
          </a:bodyPr>
          <a:lstStyle/>
          <a:p>
            <a:r>
              <a:rPr lang="ru-RU" sz="2400" dirty="0"/>
              <a:t> </a:t>
            </a:r>
            <a:r>
              <a:rPr lang="ru-RU" sz="2400" i="1" dirty="0"/>
              <a:t>Следствие.</a:t>
            </a:r>
            <a:r>
              <a:rPr lang="ru-RU" sz="2400" dirty="0"/>
              <a:t> Ошибок не содержит лишь совершенно ненужная программа. </a:t>
            </a:r>
          </a:p>
        </p:txBody>
      </p:sp>
      <p:sp>
        <p:nvSpPr>
          <p:cNvPr id="7" name="TextBox 6"/>
          <p:cNvSpPr txBox="1"/>
          <p:nvPr/>
        </p:nvSpPr>
        <p:spPr>
          <a:xfrm>
            <a:off x="0" y="3212976"/>
            <a:ext cx="9144000" cy="461665"/>
          </a:xfrm>
          <a:prstGeom prst="rect">
            <a:avLst/>
          </a:prstGeom>
          <a:noFill/>
        </p:spPr>
        <p:txBody>
          <a:bodyPr wrap="square" rtlCol="0">
            <a:spAutoFit/>
          </a:bodyPr>
          <a:lstStyle/>
          <a:p>
            <a:pPr lvl="0"/>
            <a:r>
              <a:rPr lang="ru-RU" sz="2400" dirty="0"/>
              <a:t>4.   Фундаментальный закон теории ошибок. На ошибках учатся.</a:t>
            </a:r>
            <a:endParaRPr lang="ru-RU" dirty="0"/>
          </a:p>
        </p:txBody>
      </p:sp>
      <p:sp>
        <p:nvSpPr>
          <p:cNvPr id="8" name="TextBox 7"/>
          <p:cNvSpPr txBox="1"/>
          <p:nvPr/>
        </p:nvSpPr>
        <p:spPr>
          <a:xfrm>
            <a:off x="0" y="3573016"/>
            <a:ext cx="9144000" cy="830997"/>
          </a:xfrm>
          <a:prstGeom prst="rect">
            <a:avLst/>
          </a:prstGeom>
          <a:noFill/>
        </p:spPr>
        <p:txBody>
          <a:bodyPr wrap="square" rtlCol="0">
            <a:spAutoFit/>
          </a:bodyPr>
          <a:lstStyle/>
          <a:p>
            <a:r>
              <a:rPr lang="ru-RU" sz="2400" i="1" dirty="0"/>
              <a:t>Следствие 1.</a:t>
            </a:r>
            <a:r>
              <a:rPr lang="ru-RU" sz="2400" dirty="0"/>
              <a:t> Программист, написавший программу, становится ученым. </a:t>
            </a:r>
          </a:p>
        </p:txBody>
      </p:sp>
      <p:sp>
        <p:nvSpPr>
          <p:cNvPr id="9" name="TextBox 8"/>
          <p:cNvSpPr txBox="1"/>
          <p:nvPr/>
        </p:nvSpPr>
        <p:spPr>
          <a:xfrm>
            <a:off x="0" y="4293096"/>
            <a:ext cx="9144000" cy="830997"/>
          </a:xfrm>
          <a:prstGeom prst="rect">
            <a:avLst/>
          </a:prstGeom>
          <a:noFill/>
        </p:spPr>
        <p:txBody>
          <a:bodyPr wrap="square" rtlCol="0">
            <a:spAutoFit/>
          </a:bodyPr>
          <a:lstStyle/>
          <a:p>
            <a:r>
              <a:rPr lang="ru-RU" sz="2400" i="1" dirty="0"/>
              <a:t>Следствие 2.</a:t>
            </a:r>
            <a:r>
              <a:rPr lang="ru-RU" sz="2400" dirty="0"/>
              <a:t> Чем больше программист делает ошибок, тем быстрее он делается ученым. </a:t>
            </a:r>
          </a:p>
        </p:txBody>
      </p:sp>
      <p:sp>
        <p:nvSpPr>
          <p:cNvPr id="10" name="TextBox 9"/>
          <p:cNvSpPr txBox="1"/>
          <p:nvPr/>
        </p:nvSpPr>
        <p:spPr>
          <a:xfrm>
            <a:off x="0" y="5085184"/>
            <a:ext cx="9144000" cy="830997"/>
          </a:xfrm>
          <a:prstGeom prst="rect">
            <a:avLst/>
          </a:prstGeom>
          <a:noFill/>
        </p:spPr>
        <p:txBody>
          <a:bodyPr wrap="square" rtlCol="0">
            <a:spAutoFit/>
          </a:bodyPr>
          <a:lstStyle/>
          <a:p>
            <a:r>
              <a:rPr lang="ru-RU" sz="2400" i="1" dirty="0"/>
              <a:t>Следствие 3.</a:t>
            </a:r>
            <a:r>
              <a:rPr lang="ru-RU" sz="2400" dirty="0"/>
              <a:t> Крупный ученый-программист никогда не пишет правильные программы. </a:t>
            </a:r>
          </a:p>
        </p:txBody>
      </p:sp>
      <p:sp>
        <p:nvSpPr>
          <p:cNvPr id="11" name="TextBox 10"/>
          <p:cNvSpPr txBox="1"/>
          <p:nvPr/>
        </p:nvSpPr>
        <p:spPr>
          <a:xfrm>
            <a:off x="0" y="5805264"/>
            <a:ext cx="9144000" cy="461665"/>
          </a:xfrm>
          <a:prstGeom prst="rect">
            <a:avLst/>
          </a:prstGeom>
          <a:noFill/>
        </p:spPr>
        <p:txBody>
          <a:bodyPr wrap="square" rtlCol="0">
            <a:spAutoFit/>
          </a:bodyPr>
          <a:lstStyle/>
          <a:p>
            <a:r>
              <a:rPr lang="ru-RU" sz="2400" i="1" dirty="0"/>
              <a:t>Замечание.</a:t>
            </a:r>
            <a:r>
              <a:rPr lang="ru-RU" sz="2400" dirty="0"/>
              <a:t> На то он и ученый.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1569660"/>
          </a:xfrm>
          <a:prstGeom prst="rect">
            <a:avLst/>
          </a:prstGeom>
          <a:noFill/>
        </p:spPr>
        <p:txBody>
          <a:bodyPr wrap="square" rtlCol="0">
            <a:spAutoFit/>
          </a:bodyPr>
          <a:lstStyle/>
          <a:p>
            <a:pPr lvl="0"/>
            <a:r>
              <a:rPr lang="ru-RU" sz="2400" dirty="0"/>
              <a:t>5. Указание начинающему программисту. Если вы с первого раза сумели написать программу, в которой транслятор не обнаружил ни одной ошибки, сообщите об этом системному программисту. Он исправит ошибки в трансляторе. </a:t>
            </a:r>
          </a:p>
        </p:txBody>
      </p:sp>
      <p:sp>
        <p:nvSpPr>
          <p:cNvPr id="3" name="TextBox 2"/>
          <p:cNvSpPr txBox="1"/>
          <p:nvPr/>
        </p:nvSpPr>
        <p:spPr>
          <a:xfrm>
            <a:off x="0" y="2564904"/>
            <a:ext cx="9144000" cy="1569660"/>
          </a:xfrm>
          <a:prstGeom prst="rect">
            <a:avLst/>
          </a:prstGeom>
          <a:noFill/>
        </p:spPr>
        <p:txBody>
          <a:bodyPr wrap="square" rtlCol="0">
            <a:spAutoFit/>
          </a:bodyPr>
          <a:lstStyle/>
          <a:p>
            <a:pPr lvl="0"/>
            <a:r>
              <a:rPr lang="ru-RU" sz="2400" dirty="0"/>
              <a:t>7.  Совет начинающему программисту. Никогда не исправляйте найденные ошибки, ибо это повлечет за собой появление неизвестного числа не найденных. Лучше опишите их в сопроводительной документации как особенность программы.</a:t>
            </a:r>
          </a:p>
        </p:txBody>
      </p:sp>
      <p:sp>
        <p:nvSpPr>
          <p:cNvPr id="4" name="TextBox 3"/>
          <p:cNvSpPr txBox="1"/>
          <p:nvPr/>
        </p:nvSpPr>
        <p:spPr>
          <a:xfrm>
            <a:off x="0" y="1484784"/>
            <a:ext cx="9144000" cy="830997"/>
          </a:xfrm>
          <a:prstGeom prst="rect">
            <a:avLst/>
          </a:prstGeom>
          <a:noFill/>
        </p:spPr>
        <p:txBody>
          <a:bodyPr wrap="square" rtlCol="0">
            <a:spAutoFit/>
          </a:bodyPr>
          <a:lstStyle/>
          <a:p>
            <a:pPr lvl="0"/>
            <a:r>
              <a:rPr lang="ru-RU" sz="2400" dirty="0"/>
              <a:t>6. Программист может обнаружить ошибку только в чужой программе. </a:t>
            </a:r>
          </a:p>
        </p:txBody>
      </p:sp>
      <p:sp>
        <p:nvSpPr>
          <p:cNvPr id="5" name="TextBox 4"/>
          <p:cNvSpPr txBox="1"/>
          <p:nvPr/>
        </p:nvSpPr>
        <p:spPr>
          <a:xfrm>
            <a:off x="0" y="2204864"/>
            <a:ext cx="9144000" cy="830997"/>
          </a:xfrm>
          <a:prstGeom prst="rect">
            <a:avLst/>
          </a:prstGeom>
          <a:noFill/>
        </p:spPr>
        <p:txBody>
          <a:bodyPr wrap="square" rtlCol="0">
            <a:spAutoFit/>
          </a:bodyPr>
          <a:lstStyle/>
          <a:p>
            <a:r>
              <a:rPr lang="ru-RU" sz="2400" i="1" dirty="0"/>
              <a:t>Следствие.</a:t>
            </a:r>
            <a:r>
              <a:rPr lang="ru-RU" sz="2400" dirty="0"/>
              <a:t> Ошибке не все равно, кто ее обнаружит. </a:t>
            </a:r>
          </a:p>
          <a:p>
            <a:endParaRPr lang="ru-RU" sz="2400" dirty="0"/>
          </a:p>
        </p:txBody>
      </p:sp>
      <p:sp>
        <p:nvSpPr>
          <p:cNvPr id="7" name="TextBox 6"/>
          <p:cNvSpPr txBox="1"/>
          <p:nvPr/>
        </p:nvSpPr>
        <p:spPr>
          <a:xfrm>
            <a:off x="0" y="4005064"/>
            <a:ext cx="9144000" cy="461665"/>
          </a:xfrm>
          <a:prstGeom prst="rect">
            <a:avLst/>
          </a:prstGeom>
          <a:noFill/>
        </p:spPr>
        <p:txBody>
          <a:bodyPr wrap="square" rtlCol="0">
            <a:spAutoFit/>
          </a:bodyPr>
          <a:lstStyle/>
          <a:p>
            <a:pPr lvl="0"/>
            <a:r>
              <a:rPr lang="ru-RU" sz="2400" dirty="0"/>
              <a:t>8. Ошибки могут следовать друг за другом. </a:t>
            </a:r>
          </a:p>
        </p:txBody>
      </p:sp>
      <p:sp>
        <p:nvSpPr>
          <p:cNvPr id="8" name="TextBox 7"/>
          <p:cNvSpPr txBox="1"/>
          <p:nvPr/>
        </p:nvSpPr>
        <p:spPr>
          <a:xfrm>
            <a:off x="0" y="4365104"/>
            <a:ext cx="9144000" cy="830997"/>
          </a:xfrm>
          <a:prstGeom prst="rect">
            <a:avLst/>
          </a:prstGeom>
          <a:noFill/>
        </p:spPr>
        <p:txBody>
          <a:bodyPr wrap="square" rtlCol="0">
            <a:spAutoFit/>
          </a:bodyPr>
          <a:lstStyle/>
          <a:p>
            <a:pPr lvl="0"/>
            <a:r>
              <a:rPr lang="ru-RU" sz="2400" dirty="0"/>
              <a:t>9. От перестановки двух эквивалентных ошибок результат не меняется </a:t>
            </a:r>
            <a:r>
              <a:rPr lang="ru-RU" sz="2400" i="1" dirty="0"/>
              <a:t>(коммутативность эквивалентных ошибок)</a:t>
            </a:r>
            <a:r>
              <a:rPr lang="ru-RU" sz="2400" dirty="0"/>
              <a:t>. </a:t>
            </a:r>
          </a:p>
        </p:txBody>
      </p:sp>
      <p:sp>
        <p:nvSpPr>
          <p:cNvPr id="9" name="TextBox 8"/>
          <p:cNvSpPr txBox="1"/>
          <p:nvPr/>
        </p:nvSpPr>
        <p:spPr>
          <a:xfrm>
            <a:off x="0" y="5085184"/>
            <a:ext cx="9144000" cy="830997"/>
          </a:xfrm>
          <a:prstGeom prst="rect">
            <a:avLst/>
          </a:prstGeom>
          <a:noFill/>
        </p:spPr>
        <p:txBody>
          <a:bodyPr wrap="square" rtlCol="0">
            <a:spAutoFit/>
          </a:bodyPr>
          <a:lstStyle/>
          <a:p>
            <a:pPr lvl="0"/>
            <a:r>
              <a:rPr lang="ru-RU" sz="2400" dirty="0"/>
              <a:t>10. Две последовательные ошибки можно объединить в одну, более сильную.</a:t>
            </a:r>
          </a:p>
        </p:txBody>
      </p:sp>
      <p:sp>
        <p:nvSpPr>
          <p:cNvPr id="10" name="TextBox 9"/>
          <p:cNvSpPr txBox="1"/>
          <p:nvPr/>
        </p:nvSpPr>
        <p:spPr>
          <a:xfrm>
            <a:off x="0" y="5733256"/>
            <a:ext cx="9144000" cy="1200329"/>
          </a:xfrm>
          <a:prstGeom prst="rect">
            <a:avLst/>
          </a:prstGeom>
          <a:noFill/>
        </p:spPr>
        <p:txBody>
          <a:bodyPr wrap="square" rtlCol="0">
            <a:spAutoFit/>
          </a:bodyPr>
          <a:lstStyle/>
          <a:p>
            <a:pPr lvl="0"/>
            <a:r>
              <a:rPr lang="ru-RU" sz="2400" dirty="0"/>
              <a:t>11. Одинаковые ошибки необязательно делать каждый раз, достаточно сделать одну, а затем обращаться к ней по мере необходимости из любого места программы.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7" grpId="0"/>
      <p:bldP spid="8" grpId="0"/>
      <p:bldP spid="9" grpId="0"/>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92696"/>
            <a:ext cx="9144000" cy="1200329"/>
          </a:xfrm>
          <a:prstGeom prst="rect">
            <a:avLst/>
          </a:prstGeom>
          <a:noFill/>
        </p:spPr>
        <p:txBody>
          <a:bodyPr wrap="square" rtlCol="0">
            <a:spAutoFit/>
          </a:bodyPr>
          <a:lstStyle/>
          <a:p>
            <a:r>
              <a:rPr lang="ru-RU" sz="2400" dirty="0"/>
              <a:t>13. Ошибки допускают многократное вложение друг в друга. Две одинаковые вложенные ошибки называются четной ошибкой и ошибкой не являются.  </a:t>
            </a:r>
          </a:p>
        </p:txBody>
      </p:sp>
      <p:sp>
        <p:nvSpPr>
          <p:cNvPr id="5" name="TextBox 4"/>
          <p:cNvSpPr txBox="1"/>
          <p:nvPr/>
        </p:nvSpPr>
        <p:spPr>
          <a:xfrm>
            <a:off x="0" y="0"/>
            <a:ext cx="9144000" cy="830997"/>
          </a:xfrm>
          <a:prstGeom prst="rect">
            <a:avLst/>
          </a:prstGeom>
          <a:noFill/>
        </p:spPr>
        <p:txBody>
          <a:bodyPr wrap="square" rtlCol="0">
            <a:spAutoFit/>
          </a:bodyPr>
          <a:lstStyle/>
          <a:p>
            <a:pPr lvl="0"/>
            <a:r>
              <a:rPr lang="ru-RU" sz="2400" dirty="0"/>
              <a:t>12. Ошибки могут вызывать друг друга и сами себя (рекурсивность ошибок). </a:t>
            </a:r>
          </a:p>
        </p:txBody>
      </p:sp>
      <p:sp>
        <p:nvSpPr>
          <p:cNvPr id="6" name="TextBox 5"/>
          <p:cNvSpPr txBox="1"/>
          <p:nvPr/>
        </p:nvSpPr>
        <p:spPr>
          <a:xfrm>
            <a:off x="0" y="1844824"/>
            <a:ext cx="9144000" cy="1569660"/>
          </a:xfrm>
          <a:prstGeom prst="rect">
            <a:avLst/>
          </a:prstGeom>
          <a:noFill/>
        </p:spPr>
        <p:txBody>
          <a:bodyPr wrap="square" rtlCol="0">
            <a:spAutoFit/>
          </a:bodyPr>
          <a:lstStyle/>
          <a:p>
            <a:pPr lvl="0"/>
            <a:r>
              <a:rPr lang="ru-RU" sz="2400" dirty="0"/>
              <a:t>14. Свойство четности ошибок. Если написанная программа сработала правильно, то это значит, что во время ее работы выполнилось четное число ошибок или программист не понял задание.  </a:t>
            </a:r>
          </a:p>
        </p:txBody>
      </p:sp>
      <p:sp>
        <p:nvSpPr>
          <p:cNvPr id="7" name="TextBox 6"/>
          <p:cNvSpPr txBox="1"/>
          <p:nvPr/>
        </p:nvSpPr>
        <p:spPr>
          <a:xfrm>
            <a:off x="0" y="3284984"/>
            <a:ext cx="9144000" cy="1200329"/>
          </a:xfrm>
          <a:prstGeom prst="rect">
            <a:avLst/>
          </a:prstGeom>
          <a:noFill/>
        </p:spPr>
        <p:txBody>
          <a:bodyPr wrap="square" rtlCol="0">
            <a:spAutoFit/>
          </a:bodyPr>
          <a:lstStyle/>
          <a:p>
            <a:pPr lvl="0"/>
            <a:r>
              <a:rPr lang="ru-RU" sz="2400" dirty="0"/>
              <a:t>15. Во время исполнения ошибки имеют наивысший приоритет. Прервать исполнение ошибки может только другая, более активная ошибка. </a:t>
            </a:r>
          </a:p>
        </p:txBody>
      </p:sp>
      <p:sp>
        <p:nvSpPr>
          <p:cNvPr id="8" name="TextBox 7"/>
          <p:cNvSpPr txBox="1"/>
          <p:nvPr/>
        </p:nvSpPr>
        <p:spPr>
          <a:xfrm>
            <a:off x="0" y="4365104"/>
            <a:ext cx="9144000" cy="830997"/>
          </a:xfrm>
          <a:prstGeom prst="rect">
            <a:avLst/>
          </a:prstGeom>
          <a:noFill/>
        </p:spPr>
        <p:txBody>
          <a:bodyPr wrap="square" rtlCol="0">
            <a:spAutoFit/>
          </a:bodyPr>
          <a:lstStyle/>
          <a:p>
            <a:pPr lvl="0"/>
            <a:r>
              <a:rPr lang="ru-RU" sz="2400" dirty="0"/>
              <a:t>16. Запросы операционной системы к ошибкам ошибками могут игнорироваться. </a:t>
            </a:r>
          </a:p>
        </p:txBody>
      </p:sp>
      <p:sp>
        <p:nvSpPr>
          <p:cNvPr id="9" name="TextBox 8"/>
          <p:cNvSpPr txBox="1"/>
          <p:nvPr/>
        </p:nvSpPr>
        <p:spPr>
          <a:xfrm>
            <a:off x="0" y="5157192"/>
            <a:ext cx="9144000" cy="830997"/>
          </a:xfrm>
          <a:prstGeom prst="rect">
            <a:avLst/>
          </a:prstGeom>
          <a:noFill/>
        </p:spPr>
        <p:txBody>
          <a:bodyPr wrap="square" rtlCol="0">
            <a:spAutoFit/>
          </a:bodyPr>
          <a:lstStyle/>
          <a:p>
            <a:pPr lvl="0"/>
            <a:r>
              <a:rPr lang="ru-RU" sz="2400" dirty="0"/>
              <a:t>17. Запросы ошибок к операционной системе игнорироваться не могут</a:t>
            </a:r>
            <a:r>
              <a:rPr lang="ru-RU" dirty="0"/>
              <a:t>. </a:t>
            </a:r>
          </a:p>
        </p:txBody>
      </p:sp>
      <p:sp>
        <p:nvSpPr>
          <p:cNvPr id="10" name="TextBox 9"/>
          <p:cNvSpPr txBox="1"/>
          <p:nvPr/>
        </p:nvSpPr>
        <p:spPr>
          <a:xfrm>
            <a:off x="0" y="5949280"/>
            <a:ext cx="9144000" cy="830997"/>
          </a:xfrm>
          <a:prstGeom prst="rect">
            <a:avLst/>
          </a:prstGeom>
          <a:noFill/>
        </p:spPr>
        <p:txBody>
          <a:bodyPr wrap="square" rtlCol="0">
            <a:spAutoFit/>
          </a:bodyPr>
          <a:lstStyle/>
          <a:p>
            <a:pPr lvl="0"/>
            <a:r>
              <a:rPr lang="ru-RU" sz="2400" dirty="0"/>
              <a:t>18. На ЭВМ с параллельной архитектурой может выполняться несколько ошибок одновременно.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643316"/>
            <a:ext cx="9144000" cy="1569660"/>
          </a:xfrm>
          <a:prstGeom prst="rect">
            <a:avLst/>
          </a:prstGeom>
          <a:noFill/>
        </p:spPr>
        <p:txBody>
          <a:bodyPr wrap="square" rtlCol="0">
            <a:spAutoFit/>
          </a:bodyPr>
          <a:lstStyle/>
          <a:p>
            <a:pPr lvl="0"/>
            <a:r>
              <a:rPr lang="ru-RU" sz="2400" dirty="0"/>
              <a:t>21.  Программа-транслятор, предназначенная для перевода программ с языка высокого уровня на машинный язык, при переводе порождает ошибки. Ошибки, которые содержались в исходном описании, переводятся безошибочно. </a:t>
            </a:r>
          </a:p>
        </p:txBody>
      </p:sp>
      <p:sp>
        <p:nvSpPr>
          <p:cNvPr id="5" name="TextBox 4"/>
          <p:cNvSpPr txBox="1"/>
          <p:nvPr/>
        </p:nvSpPr>
        <p:spPr>
          <a:xfrm>
            <a:off x="0" y="0"/>
            <a:ext cx="9144000" cy="830997"/>
          </a:xfrm>
          <a:prstGeom prst="rect">
            <a:avLst/>
          </a:prstGeom>
          <a:noFill/>
        </p:spPr>
        <p:txBody>
          <a:bodyPr wrap="square" rtlCol="0">
            <a:spAutoFit/>
          </a:bodyPr>
          <a:lstStyle/>
          <a:p>
            <a:pPr lvl="0"/>
            <a:r>
              <a:rPr lang="ru-RU" sz="2400" dirty="0"/>
              <a:t>19. Системные программы облегчают процесс написания прикладных программ и их ошибок. </a:t>
            </a:r>
          </a:p>
        </p:txBody>
      </p:sp>
      <p:sp>
        <p:nvSpPr>
          <p:cNvPr id="6" name="TextBox 5"/>
          <p:cNvSpPr txBox="1"/>
          <p:nvPr/>
        </p:nvSpPr>
        <p:spPr>
          <a:xfrm>
            <a:off x="0" y="620688"/>
            <a:ext cx="9144000" cy="1200329"/>
          </a:xfrm>
          <a:prstGeom prst="rect">
            <a:avLst/>
          </a:prstGeom>
          <a:noFill/>
        </p:spPr>
        <p:txBody>
          <a:bodyPr wrap="square" rtlCol="0">
            <a:spAutoFit/>
          </a:bodyPr>
          <a:lstStyle/>
          <a:p>
            <a:pPr lvl="0"/>
            <a:r>
              <a:rPr lang="ru-RU" sz="2400" dirty="0"/>
              <a:t>20. </a:t>
            </a:r>
            <a:r>
              <a:rPr lang="ru-RU" sz="2400" i="1" dirty="0"/>
              <a:t>Определение.</a:t>
            </a:r>
            <a:r>
              <a:rPr lang="ru-RU" sz="2400" dirty="0"/>
              <a:t> Тестирование - это процесс нахождения ошибок в тесте. Хороший тест должен содержать ошибки, компенсирующие их нехватку в тестируемой программе. </a:t>
            </a:r>
          </a:p>
        </p:txBody>
      </p:sp>
      <p:sp>
        <p:nvSpPr>
          <p:cNvPr id="7" name="TextBox 6"/>
          <p:cNvSpPr txBox="1"/>
          <p:nvPr/>
        </p:nvSpPr>
        <p:spPr>
          <a:xfrm>
            <a:off x="0" y="3789040"/>
            <a:ext cx="9144000" cy="830997"/>
          </a:xfrm>
          <a:prstGeom prst="rect">
            <a:avLst/>
          </a:prstGeom>
          <a:noFill/>
        </p:spPr>
        <p:txBody>
          <a:bodyPr wrap="square" rtlCol="0">
            <a:spAutoFit/>
          </a:bodyPr>
          <a:lstStyle/>
          <a:p>
            <a:pPr lvl="0"/>
            <a:r>
              <a:rPr lang="ru-RU" sz="2400" dirty="0"/>
              <a:t>23.  Компьютер – устройство, разработанное для ускорения и автоматизации человеческих ошибок.</a:t>
            </a:r>
          </a:p>
        </p:txBody>
      </p:sp>
      <p:sp>
        <p:nvSpPr>
          <p:cNvPr id="8" name="TextBox 7"/>
          <p:cNvSpPr txBox="1"/>
          <p:nvPr/>
        </p:nvSpPr>
        <p:spPr>
          <a:xfrm>
            <a:off x="0" y="3068960"/>
            <a:ext cx="9144000" cy="830997"/>
          </a:xfrm>
          <a:prstGeom prst="rect">
            <a:avLst/>
          </a:prstGeom>
          <a:noFill/>
        </p:spPr>
        <p:txBody>
          <a:bodyPr wrap="square" rtlCol="0">
            <a:spAutoFit/>
          </a:bodyPr>
          <a:lstStyle/>
          <a:p>
            <a:pPr lvl="0"/>
            <a:r>
              <a:rPr lang="ru-RU" sz="2400" dirty="0"/>
              <a:t>22. Независимое программное обеспечение не будет работать с ЛЮБЫМ программным обеспечением.</a:t>
            </a:r>
          </a:p>
        </p:txBody>
      </p:sp>
      <p:sp>
        <p:nvSpPr>
          <p:cNvPr id="9" name="TextBox 8"/>
          <p:cNvSpPr txBox="1"/>
          <p:nvPr/>
        </p:nvSpPr>
        <p:spPr>
          <a:xfrm>
            <a:off x="0" y="4509120"/>
            <a:ext cx="9144000" cy="461665"/>
          </a:xfrm>
          <a:prstGeom prst="rect">
            <a:avLst/>
          </a:prstGeom>
          <a:noFill/>
        </p:spPr>
        <p:txBody>
          <a:bodyPr wrap="square" rtlCol="0">
            <a:spAutoFit/>
          </a:bodyPr>
          <a:lstStyle/>
          <a:p>
            <a:pPr lvl="0"/>
            <a:r>
              <a:rPr lang="ru-RU" sz="2400" dirty="0"/>
              <a:t>24. Не позволяйте компьютеру догадаться, что вы спешите.</a:t>
            </a:r>
          </a:p>
        </p:txBody>
      </p:sp>
      <p:sp>
        <p:nvSpPr>
          <p:cNvPr id="10" name="TextBox 9"/>
          <p:cNvSpPr txBox="1"/>
          <p:nvPr/>
        </p:nvSpPr>
        <p:spPr>
          <a:xfrm>
            <a:off x="0" y="4869160"/>
            <a:ext cx="9144000" cy="830997"/>
          </a:xfrm>
          <a:prstGeom prst="rect">
            <a:avLst/>
          </a:prstGeom>
          <a:noFill/>
        </p:spPr>
        <p:txBody>
          <a:bodyPr wrap="square" rtlCol="0">
            <a:spAutoFit/>
          </a:bodyPr>
          <a:lstStyle/>
          <a:p>
            <a:pPr lvl="0"/>
            <a:r>
              <a:rPr lang="ru-RU" sz="2400" dirty="0"/>
              <a:t>25. Если что-то у Вас получилось кривовато, назовите это бета-версией.</a:t>
            </a:r>
          </a:p>
        </p:txBody>
      </p:sp>
      <p:sp>
        <p:nvSpPr>
          <p:cNvPr id="11" name="TextBox 10"/>
          <p:cNvSpPr txBox="1"/>
          <p:nvPr/>
        </p:nvSpPr>
        <p:spPr>
          <a:xfrm>
            <a:off x="0" y="5589240"/>
            <a:ext cx="9144000" cy="1200329"/>
          </a:xfrm>
          <a:prstGeom prst="rect">
            <a:avLst/>
          </a:prstGeom>
          <a:noFill/>
        </p:spPr>
        <p:txBody>
          <a:bodyPr wrap="square" rtlCol="0">
            <a:spAutoFit/>
          </a:bodyPr>
          <a:lstStyle/>
          <a:p>
            <a:pPr lvl="0"/>
            <a:r>
              <a:rPr lang="ru-RU" sz="2400" dirty="0"/>
              <a:t>26. Совет. До начала работы над проектом следует тщательно продумать все необходимые ошибки и связи между ними. Это значительно упростит работу над ошибками в самом проекте.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9" grpId="0"/>
      <p:bldP spid="10" grpId="0"/>
      <p:bldP spid="1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rotWithShape="1">
          <a:blip r:embed="rId3" cstate="print"/>
          <a:srcRect l="14731" t="13710" r="60810" b="23641"/>
          <a:stretch/>
        </p:blipFill>
        <p:spPr>
          <a:xfrm>
            <a:off x="1069866" y="0"/>
            <a:ext cx="7102534" cy="68488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284" y="0"/>
            <a:ext cx="9144000" cy="2880320"/>
          </a:xfrm>
        </p:spPr>
        <p:txBody>
          <a:bodyPr>
            <a:normAutofit fontScale="90000"/>
          </a:bodyPr>
          <a:lstStyle/>
          <a:p>
            <a:pPr algn="l"/>
            <a:r>
              <a:rPr lang="ru-RU" sz="2600" dirty="0"/>
              <a:t>Граф называется </a:t>
            </a:r>
            <a:r>
              <a:rPr lang="ru-RU" sz="2600" i="1" dirty="0">
                <a:solidFill>
                  <a:srgbClr val="FF0000"/>
                </a:solidFill>
              </a:rPr>
              <a:t>простым</a:t>
            </a:r>
            <a:r>
              <a:rPr lang="ru-RU" sz="2600" dirty="0"/>
              <a:t>, если любые две его вершины соединены не более чем одним ребром, и каждое ребро соединяет различные вершины. Ребра, которые соединяют одну и ту же пару вершин, называются </a:t>
            </a:r>
            <a:r>
              <a:rPr lang="ru-RU" sz="2600" i="1" dirty="0">
                <a:solidFill>
                  <a:srgbClr val="FF0000"/>
                </a:solidFill>
              </a:rPr>
              <a:t>кратными</a:t>
            </a:r>
            <a:r>
              <a:rPr lang="ru-RU" sz="2600" dirty="0"/>
              <a:t>. Ребро, которое соединяет вершину саму с собой, называется </a:t>
            </a:r>
            <a:r>
              <a:rPr lang="ru-RU" sz="2600" i="1" dirty="0">
                <a:solidFill>
                  <a:srgbClr val="FF0000"/>
                </a:solidFill>
              </a:rPr>
              <a:t>петлей</a:t>
            </a:r>
            <a:r>
              <a:rPr lang="ru-RU" sz="2600" dirty="0"/>
              <a:t>. </a:t>
            </a:r>
            <a:br>
              <a:rPr lang="ru-RU" sz="2600" dirty="0"/>
            </a:br>
            <a:r>
              <a:rPr lang="ru-RU" sz="2600" dirty="0"/>
              <a:t>Граф, имеющий кратные ребра, называется </a:t>
            </a:r>
            <a:r>
              <a:rPr lang="ru-RU" sz="2600" i="1" dirty="0" err="1">
                <a:solidFill>
                  <a:srgbClr val="FF0000"/>
                </a:solidFill>
              </a:rPr>
              <a:t>мультиграфом</a:t>
            </a:r>
            <a:r>
              <a:rPr lang="ru-RU" sz="2600" i="1" dirty="0">
                <a:solidFill>
                  <a:srgbClr val="FF0000"/>
                </a:solidFill>
              </a:rPr>
              <a:t>.</a:t>
            </a:r>
            <a:br>
              <a:rPr lang="ru-RU" sz="2600" i="1" dirty="0">
                <a:solidFill>
                  <a:srgbClr val="FF0000"/>
                </a:solidFill>
              </a:rPr>
            </a:br>
            <a:r>
              <a:rPr lang="ru-RU" sz="2600" dirty="0"/>
              <a:t>Граф, имеющий и кратные ребра и петли, называется </a:t>
            </a:r>
            <a:r>
              <a:rPr lang="ru-RU" sz="2600" i="1" dirty="0" err="1">
                <a:solidFill>
                  <a:srgbClr val="FF0000"/>
                </a:solidFill>
              </a:rPr>
              <a:t>псевдографом</a:t>
            </a:r>
            <a:r>
              <a:rPr lang="ru-RU" sz="2600" i="1" dirty="0">
                <a:solidFill>
                  <a:srgbClr val="FF0000"/>
                </a:solidFill>
              </a:rPr>
              <a:t>.</a:t>
            </a:r>
          </a:p>
        </p:txBody>
      </p:sp>
      <p:pic>
        <p:nvPicPr>
          <p:cNvPr id="230402" name="Picture 2" descr="Картинки по запрос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3608" y="2999074"/>
            <a:ext cx="2978950" cy="2412951"/>
          </a:xfrm>
          <a:prstGeom prst="rect">
            <a:avLst/>
          </a:prstGeom>
          <a:noFill/>
          <a:extLst>
            <a:ext uri="{909E8E84-426E-40DD-AFC4-6F175D3DCCD1}">
              <a14:hiddenFill xmlns:a14="http://schemas.microsoft.com/office/drawing/2010/main">
                <a:solidFill>
                  <a:srgbClr val="FFFFFF"/>
                </a:solidFill>
              </a14:hiddenFill>
            </a:ext>
          </a:extLst>
        </p:spPr>
      </p:pic>
      <p:pic>
        <p:nvPicPr>
          <p:cNvPr id="230404" name="Picture 4" descr="Картинки по запросу псевдограф"/>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3954" y="2999074"/>
            <a:ext cx="2835763" cy="25181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11560" y="5805264"/>
            <a:ext cx="8064896" cy="523220"/>
          </a:xfrm>
          <a:prstGeom prst="rect">
            <a:avLst/>
          </a:prstGeom>
          <a:noFill/>
        </p:spPr>
        <p:txBody>
          <a:bodyPr wrap="square" rtlCol="0">
            <a:spAutoFit/>
          </a:bodyPr>
          <a:lstStyle/>
          <a:p>
            <a:r>
              <a:rPr lang="ru-RU" sz="2800" dirty="0"/>
              <a:t>           </a:t>
            </a:r>
            <a:r>
              <a:rPr lang="ru-RU" sz="2800" dirty="0" err="1"/>
              <a:t>Мультиграф</a:t>
            </a:r>
            <a:r>
              <a:rPr lang="ru-RU" sz="2800" dirty="0"/>
              <a:t>                         </a:t>
            </a:r>
            <a:r>
              <a:rPr lang="ru-RU" sz="2800" i="1" dirty="0">
                <a:solidFill>
                  <a:srgbClr val="FF0000"/>
                </a:solidFill>
              </a:rPr>
              <a:t> </a:t>
            </a:r>
            <a:r>
              <a:rPr lang="ru-RU" sz="2800" dirty="0" err="1"/>
              <a:t>Псевдограф</a:t>
            </a:r>
            <a:r>
              <a:rPr lang="ru-RU" i="1" dirty="0">
                <a:solidFill>
                  <a:srgbClr val="FF0000"/>
                </a:solidFill>
              </a:rPr>
              <a:t>.</a:t>
            </a:r>
            <a:endParaRPr lang="ru-RU" dirty="0"/>
          </a:p>
        </p:txBody>
      </p:sp>
    </p:spTree>
    <p:extLst>
      <p:ext uri="{BB962C8B-B14F-4D97-AF65-F5344CB8AC3E}">
        <p14:creationId xmlns:p14="http://schemas.microsoft.com/office/powerpoint/2010/main" val="234713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wipe(down)">
                                      <p:cBhvr>
                                        <p:cTn id="7" dur="1000"/>
                                        <p:tgtEl>
                                          <p:spTgt spid="2304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30404"/>
                                        </p:tgtEl>
                                        <p:attrNameLst>
                                          <p:attrName>style.visibility</p:attrName>
                                        </p:attrNameLst>
                                      </p:cBhvr>
                                      <p:to>
                                        <p:strVal val="visible"/>
                                      </p:to>
                                    </p:set>
                                    <p:animEffect transition="in" filter="wipe(down)">
                                      <p:cBhvr>
                                        <p:cTn id="12" dur="1000"/>
                                        <p:tgtEl>
                                          <p:spTgt spid="2304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 name="TextBox 4"/>
          <p:cNvSpPr txBox="1"/>
          <p:nvPr/>
        </p:nvSpPr>
        <p:spPr>
          <a:xfrm>
            <a:off x="0" y="0"/>
            <a:ext cx="9144000" cy="2862322"/>
          </a:xfrm>
          <a:prstGeom prst="rect">
            <a:avLst/>
          </a:prstGeom>
          <a:noFill/>
        </p:spPr>
        <p:txBody>
          <a:bodyPr wrap="square" rtlCol="0">
            <a:spAutoFit/>
          </a:bodyPr>
          <a:lstStyle/>
          <a:p>
            <a:r>
              <a:rPr lang="ru-RU" sz="3000" dirty="0"/>
              <a:t>Граф, любая пара вершин которого связана, называют </a:t>
            </a:r>
            <a:r>
              <a:rPr lang="ru-RU" sz="3000" i="1" dirty="0">
                <a:solidFill>
                  <a:srgbClr val="FF0000"/>
                </a:solidFill>
              </a:rPr>
              <a:t>связным графом</a:t>
            </a:r>
            <a:r>
              <a:rPr lang="ru-RU" sz="3000" dirty="0"/>
              <a:t>. В связном графе, перемещаясь по ребрам из вершины в вершину, можно попасть в каждую вершину. Граф, состоящий из отдельных фрагментов, называют </a:t>
            </a:r>
            <a:r>
              <a:rPr lang="ru-RU" sz="3000" i="1" dirty="0">
                <a:solidFill>
                  <a:srgbClr val="FF0000"/>
                </a:solidFill>
              </a:rPr>
              <a:t>несвязным</a:t>
            </a:r>
            <a:r>
              <a:rPr lang="ru-RU" sz="3000" dirty="0"/>
              <a:t>, состоящим из отдельных </a:t>
            </a:r>
            <a:r>
              <a:rPr lang="ru-RU" sz="3000" i="1" dirty="0">
                <a:solidFill>
                  <a:srgbClr val="FF0000"/>
                </a:solidFill>
              </a:rPr>
              <a:t>компонент</a:t>
            </a:r>
            <a:r>
              <a:rPr lang="ru-RU" sz="3000" dirty="0">
                <a:solidFill>
                  <a:srgbClr val="FF0000"/>
                </a:solidFill>
              </a:rPr>
              <a:t> </a:t>
            </a:r>
            <a:r>
              <a:rPr lang="ru-RU" sz="3000" i="1" dirty="0">
                <a:solidFill>
                  <a:srgbClr val="FF0000"/>
                </a:solidFill>
              </a:rPr>
              <a:t>связности</a:t>
            </a:r>
            <a:r>
              <a:rPr lang="ru-RU" sz="3000" dirty="0"/>
              <a:t>.</a:t>
            </a:r>
          </a:p>
        </p:txBody>
      </p:sp>
      <p:sp>
        <p:nvSpPr>
          <p:cNvPr id="6" name="TextBox 5"/>
          <p:cNvSpPr txBox="1"/>
          <p:nvPr/>
        </p:nvSpPr>
        <p:spPr>
          <a:xfrm>
            <a:off x="0" y="2714620"/>
            <a:ext cx="9144000" cy="1938992"/>
          </a:xfrm>
          <a:prstGeom prst="rect">
            <a:avLst/>
          </a:prstGeom>
          <a:noFill/>
        </p:spPr>
        <p:txBody>
          <a:bodyPr wrap="square" rtlCol="0">
            <a:spAutoFit/>
          </a:bodyPr>
          <a:lstStyle/>
          <a:p>
            <a:r>
              <a:rPr lang="ru-RU" sz="3000" dirty="0"/>
              <a:t>Последовательность ребер </a:t>
            </a:r>
            <a:r>
              <a:rPr lang="en-US" sz="3000" i="1" dirty="0" err="1"/>
              <a:t>u</a:t>
            </a:r>
            <a:r>
              <a:rPr lang="en-US" sz="3000" i="1" baseline="-25000" dirty="0" err="1"/>
              <a:t>k</a:t>
            </a:r>
            <a:r>
              <a:rPr lang="en-US" sz="3000" dirty="0" err="1">
                <a:sym typeface="Symbol"/>
              </a:rPr>
              <a:t></a:t>
            </a:r>
            <a:r>
              <a:rPr lang="en-US" sz="3000" i="1" dirty="0" err="1"/>
              <a:t>U</a:t>
            </a:r>
            <a:r>
              <a:rPr lang="en-US" sz="3000" dirty="0"/>
              <a:t> </a:t>
            </a:r>
            <a:r>
              <a:rPr lang="ru-RU" sz="3000" dirty="0"/>
              <a:t>заданных парами вершин вида (</a:t>
            </a:r>
            <a:r>
              <a:rPr lang="en-US" sz="3000" i="1" dirty="0"/>
              <a:t>x</a:t>
            </a:r>
            <a:r>
              <a:rPr lang="ru-RU" sz="3000" i="1" baseline="-25000" dirty="0"/>
              <a:t>0</a:t>
            </a:r>
            <a:r>
              <a:rPr lang="ru-RU" sz="3000" dirty="0"/>
              <a:t>, </a:t>
            </a:r>
            <a:r>
              <a:rPr lang="en-US" sz="3000" i="1" dirty="0"/>
              <a:t>x</a:t>
            </a:r>
            <a:r>
              <a:rPr lang="ru-RU" sz="3000" i="1" baseline="-25000" dirty="0"/>
              <a:t>1</a:t>
            </a:r>
            <a:r>
              <a:rPr lang="ru-RU" sz="3000" dirty="0"/>
              <a:t>) (</a:t>
            </a:r>
            <a:r>
              <a:rPr lang="en-US" sz="3000" i="1" dirty="0"/>
              <a:t>x</a:t>
            </a:r>
            <a:r>
              <a:rPr lang="ru-RU" sz="3000" i="1" baseline="-25000" dirty="0"/>
              <a:t>1</a:t>
            </a:r>
            <a:r>
              <a:rPr lang="ru-RU" sz="3000" dirty="0"/>
              <a:t>, </a:t>
            </a:r>
            <a:r>
              <a:rPr lang="en-US" sz="3000" i="1" dirty="0"/>
              <a:t>x</a:t>
            </a:r>
            <a:r>
              <a:rPr lang="ru-RU" sz="3000" i="1" baseline="-25000" dirty="0"/>
              <a:t>2</a:t>
            </a:r>
            <a:r>
              <a:rPr lang="ru-RU" sz="3000" dirty="0"/>
              <a:t>)...(</a:t>
            </a:r>
            <a:r>
              <a:rPr lang="en-US" sz="3000" i="1" dirty="0"/>
              <a:t>x</a:t>
            </a:r>
            <a:r>
              <a:rPr lang="en-US" sz="3000" i="1" baseline="-25000" dirty="0"/>
              <a:t>l</a:t>
            </a:r>
            <a:r>
              <a:rPr lang="ru-RU" sz="3000" i="1" baseline="-25000" dirty="0"/>
              <a:t>-1</a:t>
            </a:r>
            <a:r>
              <a:rPr lang="ru-RU" sz="3000" dirty="0"/>
              <a:t>, </a:t>
            </a:r>
            <a:r>
              <a:rPr lang="en-US" sz="3000" i="1" dirty="0"/>
              <a:t>x</a:t>
            </a:r>
            <a:r>
              <a:rPr lang="en-US" sz="3000" i="1" baseline="-25000" dirty="0"/>
              <a:t>l</a:t>
            </a:r>
            <a:r>
              <a:rPr lang="ru-RU" sz="3000" dirty="0"/>
              <a:t>), в которой любые два соседних ребра смежные, называется </a:t>
            </a:r>
            <a:r>
              <a:rPr lang="ru-RU" sz="3000" i="1" dirty="0">
                <a:solidFill>
                  <a:srgbClr val="FF0000"/>
                </a:solidFill>
              </a:rPr>
              <a:t>маршрутом</a:t>
            </a:r>
            <a:r>
              <a:rPr lang="ru-RU" sz="3000" dirty="0"/>
              <a:t>.</a:t>
            </a:r>
          </a:p>
        </p:txBody>
      </p:sp>
      <p:sp>
        <p:nvSpPr>
          <p:cNvPr id="7" name="TextBox 6"/>
          <p:cNvSpPr txBox="1"/>
          <p:nvPr/>
        </p:nvSpPr>
        <p:spPr>
          <a:xfrm>
            <a:off x="0" y="4500570"/>
            <a:ext cx="9144000" cy="1477328"/>
          </a:xfrm>
          <a:prstGeom prst="rect">
            <a:avLst/>
          </a:prstGeom>
          <a:noFill/>
        </p:spPr>
        <p:txBody>
          <a:bodyPr wrap="square" rtlCol="0">
            <a:spAutoFit/>
          </a:bodyPr>
          <a:lstStyle/>
          <a:p>
            <a:r>
              <a:rPr lang="ru-RU" sz="3000" dirty="0"/>
              <a:t>Число ребер в маршруте определяет его длину. Если все ребра в маршруте различны, то такой маршрут является </a:t>
            </a:r>
            <a:r>
              <a:rPr lang="ru-RU" sz="3000" i="1" dirty="0">
                <a:solidFill>
                  <a:srgbClr val="FF0000"/>
                </a:solidFill>
              </a:rPr>
              <a:t>цепью</a:t>
            </a:r>
            <a:r>
              <a:rPr lang="ru-RU" sz="3000" dirty="0"/>
              <a:t>.</a:t>
            </a:r>
          </a:p>
        </p:txBody>
      </p:sp>
      <p:sp>
        <p:nvSpPr>
          <p:cNvPr id="8" name="TextBox 7"/>
          <p:cNvSpPr txBox="1"/>
          <p:nvPr/>
        </p:nvSpPr>
        <p:spPr>
          <a:xfrm>
            <a:off x="0" y="5857892"/>
            <a:ext cx="9144000" cy="1015663"/>
          </a:xfrm>
          <a:prstGeom prst="rect">
            <a:avLst/>
          </a:prstGeom>
          <a:noFill/>
        </p:spPr>
        <p:txBody>
          <a:bodyPr wrap="square" rtlCol="0">
            <a:spAutoFit/>
          </a:bodyPr>
          <a:lstStyle/>
          <a:p>
            <a:r>
              <a:rPr lang="ru-RU" sz="3000" dirty="0"/>
              <a:t>Если в цепи нет повторяющихся вершин, кроме соседних, то такая цепь называется </a:t>
            </a:r>
            <a:r>
              <a:rPr lang="ru-RU" sz="3000" i="1" dirty="0">
                <a:solidFill>
                  <a:srgbClr val="FF0000"/>
                </a:solidFill>
              </a:rPr>
              <a:t>простой</a:t>
            </a:r>
            <a:r>
              <a:rPr lang="ru-RU" sz="3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up)">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00042"/>
            <a:ext cx="9144000" cy="3539430"/>
          </a:xfrm>
          <a:prstGeom prst="rect">
            <a:avLst/>
          </a:prstGeom>
          <a:noFill/>
        </p:spPr>
        <p:txBody>
          <a:bodyPr wrap="square" rtlCol="0">
            <a:spAutoFit/>
          </a:bodyPr>
          <a:lstStyle/>
          <a:p>
            <a:r>
              <a:rPr lang="ru-RU" sz="3200" i="1" dirty="0">
                <a:solidFill>
                  <a:srgbClr val="FF0000"/>
                </a:solidFill>
              </a:rPr>
              <a:t>Циклом</a:t>
            </a:r>
            <a:r>
              <a:rPr lang="ru-RU" sz="3200" i="1" dirty="0"/>
              <a:t> </a:t>
            </a:r>
            <a:r>
              <a:rPr lang="ru-RU" sz="3200" dirty="0"/>
              <a:t>называют последовательность ребер </a:t>
            </a:r>
            <a:r>
              <a:rPr lang="en-US" sz="3200" i="1" dirty="0"/>
              <a:t>u</a:t>
            </a:r>
            <a:r>
              <a:rPr lang="ru-RU" sz="3200" i="1" baseline="-25000" dirty="0"/>
              <a:t>1</a:t>
            </a:r>
            <a:r>
              <a:rPr lang="ru-RU" sz="3200" i="1" dirty="0"/>
              <a:t>=</a:t>
            </a:r>
            <a:r>
              <a:rPr lang="ru-RU" sz="3200" dirty="0"/>
              <a:t>(</a:t>
            </a:r>
            <a:r>
              <a:rPr lang="en-US" sz="3200" i="1" dirty="0"/>
              <a:t>x</a:t>
            </a:r>
            <a:r>
              <a:rPr lang="ru-RU" sz="3200" i="1" baseline="-25000" dirty="0"/>
              <a:t>1</a:t>
            </a:r>
            <a:r>
              <a:rPr lang="ru-RU" sz="3200" dirty="0"/>
              <a:t>, </a:t>
            </a:r>
            <a:r>
              <a:rPr lang="en-US" sz="3200" i="1" dirty="0"/>
              <a:t>x</a:t>
            </a:r>
            <a:r>
              <a:rPr lang="en-US" sz="3200" i="1" baseline="-25000" dirty="0"/>
              <a:t>i</a:t>
            </a:r>
            <a:r>
              <a:rPr lang="ru-RU" sz="3200" dirty="0"/>
              <a:t>), ..., </a:t>
            </a:r>
            <a:r>
              <a:rPr lang="en-US" sz="3200" i="1" dirty="0" err="1"/>
              <a:t>u</a:t>
            </a:r>
            <a:r>
              <a:rPr lang="en-US" sz="3200" i="1" baseline="-25000" dirty="0" err="1"/>
              <a:t>k</a:t>
            </a:r>
            <a:r>
              <a:rPr lang="ru-RU" sz="3200" i="1" dirty="0"/>
              <a:t>=</a:t>
            </a:r>
            <a:r>
              <a:rPr lang="ru-RU" sz="3200" dirty="0"/>
              <a:t>(</a:t>
            </a:r>
            <a:r>
              <a:rPr lang="en-US" sz="3200" i="1" dirty="0" err="1"/>
              <a:t>x</a:t>
            </a:r>
            <a:r>
              <a:rPr lang="en-US" sz="3200" i="1" baseline="-25000" dirty="0" err="1"/>
              <a:t>j</a:t>
            </a:r>
            <a:r>
              <a:rPr lang="ru-RU" sz="3200" dirty="0"/>
              <a:t>, </a:t>
            </a:r>
            <a:r>
              <a:rPr lang="en-US" sz="3200" i="1" dirty="0"/>
              <a:t>x</a:t>
            </a:r>
            <a:r>
              <a:rPr lang="ru-RU" sz="3200" i="1" baseline="-25000" dirty="0"/>
              <a:t>1</a:t>
            </a:r>
            <a:r>
              <a:rPr lang="ru-RU" sz="3200" dirty="0"/>
              <a:t>), при которой в результате обхода вершин графа по этим ребрам возвращаются в исходную вершину </a:t>
            </a:r>
            <a:r>
              <a:rPr lang="en-US" sz="3200" i="1" dirty="0"/>
              <a:t>x</a:t>
            </a:r>
            <a:r>
              <a:rPr lang="ru-RU" sz="3200" i="1" baseline="-25000" dirty="0"/>
              <a:t>1</a:t>
            </a:r>
            <a:r>
              <a:rPr lang="ru-RU" sz="3200" dirty="0"/>
              <a:t>.</a:t>
            </a:r>
          </a:p>
          <a:p>
            <a:r>
              <a:rPr lang="ru-RU" sz="3200" dirty="0"/>
              <a:t>Каждое ребро графа встречается в </a:t>
            </a:r>
            <a:r>
              <a:rPr lang="ru-RU" sz="3200" i="1" dirty="0"/>
              <a:t>цикле</a:t>
            </a:r>
            <a:r>
              <a:rPr lang="ru-RU" sz="3200" dirty="0"/>
              <a:t> не более одного раза, в то время как вершины могут повторяться и несколько раз.</a:t>
            </a:r>
          </a:p>
        </p:txBody>
      </p:sp>
      <p:sp>
        <p:nvSpPr>
          <p:cNvPr id="3" name="TextBox 2"/>
          <p:cNvSpPr txBox="1"/>
          <p:nvPr/>
        </p:nvSpPr>
        <p:spPr>
          <a:xfrm>
            <a:off x="0" y="4357694"/>
            <a:ext cx="9144000" cy="1569660"/>
          </a:xfrm>
          <a:prstGeom prst="rect">
            <a:avLst/>
          </a:prstGeom>
          <a:noFill/>
        </p:spPr>
        <p:txBody>
          <a:bodyPr wrap="square" rtlCol="0">
            <a:spAutoFit/>
          </a:bodyPr>
          <a:lstStyle/>
          <a:p>
            <a:r>
              <a:rPr lang="ru-RU" sz="3200" dirty="0"/>
              <a:t>Цикл считают </a:t>
            </a:r>
            <a:r>
              <a:rPr lang="ru-RU" sz="3200" i="1" dirty="0">
                <a:solidFill>
                  <a:srgbClr val="FF0000"/>
                </a:solidFill>
              </a:rPr>
              <a:t>простым</a:t>
            </a:r>
            <a:r>
              <a:rPr lang="ru-RU" sz="3200" dirty="0"/>
              <a:t>, если в нем нет повторяющихся вершин, и </a:t>
            </a:r>
            <a:r>
              <a:rPr lang="ru-RU" sz="3200" i="1" dirty="0">
                <a:solidFill>
                  <a:srgbClr val="FF0000"/>
                </a:solidFill>
              </a:rPr>
              <a:t>сложным</a:t>
            </a:r>
            <a:r>
              <a:rPr lang="ru-RU" sz="3200" dirty="0"/>
              <a:t>, если такие имеются.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3938</TotalTime>
  <Words>6074</Words>
  <Application>Microsoft Office PowerPoint</Application>
  <PresentationFormat>Экран (4:3)</PresentationFormat>
  <Paragraphs>430</Paragraphs>
  <Slides>64</Slides>
  <Notes>2</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2</vt:i4>
      </vt:variant>
      <vt:variant>
        <vt:lpstr>Заголовки слайдов</vt:lpstr>
      </vt:variant>
      <vt:variant>
        <vt:i4>64</vt:i4>
      </vt:variant>
    </vt:vector>
  </HeadingPairs>
  <TitlesOfParts>
    <vt:vector size="71" baseType="lpstr">
      <vt:lpstr>Arial</vt:lpstr>
      <vt:lpstr>Calibri</vt:lpstr>
      <vt:lpstr>Cambria Math</vt:lpstr>
      <vt:lpstr>Times New Roman</vt:lpstr>
      <vt:lpstr>Тема Office</vt:lpstr>
      <vt:lpstr>Формула</vt:lpstr>
      <vt:lpstr>Уравнение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Граф называется простым, если любые две его вершины соединены не более чем одним ребром, и каждое ребро соединяет различные вершины. Ребра, которые соединяют одну и ту же пару вершин, называются кратными. Ребро, которое соединяет вершину саму с собой, называется петлей.  Граф, имеющий кратные ребра, называется мультиграфом. Граф, имеющий и кратные ребра и петли, называется псевдографом.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Способы задания графа 1. Явное задание графа. 2. Геометрический. 3. Матрица смежности. 4. Матрица инцидентности.                2.</vt:lpstr>
      <vt:lpstr>Презентация PowerPoint</vt:lpstr>
      <vt:lpstr>Основные задачи теории графов</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Задача размещения Необходимо разместить n каких-то предметов по ящикам. Строим граф G в котором каждой вершине соответствует предмет. Ребро между вершинами xi и xj вводится, если эти два предмета не могут быть помещены в один ящик. Если ящики имеют неограниченную вместимость, то зада-ча нахождения наименьшего числа ящиков сводится к определению хроматического числа графа G.</vt:lpstr>
      <vt:lpstr>4. Размещение центров В практической деятельности постоянно возникают задачи «наилучшего» размещения оборудования в сетях или графах. В частности, если граф представляет сеть дорог и вершины соответствуют отдельным районам, то можно поставить задачу оптимального размещения больниц, полицейских участков, пожарных частей и других предприятий и служб.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IFMO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Vova</dc:creator>
  <cp:lastModifiedBy>Home</cp:lastModifiedBy>
  <cp:revision>254</cp:revision>
  <dcterms:created xsi:type="dcterms:W3CDTF">2015-03-04T10:19:07Z</dcterms:created>
  <dcterms:modified xsi:type="dcterms:W3CDTF">2021-11-23T20:42:03Z</dcterms:modified>
</cp:coreProperties>
</file>