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319" r:id="rId4"/>
    <p:sldId id="295" r:id="rId5"/>
    <p:sldId id="290" r:id="rId6"/>
    <p:sldId id="296" r:id="rId7"/>
    <p:sldId id="297" r:id="rId8"/>
    <p:sldId id="261" r:id="rId9"/>
    <p:sldId id="276" r:id="rId10"/>
    <p:sldId id="288" r:id="rId11"/>
    <p:sldId id="299" r:id="rId12"/>
    <p:sldId id="300" r:id="rId13"/>
    <p:sldId id="266" r:id="rId14"/>
    <p:sldId id="287" r:id="rId15"/>
    <p:sldId id="315" r:id="rId16"/>
    <p:sldId id="310" r:id="rId17"/>
    <p:sldId id="308" r:id="rId18"/>
    <p:sldId id="302" r:id="rId19"/>
    <p:sldId id="311" r:id="rId20"/>
    <p:sldId id="316" r:id="rId21"/>
    <p:sldId id="303" r:id="rId22"/>
    <p:sldId id="317" r:id="rId23"/>
    <p:sldId id="307" r:id="rId24"/>
    <p:sldId id="309" r:id="rId25"/>
    <p:sldId id="314" r:id="rId26"/>
    <p:sldId id="305" r:id="rId27"/>
    <p:sldId id="318" r:id="rId28"/>
    <p:sldId id="313" r:id="rId29"/>
    <p:sldId id="306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FF40FF"/>
    <a:srgbClr val="CC9900"/>
    <a:srgbClr val="FFFF99"/>
    <a:srgbClr val="996633"/>
    <a:srgbClr val="6666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4648" autoAdjust="0"/>
  </p:normalViewPr>
  <p:slideViewPr>
    <p:cSldViewPr>
      <p:cViewPr varScale="1">
        <p:scale>
          <a:sx n="68" d="100"/>
          <a:sy n="68" d="100"/>
        </p:scale>
        <p:origin x="11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99EA5-21CD-4DC7-9881-16A980913D71}" type="doc">
      <dgm:prSet loTypeId="urn:microsoft.com/office/officeart/2009/3/layout/CircleRelationship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7E2D4C9-C44E-4C09-A45D-AC59ECE5AFDE}">
      <dgm:prSet phldrT="[Texto]" custT="1"/>
      <dgm:spPr/>
      <dgm:t>
        <a:bodyPr/>
        <a:lstStyle/>
        <a:p>
          <a:r>
            <a:rPr lang="es-ES" sz="2800" b="1" dirty="0"/>
            <a:t>TRABAJAR EN EUROPA</a:t>
          </a:r>
        </a:p>
      </dgm:t>
    </dgm:pt>
    <dgm:pt modelId="{73B5BE38-E59B-448E-82E0-79DB7A32F1BA}" type="parTrans" cxnId="{E32D823F-56D4-4B6C-AD2A-BC8496C2ED3A}">
      <dgm:prSet/>
      <dgm:spPr/>
      <dgm:t>
        <a:bodyPr/>
        <a:lstStyle/>
        <a:p>
          <a:endParaRPr lang="es-ES"/>
        </a:p>
      </dgm:t>
    </dgm:pt>
    <dgm:pt modelId="{5A2801A2-1252-49C1-BAD2-3E46734D5641}" type="sibTrans" cxnId="{E32D823F-56D4-4B6C-AD2A-BC8496C2ED3A}">
      <dgm:prSet/>
      <dgm:spPr/>
      <dgm:t>
        <a:bodyPr/>
        <a:lstStyle/>
        <a:p>
          <a:endParaRPr lang="es-ES"/>
        </a:p>
      </dgm:t>
    </dgm:pt>
    <dgm:pt modelId="{20E5D2FA-4B26-4A6A-8BF9-6AD6F0E5C083}">
      <dgm:prSet phldrT="[Texto]" custT="1"/>
      <dgm:spPr/>
      <dgm:t>
        <a:bodyPr/>
        <a:lstStyle/>
        <a:p>
          <a:r>
            <a:rPr lang="es-ES" sz="2000" dirty="0"/>
            <a:t>RED EURES</a:t>
          </a:r>
        </a:p>
      </dgm:t>
    </dgm:pt>
    <dgm:pt modelId="{4F8621EF-7C1C-4E79-9E05-4F9AE5326ADB}" type="parTrans" cxnId="{EBE5C576-9446-412C-A2FA-A3A870311368}">
      <dgm:prSet/>
      <dgm:spPr/>
      <dgm:t>
        <a:bodyPr/>
        <a:lstStyle/>
        <a:p>
          <a:endParaRPr lang="es-ES" dirty="0"/>
        </a:p>
      </dgm:t>
    </dgm:pt>
    <dgm:pt modelId="{DB2E9867-8075-4975-9117-4B26C884FBAD}" type="sibTrans" cxnId="{EBE5C576-9446-412C-A2FA-A3A870311368}">
      <dgm:prSet/>
      <dgm:spPr/>
      <dgm:t>
        <a:bodyPr/>
        <a:lstStyle/>
        <a:p>
          <a:endParaRPr lang="es-ES"/>
        </a:p>
      </dgm:t>
    </dgm:pt>
    <dgm:pt modelId="{74370F8F-FD26-43D2-80A4-E99504949A79}">
      <dgm:prSet phldrT="[Texto]" custT="1"/>
      <dgm:spPr/>
      <dgm:t>
        <a:bodyPr/>
        <a:lstStyle/>
        <a:p>
          <a:r>
            <a:rPr lang="es-ES" sz="2000" dirty="0"/>
            <a:t>SISTEMA EUROPASS</a:t>
          </a:r>
        </a:p>
      </dgm:t>
    </dgm:pt>
    <dgm:pt modelId="{5F7A2234-8CE3-4249-A570-39E64FEBDE1A}" type="parTrans" cxnId="{93FF0481-F1E2-4C4D-A7D3-B2C08F2E08CF}">
      <dgm:prSet/>
      <dgm:spPr/>
      <dgm:t>
        <a:bodyPr/>
        <a:lstStyle/>
        <a:p>
          <a:endParaRPr lang="es-ES" dirty="0"/>
        </a:p>
      </dgm:t>
    </dgm:pt>
    <dgm:pt modelId="{458EA6B4-4B66-415D-AE04-FA2A2D5B89B9}" type="sibTrans" cxnId="{93FF0481-F1E2-4C4D-A7D3-B2C08F2E08CF}">
      <dgm:prSet/>
      <dgm:spPr/>
      <dgm:t>
        <a:bodyPr/>
        <a:lstStyle/>
        <a:p>
          <a:endParaRPr lang="es-ES"/>
        </a:p>
      </dgm:t>
    </dgm:pt>
    <dgm:pt modelId="{854E2A1E-CF8A-2C48-874A-1CFD585C2D19}" type="pres">
      <dgm:prSet presAssocID="{C1499EA5-21CD-4DC7-9881-16A980913D71}" presName="Name0" presStyleCnt="0">
        <dgm:presLayoutVars>
          <dgm:chMax val="1"/>
          <dgm:chPref val="1"/>
        </dgm:presLayoutVars>
      </dgm:prSet>
      <dgm:spPr/>
    </dgm:pt>
    <dgm:pt modelId="{E7235C0D-7B82-9E44-9AD3-2A558DAFC7C9}" type="pres">
      <dgm:prSet presAssocID="{77E2D4C9-C44E-4C09-A45D-AC59ECE5AFDE}" presName="Parent" presStyleLbl="node0" presStyleIdx="0" presStyleCnt="1">
        <dgm:presLayoutVars>
          <dgm:chMax val="5"/>
          <dgm:chPref val="5"/>
        </dgm:presLayoutVars>
      </dgm:prSet>
      <dgm:spPr/>
    </dgm:pt>
    <dgm:pt modelId="{55183D80-1EFE-1949-A7D0-F92E3AAF1988}" type="pres">
      <dgm:prSet presAssocID="{77E2D4C9-C44E-4C09-A45D-AC59ECE5AFDE}" presName="Accent1" presStyleLbl="node1" presStyleIdx="0" presStyleCnt="13"/>
      <dgm:spPr/>
    </dgm:pt>
    <dgm:pt modelId="{832CBB26-58E7-8D4A-9D07-50B1EFD89BD6}" type="pres">
      <dgm:prSet presAssocID="{77E2D4C9-C44E-4C09-A45D-AC59ECE5AFDE}" presName="Accent2" presStyleLbl="node1" presStyleIdx="1" presStyleCnt="13"/>
      <dgm:spPr/>
    </dgm:pt>
    <dgm:pt modelId="{3148623E-C1F5-3646-97EE-BA6159CF92E0}" type="pres">
      <dgm:prSet presAssocID="{77E2D4C9-C44E-4C09-A45D-AC59ECE5AFDE}" presName="Accent3" presStyleLbl="node1" presStyleIdx="2" presStyleCnt="13"/>
      <dgm:spPr/>
    </dgm:pt>
    <dgm:pt modelId="{16443244-9F4A-3E42-8AAC-EAC23D794E7E}" type="pres">
      <dgm:prSet presAssocID="{77E2D4C9-C44E-4C09-A45D-AC59ECE5AFDE}" presName="Accent4" presStyleLbl="node1" presStyleIdx="3" presStyleCnt="13"/>
      <dgm:spPr/>
    </dgm:pt>
    <dgm:pt modelId="{202C9C24-25C6-8645-9DDD-D69D00B63326}" type="pres">
      <dgm:prSet presAssocID="{77E2D4C9-C44E-4C09-A45D-AC59ECE5AFDE}" presName="Accent5" presStyleLbl="node1" presStyleIdx="4" presStyleCnt="13"/>
      <dgm:spPr/>
    </dgm:pt>
    <dgm:pt modelId="{E05105DE-8FDF-7C4F-98B4-85FA8E64106E}" type="pres">
      <dgm:prSet presAssocID="{77E2D4C9-C44E-4C09-A45D-AC59ECE5AFDE}" presName="Accent6" presStyleLbl="node1" presStyleIdx="5" presStyleCnt="13"/>
      <dgm:spPr/>
    </dgm:pt>
    <dgm:pt modelId="{8D442C1F-1E10-F242-A697-FC5FBDF32E32}" type="pres">
      <dgm:prSet presAssocID="{20E5D2FA-4B26-4A6A-8BF9-6AD6F0E5C083}" presName="Child1" presStyleLbl="node1" presStyleIdx="6" presStyleCnt="13">
        <dgm:presLayoutVars>
          <dgm:chMax val="0"/>
          <dgm:chPref val="0"/>
        </dgm:presLayoutVars>
      </dgm:prSet>
      <dgm:spPr/>
    </dgm:pt>
    <dgm:pt modelId="{75143138-D09E-9C4F-B751-5DA5B15A3FFB}" type="pres">
      <dgm:prSet presAssocID="{20E5D2FA-4B26-4A6A-8BF9-6AD6F0E5C083}" presName="Accent7" presStyleCnt="0"/>
      <dgm:spPr/>
    </dgm:pt>
    <dgm:pt modelId="{180A219B-8A9B-0742-B9E5-F76525BADEAD}" type="pres">
      <dgm:prSet presAssocID="{20E5D2FA-4B26-4A6A-8BF9-6AD6F0E5C083}" presName="AccentHold1" presStyleLbl="node1" presStyleIdx="7" presStyleCnt="13"/>
      <dgm:spPr/>
    </dgm:pt>
    <dgm:pt modelId="{CC2FE772-B5AA-B246-9224-0BA3DBBF26DD}" type="pres">
      <dgm:prSet presAssocID="{20E5D2FA-4B26-4A6A-8BF9-6AD6F0E5C083}" presName="Accent8" presStyleCnt="0"/>
      <dgm:spPr/>
    </dgm:pt>
    <dgm:pt modelId="{3A974446-FA16-8844-90DD-AD612ABCFF71}" type="pres">
      <dgm:prSet presAssocID="{20E5D2FA-4B26-4A6A-8BF9-6AD6F0E5C083}" presName="AccentHold2" presStyleLbl="node1" presStyleIdx="8" presStyleCnt="13"/>
      <dgm:spPr/>
    </dgm:pt>
    <dgm:pt modelId="{D6DB5C54-134E-1C4F-A668-A5D0766BD4C4}" type="pres">
      <dgm:prSet presAssocID="{74370F8F-FD26-43D2-80A4-E99504949A79}" presName="Child2" presStyleLbl="node1" presStyleIdx="9" presStyleCnt="13" custScaleX="110770" custScaleY="111610">
        <dgm:presLayoutVars>
          <dgm:chMax val="0"/>
          <dgm:chPref val="0"/>
        </dgm:presLayoutVars>
      </dgm:prSet>
      <dgm:spPr/>
    </dgm:pt>
    <dgm:pt modelId="{192BEFAC-E30D-4D42-A095-D7461F82B580}" type="pres">
      <dgm:prSet presAssocID="{74370F8F-FD26-43D2-80A4-E99504949A79}" presName="Accent9" presStyleCnt="0"/>
      <dgm:spPr/>
    </dgm:pt>
    <dgm:pt modelId="{BE83AE77-44C8-C64D-961F-D36E13478CBB}" type="pres">
      <dgm:prSet presAssocID="{74370F8F-FD26-43D2-80A4-E99504949A79}" presName="AccentHold1" presStyleLbl="node1" presStyleIdx="10" presStyleCnt="13"/>
      <dgm:spPr/>
    </dgm:pt>
    <dgm:pt modelId="{532056EC-76BC-9B49-A037-C217A783CAB0}" type="pres">
      <dgm:prSet presAssocID="{74370F8F-FD26-43D2-80A4-E99504949A79}" presName="Accent10" presStyleCnt="0"/>
      <dgm:spPr/>
    </dgm:pt>
    <dgm:pt modelId="{E786ADBA-1FF0-864C-8DFF-48804590328B}" type="pres">
      <dgm:prSet presAssocID="{74370F8F-FD26-43D2-80A4-E99504949A79}" presName="AccentHold2" presStyleLbl="node1" presStyleIdx="11" presStyleCnt="13"/>
      <dgm:spPr/>
    </dgm:pt>
    <dgm:pt modelId="{3C55C387-CCE0-2B48-B1B0-EE0D9793CEF7}" type="pres">
      <dgm:prSet presAssocID="{74370F8F-FD26-43D2-80A4-E99504949A79}" presName="Accent11" presStyleCnt="0"/>
      <dgm:spPr/>
    </dgm:pt>
    <dgm:pt modelId="{B72F8D20-7BBA-CB46-8E0C-8F853D8DB12E}" type="pres">
      <dgm:prSet presAssocID="{74370F8F-FD26-43D2-80A4-E99504949A79}" presName="AccentHold3" presStyleLbl="node1" presStyleIdx="12" presStyleCnt="13"/>
      <dgm:spPr/>
    </dgm:pt>
  </dgm:ptLst>
  <dgm:cxnLst>
    <dgm:cxn modelId="{D1181233-BA9B-0A4B-9434-6C6346DAF528}" type="presOf" srcId="{C1499EA5-21CD-4DC7-9881-16A980913D71}" destId="{854E2A1E-CF8A-2C48-874A-1CFD585C2D19}" srcOrd="0" destOrd="0" presId="urn:microsoft.com/office/officeart/2009/3/layout/CircleRelationship"/>
    <dgm:cxn modelId="{E32D823F-56D4-4B6C-AD2A-BC8496C2ED3A}" srcId="{C1499EA5-21CD-4DC7-9881-16A980913D71}" destId="{77E2D4C9-C44E-4C09-A45D-AC59ECE5AFDE}" srcOrd="0" destOrd="0" parTransId="{73B5BE38-E59B-448E-82E0-79DB7A32F1BA}" sibTransId="{5A2801A2-1252-49C1-BAD2-3E46734D5641}"/>
    <dgm:cxn modelId="{EBE5C576-9446-412C-A2FA-A3A870311368}" srcId="{77E2D4C9-C44E-4C09-A45D-AC59ECE5AFDE}" destId="{20E5D2FA-4B26-4A6A-8BF9-6AD6F0E5C083}" srcOrd="0" destOrd="0" parTransId="{4F8621EF-7C1C-4E79-9E05-4F9AE5326ADB}" sibTransId="{DB2E9867-8075-4975-9117-4B26C884FBAD}"/>
    <dgm:cxn modelId="{93FF0481-F1E2-4C4D-A7D3-B2C08F2E08CF}" srcId="{77E2D4C9-C44E-4C09-A45D-AC59ECE5AFDE}" destId="{74370F8F-FD26-43D2-80A4-E99504949A79}" srcOrd="1" destOrd="0" parTransId="{5F7A2234-8CE3-4249-A570-39E64FEBDE1A}" sibTransId="{458EA6B4-4B66-415D-AE04-FA2A2D5B89B9}"/>
    <dgm:cxn modelId="{FC2C72A3-51D2-6B43-92EC-89B43D344491}" type="presOf" srcId="{20E5D2FA-4B26-4A6A-8BF9-6AD6F0E5C083}" destId="{8D442C1F-1E10-F242-A697-FC5FBDF32E32}" srcOrd="0" destOrd="0" presId="urn:microsoft.com/office/officeart/2009/3/layout/CircleRelationship"/>
    <dgm:cxn modelId="{022A92E9-4520-6742-A2DE-768B03D26DF8}" type="presOf" srcId="{74370F8F-FD26-43D2-80A4-E99504949A79}" destId="{D6DB5C54-134E-1C4F-A668-A5D0766BD4C4}" srcOrd="0" destOrd="0" presId="urn:microsoft.com/office/officeart/2009/3/layout/CircleRelationship"/>
    <dgm:cxn modelId="{8FAD05EE-A175-0347-81EA-26DB5B60846D}" type="presOf" srcId="{77E2D4C9-C44E-4C09-A45D-AC59ECE5AFDE}" destId="{E7235C0D-7B82-9E44-9AD3-2A558DAFC7C9}" srcOrd="0" destOrd="0" presId="urn:microsoft.com/office/officeart/2009/3/layout/CircleRelationship"/>
    <dgm:cxn modelId="{E0AFAA93-107D-724E-B16A-5CF30DB1E4CE}" type="presParOf" srcId="{854E2A1E-CF8A-2C48-874A-1CFD585C2D19}" destId="{E7235C0D-7B82-9E44-9AD3-2A558DAFC7C9}" srcOrd="0" destOrd="0" presId="urn:microsoft.com/office/officeart/2009/3/layout/CircleRelationship"/>
    <dgm:cxn modelId="{47811138-A988-7D4F-8A75-47AE0A402B6D}" type="presParOf" srcId="{854E2A1E-CF8A-2C48-874A-1CFD585C2D19}" destId="{55183D80-1EFE-1949-A7D0-F92E3AAF1988}" srcOrd="1" destOrd="0" presId="urn:microsoft.com/office/officeart/2009/3/layout/CircleRelationship"/>
    <dgm:cxn modelId="{D109D9B3-C7A0-D047-AF52-4FA376C42D38}" type="presParOf" srcId="{854E2A1E-CF8A-2C48-874A-1CFD585C2D19}" destId="{832CBB26-58E7-8D4A-9D07-50B1EFD89BD6}" srcOrd="2" destOrd="0" presId="urn:microsoft.com/office/officeart/2009/3/layout/CircleRelationship"/>
    <dgm:cxn modelId="{8C1F4CFB-4267-D548-BF50-3A7BEEE6800D}" type="presParOf" srcId="{854E2A1E-CF8A-2C48-874A-1CFD585C2D19}" destId="{3148623E-C1F5-3646-97EE-BA6159CF92E0}" srcOrd="3" destOrd="0" presId="urn:microsoft.com/office/officeart/2009/3/layout/CircleRelationship"/>
    <dgm:cxn modelId="{CD751479-936D-8740-8B52-BE2884E9EFC8}" type="presParOf" srcId="{854E2A1E-CF8A-2C48-874A-1CFD585C2D19}" destId="{16443244-9F4A-3E42-8AAC-EAC23D794E7E}" srcOrd="4" destOrd="0" presId="urn:microsoft.com/office/officeart/2009/3/layout/CircleRelationship"/>
    <dgm:cxn modelId="{048F5E5D-3544-5149-AE8C-7B13E8FDCDD1}" type="presParOf" srcId="{854E2A1E-CF8A-2C48-874A-1CFD585C2D19}" destId="{202C9C24-25C6-8645-9DDD-D69D00B63326}" srcOrd="5" destOrd="0" presId="urn:microsoft.com/office/officeart/2009/3/layout/CircleRelationship"/>
    <dgm:cxn modelId="{DB48C8BF-81D6-9C4F-BEFC-2C8FA31AB5A2}" type="presParOf" srcId="{854E2A1E-CF8A-2C48-874A-1CFD585C2D19}" destId="{E05105DE-8FDF-7C4F-98B4-85FA8E64106E}" srcOrd="6" destOrd="0" presId="urn:microsoft.com/office/officeart/2009/3/layout/CircleRelationship"/>
    <dgm:cxn modelId="{4636573C-787A-834B-96C1-873A1BAE5247}" type="presParOf" srcId="{854E2A1E-CF8A-2C48-874A-1CFD585C2D19}" destId="{8D442C1F-1E10-F242-A697-FC5FBDF32E32}" srcOrd="7" destOrd="0" presId="urn:microsoft.com/office/officeart/2009/3/layout/CircleRelationship"/>
    <dgm:cxn modelId="{5598A801-6704-184A-B678-40626BA0E65B}" type="presParOf" srcId="{854E2A1E-CF8A-2C48-874A-1CFD585C2D19}" destId="{75143138-D09E-9C4F-B751-5DA5B15A3FFB}" srcOrd="8" destOrd="0" presId="urn:microsoft.com/office/officeart/2009/3/layout/CircleRelationship"/>
    <dgm:cxn modelId="{9AB13E15-B6F3-D74A-B025-113B72DB9828}" type="presParOf" srcId="{75143138-D09E-9C4F-B751-5DA5B15A3FFB}" destId="{180A219B-8A9B-0742-B9E5-F76525BADEAD}" srcOrd="0" destOrd="0" presId="urn:microsoft.com/office/officeart/2009/3/layout/CircleRelationship"/>
    <dgm:cxn modelId="{21573AFE-0EEF-3F40-9601-B446A4ADDC27}" type="presParOf" srcId="{854E2A1E-CF8A-2C48-874A-1CFD585C2D19}" destId="{CC2FE772-B5AA-B246-9224-0BA3DBBF26DD}" srcOrd="9" destOrd="0" presId="urn:microsoft.com/office/officeart/2009/3/layout/CircleRelationship"/>
    <dgm:cxn modelId="{37238582-2060-E14D-BB55-577A30503BE6}" type="presParOf" srcId="{CC2FE772-B5AA-B246-9224-0BA3DBBF26DD}" destId="{3A974446-FA16-8844-90DD-AD612ABCFF71}" srcOrd="0" destOrd="0" presId="urn:microsoft.com/office/officeart/2009/3/layout/CircleRelationship"/>
    <dgm:cxn modelId="{08BF62B7-66B8-0D48-92F1-A35523FD941F}" type="presParOf" srcId="{854E2A1E-CF8A-2C48-874A-1CFD585C2D19}" destId="{D6DB5C54-134E-1C4F-A668-A5D0766BD4C4}" srcOrd="10" destOrd="0" presId="urn:microsoft.com/office/officeart/2009/3/layout/CircleRelationship"/>
    <dgm:cxn modelId="{F612AE54-37A7-5940-8678-1DAE4D4AED72}" type="presParOf" srcId="{854E2A1E-CF8A-2C48-874A-1CFD585C2D19}" destId="{192BEFAC-E30D-4D42-A095-D7461F82B580}" srcOrd="11" destOrd="0" presId="urn:microsoft.com/office/officeart/2009/3/layout/CircleRelationship"/>
    <dgm:cxn modelId="{6AD27A3A-A0E0-1B44-A9AB-21FB0591DAA5}" type="presParOf" srcId="{192BEFAC-E30D-4D42-A095-D7461F82B580}" destId="{BE83AE77-44C8-C64D-961F-D36E13478CBB}" srcOrd="0" destOrd="0" presId="urn:microsoft.com/office/officeart/2009/3/layout/CircleRelationship"/>
    <dgm:cxn modelId="{C85918D4-FC46-0C46-A440-EE4F7EE8D022}" type="presParOf" srcId="{854E2A1E-CF8A-2C48-874A-1CFD585C2D19}" destId="{532056EC-76BC-9B49-A037-C217A783CAB0}" srcOrd="12" destOrd="0" presId="urn:microsoft.com/office/officeart/2009/3/layout/CircleRelationship"/>
    <dgm:cxn modelId="{58BCBD60-16A8-E24B-9B3E-BD0DB809FC83}" type="presParOf" srcId="{532056EC-76BC-9B49-A037-C217A783CAB0}" destId="{E786ADBA-1FF0-864C-8DFF-48804590328B}" srcOrd="0" destOrd="0" presId="urn:microsoft.com/office/officeart/2009/3/layout/CircleRelationship"/>
    <dgm:cxn modelId="{17DD76FB-966D-A748-9963-D9507E278F21}" type="presParOf" srcId="{854E2A1E-CF8A-2C48-874A-1CFD585C2D19}" destId="{3C55C387-CCE0-2B48-B1B0-EE0D9793CEF7}" srcOrd="13" destOrd="0" presId="urn:microsoft.com/office/officeart/2009/3/layout/CircleRelationship"/>
    <dgm:cxn modelId="{F33BBEF3-CD45-7147-BD87-52969DB2EC5C}" type="presParOf" srcId="{3C55C387-CCE0-2B48-B1B0-EE0D9793CEF7}" destId="{B72F8D20-7BBA-CB46-8E0C-8F853D8DB12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4B0BB-202D-4C48-8200-B5BDDAC54D42}" type="doc">
      <dgm:prSet loTypeId="urn:microsoft.com/office/officeart/2009/3/layout/RandomtoResultProcess" loCatId="cycle" qsTypeId="urn:microsoft.com/office/officeart/2005/8/quickstyle/3d1" qsCatId="3D" csTypeId="urn:microsoft.com/office/officeart/2005/8/colors/colorful1#2" csCatId="colorful" phldr="1"/>
      <dgm:spPr/>
    </dgm:pt>
    <dgm:pt modelId="{DFC9907B-D503-4C11-8026-38029E62F0EC}">
      <dgm:prSet phldrT="[Texto]" custT="1"/>
      <dgm:spPr/>
      <dgm:t>
        <a:bodyPr/>
        <a:lstStyle/>
        <a:p>
          <a:r>
            <a:rPr lang="es-ES" sz="1800" b="1" dirty="0"/>
            <a:t>CARTA DE PRESENTACIÓN</a:t>
          </a:r>
        </a:p>
      </dgm:t>
    </dgm:pt>
    <dgm:pt modelId="{46C85E5C-60F2-4521-B3F5-76D184D32136}" type="parTrans" cxnId="{E39C8BA4-27FA-4296-9B9A-E9FD350CA967}">
      <dgm:prSet/>
      <dgm:spPr/>
      <dgm:t>
        <a:bodyPr/>
        <a:lstStyle/>
        <a:p>
          <a:endParaRPr lang="es-ES" sz="1400"/>
        </a:p>
      </dgm:t>
    </dgm:pt>
    <dgm:pt modelId="{192C6517-D356-4DFD-84E0-85315AF6C831}" type="sibTrans" cxnId="{E39C8BA4-27FA-4296-9B9A-E9FD350CA967}">
      <dgm:prSet/>
      <dgm:spPr/>
      <dgm:t>
        <a:bodyPr/>
        <a:lstStyle/>
        <a:p>
          <a:endParaRPr lang="es-ES" sz="1400"/>
        </a:p>
      </dgm:t>
    </dgm:pt>
    <dgm:pt modelId="{F58FCCF8-7657-4136-B837-924CAA2D266C}">
      <dgm:prSet phldrT="[Texto]" custT="1"/>
      <dgm:spPr/>
      <dgm:t>
        <a:bodyPr/>
        <a:lstStyle/>
        <a:p>
          <a:r>
            <a:rPr lang="es-ES" sz="2000" b="1" i="1" dirty="0"/>
            <a:t>CURRICULUM VITAE</a:t>
          </a:r>
        </a:p>
      </dgm:t>
    </dgm:pt>
    <dgm:pt modelId="{955A2581-9DDF-4B35-ADB4-3EAA90596FB8}" type="parTrans" cxnId="{2C4D69B7-895B-4857-98B5-B79B7140F738}">
      <dgm:prSet/>
      <dgm:spPr/>
      <dgm:t>
        <a:bodyPr/>
        <a:lstStyle/>
        <a:p>
          <a:endParaRPr lang="es-ES" sz="1400"/>
        </a:p>
      </dgm:t>
    </dgm:pt>
    <dgm:pt modelId="{B6E96994-28DD-43BA-82BC-14A6B1D12739}" type="sibTrans" cxnId="{2C4D69B7-895B-4857-98B5-B79B7140F738}">
      <dgm:prSet/>
      <dgm:spPr/>
      <dgm:t>
        <a:bodyPr/>
        <a:lstStyle/>
        <a:p>
          <a:endParaRPr lang="es-ES" sz="1400"/>
        </a:p>
      </dgm:t>
    </dgm:pt>
    <dgm:pt modelId="{95A206F3-3700-A743-BC5C-B3BF1FCBC88A}" type="pres">
      <dgm:prSet presAssocID="{70F4B0BB-202D-4C48-8200-B5BDDAC54D42}" presName="Name0" presStyleCnt="0">
        <dgm:presLayoutVars>
          <dgm:dir/>
          <dgm:animOne val="branch"/>
          <dgm:animLvl val="lvl"/>
        </dgm:presLayoutVars>
      </dgm:prSet>
      <dgm:spPr/>
    </dgm:pt>
    <dgm:pt modelId="{85FE804A-58CE-E14B-8F37-4DAF802E600E}" type="pres">
      <dgm:prSet presAssocID="{DFC9907B-D503-4C11-8026-38029E62F0EC}" presName="chaos" presStyleCnt="0"/>
      <dgm:spPr/>
    </dgm:pt>
    <dgm:pt modelId="{B0F11AE6-16A4-8C40-8226-4F35D08F1AEB}" type="pres">
      <dgm:prSet presAssocID="{DFC9907B-D503-4C11-8026-38029E62F0EC}" presName="parTx1" presStyleLbl="revTx" presStyleIdx="0" presStyleCnt="1"/>
      <dgm:spPr/>
    </dgm:pt>
    <dgm:pt modelId="{45327951-A913-B040-893D-1C08AD858023}" type="pres">
      <dgm:prSet presAssocID="{DFC9907B-D503-4C11-8026-38029E62F0EC}" presName="c1" presStyleLbl="node1" presStyleIdx="0" presStyleCnt="19"/>
      <dgm:spPr/>
    </dgm:pt>
    <dgm:pt modelId="{2D4D4816-2246-8F41-9BAB-FB32EFDEF9BE}" type="pres">
      <dgm:prSet presAssocID="{DFC9907B-D503-4C11-8026-38029E62F0EC}" presName="c2" presStyleLbl="node1" presStyleIdx="1" presStyleCnt="19"/>
      <dgm:spPr/>
    </dgm:pt>
    <dgm:pt modelId="{37E572C0-8C31-2049-BC1C-3A7DB05DD71D}" type="pres">
      <dgm:prSet presAssocID="{DFC9907B-D503-4C11-8026-38029E62F0EC}" presName="c3" presStyleLbl="node1" presStyleIdx="2" presStyleCnt="19"/>
      <dgm:spPr/>
    </dgm:pt>
    <dgm:pt modelId="{64C9C6BE-D0D5-E946-ADC3-C432C495639A}" type="pres">
      <dgm:prSet presAssocID="{DFC9907B-D503-4C11-8026-38029E62F0EC}" presName="c4" presStyleLbl="node1" presStyleIdx="3" presStyleCnt="19"/>
      <dgm:spPr/>
    </dgm:pt>
    <dgm:pt modelId="{1A81FFFB-DA77-C94E-859C-794444476CC4}" type="pres">
      <dgm:prSet presAssocID="{DFC9907B-D503-4C11-8026-38029E62F0EC}" presName="c5" presStyleLbl="node1" presStyleIdx="4" presStyleCnt="19"/>
      <dgm:spPr/>
    </dgm:pt>
    <dgm:pt modelId="{04D30BAA-EDAB-0F41-97F0-44FD53EDADD2}" type="pres">
      <dgm:prSet presAssocID="{DFC9907B-D503-4C11-8026-38029E62F0EC}" presName="c6" presStyleLbl="node1" presStyleIdx="5" presStyleCnt="19"/>
      <dgm:spPr/>
    </dgm:pt>
    <dgm:pt modelId="{F5738249-D7A3-1547-8455-11D64568E763}" type="pres">
      <dgm:prSet presAssocID="{DFC9907B-D503-4C11-8026-38029E62F0EC}" presName="c7" presStyleLbl="node1" presStyleIdx="6" presStyleCnt="19"/>
      <dgm:spPr/>
    </dgm:pt>
    <dgm:pt modelId="{70E50C71-D29F-BE48-84E4-293B6DDDC6CC}" type="pres">
      <dgm:prSet presAssocID="{DFC9907B-D503-4C11-8026-38029E62F0EC}" presName="c8" presStyleLbl="node1" presStyleIdx="7" presStyleCnt="19"/>
      <dgm:spPr/>
    </dgm:pt>
    <dgm:pt modelId="{7E81CC57-A810-7A4F-B94B-CF7C4F2A66F2}" type="pres">
      <dgm:prSet presAssocID="{DFC9907B-D503-4C11-8026-38029E62F0EC}" presName="c9" presStyleLbl="node1" presStyleIdx="8" presStyleCnt="19"/>
      <dgm:spPr/>
    </dgm:pt>
    <dgm:pt modelId="{A7CCE2CF-C392-CD49-8491-181C2EECD5FE}" type="pres">
      <dgm:prSet presAssocID="{DFC9907B-D503-4C11-8026-38029E62F0EC}" presName="c10" presStyleLbl="node1" presStyleIdx="9" presStyleCnt="19"/>
      <dgm:spPr/>
    </dgm:pt>
    <dgm:pt modelId="{BDCC96F5-812B-5E4B-B04C-7E76682C33F0}" type="pres">
      <dgm:prSet presAssocID="{DFC9907B-D503-4C11-8026-38029E62F0EC}" presName="c11" presStyleLbl="node1" presStyleIdx="10" presStyleCnt="19"/>
      <dgm:spPr/>
    </dgm:pt>
    <dgm:pt modelId="{38603443-832F-A84E-971F-99B1767AFF39}" type="pres">
      <dgm:prSet presAssocID="{DFC9907B-D503-4C11-8026-38029E62F0EC}" presName="c12" presStyleLbl="node1" presStyleIdx="11" presStyleCnt="19"/>
      <dgm:spPr/>
    </dgm:pt>
    <dgm:pt modelId="{7D35321E-601C-5B41-BAB4-07F663555C11}" type="pres">
      <dgm:prSet presAssocID="{DFC9907B-D503-4C11-8026-38029E62F0EC}" presName="c13" presStyleLbl="node1" presStyleIdx="12" presStyleCnt="19"/>
      <dgm:spPr/>
    </dgm:pt>
    <dgm:pt modelId="{2C15AC96-311E-274A-B9C0-2C5B7F1ADE06}" type="pres">
      <dgm:prSet presAssocID="{DFC9907B-D503-4C11-8026-38029E62F0EC}" presName="c14" presStyleLbl="node1" presStyleIdx="13" presStyleCnt="19"/>
      <dgm:spPr/>
    </dgm:pt>
    <dgm:pt modelId="{3CE14C24-67D9-D240-935C-478F4847E5A0}" type="pres">
      <dgm:prSet presAssocID="{DFC9907B-D503-4C11-8026-38029E62F0EC}" presName="c15" presStyleLbl="node1" presStyleIdx="14" presStyleCnt="19"/>
      <dgm:spPr/>
    </dgm:pt>
    <dgm:pt modelId="{0EC0E329-A449-7A4D-B98A-DEEAAB5D972E}" type="pres">
      <dgm:prSet presAssocID="{DFC9907B-D503-4C11-8026-38029E62F0EC}" presName="c16" presStyleLbl="node1" presStyleIdx="15" presStyleCnt="19"/>
      <dgm:spPr/>
    </dgm:pt>
    <dgm:pt modelId="{DADC26D6-E2D9-EF4C-B3A4-D75949224470}" type="pres">
      <dgm:prSet presAssocID="{DFC9907B-D503-4C11-8026-38029E62F0EC}" presName="c17" presStyleLbl="node1" presStyleIdx="16" presStyleCnt="19"/>
      <dgm:spPr/>
    </dgm:pt>
    <dgm:pt modelId="{CE2199BF-E802-8B42-BA49-B15000CFBC8F}" type="pres">
      <dgm:prSet presAssocID="{DFC9907B-D503-4C11-8026-38029E62F0EC}" presName="c18" presStyleLbl="node1" presStyleIdx="17" presStyleCnt="19"/>
      <dgm:spPr/>
    </dgm:pt>
    <dgm:pt modelId="{DD491993-76CA-6B42-A0B5-20D42D345FF9}" type="pres">
      <dgm:prSet presAssocID="{192C6517-D356-4DFD-84E0-85315AF6C831}" presName="chevronComposite1" presStyleCnt="0"/>
      <dgm:spPr/>
    </dgm:pt>
    <dgm:pt modelId="{75A5B5D5-0149-A346-A60A-577AB3FE2CC6}" type="pres">
      <dgm:prSet presAssocID="{192C6517-D356-4DFD-84E0-85315AF6C831}" presName="chevron1" presStyleLbl="sibTrans2D1" presStyleIdx="0" presStyleCnt="2"/>
      <dgm:spPr/>
    </dgm:pt>
    <dgm:pt modelId="{4D83AAD9-0023-CB45-B618-53A1AED88CCD}" type="pres">
      <dgm:prSet presAssocID="{192C6517-D356-4DFD-84E0-85315AF6C831}" presName="spChevron1" presStyleCnt="0"/>
      <dgm:spPr/>
    </dgm:pt>
    <dgm:pt modelId="{57591ADB-F8B5-3D44-888C-7E0A43578E6D}" type="pres">
      <dgm:prSet presAssocID="{192C6517-D356-4DFD-84E0-85315AF6C831}" presName="overlap" presStyleCnt="0"/>
      <dgm:spPr/>
    </dgm:pt>
    <dgm:pt modelId="{CDC60487-7E51-1449-9A3E-46068421ED92}" type="pres">
      <dgm:prSet presAssocID="{192C6517-D356-4DFD-84E0-85315AF6C831}" presName="chevronComposite2" presStyleCnt="0"/>
      <dgm:spPr/>
    </dgm:pt>
    <dgm:pt modelId="{C0D641FF-4BF1-BF40-920D-414AC8104DBF}" type="pres">
      <dgm:prSet presAssocID="{192C6517-D356-4DFD-84E0-85315AF6C831}" presName="chevron2" presStyleLbl="sibTrans2D1" presStyleIdx="1" presStyleCnt="2"/>
      <dgm:spPr/>
    </dgm:pt>
    <dgm:pt modelId="{A3591348-B5E8-E647-AB9B-B7924F03DB21}" type="pres">
      <dgm:prSet presAssocID="{192C6517-D356-4DFD-84E0-85315AF6C831}" presName="spChevron2" presStyleCnt="0"/>
      <dgm:spPr/>
    </dgm:pt>
    <dgm:pt modelId="{3F1B7AA8-E8B1-8D43-918B-EDBBBC70994D}" type="pres">
      <dgm:prSet presAssocID="{F58FCCF8-7657-4136-B837-924CAA2D266C}" presName="last" presStyleCnt="0"/>
      <dgm:spPr/>
    </dgm:pt>
    <dgm:pt modelId="{CCD07083-EF20-6148-A6C8-4C39A3CE2F56}" type="pres">
      <dgm:prSet presAssocID="{F58FCCF8-7657-4136-B837-924CAA2D266C}" presName="circleTx" presStyleLbl="node1" presStyleIdx="18" presStyleCnt="19"/>
      <dgm:spPr/>
    </dgm:pt>
    <dgm:pt modelId="{5535B449-FEF7-0F46-B616-243DCD1B1EEE}" type="pres">
      <dgm:prSet presAssocID="{F58FCCF8-7657-4136-B837-924CAA2D266C}" presName="spN" presStyleCnt="0"/>
      <dgm:spPr/>
    </dgm:pt>
  </dgm:ptLst>
  <dgm:cxnLst>
    <dgm:cxn modelId="{99098148-C0D6-6E4E-9F35-4D441789F291}" type="presOf" srcId="{DFC9907B-D503-4C11-8026-38029E62F0EC}" destId="{B0F11AE6-16A4-8C40-8226-4F35D08F1AEB}" srcOrd="0" destOrd="0" presId="urn:microsoft.com/office/officeart/2009/3/layout/RandomtoResultProcess"/>
    <dgm:cxn modelId="{D16BD77B-4169-134C-A554-9C34783D7926}" type="presOf" srcId="{70F4B0BB-202D-4C48-8200-B5BDDAC54D42}" destId="{95A206F3-3700-A743-BC5C-B3BF1FCBC88A}" srcOrd="0" destOrd="0" presId="urn:microsoft.com/office/officeart/2009/3/layout/RandomtoResultProcess"/>
    <dgm:cxn modelId="{E39C8BA4-27FA-4296-9B9A-E9FD350CA967}" srcId="{70F4B0BB-202D-4C48-8200-B5BDDAC54D42}" destId="{DFC9907B-D503-4C11-8026-38029E62F0EC}" srcOrd="0" destOrd="0" parTransId="{46C85E5C-60F2-4521-B3F5-76D184D32136}" sibTransId="{192C6517-D356-4DFD-84E0-85315AF6C831}"/>
    <dgm:cxn modelId="{071300B4-22E3-B043-B622-73043C166CB9}" type="presOf" srcId="{F58FCCF8-7657-4136-B837-924CAA2D266C}" destId="{CCD07083-EF20-6148-A6C8-4C39A3CE2F56}" srcOrd="0" destOrd="0" presId="urn:microsoft.com/office/officeart/2009/3/layout/RandomtoResultProcess"/>
    <dgm:cxn modelId="{2C4D69B7-895B-4857-98B5-B79B7140F738}" srcId="{70F4B0BB-202D-4C48-8200-B5BDDAC54D42}" destId="{F58FCCF8-7657-4136-B837-924CAA2D266C}" srcOrd="1" destOrd="0" parTransId="{955A2581-9DDF-4B35-ADB4-3EAA90596FB8}" sibTransId="{B6E96994-28DD-43BA-82BC-14A6B1D12739}"/>
    <dgm:cxn modelId="{32EE7DA5-B815-054B-AAB0-5DC72DFEB122}" type="presParOf" srcId="{95A206F3-3700-A743-BC5C-B3BF1FCBC88A}" destId="{85FE804A-58CE-E14B-8F37-4DAF802E600E}" srcOrd="0" destOrd="0" presId="urn:microsoft.com/office/officeart/2009/3/layout/RandomtoResultProcess"/>
    <dgm:cxn modelId="{DBF7CF1F-4C0B-134B-A6D9-EA088529A9E4}" type="presParOf" srcId="{85FE804A-58CE-E14B-8F37-4DAF802E600E}" destId="{B0F11AE6-16A4-8C40-8226-4F35D08F1AEB}" srcOrd="0" destOrd="0" presId="urn:microsoft.com/office/officeart/2009/3/layout/RandomtoResultProcess"/>
    <dgm:cxn modelId="{30351C11-7446-B54C-A7DD-42181E45A983}" type="presParOf" srcId="{85FE804A-58CE-E14B-8F37-4DAF802E600E}" destId="{45327951-A913-B040-893D-1C08AD858023}" srcOrd="1" destOrd="0" presId="urn:microsoft.com/office/officeart/2009/3/layout/RandomtoResultProcess"/>
    <dgm:cxn modelId="{6FB68163-72C6-8742-BC07-EB1C815E1484}" type="presParOf" srcId="{85FE804A-58CE-E14B-8F37-4DAF802E600E}" destId="{2D4D4816-2246-8F41-9BAB-FB32EFDEF9BE}" srcOrd="2" destOrd="0" presId="urn:microsoft.com/office/officeart/2009/3/layout/RandomtoResultProcess"/>
    <dgm:cxn modelId="{48746F8F-9BD6-0C40-B334-82AEA264799F}" type="presParOf" srcId="{85FE804A-58CE-E14B-8F37-4DAF802E600E}" destId="{37E572C0-8C31-2049-BC1C-3A7DB05DD71D}" srcOrd="3" destOrd="0" presId="urn:microsoft.com/office/officeart/2009/3/layout/RandomtoResultProcess"/>
    <dgm:cxn modelId="{FE50FDEE-67BC-3648-88D7-EDBF6A9A6CB7}" type="presParOf" srcId="{85FE804A-58CE-E14B-8F37-4DAF802E600E}" destId="{64C9C6BE-D0D5-E946-ADC3-C432C495639A}" srcOrd="4" destOrd="0" presId="urn:microsoft.com/office/officeart/2009/3/layout/RandomtoResultProcess"/>
    <dgm:cxn modelId="{A2B03181-F098-7646-B159-D5B4CCA132BB}" type="presParOf" srcId="{85FE804A-58CE-E14B-8F37-4DAF802E600E}" destId="{1A81FFFB-DA77-C94E-859C-794444476CC4}" srcOrd="5" destOrd="0" presId="urn:microsoft.com/office/officeart/2009/3/layout/RandomtoResultProcess"/>
    <dgm:cxn modelId="{194FC26B-21AF-714F-B4F1-2AE86000C6DF}" type="presParOf" srcId="{85FE804A-58CE-E14B-8F37-4DAF802E600E}" destId="{04D30BAA-EDAB-0F41-97F0-44FD53EDADD2}" srcOrd="6" destOrd="0" presId="urn:microsoft.com/office/officeart/2009/3/layout/RandomtoResultProcess"/>
    <dgm:cxn modelId="{070623EF-EDF4-7E49-B601-8C4D2107AC6D}" type="presParOf" srcId="{85FE804A-58CE-E14B-8F37-4DAF802E600E}" destId="{F5738249-D7A3-1547-8455-11D64568E763}" srcOrd="7" destOrd="0" presId="urn:microsoft.com/office/officeart/2009/3/layout/RandomtoResultProcess"/>
    <dgm:cxn modelId="{E875CF68-5EE4-A840-B3CC-A4E35BAE0640}" type="presParOf" srcId="{85FE804A-58CE-E14B-8F37-4DAF802E600E}" destId="{70E50C71-D29F-BE48-84E4-293B6DDDC6CC}" srcOrd="8" destOrd="0" presId="urn:microsoft.com/office/officeart/2009/3/layout/RandomtoResultProcess"/>
    <dgm:cxn modelId="{11529D05-8895-F84E-8620-6A2E8BF8C889}" type="presParOf" srcId="{85FE804A-58CE-E14B-8F37-4DAF802E600E}" destId="{7E81CC57-A810-7A4F-B94B-CF7C4F2A66F2}" srcOrd="9" destOrd="0" presId="urn:microsoft.com/office/officeart/2009/3/layout/RandomtoResultProcess"/>
    <dgm:cxn modelId="{48EC0044-0645-2E45-B788-8AF70B80A060}" type="presParOf" srcId="{85FE804A-58CE-E14B-8F37-4DAF802E600E}" destId="{A7CCE2CF-C392-CD49-8491-181C2EECD5FE}" srcOrd="10" destOrd="0" presId="urn:microsoft.com/office/officeart/2009/3/layout/RandomtoResultProcess"/>
    <dgm:cxn modelId="{CE1D07CF-9568-B544-8D07-623A4DC87FCD}" type="presParOf" srcId="{85FE804A-58CE-E14B-8F37-4DAF802E600E}" destId="{BDCC96F5-812B-5E4B-B04C-7E76682C33F0}" srcOrd="11" destOrd="0" presId="urn:microsoft.com/office/officeart/2009/3/layout/RandomtoResultProcess"/>
    <dgm:cxn modelId="{A0413502-8839-2F4F-A406-9714557413AF}" type="presParOf" srcId="{85FE804A-58CE-E14B-8F37-4DAF802E600E}" destId="{38603443-832F-A84E-971F-99B1767AFF39}" srcOrd="12" destOrd="0" presId="urn:microsoft.com/office/officeart/2009/3/layout/RandomtoResultProcess"/>
    <dgm:cxn modelId="{9CF82282-6470-9B4C-A599-48808A692674}" type="presParOf" srcId="{85FE804A-58CE-E14B-8F37-4DAF802E600E}" destId="{7D35321E-601C-5B41-BAB4-07F663555C11}" srcOrd="13" destOrd="0" presId="urn:microsoft.com/office/officeart/2009/3/layout/RandomtoResultProcess"/>
    <dgm:cxn modelId="{6E04CA95-71C2-2445-8126-CAD4897E162F}" type="presParOf" srcId="{85FE804A-58CE-E14B-8F37-4DAF802E600E}" destId="{2C15AC96-311E-274A-B9C0-2C5B7F1ADE06}" srcOrd="14" destOrd="0" presId="urn:microsoft.com/office/officeart/2009/3/layout/RandomtoResultProcess"/>
    <dgm:cxn modelId="{061CA5DE-16A2-1649-98B8-E374FFA641A3}" type="presParOf" srcId="{85FE804A-58CE-E14B-8F37-4DAF802E600E}" destId="{3CE14C24-67D9-D240-935C-478F4847E5A0}" srcOrd="15" destOrd="0" presId="urn:microsoft.com/office/officeart/2009/3/layout/RandomtoResultProcess"/>
    <dgm:cxn modelId="{C6CA5F55-0E05-A445-A00C-55FE75C00A78}" type="presParOf" srcId="{85FE804A-58CE-E14B-8F37-4DAF802E600E}" destId="{0EC0E329-A449-7A4D-B98A-DEEAAB5D972E}" srcOrd="16" destOrd="0" presId="urn:microsoft.com/office/officeart/2009/3/layout/RandomtoResultProcess"/>
    <dgm:cxn modelId="{9C428802-ADEB-9C4D-A043-852267C46BAE}" type="presParOf" srcId="{85FE804A-58CE-E14B-8F37-4DAF802E600E}" destId="{DADC26D6-E2D9-EF4C-B3A4-D75949224470}" srcOrd="17" destOrd="0" presId="urn:microsoft.com/office/officeart/2009/3/layout/RandomtoResultProcess"/>
    <dgm:cxn modelId="{29F3EF64-1A78-7E4B-95C2-7A5091FC5EDC}" type="presParOf" srcId="{85FE804A-58CE-E14B-8F37-4DAF802E600E}" destId="{CE2199BF-E802-8B42-BA49-B15000CFBC8F}" srcOrd="18" destOrd="0" presId="urn:microsoft.com/office/officeart/2009/3/layout/RandomtoResultProcess"/>
    <dgm:cxn modelId="{96D89019-7F52-9D40-A57E-657E1A40B643}" type="presParOf" srcId="{95A206F3-3700-A743-BC5C-B3BF1FCBC88A}" destId="{DD491993-76CA-6B42-A0B5-20D42D345FF9}" srcOrd="1" destOrd="0" presId="urn:microsoft.com/office/officeart/2009/3/layout/RandomtoResultProcess"/>
    <dgm:cxn modelId="{6D3E5566-35A4-F04B-90B2-10E9EE87E21D}" type="presParOf" srcId="{DD491993-76CA-6B42-A0B5-20D42D345FF9}" destId="{75A5B5D5-0149-A346-A60A-577AB3FE2CC6}" srcOrd="0" destOrd="0" presId="urn:microsoft.com/office/officeart/2009/3/layout/RandomtoResultProcess"/>
    <dgm:cxn modelId="{8797FC6C-241F-9B44-856D-D21D1179D904}" type="presParOf" srcId="{DD491993-76CA-6B42-A0B5-20D42D345FF9}" destId="{4D83AAD9-0023-CB45-B618-53A1AED88CCD}" srcOrd="1" destOrd="0" presId="urn:microsoft.com/office/officeart/2009/3/layout/RandomtoResultProcess"/>
    <dgm:cxn modelId="{A65B7590-22C1-A24B-AF58-97509CEAA802}" type="presParOf" srcId="{95A206F3-3700-A743-BC5C-B3BF1FCBC88A}" destId="{57591ADB-F8B5-3D44-888C-7E0A43578E6D}" srcOrd="2" destOrd="0" presId="urn:microsoft.com/office/officeart/2009/3/layout/RandomtoResultProcess"/>
    <dgm:cxn modelId="{AD003CAC-B786-3541-81A0-D061960CDD05}" type="presParOf" srcId="{95A206F3-3700-A743-BC5C-B3BF1FCBC88A}" destId="{CDC60487-7E51-1449-9A3E-46068421ED92}" srcOrd="3" destOrd="0" presId="urn:microsoft.com/office/officeart/2009/3/layout/RandomtoResultProcess"/>
    <dgm:cxn modelId="{FBEA038C-485C-B049-932E-51B0A7D6555F}" type="presParOf" srcId="{CDC60487-7E51-1449-9A3E-46068421ED92}" destId="{C0D641FF-4BF1-BF40-920D-414AC8104DBF}" srcOrd="0" destOrd="0" presId="urn:microsoft.com/office/officeart/2009/3/layout/RandomtoResultProcess"/>
    <dgm:cxn modelId="{3ABFA085-A433-2445-B1D3-BE6980E07952}" type="presParOf" srcId="{CDC60487-7E51-1449-9A3E-46068421ED92}" destId="{A3591348-B5E8-E647-AB9B-B7924F03DB21}" srcOrd="1" destOrd="0" presId="urn:microsoft.com/office/officeart/2009/3/layout/RandomtoResultProcess"/>
    <dgm:cxn modelId="{2038FD0C-FEFB-7D4D-92D3-F21CFBBD9F48}" type="presParOf" srcId="{95A206F3-3700-A743-BC5C-B3BF1FCBC88A}" destId="{3F1B7AA8-E8B1-8D43-918B-EDBBBC70994D}" srcOrd="4" destOrd="0" presId="urn:microsoft.com/office/officeart/2009/3/layout/RandomtoResultProcess"/>
    <dgm:cxn modelId="{E36EF7FE-50BB-F442-8545-9D05F226DF04}" type="presParOf" srcId="{3F1B7AA8-E8B1-8D43-918B-EDBBBC70994D}" destId="{CCD07083-EF20-6148-A6C8-4C39A3CE2F56}" srcOrd="0" destOrd="0" presId="urn:microsoft.com/office/officeart/2009/3/layout/RandomtoResultProcess"/>
    <dgm:cxn modelId="{731ABCE2-A2D2-E14B-8113-491C42C19EB6}" type="presParOf" srcId="{3F1B7AA8-E8B1-8D43-918B-EDBBBC70994D}" destId="{5535B449-FEF7-0F46-B616-243DCD1B1EE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35C0D-7B82-9E44-9AD3-2A558DAFC7C9}">
      <dsp:nvSpPr>
        <dsp:cNvPr id="0" name=""/>
        <dsp:cNvSpPr/>
      </dsp:nvSpPr>
      <dsp:spPr>
        <a:xfrm>
          <a:off x="1435990" y="316472"/>
          <a:ext cx="4225900" cy="4225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TRABAJAR EN EUROPA</a:t>
          </a:r>
        </a:p>
      </dsp:txBody>
      <dsp:txXfrm>
        <a:off x="2054859" y="935327"/>
        <a:ext cx="2988162" cy="2988099"/>
      </dsp:txXfrm>
    </dsp:sp>
    <dsp:sp modelId="{55183D80-1EFE-1949-A7D0-F92E3AAF1988}">
      <dsp:nvSpPr>
        <dsp:cNvPr id="0" name=""/>
        <dsp:cNvSpPr/>
      </dsp:nvSpPr>
      <dsp:spPr>
        <a:xfrm>
          <a:off x="3847197" y="123941"/>
          <a:ext cx="469981" cy="4699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CBB26-58E7-8D4A-9D07-50B1EFD89BD6}">
      <dsp:nvSpPr>
        <dsp:cNvPr id="0" name=""/>
        <dsp:cNvSpPr/>
      </dsp:nvSpPr>
      <dsp:spPr>
        <a:xfrm>
          <a:off x="2734332" y="4228308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390127"/>
                <a:satOff val="-487"/>
                <a:lumOff val="114"/>
                <a:alphaOff val="0"/>
                <a:shade val="51000"/>
                <a:satMod val="130000"/>
              </a:schemeClr>
            </a:gs>
            <a:gs pos="80000">
              <a:schemeClr val="accent2">
                <a:hueOff val="390127"/>
                <a:satOff val="-487"/>
                <a:lumOff val="114"/>
                <a:alphaOff val="0"/>
                <a:shade val="93000"/>
                <a:satMod val="130000"/>
              </a:schemeClr>
            </a:gs>
            <a:gs pos="100000">
              <a:schemeClr val="accent2">
                <a:hueOff val="390127"/>
                <a:satOff val="-487"/>
                <a:lumOff val="1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8623E-C1F5-3646-97EE-BA6159CF92E0}">
      <dsp:nvSpPr>
        <dsp:cNvPr id="0" name=""/>
        <dsp:cNvSpPr/>
      </dsp:nvSpPr>
      <dsp:spPr>
        <a:xfrm>
          <a:off x="5933819" y="2031479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shade val="51000"/>
                <a:satMod val="130000"/>
              </a:schemeClr>
            </a:gs>
            <a:gs pos="80000">
              <a:schemeClr val="accent2">
                <a:hueOff val="780253"/>
                <a:satOff val="-973"/>
                <a:lumOff val="229"/>
                <a:alphaOff val="0"/>
                <a:shade val="93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43244-9F4A-3E42-8AAC-EAC23D794E7E}">
      <dsp:nvSpPr>
        <dsp:cNvPr id="0" name=""/>
        <dsp:cNvSpPr/>
      </dsp:nvSpPr>
      <dsp:spPr>
        <a:xfrm>
          <a:off x="4305390" y="4590661"/>
          <a:ext cx="469981" cy="469973"/>
        </a:xfrm>
        <a:prstGeom prst="ellipse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C9C24-25C6-8645-9DDD-D69D00B63326}">
      <dsp:nvSpPr>
        <dsp:cNvPr id="0" name=""/>
        <dsp:cNvSpPr/>
      </dsp:nvSpPr>
      <dsp:spPr>
        <a:xfrm>
          <a:off x="2831001" y="791875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105DE-8FDF-7C4F-98B4-85FA8E64106E}">
      <dsp:nvSpPr>
        <dsp:cNvPr id="0" name=""/>
        <dsp:cNvSpPr/>
      </dsp:nvSpPr>
      <dsp:spPr>
        <a:xfrm>
          <a:off x="1758218" y="2740388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1950633"/>
                <a:satOff val="-2433"/>
                <a:lumOff val="572"/>
                <a:alphaOff val="0"/>
                <a:shade val="51000"/>
                <a:satMod val="130000"/>
              </a:schemeClr>
            </a:gs>
            <a:gs pos="80000">
              <a:schemeClr val="accent2">
                <a:hueOff val="1950633"/>
                <a:satOff val="-2433"/>
                <a:lumOff val="572"/>
                <a:alphaOff val="0"/>
                <a:shade val="93000"/>
                <a:satMod val="130000"/>
              </a:schemeClr>
            </a:gs>
            <a:gs pos="100000">
              <a:schemeClr val="accent2">
                <a:hueOff val="1950633"/>
                <a:satOff val="-2433"/>
                <a:lumOff val="5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42C1F-1E10-F242-A697-FC5FBDF32E32}">
      <dsp:nvSpPr>
        <dsp:cNvPr id="0" name=""/>
        <dsp:cNvSpPr/>
      </dsp:nvSpPr>
      <dsp:spPr>
        <a:xfrm>
          <a:off x="115642" y="1079191"/>
          <a:ext cx="1718024" cy="1717475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RED EURES</a:t>
          </a:r>
        </a:p>
      </dsp:txBody>
      <dsp:txXfrm>
        <a:off x="367241" y="1330709"/>
        <a:ext cx="1214826" cy="1214439"/>
      </dsp:txXfrm>
    </dsp:sp>
    <dsp:sp modelId="{180A219B-8A9B-0742-B9E5-F76525BADEAD}">
      <dsp:nvSpPr>
        <dsp:cNvPr id="0" name=""/>
        <dsp:cNvSpPr/>
      </dsp:nvSpPr>
      <dsp:spPr>
        <a:xfrm>
          <a:off x="3371715" y="806685"/>
          <a:ext cx="469981" cy="469973"/>
        </a:xfrm>
        <a:prstGeom prst="ellipse">
          <a:avLst/>
        </a:prstGeom>
        <a:gradFill rotWithShape="0">
          <a:gsLst>
            <a:gs pos="0">
              <a:schemeClr val="accent2">
                <a:hueOff val="2730886"/>
                <a:satOff val="-3406"/>
                <a:lumOff val="801"/>
                <a:alphaOff val="0"/>
                <a:shade val="51000"/>
                <a:satMod val="130000"/>
              </a:schemeClr>
            </a:gs>
            <a:gs pos="80000">
              <a:schemeClr val="accent2">
                <a:hueOff val="2730886"/>
                <a:satOff val="-3406"/>
                <a:lumOff val="801"/>
                <a:alphaOff val="0"/>
                <a:shade val="93000"/>
                <a:satMod val="130000"/>
              </a:schemeClr>
            </a:gs>
            <a:gs pos="100000">
              <a:schemeClr val="accent2">
                <a:hueOff val="2730886"/>
                <a:satOff val="-3406"/>
                <a:lumOff val="8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974446-FA16-8844-90DD-AD612ABCFF71}">
      <dsp:nvSpPr>
        <dsp:cNvPr id="0" name=""/>
        <dsp:cNvSpPr/>
      </dsp:nvSpPr>
      <dsp:spPr>
        <a:xfrm>
          <a:off x="276755" y="3300209"/>
          <a:ext cx="849581" cy="849604"/>
        </a:xfrm>
        <a:prstGeom prst="ellips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B5C54-134E-1C4F-A668-A5D0766BD4C4}">
      <dsp:nvSpPr>
        <dsp:cNvPr id="0" name=""/>
        <dsp:cNvSpPr/>
      </dsp:nvSpPr>
      <dsp:spPr>
        <a:xfrm>
          <a:off x="6002417" y="171355"/>
          <a:ext cx="1903055" cy="1916874"/>
        </a:xfrm>
        <a:prstGeom prst="ellipse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SISTEMA EUROPASS</a:t>
          </a:r>
        </a:p>
      </dsp:txBody>
      <dsp:txXfrm>
        <a:off x="6281113" y="452075"/>
        <a:ext cx="1345663" cy="1355434"/>
      </dsp:txXfrm>
    </dsp:sp>
    <dsp:sp modelId="{BE83AE77-44C8-C64D-961F-D36E13478CBB}">
      <dsp:nvSpPr>
        <dsp:cNvPr id="0" name=""/>
        <dsp:cNvSpPr/>
      </dsp:nvSpPr>
      <dsp:spPr>
        <a:xfrm>
          <a:off x="5328660" y="1456848"/>
          <a:ext cx="469981" cy="469973"/>
        </a:xfrm>
        <a:prstGeom prst="ellipse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shade val="51000"/>
                <a:satMod val="130000"/>
              </a:schemeClr>
            </a:gs>
            <a:gs pos="80000">
              <a:schemeClr val="accent2">
                <a:hueOff val="3901266"/>
                <a:satOff val="-4866"/>
                <a:lumOff val="1144"/>
                <a:alphaOff val="0"/>
                <a:shade val="93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ADBA-1FF0-864C-8DFF-48804590328B}">
      <dsp:nvSpPr>
        <dsp:cNvPr id="0" name=""/>
        <dsp:cNvSpPr/>
      </dsp:nvSpPr>
      <dsp:spPr>
        <a:xfrm>
          <a:off x="-46257" y="4311244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4291393"/>
                <a:satOff val="-5352"/>
                <a:lumOff val="1259"/>
                <a:alphaOff val="0"/>
                <a:shade val="51000"/>
                <a:satMod val="130000"/>
              </a:schemeClr>
            </a:gs>
            <a:gs pos="80000">
              <a:schemeClr val="accent2">
                <a:hueOff val="4291393"/>
                <a:satOff val="-5352"/>
                <a:lumOff val="1259"/>
                <a:alphaOff val="0"/>
                <a:shade val="93000"/>
                <a:satMod val="130000"/>
              </a:schemeClr>
            </a:gs>
            <a:gs pos="100000">
              <a:schemeClr val="accent2">
                <a:hueOff val="4291393"/>
                <a:satOff val="-5352"/>
                <a:lumOff val="12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F8D20-7BBA-CB46-8E0C-8F853D8DB12E}">
      <dsp:nvSpPr>
        <dsp:cNvPr id="0" name=""/>
        <dsp:cNvSpPr/>
      </dsp:nvSpPr>
      <dsp:spPr>
        <a:xfrm>
          <a:off x="3347351" y="3826461"/>
          <a:ext cx="340304" cy="340631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11AE6-16A4-8C40-8226-4F35D08F1AEB}">
      <dsp:nvSpPr>
        <dsp:cNvPr id="0" name=""/>
        <dsp:cNvSpPr/>
      </dsp:nvSpPr>
      <dsp:spPr>
        <a:xfrm>
          <a:off x="195030" y="2547399"/>
          <a:ext cx="2892343" cy="95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CARTA DE PRESENTACIÓN</a:t>
          </a:r>
        </a:p>
      </dsp:txBody>
      <dsp:txXfrm>
        <a:off x="195030" y="2547399"/>
        <a:ext cx="2892343" cy="953158"/>
      </dsp:txXfrm>
    </dsp:sp>
    <dsp:sp modelId="{45327951-A913-B040-893D-1C08AD858023}">
      <dsp:nvSpPr>
        <dsp:cNvPr id="0" name=""/>
        <dsp:cNvSpPr/>
      </dsp:nvSpPr>
      <dsp:spPr>
        <a:xfrm>
          <a:off x="191743" y="2257508"/>
          <a:ext cx="230072" cy="2300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D4816-2246-8F41-9BAB-FB32EFDEF9BE}">
      <dsp:nvSpPr>
        <dsp:cNvPr id="0" name=""/>
        <dsp:cNvSpPr/>
      </dsp:nvSpPr>
      <dsp:spPr>
        <a:xfrm>
          <a:off x="352794" y="1935406"/>
          <a:ext cx="230072" cy="23007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572C0-8C31-2049-BC1C-3A7DB05DD71D}">
      <dsp:nvSpPr>
        <dsp:cNvPr id="0" name=""/>
        <dsp:cNvSpPr/>
      </dsp:nvSpPr>
      <dsp:spPr>
        <a:xfrm>
          <a:off x="739316" y="1999826"/>
          <a:ext cx="361542" cy="3615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C9C6BE-D0D5-E946-ADC3-C432C495639A}">
      <dsp:nvSpPr>
        <dsp:cNvPr id="0" name=""/>
        <dsp:cNvSpPr/>
      </dsp:nvSpPr>
      <dsp:spPr>
        <a:xfrm>
          <a:off x="1061418" y="1645514"/>
          <a:ext cx="230072" cy="23007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1FFFB-DA77-C94E-859C-794444476CC4}">
      <dsp:nvSpPr>
        <dsp:cNvPr id="0" name=""/>
        <dsp:cNvSpPr/>
      </dsp:nvSpPr>
      <dsp:spPr>
        <a:xfrm>
          <a:off x="1480151" y="1516673"/>
          <a:ext cx="230072" cy="23007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D30BAA-EDAB-0F41-97F0-44FD53EDADD2}">
      <dsp:nvSpPr>
        <dsp:cNvPr id="0" name=""/>
        <dsp:cNvSpPr/>
      </dsp:nvSpPr>
      <dsp:spPr>
        <a:xfrm>
          <a:off x="1995514" y="1742145"/>
          <a:ext cx="230072" cy="2300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38249-D7A3-1547-8455-11D64568E763}">
      <dsp:nvSpPr>
        <dsp:cNvPr id="0" name=""/>
        <dsp:cNvSpPr/>
      </dsp:nvSpPr>
      <dsp:spPr>
        <a:xfrm>
          <a:off x="2317616" y="1903196"/>
          <a:ext cx="361542" cy="3615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50C71-D29F-BE48-84E4-293B6DDDC6CC}">
      <dsp:nvSpPr>
        <dsp:cNvPr id="0" name=""/>
        <dsp:cNvSpPr/>
      </dsp:nvSpPr>
      <dsp:spPr>
        <a:xfrm>
          <a:off x="2768558" y="2257508"/>
          <a:ext cx="230072" cy="23007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1CC57-A810-7A4F-B94B-CF7C4F2A66F2}">
      <dsp:nvSpPr>
        <dsp:cNvPr id="0" name=""/>
        <dsp:cNvSpPr/>
      </dsp:nvSpPr>
      <dsp:spPr>
        <a:xfrm>
          <a:off x="2961820" y="2611820"/>
          <a:ext cx="230072" cy="23007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CE2CF-C392-CD49-8491-181C2EECD5FE}">
      <dsp:nvSpPr>
        <dsp:cNvPr id="0" name=""/>
        <dsp:cNvSpPr/>
      </dsp:nvSpPr>
      <dsp:spPr>
        <a:xfrm>
          <a:off x="1286890" y="1935406"/>
          <a:ext cx="591615" cy="59161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CC96F5-812B-5E4B-B04C-7E76682C33F0}">
      <dsp:nvSpPr>
        <dsp:cNvPr id="0" name=""/>
        <dsp:cNvSpPr/>
      </dsp:nvSpPr>
      <dsp:spPr>
        <a:xfrm>
          <a:off x="30692" y="3159393"/>
          <a:ext cx="230072" cy="2300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03443-832F-A84E-971F-99B1767AFF39}">
      <dsp:nvSpPr>
        <dsp:cNvPr id="0" name=""/>
        <dsp:cNvSpPr/>
      </dsp:nvSpPr>
      <dsp:spPr>
        <a:xfrm>
          <a:off x="223953" y="3449285"/>
          <a:ext cx="361542" cy="3615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5321E-601C-5B41-BAB4-07F663555C11}">
      <dsp:nvSpPr>
        <dsp:cNvPr id="0" name=""/>
        <dsp:cNvSpPr/>
      </dsp:nvSpPr>
      <dsp:spPr>
        <a:xfrm>
          <a:off x="707106" y="3706966"/>
          <a:ext cx="525880" cy="5258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5AC96-311E-274A-B9C0-2C5B7F1ADE06}">
      <dsp:nvSpPr>
        <dsp:cNvPr id="0" name=""/>
        <dsp:cNvSpPr/>
      </dsp:nvSpPr>
      <dsp:spPr>
        <a:xfrm>
          <a:off x="1383520" y="4125699"/>
          <a:ext cx="230072" cy="23007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14C24-67D9-D240-935C-478F4847E5A0}">
      <dsp:nvSpPr>
        <dsp:cNvPr id="0" name=""/>
        <dsp:cNvSpPr/>
      </dsp:nvSpPr>
      <dsp:spPr>
        <a:xfrm>
          <a:off x="1512361" y="3706966"/>
          <a:ext cx="361542" cy="36154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0E329-A449-7A4D-B98A-DEEAAB5D972E}">
      <dsp:nvSpPr>
        <dsp:cNvPr id="0" name=""/>
        <dsp:cNvSpPr/>
      </dsp:nvSpPr>
      <dsp:spPr>
        <a:xfrm>
          <a:off x="1834463" y="4157909"/>
          <a:ext cx="230072" cy="23007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C26D6-E2D9-EF4C-B3A4-D75949224470}">
      <dsp:nvSpPr>
        <dsp:cNvPr id="0" name=""/>
        <dsp:cNvSpPr/>
      </dsp:nvSpPr>
      <dsp:spPr>
        <a:xfrm>
          <a:off x="2124355" y="3642546"/>
          <a:ext cx="525880" cy="52588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199BF-E802-8B42-BA49-B15000CFBC8F}">
      <dsp:nvSpPr>
        <dsp:cNvPr id="0" name=""/>
        <dsp:cNvSpPr/>
      </dsp:nvSpPr>
      <dsp:spPr>
        <a:xfrm>
          <a:off x="2832979" y="3513705"/>
          <a:ext cx="361542" cy="3615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5B5D5-0149-A346-A60A-577AB3FE2CC6}">
      <dsp:nvSpPr>
        <dsp:cNvPr id="0" name=""/>
        <dsp:cNvSpPr/>
      </dsp:nvSpPr>
      <dsp:spPr>
        <a:xfrm>
          <a:off x="3194522" y="1999290"/>
          <a:ext cx="1061800" cy="202709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D641FF-4BF1-BF40-920D-414AC8104DBF}">
      <dsp:nvSpPr>
        <dsp:cNvPr id="0" name=""/>
        <dsp:cNvSpPr/>
      </dsp:nvSpPr>
      <dsp:spPr>
        <a:xfrm>
          <a:off x="4063267" y="1999290"/>
          <a:ext cx="1061800" cy="2027092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07083-EF20-6148-A6C8-4C39A3CE2F56}">
      <dsp:nvSpPr>
        <dsp:cNvPr id="0" name=""/>
        <dsp:cNvSpPr/>
      </dsp:nvSpPr>
      <dsp:spPr>
        <a:xfrm>
          <a:off x="5240900" y="1831767"/>
          <a:ext cx="2461445" cy="246144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1" kern="1200" dirty="0"/>
            <a:t>CURRICULUM VITAE</a:t>
          </a:r>
        </a:p>
      </dsp:txBody>
      <dsp:txXfrm>
        <a:off x="5601370" y="2192237"/>
        <a:ext cx="1740505" cy="1740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56602D-9379-403C-B973-E66CFA2EFDC9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039E96-97E2-4466-AEC7-7F6213A1F7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32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55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328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67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39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2253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7A55F-1DCD-4644-8EF6-3A4D46625C97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8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2253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7A55F-1DCD-4644-8EF6-3A4D46625C97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8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616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153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93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69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10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226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3584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E02CD6-1DB1-42F3-ACC0-A700ABE66D38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17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3789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D7D2D2-DC97-4088-8992-AE29365207E5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99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3789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D7D2D2-DC97-4088-8992-AE29365207E5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3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23E56-EAAA-4872-9156-0D51B96DD2C2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612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/>
          </a:p>
        </p:txBody>
      </p:sp>
      <p:sp>
        <p:nvSpPr>
          <p:cNvPr id="39939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90CB92-20F1-4C06-8B87-DC86BE79ECFE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4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/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757A03-C90B-40F0-A3DD-71EE1A147E1F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1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70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/>
          </a:p>
        </p:txBody>
      </p:sp>
      <p:sp>
        <p:nvSpPr>
          <p:cNvPr id="3072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307D62-9CEB-4298-9CFE-65132F10CFB3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7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/>
          </a:p>
        </p:txBody>
      </p:sp>
      <p:sp>
        <p:nvSpPr>
          <p:cNvPr id="3277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39F7C1-146F-46E4-8849-A695617338CC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8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18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3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74FDC-3285-4634-A396-9A86516E9B13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738D-2078-48DE-BE82-ED395FAB842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175B-E7C0-4837-8DA7-8BD1E6E94AE0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A339E-89D3-48C5-A7B1-EA68BC85171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2B44-73F9-488A-B41F-4FF3D1C05ADA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6A85A-B3AB-47BF-B133-C7DCB4AFDE5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31C5-3F09-4A81-94DD-0F73522D65EF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68DF0-E7AB-4162-B54E-4BC2A5785C6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4936D-D9BF-499D-B900-BA85795658FA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1D41-341C-4F38-A93C-1FA3A704938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85426-D5EE-4D7D-8978-9ADCDF2626C3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59A0F-A233-496D-A5A6-E3ABA36E9AC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C4AAE-B312-44A0-A2E9-8285049C3BDE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E51CA-DAB3-448B-A841-8E5EE9A6CEB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2C321-459E-4D0C-8CFD-1878762B9A8E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7873-148E-4D4C-876D-5212E88A179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C234-EED6-4A75-A902-5D4E6D15A598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8847-EBA5-4BFC-AFF2-B667CFACB74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BDEF-BAF4-4AB6-9F23-82F2C65BC2B2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C31D0-2137-4FE2-9178-89F3127DBAE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745FA-F9FC-45E3-B3A9-A5F44928F983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C59E2-3484-423B-88FA-3FFF60F1AC5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1A0F8A-D392-4203-BA11-DC1D3E757D9F}" type="datetimeFigureOut">
              <a:rPr lang="es-ES"/>
              <a:pPr>
                <a:defRPr/>
              </a:pPr>
              <a:t>07/11/2023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0F0831-C668-4AF9-AFEF-25BA165EF02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2339752" y="0"/>
            <a:ext cx="6804248" cy="1886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2339752" y="116633"/>
            <a:ext cx="6804248" cy="576064"/>
          </a:xfrm>
          <a:prstGeom prst="rect">
            <a:avLst/>
          </a:prstGeom>
          <a:solidFill>
            <a:schemeClr val="bg1">
              <a:lumMod val="8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E59A5C-BEAD-4FD7-B8C0-CE90377074FF}"/>
              </a:ext>
            </a:extLst>
          </p:cNvPr>
          <p:cNvSpPr/>
          <p:nvPr userDrawn="1"/>
        </p:nvSpPr>
        <p:spPr>
          <a:xfrm>
            <a:off x="0" y="0"/>
            <a:ext cx="2339752" cy="692696"/>
          </a:xfrm>
          <a:prstGeom prst="rect">
            <a:avLst/>
          </a:prstGeom>
          <a:solidFill>
            <a:srgbClr val="019BA5"/>
          </a:solidFill>
          <a:ln>
            <a:solidFill>
              <a:srgbClr val="019B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Paraninfo</a:t>
            </a:r>
            <a:endParaRPr lang="es-E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68PKoZwD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J3ROdiGphI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j2_E9lHOt4" TargetMode="Externa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eDKONF6X-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abDpTOfKns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youtube.com/watch?v=YnsaWbHyiH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 txBox="1">
            <a:spLocks/>
          </p:cNvSpPr>
          <p:nvPr/>
        </p:nvSpPr>
        <p:spPr>
          <a:xfrm>
            <a:off x="4250527" y="4726661"/>
            <a:ext cx="4677670" cy="1006595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699792" y="3513692"/>
            <a:ext cx="4309193" cy="5732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rgbClr val="019BA5"/>
                </a:solidFill>
                <a:latin typeface="+mj-lt"/>
                <a:ea typeface="+mj-ea"/>
                <a:cs typeface="+mj-cs"/>
              </a:rPr>
              <a:t>UNIDAD 9</a:t>
            </a: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2747678" y="4463216"/>
            <a:ext cx="4309192" cy="1006596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LA BÚSQUEDA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DE EMPLEO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E3AE4E6C-5A96-4295-AD93-F9FCFD119B5B}"/>
              </a:ext>
            </a:extLst>
          </p:cNvPr>
          <p:cNvSpPr txBox="1"/>
          <p:nvPr/>
        </p:nvSpPr>
        <p:spPr>
          <a:xfrm>
            <a:off x="3419872" y="1013723"/>
            <a:ext cx="4032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_trad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Formación </a:t>
            </a:r>
          </a:p>
          <a:p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y orientación laboral.</a:t>
            </a:r>
          </a:p>
          <a:p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Fundamentos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2" descr="CES Juan Pablo II">
            <a:extLst>
              <a:ext uri="{FF2B5EF4-FFF2-40B4-BE49-F238E27FC236}">
                <a16:creationId xmlns:a16="http://schemas.microsoft.com/office/drawing/2014/main" id="{D44E33C9-E7B0-4B22-909A-A113A0D0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Rectángulo"/>
          <p:cNvSpPr/>
          <p:nvPr/>
        </p:nvSpPr>
        <p:spPr>
          <a:xfrm>
            <a:off x="5803900" y="2492897"/>
            <a:ext cx="1216025" cy="28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</a:rPr>
              <a:t>OFRECEN </a:t>
            </a:r>
          </a:p>
        </p:txBody>
      </p:sp>
      <p:cxnSp>
        <p:nvCxnSpPr>
          <p:cNvPr id="52" name="51 Conector angular"/>
          <p:cNvCxnSpPr>
            <a:stCxn id="42" idx="3"/>
            <a:endCxn id="51" idx="1"/>
          </p:cNvCxnSpPr>
          <p:nvPr/>
        </p:nvCxnSpPr>
        <p:spPr>
          <a:xfrm>
            <a:off x="5946775" y="3573016"/>
            <a:ext cx="928688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63" idx="3"/>
            <a:endCxn id="49" idx="1"/>
          </p:cNvCxnSpPr>
          <p:nvPr/>
        </p:nvCxnSpPr>
        <p:spPr>
          <a:xfrm flipV="1">
            <a:off x="5926460" y="2780928"/>
            <a:ext cx="949796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1763688" y="908720"/>
            <a:ext cx="1584176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CONCEPTO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51520" y="2636912"/>
            <a:ext cx="1477968" cy="10052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PORTALES DE EMPLEO</a:t>
            </a:r>
          </a:p>
        </p:txBody>
      </p:sp>
      <p:cxnSp>
        <p:nvCxnSpPr>
          <p:cNvPr id="28" name="27 Forma"/>
          <p:cNvCxnSpPr>
            <a:stCxn id="9" idx="0"/>
            <a:endCxn id="8" idx="1"/>
          </p:cNvCxnSpPr>
          <p:nvPr/>
        </p:nvCxnSpPr>
        <p:spPr>
          <a:xfrm rot="5400000" flipH="1" flipV="1">
            <a:off x="639014" y="1512238"/>
            <a:ext cx="1476164" cy="773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4067944" y="764704"/>
            <a:ext cx="4680520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ES UN SITIO WEB ESPECIALIZADO QUE INTEGRA LA OFERTA 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DEMANDA LABORAL EXISTENTE EN EL MERCADO. PUEDE SER GRATUITO O DE PAGO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2555776" y="5013176"/>
            <a:ext cx="207170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>
                <a:solidFill>
                  <a:schemeClr val="tx1"/>
                </a:solidFill>
              </a:rPr>
              <a:t>PORTALES ESPECIALIZADOS</a:t>
            </a:r>
          </a:p>
        </p:txBody>
      </p:sp>
      <p:sp>
        <p:nvSpPr>
          <p:cNvPr id="77" name="76 Rectángulo redondeado"/>
          <p:cNvSpPr/>
          <p:nvPr/>
        </p:nvSpPr>
        <p:spPr>
          <a:xfrm>
            <a:off x="341198" y="5013176"/>
            <a:ext cx="200026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>
                <a:solidFill>
                  <a:schemeClr val="tx1"/>
                </a:solidFill>
                <a:cs typeface="Arial" charset="0"/>
              </a:rPr>
              <a:t>PORTALES GENERALISTAS</a:t>
            </a:r>
          </a:p>
        </p:txBody>
      </p:sp>
      <p:sp>
        <p:nvSpPr>
          <p:cNvPr id="49" name="48 Rectángulo redondeado"/>
          <p:cNvSpPr/>
          <p:nvPr/>
        </p:nvSpPr>
        <p:spPr>
          <a:xfrm>
            <a:off x="6876256" y="2420888"/>
            <a:ext cx="2073275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OFERTAS DE EMPLEO RECIENTES Y BUSCADOR DE OFERTAS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6875463" y="3212976"/>
            <a:ext cx="2073275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 CONTESTAR A LAS OFERTAS DE EMPLEO DIRECTAMENTE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3635896" y="2420889"/>
            <a:ext cx="229056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INGRESAR EL CURRICULUM VITAE Y LA CARTA DE PRESENTACION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1763688" y="1700808"/>
            <a:ext cx="1584176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OBJETIVO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4067944" y="1628800"/>
            <a:ext cx="4680520" cy="643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OFRECER A SUS USUARIOS UN SERVICIO DE BÚSQUEDA DE TRABAJO EN LÍNEA, DE MANERA RÁPIDA Y SIMPLE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3851920" y="3284984"/>
            <a:ext cx="2094855" cy="5760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RECIBIR OFERTAS POR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E-MAIL O SMS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4572000" y="4005064"/>
            <a:ext cx="3672408" cy="6480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INFORMACIÓN LABORAL PARA EL TRABAJADOR Y SOBRE CREACION DE EMPRESAS</a:t>
            </a:r>
          </a:p>
        </p:txBody>
      </p:sp>
      <p:sp>
        <p:nvSpPr>
          <p:cNvPr id="53" name="52 Rectángulo redondeado"/>
          <p:cNvSpPr/>
          <p:nvPr/>
        </p:nvSpPr>
        <p:spPr>
          <a:xfrm>
            <a:off x="2123728" y="3933056"/>
            <a:ext cx="1368152" cy="571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CLASES</a:t>
            </a:r>
          </a:p>
        </p:txBody>
      </p:sp>
      <p:cxnSp>
        <p:nvCxnSpPr>
          <p:cNvPr id="55" name="54 Forma"/>
          <p:cNvCxnSpPr>
            <a:stCxn id="9" idx="2"/>
            <a:endCxn id="53" idx="1"/>
          </p:cNvCxnSpPr>
          <p:nvPr/>
        </p:nvCxnSpPr>
        <p:spPr>
          <a:xfrm rot="16200000" flipH="1">
            <a:off x="1268799" y="3363879"/>
            <a:ext cx="576634" cy="1133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57 Forma"/>
          <p:cNvCxnSpPr>
            <a:stCxn id="9" idx="0"/>
            <a:endCxn id="29" idx="1"/>
          </p:cNvCxnSpPr>
          <p:nvPr/>
        </p:nvCxnSpPr>
        <p:spPr>
          <a:xfrm rot="5400000" flipH="1" flipV="1">
            <a:off x="1035058" y="1908282"/>
            <a:ext cx="684076" cy="773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58 Rectángulo redondeado"/>
          <p:cNvSpPr/>
          <p:nvPr/>
        </p:nvSpPr>
        <p:spPr>
          <a:xfrm>
            <a:off x="4913230" y="5013176"/>
            <a:ext cx="221457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>
                <a:solidFill>
                  <a:schemeClr val="tx1"/>
                </a:solidFill>
              </a:rPr>
              <a:t>PORTALES DE EMPLEO PÚBLICO</a:t>
            </a:r>
          </a:p>
        </p:txBody>
      </p:sp>
      <p:sp>
        <p:nvSpPr>
          <p:cNvPr id="61" name="60 Proceso alternativo"/>
          <p:cNvSpPr/>
          <p:nvPr/>
        </p:nvSpPr>
        <p:spPr>
          <a:xfrm>
            <a:off x="341228" y="5806374"/>
            <a:ext cx="2000250" cy="87723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CONTIENE OFERTAS DE EMPLEO DE CUALQUIER SECTOR PROFESIONAL</a:t>
            </a:r>
          </a:p>
        </p:txBody>
      </p:sp>
      <p:sp>
        <p:nvSpPr>
          <p:cNvPr id="62" name="61 Proceso alternativo"/>
          <p:cNvSpPr/>
          <p:nvPr/>
        </p:nvSpPr>
        <p:spPr>
          <a:xfrm>
            <a:off x="2627228" y="5805264"/>
            <a:ext cx="1928812" cy="93610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CONTIENE OFERTAS DE EMPLEO DE UN DETERMINADO SECTOR PROFESIONAL</a:t>
            </a:r>
          </a:p>
        </p:txBody>
      </p:sp>
      <p:sp>
        <p:nvSpPr>
          <p:cNvPr id="64" name="63 Proceso alternativo"/>
          <p:cNvSpPr/>
          <p:nvPr/>
        </p:nvSpPr>
        <p:spPr>
          <a:xfrm>
            <a:off x="4984665" y="5829958"/>
            <a:ext cx="2071688" cy="72581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CONTIENE OFERTAS DE EMPLEO PÚBLICO</a:t>
            </a:r>
          </a:p>
        </p:txBody>
      </p:sp>
      <p:cxnSp>
        <p:nvCxnSpPr>
          <p:cNvPr id="68" name="67 Conector angular"/>
          <p:cNvCxnSpPr>
            <a:stCxn id="53" idx="2"/>
            <a:endCxn id="77" idx="0"/>
          </p:cNvCxnSpPr>
          <p:nvPr/>
        </p:nvCxnSpPr>
        <p:spPr>
          <a:xfrm rot="5400000">
            <a:off x="1820259" y="4025631"/>
            <a:ext cx="508616" cy="14664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53" idx="2"/>
            <a:endCxn id="76" idx="0"/>
          </p:cNvCxnSpPr>
          <p:nvPr/>
        </p:nvCxnSpPr>
        <p:spPr>
          <a:xfrm rot="16200000" flipH="1">
            <a:off x="2945407" y="4366956"/>
            <a:ext cx="508616" cy="7838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53" idx="2"/>
            <a:endCxn id="59" idx="0"/>
          </p:cNvCxnSpPr>
          <p:nvPr/>
        </p:nvCxnSpPr>
        <p:spPr>
          <a:xfrm rot="16200000" flipH="1">
            <a:off x="4159853" y="3152510"/>
            <a:ext cx="508616" cy="32127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angular"/>
          <p:cNvCxnSpPr>
            <a:stCxn id="77" idx="2"/>
            <a:endCxn id="61" idx="0"/>
          </p:cNvCxnSpPr>
          <p:nvPr/>
        </p:nvCxnSpPr>
        <p:spPr>
          <a:xfrm rot="16200000" flipH="1">
            <a:off x="1232774" y="5697795"/>
            <a:ext cx="217134" cy="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76" idx="2"/>
            <a:endCxn id="62" idx="0"/>
          </p:cNvCxnSpPr>
          <p:nvPr/>
        </p:nvCxnSpPr>
        <p:spPr>
          <a:xfrm rot="16200000" flipH="1">
            <a:off x="3483618" y="5697248"/>
            <a:ext cx="216024" cy="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59" idx="2"/>
            <a:endCxn id="64" idx="0"/>
          </p:cNvCxnSpPr>
          <p:nvPr/>
        </p:nvCxnSpPr>
        <p:spPr>
          <a:xfrm rot="5400000">
            <a:off x="5900155" y="5709594"/>
            <a:ext cx="240718" cy="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341462" y="191545"/>
            <a:ext cx="6802538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900" b="1" dirty="0">
                <a:latin typeface="Calibri" pitchFamily="34" charset="0"/>
              </a:rPr>
              <a:t>FUENTES PARA LA BÚSQUEDA DE EMPLEO: PORTALES DE EMPLEO</a:t>
            </a:r>
          </a:p>
        </p:txBody>
      </p:sp>
      <p:cxnSp>
        <p:nvCxnSpPr>
          <p:cNvPr id="78" name="77 Conector recto de flecha"/>
          <p:cNvCxnSpPr>
            <a:stCxn id="37" idx="2"/>
            <a:endCxn id="43" idx="0"/>
          </p:cNvCxnSpPr>
          <p:nvPr/>
        </p:nvCxnSpPr>
        <p:spPr>
          <a:xfrm flipH="1">
            <a:off x="6408204" y="2780928"/>
            <a:ext cx="3709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147 Conector recto"/>
          <p:cNvCxnSpPr>
            <a:stCxn id="32" idx="2"/>
            <a:endCxn id="37" idx="0"/>
          </p:cNvCxnSpPr>
          <p:nvPr/>
        </p:nvCxnSpPr>
        <p:spPr>
          <a:xfrm>
            <a:off x="6408204" y="2272312"/>
            <a:ext cx="3709" cy="2205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>
            <a:stCxn id="8" idx="3"/>
            <a:endCxn id="67" idx="1"/>
          </p:cNvCxnSpPr>
          <p:nvPr/>
        </p:nvCxnSpPr>
        <p:spPr>
          <a:xfrm>
            <a:off x="3347864" y="116074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>
            <a:stCxn id="29" idx="3"/>
            <a:endCxn id="32" idx="1"/>
          </p:cNvCxnSpPr>
          <p:nvPr/>
        </p:nvCxnSpPr>
        <p:spPr>
          <a:xfrm flipV="1">
            <a:off x="3347864" y="1950556"/>
            <a:ext cx="720080" cy="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ES Juan Pablo II">
            <a:extLst>
              <a:ext uri="{FF2B5EF4-FFF2-40B4-BE49-F238E27FC236}">
                <a16:creationId xmlns:a16="http://schemas.microsoft.com/office/drawing/2014/main" id="{EE2B7592-249A-4A60-9BC5-D712FDA1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766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" grpId="0" animBg="1"/>
      <p:bldP spid="9" grpId="0" animBg="1"/>
      <p:bldP spid="67" grpId="0" animBg="1"/>
      <p:bldP spid="76" grpId="0" animBg="1"/>
      <p:bldP spid="77" grpId="0" animBg="1"/>
      <p:bldP spid="49" grpId="0" animBg="1"/>
      <p:bldP spid="51" grpId="0" animBg="1"/>
      <p:bldP spid="63" grpId="0" animBg="1"/>
      <p:bldP spid="29" grpId="0" animBg="1"/>
      <p:bldP spid="32" grpId="0" animBg="1"/>
      <p:bldP spid="43" grpId="0" animBg="1"/>
      <p:bldP spid="53" grpId="0" animBg="1"/>
      <p:bldP spid="59" grpId="0" animBg="1"/>
      <p:bldP spid="61" grpId="0" animBg="1"/>
      <p:bldP spid="62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Rectángulo redondeado"/>
          <p:cNvSpPr/>
          <p:nvPr/>
        </p:nvSpPr>
        <p:spPr>
          <a:xfrm>
            <a:off x="5724128" y="2996952"/>
            <a:ext cx="1214438" cy="4320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SE PUEDE REALIZAR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906564" y="909869"/>
            <a:ext cx="1714512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CONCEPTO</a:t>
            </a:r>
          </a:p>
        </p:txBody>
      </p:sp>
      <p:cxnSp>
        <p:nvCxnSpPr>
          <p:cNvPr id="28" name="27 Forma"/>
          <p:cNvCxnSpPr>
            <a:cxnSpLocks noChangeShapeType="1"/>
            <a:stCxn id="9" idx="0"/>
            <a:endCxn id="8" idx="1"/>
          </p:cNvCxnSpPr>
          <p:nvPr/>
        </p:nvCxnSpPr>
        <p:spPr bwMode="auto">
          <a:xfrm rot="5400000" flipH="1" flipV="1">
            <a:off x="755581" y="1773961"/>
            <a:ext cx="1691039" cy="610928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4426844" y="837861"/>
            <a:ext cx="446563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CONSISTE EN EFECTUAR UNA SOLICITUD EN ESPERA DE UNA OFERTA O DE UN NUEVO PROCESO DE SELECCIÓN DE PERSONAL</a:t>
            </a:r>
          </a:p>
        </p:txBody>
      </p:sp>
      <p:sp>
        <p:nvSpPr>
          <p:cNvPr id="49" name="48 Rectángulo redondeado"/>
          <p:cNvSpPr/>
          <p:nvPr/>
        </p:nvSpPr>
        <p:spPr>
          <a:xfrm>
            <a:off x="6804248" y="3573016"/>
            <a:ext cx="2071687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A TRAVÉS DE EMPRESAS DE SELECCIÓN DE PERSONAL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6804248" y="5301208"/>
            <a:ext cx="2071687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EMPRESAS DE TRABAJO TEMPORAL (ETT)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1906564" y="1845972"/>
            <a:ext cx="1714512" cy="6429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OBJETIVO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4427984" y="1844824"/>
            <a:ext cx="446449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TRATAR DE CREAR LA NECESIDAD AL EMPRESARIO DE CONCEDERNOS UNA ENTREVISTA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3779914" y="4185828"/>
            <a:ext cx="2000250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PÁGINAS WEB CORPORATIVAS DE EMPRESAS O INSTITUCIONES</a:t>
            </a:r>
          </a:p>
        </p:txBody>
      </p:sp>
      <p:cxnSp>
        <p:nvCxnSpPr>
          <p:cNvPr id="58" name="57 Forma"/>
          <p:cNvCxnSpPr>
            <a:cxnSpLocks noChangeShapeType="1"/>
            <a:stCxn id="9" idx="0"/>
            <a:endCxn id="29" idx="1"/>
          </p:cNvCxnSpPr>
          <p:nvPr/>
        </p:nvCxnSpPr>
        <p:spPr bwMode="auto">
          <a:xfrm rot="5400000" flipH="1" flipV="1">
            <a:off x="1222350" y="2240730"/>
            <a:ext cx="757501" cy="610928"/>
          </a:xfrm>
          <a:prstGeom prst="bentConnector2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339752" y="187526"/>
            <a:ext cx="6768752" cy="45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900" b="1" dirty="0">
                <a:latin typeface="Calibri" pitchFamily="34" charset="0"/>
              </a:rPr>
              <a:t>FUENTES PARA LA BÚSQUEDA DE EMPLEO: AUTOCANDIDATURA</a:t>
            </a:r>
          </a:p>
        </p:txBody>
      </p:sp>
      <p:cxnSp>
        <p:nvCxnSpPr>
          <p:cNvPr id="27" name="26 Forma"/>
          <p:cNvCxnSpPr>
            <a:cxnSpLocks/>
            <a:stCxn id="37" idx="2"/>
            <a:endCxn id="51" idx="1"/>
          </p:cNvCxnSpPr>
          <p:nvPr/>
        </p:nvCxnSpPr>
        <p:spPr>
          <a:xfrm rot="16200000" flipH="1">
            <a:off x="5379666" y="4380681"/>
            <a:ext cx="2376263" cy="472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37" idx="2"/>
            <a:endCxn id="42" idx="3"/>
          </p:cNvCxnSpPr>
          <p:nvPr/>
        </p:nvCxnSpPr>
        <p:spPr>
          <a:xfrm rot="5400000">
            <a:off x="5371309" y="3837857"/>
            <a:ext cx="1368895" cy="5511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Forma"/>
          <p:cNvCxnSpPr>
            <a:stCxn id="37" idx="2"/>
            <a:endCxn id="49" idx="1"/>
          </p:cNvCxnSpPr>
          <p:nvPr/>
        </p:nvCxnSpPr>
        <p:spPr>
          <a:xfrm rot="16200000" flipH="1">
            <a:off x="6207758" y="3552589"/>
            <a:ext cx="720079" cy="472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8" idx="3"/>
            <a:endCxn id="67" idx="1"/>
          </p:cNvCxnSpPr>
          <p:nvPr/>
        </p:nvCxnSpPr>
        <p:spPr>
          <a:xfrm>
            <a:off x="3621076" y="1233905"/>
            <a:ext cx="805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9" idx="3"/>
            <a:endCxn id="32" idx="1"/>
          </p:cNvCxnSpPr>
          <p:nvPr/>
        </p:nvCxnSpPr>
        <p:spPr>
          <a:xfrm>
            <a:off x="3621076" y="2167443"/>
            <a:ext cx="806908" cy="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179512" y="2924944"/>
            <a:ext cx="2232248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AUTOCANDIDATURA</a:t>
            </a:r>
          </a:p>
        </p:txBody>
      </p:sp>
      <p:cxnSp>
        <p:nvCxnSpPr>
          <p:cNvPr id="35" name="34 Conector angular"/>
          <p:cNvCxnSpPr>
            <a:stCxn id="32" idx="2"/>
            <a:endCxn id="37" idx="0"/>
          </p:cNvCxnSpPr>
          <p:nvPr/>
        </p:nvCxnSpPr>
        <p:spPr>
          <a:xfrm rot="5400000">
            <a:off x="6243762" y="2580482"/>
            <a:ext cx="504056" cy="3288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 descr="Resultado de imagen de busqueda de emple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3" y="3861048"/>
            <a:ext cx="3457408" cy="2304256"/>
          </a:xfrm>
          <a:prstGeom prst="rect">
            <a:avLst/>
          </a:prstGeom>
          <a:noFill/>
        </p:spPr>
      </p:pic>
      <p:pic>
        <p:nvPicPr>
          <p:cNvPr id="21" name="Picture 2" descr="CES Juan Pablo II">
            <a:extLst>
              <a:ext uri="{FF2B5EF4-FFF2-40B4-BE49-F238E27FC236}">
                <a16:creationId xmlns:a16="http://schemas.microsoft.com/office/drawing/2014/main" id="{15F7A2DE-2F23-4A63-AAD6-1407A47A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275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" grpId="0" animBg="1"/>
      <p:bldP spid="67" grpId="0" animBg="1"/>
      <p:bldP spid="49" grpId="0" animBg="1"/>
      <p:bldP spid="51" grpId="0" animBg="1"/>
      <p:bldP spid="29" grpId="0" animBg="1"/>
      <p:bldP spid="32" grpId="0" animBg="1"/>
      <p:bldP spid="4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83568" y="1196752"/>
          <a:ext cx="785921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Título"/>
          <p:cNvSpPr>
            <a:spLocks/>
          </p:cNvSpPr>
          <p:nvPr/>
        </p:nvSpPr>
        <p:spPr bwMode="auto">
          <a:xfrm>
            <a:off x="2771800" y="188640"/>
            <a:ext cx="52051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2800" b="1" dirty="0">
                <a:latin typeface="Calibri" pitchFamily="34" charset="0"/>
              </a:rPr>
              <a:t>TRABAJAR EN EUROPA</a:t>
            </a:r>
          </a:p>
        </p:txBody>
      </p:sp>
      <p:pic>
        <p:nvPicPr>
          <p:cNvPr id="6" name="Picture 2" descr="CES Juan Pablo II">
            <a:extLst>
              <a:ext uri="{FF2B5EF4-FFF2-40B4-BE49-F238E27FC236}">
                <a16:creationId xmlns:a16="http://schemas.microsoft.com/office/drawing/2014/main" id="{4BF910E8-5ACD-4C2D-80CF-C6878DDE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912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467544" y="836712"/>
            <a:ext cx="3240360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bg1"/>
                </a:solidFill>
              </a:rPr>
              <a:t>RED EURES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214282" y="1628800"/>
            <a:ext cx="3709646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ES UNA RED DE COOPERACIÓN FORMADA POR LOS SERVICIOS PÚBLICOS DE EMPLEO DE LOS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PAÍSES DE LA UE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499992" y="1628800"/>
            <a:ext cx="4248472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OFRECE INFORMACIÓN SOBRE OFERTAS DE EMPLEO, TENDENCIAS DEL MERCADO DE TRABAJO, CONDICIONES DE VIDA Y TRABAJO EN EL ESPACIO EUROPEO Y UNA BASE DE DATOS EN LÍNEA CON LOS CURRÍCULOS DE SOLICITANTES DE EMPLEO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179512" y="2996952"/>
            <a:ext cx="1870776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179512" y="3500438"/>
            <a:ext cx="1872208" cy="1872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FACILITAR LA LIBRE CIRCULACIÓN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TRABAJADORES DENTRO DEL ESPACIO ECONÓMICO EUROPEO (EEE)</a:t>
            </a:r>
            <a:endParaRPr lang="es-ES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4499992" y="3068960"/>
            <a:ext cx="4253855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TODOS LOS USUARIOS PUEDEN ACCEDER A EURES «BÚSQUEDA DE EMPLEO», INCLUSO SI NO ESTÁN REGISTRADOS EN EURES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788024" y="836712"/>
            <a:ext cx="3643338" cy="504056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bg1"/>
                </a:solidFill>
              </a:rPr>
              <a:t>PORTAL EURES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2123728" y="2996952"/>
            <a:ext cx="1872208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/>
                </a:solidFill>
              </a:rPr>
              <a:t>DIRIGIDO A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2123728" y="3501008"/>
            <a:ext cx="1852811" cy="324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SOLICITANTES DE EMPLEO INTERESADOS EN TRASLADARSE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A OTRO PAÍS A TRABAJAR O A ESTUDIAR, ASÍ COMO A EMPRESARIOS QUE DESEAN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CONTRATAR PERSONAL DE OTROS PAÍSES</a:t>
            </a:r>
          </a:p>
        </p:txBody>
      </p:sp>
      <p:sp>
        <p:nvSpPr>
          <p:cNvPr id="36" name="35 Rectángulo redondeado"/>
          <p:cNvSpPr/>
          <p:nvPr/>
        </p:nvSpPr>
        <p:spPr>
          <a:xfrm>
            <a:off x="179512" y="5373216"/>
            <a:ext cx="1872208" cy="136889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LOS CONSEJEROS EURES PRESTAN SERVICIOS DE INFORMACIÓN, ORIENTACIÓN Y COLOCACIÓN</a:t>
            </a:r>
          </a:p>
        </p:txBody>
      </p:sp>
      <p:cxnSp>
        <p:nvCxnSpPr>
          <p:cNvPr id="38" name="37 Conector angular"/>
          <p:cNvCxnSpPr>
            <a:stCxn id="21" idx="2"/>
            <a:endCxn id="44" idx="0"/>
          </p:cNvCxnSpPr>
          <p:nvPr/>
        </p:nvCxnSpPr>
        <p:spPr>
          <a:xfrm rot="5400000">
            <a:off x="1375979" y="2303826"/>
            <a:ext cx="432048" cy="9542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stCxn id="10" idx="3"/>
            <a:endCxn id="21" idx="3"/>
          </p:cNvCxnSpPr>
          <p:nvPr/>
        </p:nvCxnSpPr>
        <p:spPr>
          <a:xfrm>
            <a:off x="3707904" y="1088740"/>
            <a:ext cx="216024" cy="1008112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65 Rectángulo redondeado"/>
          <p:cNvSpPr/>
          <p:nvPr/>
        </p:nvSpPr>
        <p:spPr>
          <a:xfrm>
            <a:off x="4283968" y="4437112"/>
            <a:ext cx="4676530" cy="22413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b="1" dirty="0">
                <a:solidFill>
                  <a:schemeClr val="tx1"/>
                </a:solidFill>
              </a:rPr>
              <a:t>AUNQUE… ESTAR REGISTRADO TIENE SUS VENTAJAS: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500" dirty="0">
                <a:solidFill>
                  <a:schemeClr val="tx1"/>
                </a:solidFill>
              </a:rPr>
              <a:t>Puedes introducir tu CV y tener así la posibilidad de ser contactado por empresarios en el futuro.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500" dirty="0">
                <a:solidFill>
                  <a:schemeClr val="tx1"/>
                </a:solidFill>
              </a:rPr>
              <a:t>Puedes crear tu CV en una lengua comunitaria que podrá traducirse fácilmente a otras lenguas.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500" dirty="0">
                <a:solidFill>
                  <a:schemeClr val="tx1"/>
                </a:solidFill>
              </a:rPr>
              <a:t>Puedes definir y guardar tu perfil EURES «Búsqueda de empleo» y recibir avisos por correo electrónico, cuando haya puestos de trabajo que se ajusten al perfil.</a:t>
            </a:r>
          </a:p>
        </p:txBody>
      </p:sp>
      <p:cxnSp>
        <p:nvCxnSpPr>
          <p:cNvPr id="71" name="70 Conector angular"/>
          <p:cNvCxnSpPr>
            <a:stCxn id="26" idx="3"/>
            <a:endCxn id="22" idx="3"/>
          </p:cNvCxnSpPr>
          <p:nvPr/>
        </p:nvCxnSpPr>
        <p:spPr>
          <a:xfrm>
            <a:off x="8431362" y="1088740"/>
            <a:ext cx="317102" cy="1188132"/>
          </a:xfrm>
          <a:prstGeom prst="bentConnector3">
            <a:avLst>
              <a:gd name="adj1" fmla="val 172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3131840" y="116632"/>
            <a:ext cx="4176464" cy="5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RED EURES</a:t>
            </a:r>
          </a:p>
        </p:txBody>
      </p:sp>
      <p:sp>
        <p:nvSpPr>
          <p:cNvPr id="43" name="42 Cheurón"/>
          <p:cNvSpPr/>
          <p:nvPr/>
        </p:nvSpPr>
        <p:spPr>
          <a:xfrm rot="5400000">
            <a:off x="6444208" y="3933056"/>
            <a:ext cx="288032" cy="432048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26 Conector angular"/>
          <p:cNvCxnSpPr>
            <a:stCxn id="26" idx="3"/>
            <a:endCxn id="49" idx="3"/>
          </p:cNvCxnSpPr>
          <p:nvPr/>
        </p:nvCxnSpPr>
        <p:spPr>
          <a:xfrm>
            <a:off x="8431362" y="1088740"/>
            <a:ext cx="322485" cy="2376264"/>
          </a:xfrm>
          <a:prstGeom prst="bentConnector3">
            <a:avLst>
              <a:gd name="adj1" fmla="val 1708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21" idx="2"/>
            <a:endCxn id="32" idx="0"/>
          </p:cNvCxnSpPr>
          <p:nvPr/>
        </p:nvCxnSpPr>
        <p:spPr>
          <a:xfrm rot="16200000" flipH="1">
            <a:off x="2348444" y="2285564"/>
            <a:ext cx="432048" cy="990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Picture 2" descr="CES Juan Pablo II">
            <a:extLst>
              <a:ext uri="{FF2B5EF4-FFF2-40B4-BE49-F238E27FC236}">
                <a16:creationId xmlns:a16="http://schemas.microsoft.com/office/drawing/2014/main" id="{94E57494-0BE8-4379-AC57-B5C8A019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9052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44" grpId="0" animBg="1"/>
      <p:bldP spid="48" grpId="0" animBg="1"/>
      <p:bldP spid="49" grpId="0" animBg="1"/>
      <p:bldP spid="26" grpId="0" animBg="1"/>
      <p:bldP spid="32" grpId="0" animBg="1"/>
      <p:bldP spid="33" grpId="0" animBg="1"/>
      <p:bldP spid="36" grpId="0" animBg="1"/>
      <p:bldP spid="66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8" name="87 Rectángulo redondeado"/>
          <p:cNvSpPr/>
          <p:nvPr/>
        </p:nvSpPr>
        <p:spPr>
          <a:xfrm>
            <a:off x="539552" y="2132856"/>
            <a:ext cx="2016224" cy="5040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CONCEPTO</a:t>
            </a:r>
          </a:p>
        </p:txBody>
      </p:sp>
      <p:sp>
        <p:nvSpPr>
          <p:cNvPr id="89" name="88 Rectángulo redondeado"/>
          <p:cNvSpPr/>
          <p:nvPr/>
        </p:nvSpPr>
        <p:spPr>
          <a:xfrm>
            <a:off x="3059832" y="836712"/>
            <a:ext cx="2808312" cy="5000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bg1"/>
                </a:solidFill>
              </a:rPr>
              <a:t>EUROPASS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251519" y="3356992"/>
            <a:ext cx="2592288" cy="1800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ES UN CONJUNTO DE DOCUMENTOS UTILIZADOS PARA PRESENTAR DE UNA MANERA NORMALIZADA UNA CANDIDATURA LABORAL EN CUALQUIER PAÍS DE LA UE</a:t>
            </a:r>
            <a:endParaRPr lang="es-ES" sz="1400" b="1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300192" y="2780928"/>
            <a:ext cx="2736304" cy="309634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Char char="•"/>
              <a:defRPr/>
            </a:pPr>
            <a:endParaRPr lang="es-ES" sz="1500" dirty="0">
              <a:solidFill>
                <a:srgbClr val="000000"/>
              </a:solidFill>
              <a:cs typeface="Arial" charset="0"/>
            </a:endParaRPr>
          </a:p>
          <a:p>
            <a:pPr marL="180975" indent="-180975">
              <a:buFont typeface="Arial" charset="0"/>
              <a:buChar char="•"/>
              <a:defRPr/>
            </a:pPr>
            <a:r>
              <a:rPr lang="es-ES" sz="1500" dirty="0">
                <a:solidFill>
                  <a:srgbClr val="000000"/>
                </a:solidFill>
                <a:cs typeface="Arial" charset="0"/>
              </a:rPr>
              <a:t>CURRICULUM VITAE EUROPASS.</a:t>
            </a:r>
          </a:p>
          <a:p>
            <a:pPr marL="180975" indent="-180975">
              <a:buFont typeface="Arial" charset="0"/>
              <a:buChar char="•"/>
              <a:defRPr/>
            </a:pPr>
            <a:r>
              <a:rPr lang="es-ES" sz="1500" dirty="0">
                <a:solidFill>
                  <a:srgbClr val="000000"/>
                </a:solidFill>
                <a:cs typeface="Arial" charset="0"/>
              </a:rPr>
              <a:t>PASAPORTE DE LENGUAS EUROPASS.</a:t>
            </a:r>
          </a:p>
          <a:p>
            <a:pPr marL="180975" indent="-180975">
              <a:buFont typeface="Arial" charset="0"/>
              <a:buChar char="•"/>
              <a:defRPr/>
            </a:pPr>
            <a:r>
              <a:rPr lang="es-ES" sz="1500" dirty="0">
                <a:solidFill>
                  <a:srgbClr val="000000"/>
                </a:solidFill>
                <a:cs typeface="Arial" charset="0"/>
              </a:rPr>
              <a:t>DOCUMENTO DE MOVILIDAD EUROPASS.</a:t>
            </a:r>
          </a:p>
          <a:p>
            <a:pPr marL="180975" indent="-180975">
              <a:buFont typeface="Arial" charset="0"/>
              <a:buChar char="•"/>
              <a:defRPr/>
            </a:pPr>
            <a:r>
              <a:rPr lang="es-ES" sz="1500" dirty="0">
                <a:solidFill>
                  <a:srgbClr val="000000"/>
                </a:solidFill>
                <a:cs typeface="Arial" charset="0"/>
              </a:rPr>
              <a:t>SUPLEMENTO EUROPASS AL TÍTULO DE TÉCNICO O CERTIFICADO DE PROFESIONALIDAD.</a:t>
            </a:r>
          </a:p>
          <a:p>
            <a:pPr marL="180975" indent="-180975">
              <a:buFont typeface="Arial" charset="0"/>
              <a:buChar char="•"/>
              <a:defRPr/>
            </a:pPr>
            <a:r>
              <a:rPr lang="es-ES" sz="1500" dirty="0">
                <a:solidFill>
                  <a:srgbClr val="000000"/>
                </a:solidFill>
                <a:cs typeface="Arial" charset="0"/>
              </a:rPr>
              <a:t>SUPLEMENTO EUROPASS AL TÍTULO SUPERIOR.</a:t>
            </a:r>
          </a:p>
          <a:p>
            <a:pPr algn="ctr">
              <a:defRPr/>
            </a:pPr>
            <a:endParaRPr lang="es-ES" sz="15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6804248" y="1844824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SON CINCO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6588224" y="836712"/>
            <a:ext cx="194421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DOCUMENTOS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2987824" y="3140968"/>
            <a:ext cx="2520280" cy="223224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SU OBJETIVO ES FACILITAR LA MOVILIDAD DE TRABAJADORES Y ESTUDIANTES EN TODOS LOS PAÍSES DE LA UNIÓN EUROPEA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Y DEL ESPACIO ECONÓMICO EUROPEO (EEE)</a:t>
            </a:r>
            <a:endParaRPr lang="es-ES" sz="1400" b="1" dirty="0"/>
          </a:p>
        </p:txBody>
      </p:sp>
      <p:cxnSp>
        <p:nvCxnSpPr>
          <p:cNvPr id="27" name="26 Forma"/>
          <p:cNvCxnSpPr>
            <a:stCxn id="89" idx="2"/>
            <a:endCxn id="88" idx="0"/>
          </p:cNvCxnSpPr>
          <p:nvPr/>
        </p:nvCxnSpPr>
        <p:spPr>
          <a:xfrm rot="5400000">
            <a:off x="2607787" y="276655"/>
            <a:ext cx="796078" cy="2916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17" idx="2"/>
            <a:endCxn id="16" idx="0"/>
          </p:cNvCxnSpPr>
          <p:nvPr/>
        </p:nvCxnSpPr>
        <p:spPr>
          <a:xfrm rot="16200000" flipH="1">
            <a:off x="7326306" y="2438890"/>
            <a:ext cx="576064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473226" y="116632"/>
            <a:ext cx="4691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SISTEMA EUROPASS</a:t>
            </a:r>
          </a:p>
        </p:txBody>
      </p:sp>
      <p:cxnSp>
        <p:nvCxnSpPr>
          <p:cNvPr id="99" name="98 Conector recto de flecha"/>
          <p:cNvCxnSpPr>
            <a:stCxn id="88" idx="2"/>
            <a:endCxn id="15" idx="0"/>
          </p:cNvCxnSpPr>
          <p:nvPr/>
        </p:nvCxnSpPr>
        <p:spPr>
          <a:xfrm flipH="1">
            <a:off x="1547663" y="2636912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Rectángulo redondeado"/>
          <p:cNvSpPr/>
          <p:nvPr/>
        </p:nvSpPr>
        <p:spPr>
          <a:xfrm>
            <a:off x="3275856" y="2132856"/>
            <a:ext cx="1944216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OBJETIVO</a:t>
            </a:r>
          </a:p>
        </p:txBody>
      </p:sp>
      <p:cxnSp>
        <p:nvCxnSpPr>
          <p:cNvPr id="114" name="113 Conector recto de flecha"/>
          <p:cNvCxnSpPr>
            <a:stCxn id="112" idx="2"/>
            <a:endCxn id="19" idx="0"/>
          </p:cNvCxnSpPr>
          <p:nvPr/>
        </p:nvCxnSpPr>
        <p:spPr>
          <a:xfrm>
            <a:off x="4247964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89" idx="2"/>
            <a:endCxn id="112" idx="0"/>
          </p:cNvCxnSpPr>
          <p:nvPr/>
        </p:nvCxnSpPr>
        <p:spPr>
          <a:xfrm rot="5400000">
            <a:off x="3957937" y="1626805"/>
            <a:ext cx="796078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>
            <a:stCxn id="89" idx="3"/>
            <a:endCxn id="18" idx="1"/>
          </p:cNvCxnSpPr>
          <p:nvPr/>
        </p:nvCxnSpPr>
        <p:spPr>
          <a:xfrm>
            <a:off x="5868144" y="1086745"/>
            <a:ext cx="720080" cy="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recto"/>
          <p:cNvCxnSpPr>
            <a:stCxn id="18" idx="2"/>
            <a:endCxn id="17" idx="0"/>
          </p:cNvCxnSpPr>
          <p:nvPr/>
        </p:nvCxnSpPr>
        <p:spPr>
          <a:xfrm>
            <a:off x="7560332" y="134076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"/>
          <p:cNvCxnSpPr>
            <a:cxnSpLocks/>
          </p:cNvCxnSpPr>
          <p:nvPr/>
        </p:nvCxnSpPr>
        <p:spPr>
          <a:xfrm>
            <a:off x="1402050" y="4149080"/>
            <a:ext cx="159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15" grpId="0" animBg="1"/>
      <p:bldP spid="15" grpId="1" animBg="1"/>
      <p:bldP spid="16" grpId="0" animBg="1"/>
      <p:bldP spid="17" grpId="0"/>
      <p:bldP spid="18" grpId="0" animBg="1"/>
      <p:bldP spid="19" grpId="0" animBg="1"/>
      <p:bldP spid="19" grpId="1" animBg="1"/>
      <p:bldP spid="112" grpId="0" animBg="1"/>
      <p:bldP spid="1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9" name="88 Rectángulo redondeado"/>
          <p:cNvSpPr/>
          <p:nvPr/>
        </p:nvSpPr>
        <p:spPr>
          <a:xfrm>
            <a:off x="3059832" y="836712"/>
            <a:ext cx="2808312" cy="5000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bg1"/>
                </a:solidFill>
              </a:rPr>
              <a:t>DOCUMENTOS EUROPASS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473226" y="116632"/>
            <a:ext cx="4691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SISTEMA EUROPASS</a:t>
            </a:r>
          </a:p>
        </p:txBody>
      </p:sp>
      <p:sp>
        <p:nvSpPr>
          <p:cNvPr id="180" name="179 Rectángulo"/>
          <p:cNvSpPr/>
          <p:nvPr/>
        </p:nvSpPr>
        <p:spPr>
          <a:xfrm>
            <a:off x="134681" y="1841211"/>
            <a:ext cx="2448272" cy="14401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b="1" dirty="0">
                <a:solidFill>
                  <a:schemeClr val="tx1"/>
                </a:solidFill>
                <a:cs typeface="Arial" charset="0"/>
              </a:rPr>
              <a:t>CV EUROPASS</a:t>
            </a:r>
            <a:r>
              <a:rPr lang="es-ES" sz="1400" dirty="0">
                <a:solidFill>
                  <a:schemeClr val="tx1"/>
                </a:solidFill>
                <a:cs typeface="Arial" charset="0"/>
              </a:rPr>
              <a:t>: ES COMÚN A TODA LA UE, FACILITA LOS PROCESOS DE SELECCIÓN CUANDO LOS CANDIDATOS TENGAN DIFERENTES NACIONALIDADES</a:t>
            </a:r>
          </a:p>
        </p:txBody>
      </p:sp>
      <p:sp>
        <p:nvSpPr>
          <p:cNvPr id="181" name="180 Rectángulo"/>
          <p:cNvSpPr/>
          <p:nvPr/>
        </p:nvSpPr>
        <p:spPr>
          <a:xfrm>
            <a:off x="3075019" y="1733199"/>
            <a:ext cx="2445075" cy="16561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b="1" dirty="0">
                <a:solidFill>
                  <a:schemeClr val="tx1"/>
                </a:solidFill>
                <a:cs typeface="Arial" charset="0"/>
              </a:rPr>
              <a:t>PASAPORTE DE LENGUAS</a:t>
            </a:r>
            <a:r>
              <a:rPr lang="es-ES" sz="1400" dirty="0">
                <a:solidFill>
                  <a:schemeClr val="tx1"/>
                </a:solidFill>
                <a:cs typeface="Arial" charset="0"/>
              </a:rPr>
              <a:t>: PERMITE RECONOCER LA APTITUD EN LAS DIFERENTES COMPETENCIAS LINGÜÍSTICAS (HABLAR, LEER, ESCRIBIR,</a:t>
            </a:r>
          </a:p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ESCUCHAR) EN CUALQUIER PAÍS</a:t>
            </a:r>
          </a:p>
        </p:txBody>
      </p:sp>
      <p:sp>
        <p:nvSpPr>
          <p:cNvPr id="182" name="181 Rectángulo"/>
          <p:cNvSpPr/>
          <p:nvPr/>
        </p:nvSpPr>
        <p:spPr>
          <a:xfrm>
            <a:off x="611560" y="4221088"/>
            <a:ext cx="2448272" cy="21602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EL </a:t>
            </a:r>
            <a:r>
              <a:rPr lang="es-ES" sz="1400" b="1" dirty="0"/>
              <a:t>DOCUMENTO DE MOVILIDAD EUROPASS </a:t>
            </a:r>
            <a:r>
              <a:rPr lang="es-ES" sz="1400" dirty="0"/>
              <a:t>ES UN DOCUMENTO PERSONAL QUE CERTIFICA LA ESTANCIA EN UN PAÍS EUROPEO, POR MOTIVOS ACADÉMICOS O PROFESIONALES, LAS COMPETENCIAS ADQUIRIDAS DURANTE LA ESTANCIA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83" name="182 Rectángulo"/>
          <p:cNvSpPr/>
          <p:nvPr/>
        </p:nvSpPr>
        <p:spPr>
          <a:xfrm>
            <a:off x="4818757" y="4607001"/>
            <a:ext cx="2592288" cy="17281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EL </a:t>
            </a:r>
            <a:r>
              <a:rPr lang="es-ES" sz="1400" b="1" dirty="0">
                <a:solidFill>
                  <a:schemeClr val="tx1"/>
                </a:solidFill>
                <a:cs typeface="Arial" charset="0"/>
              </a:rPr>
              <a:t>SUPLEMENTO EUROPASS </a:t>
            </a:r>
            <a:r>
              <a:rPr lang="es-ES" sz="1400" dirty="0">
                <a:solidFill>
                  <a:schemeClr val="tx1"/>
                </a:solidFill>
                <a:cs typeface="Arial" charset="0"/>
              </a:rPr>
              <a:t>AL TÍTULO DE TÉCNICO O AL CERTIFICADO DE PROFESIONALIDAD DESCRIBE LAS CAPACIDADES Y COMPETENCIAS PROFESIONALES OBTENIDAS</a:t>
            </a:r>
          </a:p>
        </p:txBody>
      </p:sp>
      <p:sp>
        <p:nvSpPr>
          <p:cNvPr id="184" name="183 Rectángulo"/>
          <p:cNvSpPr/>
          <p:nvPr/>
        </p:nvSpPr>
        <p:spPr>
          <a:xfrm>
            <a:off x="6012160" y="1511413"/>
            <a:ext cx="2592288" cy="24482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EL </a:t>
            </a:r>
            <a:r>
              <a:rPr lang="es-ES" sz="1400" b="1" dirty="0"/>
              <a:t>SUPLEMENTO EUROPASS </a:t>
            </a:r>
            <a:r>
              <a:rPr lang="es-ES" sz="1400" dirty="0"/>
              <a:t>AL TÍTULO SUPERIOR ESTÁ DESTINADO A FACILITAR LA COMPRENSIÓN A TERCEROS, EN PARTICULAR A EMPLEADORES O INSTITUCIONES DE OTRO PAÍS, DEL SIGNIFICADO DEL TÍTULO EN TÉRMINOS DE LAS COMPETENCIAS ADQUIRIDAS POR SU TITULAR</a:t>
            </a:r>
            <a:endParaRPr lang="es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Resultado de imagen de europ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861048"/>
            <a:ext cx="3456384" cy="259228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75077"/>
            <a:ext cx="8229600" cy="724942"/>
          </a:xfrm>
        </p:spPr>
        <p:txBody>
          <a:bodyPr/>
          <a:lstStyle/>
          <a:p>
            <a:r>
              <a:rPr lang="es-ES" sz="3600" b="1" dirty="0">
                <a:solidFill>
                  <a:srgbClr val="C00000"/>
                </a:solidFill>
              </a:rPr>
              <a:t>¿Todavía no tienes claro que es </a:t>
            </a:r>
            <a:r>
              <a:rPr lang="es-ES" sz="4000" b="1" i="1" dirty="0">
                <a:solidFill>
                  <a:srgbClr val="C00000"/>
                </a:solidFill>
              </a:rPr>
              <a:t>europass</a:t>
            </a:r>
            <a:r>
              <a:rPr lang="es-ES" sz="3600" b="1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5" name="Imagen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93096"/>
            <a:ext cx="1224136" cy="1224136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251520" y="2063279"/>
            <a:ext cx="8640960" cy="20162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 invitamos a visualizar este breve vídeo que te aclarará qué es europass y, concretamente, uno de sus documentos de vital importancia: el </a:t>
            </a:r>
            <a:r>
              <a:rPr lang="es-ES" i="1" dirty="0"/>
              <a:t>curriculum vitae </a:t>
            </a:r>
            <a:r>
              <a:rPr lang="es-ES" dirty="0"/>
              <a:t>europass. Muchos os preguntaréis… ¿por qué es tan importante y relevante realizar dicho currículum europass? Hagamos clic y lo descubrirás</a:t>
            </a:r>
          </a:p>
        </p:txBody>
      </p:sp>
    </p:spTree>
    <p:extLst>
      <p:ext uri="{BB962C8B-B14F-4D97-AF65-F5344CB8AC3E}">
        <p14:creationId xmlns:p14="http://schemas.microsoft.com/office/powerpoint/2010/main" val="16065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esultado de imagen de europ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776" y="4113076"/>
            <a:ext cx="3968440" cy="223224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932506"/>
            <a:ext cx="8784976" cy="504056"/>
          </a:xfrm>
        </p:spPr>
        <p:txBody>
          <a:bodyPr/>
          <a:lstStyle/>
          <a:p>
            <a:r>
              <a:rPr lang="es-ES" sz="3200" b="1" dirty="0">
                <a:solidFill>
                  <a:srgbClr val="C00000"/>
                </a:solidFill>
              </a:rPr>
              <a:t>Y ahora… ¿cómo realizar el currículum vitae europass?</a:t>
            </a:r>
          </a:p>
        </p:txBody>
      </p:sp>
      <p:pic>
        <p:nvPicPr>
          <p:cNvPr id="4" name="Imagen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77072"/>
            <a:ext cx="1152128" cy="1152128"/>
          </a:xfrm>
          <a:prstGeom prst="rect">
            <a:avLst/>
          </a:prstGeom>
        </p:spPr>
      </p:pic>
      <p:pic>
        <p:nvPicPr>
          <p:cNvPr id="5" name="Imagen 1">
            <a:hlinkClick r:id="rId5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1152128" cy="1152128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251520" y="1784709"/>
            <a:ext cx="8784976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 proponemos visualizar dos fantásticos vídeos que te explicarán de manera sencilla y práctica los pasos que debes seguir para realizar el </a:t>
            </a:r>
            <a:r>
              <a:rPr lang="es-ES" i="1" dirty="0"/>
              <a:t>curriculum vitae europass </a:t>
            </a:r>
            <a:r>
              <a:rPr lang="es-ES" dirty="0"/>
              <a:t>y el resto de documentos que conforman europass. En uno de ellos, podrás observar paso a paso y a tiempo real cómo se realiza el CV europass (duración: 18 minutos), mientras que en el otro podrás seguir una ponencia completa donde se explica de manera detallada y fácil cómo realizar los 5 documentos que componen europass y que ya has estudiado en esta unidad (duración 1 hora y 25 minutos).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79512" y="5517232"/>
            <a:ext cx="2016224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Los documentos europass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6876256" y="5229200"/>
            <a:ext cx="1944216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Cómo realizar el CV europass</a:t>
            </a:r>
          </a:p>
        </p:txBody>
      </p:sp>
    </p:spTree>
    <p:extLst>
      <p:ext uri="{BB962C8B-B14F-4D97-AF65-F5344CB8AC3E}">
        <p14:creationId xmlns:p14="http://schemas.microsoft.com/office/powerpoint/2010/main" val="31088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83568" y="764704"/>
          <a:ext cx="7848872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Título"/>
          <p:cNvSpPr>
            <a:spLocks/>
          </p:cNvSpPr>
          <p:nvPr/>
        </p:nvSpPr>
        <p:spPr bwMode="auto">
          <a:xfrm>
            <a:off x="2411760" y="188640"/>
            <a:ext cx="66247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2000" b="1">
                <a:latin typeface="Calibri" pitchFamily="34" charset="0"/>
              </a:rPr>
              <a:t>HERRAMIENTAS TRADICIONALES DE </a:t>
            </a:r>
            <a:r>
              <a:rPr lang="es-ES" sz="2000" b="1" dirty="0">
                <a:latin typeface="Calibri" pitchFamily="34" charset="0"/>
              </a:rPr>
              <a:t>BÚSQUEDA DE EMPLEO</a:t>
            </a:r>
          </a:p>
        </p:txBody>
      </p:sp>
    </p:spTree>
    <p:extLst>
      <p:ext uri="{BB962C8B-B14F-4D97-AF65-F5344CB8AC3E}">
        <p14:creationId xmlns:p14="http://schemas.microsoft.com/office/powerpoint/2010/main" val="33024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539552" y="980728"/>
            <a:ext cx="1152128" cy="432048"/>
          </a:xfrm>
          <a:prstGeom prst="round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¿QUÉ ES?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7504" y="2924944"/>
            <a:ext cx="1656184" cy="11521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CARTA DE PRESENTACIÓN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2555776" y="764704"/>
            <a:ext cx="4032448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300" dirty="0">
                <a:solidFill>
                  <a:srgbClr val="FFFFFF"/>
                </a:solidFill>
                <a:cs typeface="Arial" charset="0"/>
              </a:rPr>
              <a:t>ES EL DOCUMENTO QUE ACOMPAÑA AL CURRICULUM VITAE Y QUE INFORMA DE LO MÁS RELEVANTE DE TU PERFIL EN FUNCIÓN DEL PUESTO DE TRABAJO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2195736" y="3212976"/>
            <a:ext cx="1224136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CLASES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4518024" y="1988840"/>
            <a:ext cx="1278111" cy="7257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 DESPERTAR SU INTERÉS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</p:txBody>
      </p:sp>
      <p:sp>
        <p:nvSpPr>
          <p:cNvPr id="76" name="75 Rectángulo redondeado"/>
          <p:cNvSpPr/>
          <p:nvPr/>
        </p:nvSpPr>
        <p:spPr>
          <a:xfrm>
            <a:off x="4139952" y="2853878"/>
            <a:ext cx="4786313" cy="6477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DE RESPUESTA A UNA OFERTA DE EMPLEO</a:t>
            </a:r>
            <a:r>
              <a:rPr lang="es-ES" sz="1400" dirty="0"/>
              <a:t>: SU OBJETIVO ES INDICAR QUE SE CUMPLEN LAS CONDICIONES REQUERIDAS PARA EL PUESTO</a:t>
            </a:r>
          </a:p>
        </p:txBody>
      </p:sp>
      <p:sp>
        <p:nvSpPr>
          <p:cNvPr id="77" name="76 Rectángulo redondeado"/>
          <p:cNvSpPr/>
          <p:nvPr/>
        </p:nvSpPr>
        <p:spPr>
          <a:xfrm>
            <a:off x="6732240" y="1988840"/>
            <a:ext cx="2143125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CONSEGUIR SER INCLUIDO EN UN PROCESO DE SELECCIÓN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7164288" y="908720"/>
            <a:ext cx="17145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SU OBJETIVO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1979712" y="1988840"/>
            <a:ext cx="1711846" cy="7203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CAPTAR LA ATENCIÓN DEL RECEPTOR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</p:txBody>
      </p:sp>
      <p:cxnSp>
        <p:nvCxnSpPr>
          <p:cNvPr id="44" name="43 Conector angular"/>
          <p:cNvCxnSpPr>
            <a:stCxn id="63" idx="3"/>
            <a:endCxn id="33" idx="1"/>
          </p:cNvCxnSpPr>
          <p:nvPr/>
        </p:nvCxnSpPr>
        <p:spPr>
          <a:xfrm>
            <a:off x="3691558" y="2349017"/>
            <a:ext cx="826466" cy="2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395536" y="5301208"/>
            <a:ext cx="1584176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ESTRUCTURA</a:t>
            </a:r>
          </a:p>
        </p:txBody>
      </p:sp>
      <p:sp>
        <p:nvSpPr>
          <p:cNvPr id="74" name="73 Rectángulo redondeado"/>
          <p:cNvSpPr/>
          <p:nvPr/>
        </p:nvSpPr>
        <p:spPr>
          <a:xfrm>
            <a:off x="2771800" y="4941168"/>
            <a:ext cx="2867780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PRIMER PÁRRAFO: PRESENTACIÓN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771800" y="4437112"/>
            <a:ext cx="264320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ENCABEZAMIENTO</a:t>
            </a:r>
          </a:p>
        </p:txBody>
      </p:sp>
      <p:cxnSp>
        <p:nvCxnSpPr>
          <p:cNvPr id="148" name="147 Conector angular"/>
          <p:cNvCxnSpPr>
            <a:stCxn id="67" idx="3"/>
            <a:endCxn id="39" idx="1"/>
          </p:cNvCxnSpPr>
          <p:nvPr/>
        </p:nvCxnSpPr>
        <p:spPr>
          <a:xfrm flipV="1">
            <a:off x="6588224" y="1160748"/>
            <a:ext cx="576064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39" idx="2"/>
            <a:endCxn id="63" idx="0"/>
          </p:cNvCxnSpPr>
          <p:nvPr/>
        </p:nvCxnSpPr>
        <p:spPr>
          <a:xfrm rot="5400000">
            <a:off x="5140555" y="-892143"/>
            <a:ext cx="576064" cy="51859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3" idx="3"/>
            <a:endCxn id="77" idx="1"/>
          </p:cNvCxnSpPr>
          <p:nvPr/>
        </p:nvCxnSpPr>
        <p:spPr>
          <a:xfrm flipV="1">
            <a:off x="5796135" y="2348880"/>
            <a:ext cx="936105" cy="28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9" idx="0"/>
            <a:endCxn id="8" idx="2"/>
          </p:cNvCxnSpPr>
          <p:nvPr/>
        </p:nvCxnSpPr>
        <p:spPr>
          <a:xfrm rot="5400000" flipH="1" flipV="1">
            <a:off x="269522" y="2078850"/>
            <a:ext cx="1512168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9" idx="2"/>
            <a:endCxn id="50" idx="0"/>
          </p:cNvCxnSpPr>
          <p:nvPr/>
        </p:nvCxnSpPr>
        <p:spPr>
          <a:xfrm rot="16200000" flipH="1">
            <a:off x="449542" y="4563126"/>
            <a:ext cx="1224136" cy="252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31" idx="3"/>
            <a:endCxn id="76" idx="1"/>
          </p:cNvCxnSpPr>
          <p:nvPr/>
        </p:nvCxnSpPr>
        <p:spPr>
          <a:xfrm flipV="1">
            <a:off x="3419872" y="3177728"/>
            <a:ext cx="720080" cy="323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4139952" y="3573016"/>
            <a:ext cx="4786313" cy="6492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b="1" dirty="0">
                <a:solidFill>
                  <a:srgbClr val="000000"/>
                </a:solidFill>
                <a:cs typeface="Arial" charset="0"/>
              </a:rPr>
              <a:t>DE AUTOCANDIDATURA:</a:t>
            </a:r>
            <a:r>
              <a:rPr lang="es-ES" sz="1400" dirty="0">
                <a:solidFill>
                  <a:srgbClr val="000000"/>
                </a:solidFill>
                <a:cs typeface="Arial" charset="0"/>
              </a:rPr>
              <a:t> SE EXPONEN LAS CAUSAS DEL ENVÍO DEL CURRICULUM VITAE, AL NO EXISTIR UNA OFERTA PREVIA DE EMPLEO</a:t>
            </a:r>
          </a:p>
        </p:txBody>
      </p:sp>
      <p:cxnSp>
        <p:nvCxnSpPr>
          <p:cNvPr id="73" name="72 Conector angular"/>
          <p:cNvCxnSpPr>
            <a:stCxn id="31" idx="3"/>
            <a:endCxn id="69" idx="1"/>
          </p:cNvCxnSpPr>
          <p:nvPr/>
        </p:nvCxnSpPr>
        <p:spPr>
          <a:xfrm>
            <a:off x="3419872" y="3501008"/>
            <a:ext cx="720080" cy="3966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 redondeado"/>
          <p:cNvSpPr/>
          <p:nvPr/>
        </p:nvSpPr>
        <p:spPr>
          <a:xfrm>
            <a:off x="6357938" y="4292600"/>
            <a:ext cx="2571750" cy="1081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300" dirty="0"/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300" dirty="0"/>
              <a:t>DATOS DEL CANDIDATO.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300" dirty="0"/>
              <a:t>DATOS DEL DESTINATARIO.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300" dirty="0"/>
              <a:t>LUGAR Y FECHA.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300" dirty="0"/>
              <a:t>REFERENCIA DEL ANUNCIO.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300" dirty="0"/>
              <a:t>PRIMER SALUDO.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300" dirty="0"/>
          </a:p>
        </p:txBody>
      </p:sp>
      <p:cxnSp>
        <p:nvCxnSpPr>
          <p:cNvPr id="92" name="91 Conector angular"/>
          <p:cNvCxnSpPr>
            <a:endCxn id="90" idx="1"/>
          </p:cNvCxnSpPr>
          <p:nvPr/>
        </p:nvCxnSpPr>
        <p:spPr>
          <a:xfrm>
            <a:off x="5415006" y="4611717"/>
            <a:ext cx="942932" cy="2214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2771800" y="5445224"/>
            <a:ext cx="4929222" cy="341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SEGUNDO PÁRRAFO: ADECUACIÓN AL PUESTO DE TRABAJO</a:t>
            </a:r>
          </a:p>
        </p:txBody>
      </p:sp>
      <p:sp>
        <p:nvSpPr>
          <p:cNvPr id="108" name="107 Rectángulo redondeado"/>
          <p:cNvSpPr/>
          <p:nvPr/>
        </p:nvSpPr>
        <p:spPr>
          <a:xfrm>
            <a:off x="2771800" y="5877272"/>
            <a:ext cx="576064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TERCER PÁRRAFO: SOLICITUD DE INCLUSIÓN EN EL PROCESO DE SELECCIÓN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2771800" y="6381328"/>
            <a:ext cx="612068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DESPEDIDA Y FIRMA</a:t>
            </a:r>
          </a:p>
        </p:txBody>
      </p:sp>
      <p:sp>
        <p:nvSpPr>
          <p:cNvPr id="132" name="131 Abrir llave"/>
          <p:cNvSpPr/>
          <p:nvPr/>
        </p:nvSpPr>
        <p:spPr>
          <a:xfrm>
            <a:off x="2111188" y="4365104"/>
            <a:ext cx="484659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353517" y="169429"/>
            <a:ext cx="676875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HERRAMIENTAS TRADICIONALES: LA CARTA DE PRESENTACIÓN</a:t>
            </a:r>
          </a:p>
        </p:txBody>
      </p:sp>
      <p:cxnSp>
        <p:nvCxnSpPr>
          <p:cNvPr id="55" name="54 Conector recto de flecha"/>
          <p:cNvCxnSpPr>
            <a:stCxn id="8" idx="3"/>
            <a:endCxn id="67" idx="1"/>
          </p:cNvCxnSpPr>
          <p:nvPr/>
        </p:nvCxnSpPr>
        <p:spPr>
          <a:xfrm>
            <a:off x="1691680" y="1196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9" idx="3"/>
            <a:endCxn id="31" idx="1"/>
          </p:cNvCxnSpPr>
          <p:nvPr/>
        </p:nvCxnSpPr>
        <p:spPr>
          <a:xfrm>
            <a:off x="1763688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0" decel="100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67" grpId="0" animBg="1"/>
      <p:bldP spid="67" grpId="1" animBg="1"/>
      <p:bldP spid="31" grpId="0" animBg="1"/>
      <p:bldP spid="31" grpId="1" animBg="1"/>
      <p:bldP spid="33" grpId="0" animBg="1"/>
      <p:bldP spid="33" grpId="1" animBg="1"/>
      <p:bldP spid="76" grpId="0" animBg="1"/>
      <p:bldP spid="76" grpId="1" animBg="1"/>
      <p:bldP spid="77" grpId="0" animBg="1"/>
      <p:bldP spid="77" grpId="1" animBg="1"/>
      <p:bldP spid="39" grpId="0" animBg="1"/>
      <p:bldP spid="39" grpId="1" animBg="1"/>
      <p:bldP spid="63" grpId="0" animBg="1"/>
      <p:bldP spid="63" grpId="1" animBg="1"/>
      <p:bldP spid="50" grpId="0" animBg="1"/>
      <p:bldP spid="50" grpId="1" animBg="1"/>
      <p:bldP spid="74" grpId="0" animBg="1"/>
      <p:bldP spid="74" grpId="1" animBg="1"/>
      <p:bldP spid="85" grpId="0" animBg="1"/>
      <p:bldP spid="85" grpId="1" animBg="1"/>
      <p:bldP spid="69" grpId="0" animBg="1"/>
      <p:bldP spid="69" grpId="1" animBg="1"/>
      <p:bldP spid="90" grpId="0" animBg="1"/>
      <p:bldP spid="90" grpId="1" animBg="1"/>
      <p:bldP spid="99" grpId="0" animBg="1"/>
      <p:bldP spid="99" grpId="1" animBg="1"/>
      <p:bldP spid="108" grpId="0" animBg="1"/>
      <p:bldP spid="108" grpId="1" animBg="1"/>
      <p:bldP spid="115" grpId="0" animBg="1"/>
      <p:bldP spid="115" grpId="1" animBg="1"/>
      <p:bldP spid="132" grpId="0" animBg="1"/>
      <p:bldP spid="1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51520" y="3356992"/>
            <a:ext cx="1656184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PROYECTO PROFESIONAL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251520" y="908720"/>
            <a:ext cx="3672408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PUEDE VARIAR EN EL FUTURO DEBIDO A POSIBLES CAMBIOS DE LA SOCIEDAD, DEL MUNDO LABORAL Y DE UNO MISMO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3491880" y="4725144"/>
            <a:ext cx="1785937" cy="9497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CONOCIMIENTO DEL MERCADO DE TRABAJO</a:t>
            </a:r>
          </a:p>
        </p:txBody>
      </p:sp>
      <p:sp>
        <p:nvSpPr>
          <p:cNvPr id="77" name="76 Rectángulo redondeado"/>
          <p:cNvSpPr/>
          <p:nvPr/>
        </p:nvSpPr>
        <p:spPr>
          <a:xfrm>
            <a:off x="7092280" y="3573016"/>
            <a:ext cx="1656184" cy="6485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OBJETIVO PROFESIONAL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6084168" y="1052736"/>
            <a:ext cx="288032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LA NECESIDAD DE </a:t>
            </a:r>
            <a:r>
              <a:rPr lang="es-ES" sz="1600" b="1" dirty="0"/>
              <a:t>FORMARSE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A LO LARGO DE TODA LA VIDA</a:t>
            </a:r>
            <a:endParaRPr lang="es-ES" sz="1600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3491880" y="2348880"/>
            <a:ext cx="1785937" cy="7126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CONOCIMIENTO DE UNO MISMO</a:t>
            </a:r>
          </a:p>
        </p:txBody>
      </p:sp>
      <p:cxnSp>
        <p:nvCxnSpPr>
          <p:cNvPr id="148" name="147 Conector angular"/>
          <p:cNvCxnSpPr>
            <a:stCxn id="67" idx="3"/>
            <a:endCxn id="39" idx="1"/>
          </p:cNvCxnSpPr>
          <p:nvPr/>
        </p:nvCxnSpPr>
        <p:spPr>
          <a:xfrm>
            <a:off x="3923928" y="1484784"/>
            <a:ext cx="21602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9" idx="0"/>
            <a:endCxn id="67" idx="2"/>
          </p:cNvCxnSpPr>
          <p:nvPr/>
        </p:nvCxnSpPr>
        <p:spPr>
          <a:xfrm rot="5400000" flipH="1" flipV="1">
            <a:off x="935596" y="2204864"/>
            <a:ext cx="1296144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4572001" y="1268413"/>
            <a:ext cx="86409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IMPLICA</a:t>
            </a:r>
          </a:p>
        </p:txBody>
      </p:sp>
      <p:sp>
        <p:nvSpPr>
          <p:cNvPr id="53" name="52 Cara sonriente"/>
          <p:cNvSpPr/>
          <p:nvPr/>
        </p:nvSpPr>
        <p:spPr>
          <a:xfrm>
            <a:off x="7195157" y="4984444"/>
            <a:ext cx="1512168" cy="1440160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PROFESIÓN</a:t>
            </a:r>
          </a:p>
        </p:txBody>
      </p:sp>
      <p:cxnSp>
        <p:nvCxnSpPr>
          <p:cNvPr id="59" name="58 Conector angular"/>
          <p:cNvCxnSpPr>
            <a:stCxn id="9" idx="3"/>
            <a:endCxn id="63" idx="1"/>
          </p:cNvCxnSpPr>
          <p:nvPr/>
        </p:nvCxnSpPr>
        <p:spPr>
          <a:xfrm flipV="1">
            <a:off x="1907704" y="2705212"/>
            <a:ext cx="1584176" cy="12590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9" idx="3"/>
            <a:endCxn id="31" idx="1"/>
          </p:cNvCxnSpPr>
          <p:nvPr/>
        </p:nvCxnSpPr>
        <p:spPr>
          <a:xfrm>
            <a:off x="1907704" y="3964215"/>
            <a:ext cx="1584176" cy="1235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2123728" y="3789040"/>
            <a:ext cx="12858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A PARTIR DE</a:t>
            </a:r>
          </a:p>
        </p:txBody>
      </p:sp>
      <p:cxnSp>
        <p:nvCxnSpPr>
          <p:cNvPr id="78" name="77 Conector angular"/>
          <p:cNvCxnSpPr>
            <a:stCxn id="63" idx="3"/>
            <a:endCxn id="77" idx="1"/>
          </p:cNvCxnSpPr>
          <p:nvPr/>
        </p:nvCxnSpPr>
        <p:spPr>
          <a:xfrm>
            <a:off x="5277817" y="2705212"/>
            <a:ext cx="1814463" cy="11921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31" idx="3"/>
            <a:endCxn id="77" idx="1"/>
          </p:cNvCxnSpPr>
          <p:nvPr/>
        </p:nvCxnSpPr>
        <p:spPr>
          <a:xfrm flipV="1">
            <a:off x="5277817" y="3897313"/>
            <a:ext cx="1814463" cy="1302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292080" y="3717032"/>
            <a:ext cx="1285875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SELECCIONAR</a:t>
            </a:r>
          </a:p>
        </p:txBody>
      </p:sp>
      <p:cxnSp>
        <p:nvCxnSpPr>
          <p:cNvPr id="92" name="91 Conector angular"/>
          <p:cNvCxnSpPr>
            <a:stCxn id="77" idx="2"/>
            <a:endCxn id="53" idx="0"/>
          </p:cNvCxnSpPr>
          <p:nvPr/>
        </p:nvCxnSpPr>
        <p:spPr>
          <a:xfrm rot="16200000" flipH="1">
            <a:off x="7554389" y="4587591"/>
            <a:ext cx="762835" cy="3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7308304" y="4437112"/>
            <a:ext cx="12858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ELEGIR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801012" y="128495"/>
            <a:ext cx="5719501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400" b="1" dirty="0">
                <a:latin typeface="Calibri" pitchFamily="34" charset="0"/>
              </a:rPr>
              <a:t>¿QUÉ ES EL PROYECTO PROFESIONAL?</a:t>
            </a:r>
          </a:p>
        </p:txBody>
      </p:sp>
      <p:pic>
        <p:nvPicPr>
          <p:cNvPr id="32772" name="Picture 4" descr="http://www.intergate.com.ar/img/reparac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144"/>
            <a:ext cx="3278261" cy="1958761"/>
          </a:xfrm>
          <a:prstGeom prst="rect">
            <a:avLst/>
          </a:prstGeom>
          <a:noFill/>
        </p:spPr>
      </p:pic>
      <p:pic>
        <p:nvPicPr>
          <p:cNvPr id="23" name="Picture 2" descr="CES Juan Pablo II">
            <a:extLst>
              <a:ext uri="{FF2B5EF4-FFF2-40B4-BE49-F238E27FC236}">
                <a16:creationId xmlns:a16="http://schemas.microsoft.com/office/drawing/2014/main" id="{F11364EF-200C-415E-B053-374DB5E6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1" grpId="0" animBg="1"/>
      <p:bldP spid="77" grpId="0" animBg="1"/>
      <p:bldP spid="39" grpId="0" animBg="1"/>
      <p:bldP spid="63" grpId="0" animBg="1"/>
      <p:bldP spid="35" grpId="0" animBg="1"/>
      <p:bldP spid="53" grpId="0" animBg="1"/>
      <p:bldP spid="43" grpId="0" animBg="1"/>
      <p:bldP spid="48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3 Nube">
            <a:extLst>
              <a:ext uri="{FF2B5EF4-FFF2-40B4-BE49-F238E27FC236}">
                <a16:creationId xmlns:a16="http://schemas.microsoft.com/office/drawing/2014/main" id="{890E15BB-890A-4F99-A422-3EFCCC2D7CDE}"/>
              </a:ext>
            </a:extLst>
          </p:cNvPr>
          <p:cNvSpPr/>
          <p:nvPr/>
        </p:nvSpPr>
        <p:spPr>
          <a:xfrm>
            <a:off x="1442978" y="999133"/>
            <a:ext cx="5937334" cy="489654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RECOMENDACIONES: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UN SOLO FOLIO, A UNA CARA.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ESCRITA A ORDENADOR E IGUAL FORMATO QUE EL CURRICULUM.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CLARIDAD, BREVEDAD Y CONCISIÓN.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MENCIONAR EL </a:t>
            </a:r>
            <a:r>
              <a:rPr lang="es-ES" sz="1700" i="1" dirty="0"/>
              <a:t>CURRICULUM VITAE</a:t>
            </a:r>
            <a:r>
              <a:rPr lang="es-ES" sz="1700" dirty="0"/>
              <a:t>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SOLICITAR INCLUSIÓN EN EL PROCESO DE SELECCIÓN.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700" dirty="0"/>
              <a:t>DEJAR CLARO QUE SE CUMPLEN LAS CONDICIONES.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A456D820-599D-4A22-A5ED-8EEFBD1F0D43}"/>
              </a:ext>
            </a:extLst>
          </p:cNvPr>
          <p:cNvSpPr>
            <a:spLocks/>
          </p:cNvSpPr>
          <p:nvPr/>
        </p:nvSpPr>
        <p:spPr bwMode="auto">
          <a:xfrm>
            <a:off x="1619672" y="188640"/>
            <a:ext cx="676875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HERRAMIENTAS TRADICIONALES: LA CARTA DE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8671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26 Conector angular"/>
          <p:cNvCxnSpPr>
            <a:stCxn id="39" idx="2"/>
            <a:endCxn id="63" idx="0"/>
          </p:cNvCxnSpPr>
          <p:nvPr/>
        </p:nvCxnSpPr>
        <p:spPr>
          <a:xfrm rot="5400000">
            <a:off x="4914039" y="-1377533"/>
            <a:ext cx="360040" cy="59406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dondear rectángulo de esquina sencilla"/>
          <p:cNvSpPr/>
          <p:nvPr/>
        </p:nvSpPr>
        <p:spPr>
          <a:xfrm>
            <a:off x="5303839" y="1484313"/>
            <a:ext cx="1500410" cy="216495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SU FUNCIÓN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51520" y="836712"/>
            <a:ext cx="1224136" cy="5074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¿QUÉ ES?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7504" y="3068960"/>
            <a:ext cx="1512168" cy="10704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CURRICULUM VITAE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1763688" y="764704"/>
            <a:ext cx="50405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/>
              <a:t>ES UN DOCUMENTO QUE DEBE RECOGER DE FORMA CLARA Y CONCISA LOS DATOS PERSONALES, LA FORMACIÓN Y LA EXPERIENCIA LABORAL DEL CANDIDATO A UN PUESTO DE TRABAJO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2189460" y="3725589"/>
            <a:ext cx="108012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CLASES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3059833" y="1773238"/>
            <a:ext cx="3024336" cy="5756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 DESTACAR ASPECTOS DE SU TRAYECTORIA FORMATIVA Y LABORAL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3773562" y="2429495"/>
            <a:ext cx="5262934" cy="1079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CRONOLÓGICO</a:t>
            </a:r>
            <a:r>
              <a:rPr lang="es-ES" sz="1400" dirty="0"/>
              <a:t>: organiza la información cronológicamente, partiendo de los logros más antiguos y llegando hasta los más recientes. Permite ver la evolución de la carrera profesional. Es recomendable si no se ha cambiado mucho de trabajo. Puede hacerse en orden inverso</a:t>
            </a:r>
          </a:p>
        </p:txBody>
      </p:sp>
      <p:sp>
        <p:nvSpPr>
          <p:cNvPr id="77" name="76 Rectángulo redondeado"/>
          <p:cNvSpPr/>
          <p:nvPr/>
        </p:nvSpPr>
        <p:spPr>
          <a:xfrm>
            <a:off x="6372200" y="1773238"/>
            <a:ext cx="2664296" cy="571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LA EMPRESA PUEDE CONSERVAR LOS DATOS DEL CANDIDATO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7092280" y="764704"/>
            <a:ext cx="194421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/>
              <a:t>SU OBJETIVO ES CONSEGUIR UNA ENTREVISTA DE TRABAJO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1475657" y="1772816"/>
            <a:ext cx="1296144" cy="571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PRESENTAR AL ASPIRANTE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</p:txBody>
      </p:sp>
      <p:cxnSp>
        <p:nvCxnSpPr>
          <p:cNvPr id="44" name="43 Conector angular"/>
          <p:cNvCxnSpPr>
            <a:stCxn id="63" idx="3"/>
            <a:endCxn id="33" idx="1"/>
          </p:cNvCxnSpPr>
          <p:nvPr/>
        </p:nvCxnSpPr>
        <p:spPr>
          <a:xfrm>
            <a:off x="2771801" y="2058566"/>
            <a:ext cx="288032" cy="2493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0" name="49 Rectángulo redondeado"/>
          <p:cNvSpPr/>
          <p:nvPr/>
        </p:nvSpPr>
        <p:spPr>
          <a:xfrm rot="16200000">
            <a:off x="1257352" y="5735536"/>
            <a:ext cx="1440160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ESTRUCTURA</a:t>
            </a:r>
          </a:p>
        </p:txBody>
      </p:sp>
      <p:sp>
        <p:nvSpPr>
          <p:cNvPr id="74" name="73 Rectángulo redondeado"/>
          <p:cNvSpPr/>
          <p:nvPr/>
        </p:nvSpPr>
        <p:spPr>
          <a:xfrm>
            <a:off x="2987824" y="5658398"/>
            <a:ext cx="2666576" cy="3111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DATOS PERSONALES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87824" y="5301208"/>
            <a:ext cx="2666576" cy="3111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TÍTULO</a:t>
            </a:r>
          </a:p>
        </p:txBody>
      </p:sp>
      <p:cxnSp>
        <p:nvCxnSpPr>
          <p:cNvPr id="29" name="28 Conector angular"/>
          <p:cNvCxnSpPr>
            <a:stCxn id="33" idx="3"/>
            <a:endCxn id="77" idx="1"/>
          </p:cNvCxnSpPr>
          <p:nvPr/>
        </p:nvCxnSpPr>
        <p:spPr>
          <a:xfrm flipV="1">
            <a:off x="6084169" y="2058988"/>
            <a:ext cx="288031" cy="2071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2" name="41 Conector angular"/>
          <p:cNvCxnSpPr>
            <a:stCxn id="9" idx="2"/>
            <a:endCxn id="50" idx="0"/>
          </p:cNvCxnSpPr>
          <p:nvPr/>
        </p:nvCxnSpPr>
        <p:spPr>
          <a:xfrm rot="16200000" flipH="1">
            <a:off x="336685" y="4666293"/>
            <a:ext cx="1881898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31" idx="3"/>
            <a:endCxn id="76" idx="1"/>
          </p:cNvCxnSpPr>
          <p:nvPr/>
        </p:nvCxnSpPr>
        <p:spPr>
          <a:xfrm flipV="1">
            <a:off x="3269580" y="2969245"/>
            <a:ext cx="503982" cy="1044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3779912" y="3582020"/>
            <a:ext cx="5256584" cy="86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FUNCIONAL: </a:t>
            </a:r>
            <a:r>
              <a:rPr lang="es-ES" sz="1400" dirty="0"/>
              <a:t>distribuye la información por temas. Permite seleccionar los puntos positivos, destacar las habilidades propias y logros conseguidos, al tiempo que se omiten o difuminan los no deseados</a:t>
            </a:r>
          </a:p>
        </p:txBody>
      </p:sp>
      <p:cxnSp>
        <p:nvCxnSpPr>
          <p:cNvPr id="73" name="72 Conector angular"/>
          <p:cNvCxnSpPr>
            <a:stCxn id="31" idx="3"/>
            <a:endCxn id="69" idx="1"/>
          </p:cNvCxnSpPr>
          <p:nvPr/>
        </p:nvCxnSpPr>
        <p:spPr>
          <a:xfrm>
            <a:off x="3269580" y="4013621"/>
            <a:ext cx="510332" cy="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2987824" y="6015588"/>
            <a:ext cx="2666576" cy="311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FORMACIÓN ACADÉMICA</a:t>
            </a:r>
          </a:p>
        </p:txBody>
      </p:sp>
      <p:sp>
        <p:nvSpPr>
          <p:cNvPr id="108" name="107 Rectángulo redondeado"/>
          <p:cNvSpPr/>
          <p:nvPr/>
        </p:nvSpPr>
        <p:spPr>
          <a:xfrm>
            <a:off x="2987824" y="6351117"/>
            <a:ext cx="2667908" cy="392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FORMACIÓN COMPLEMENTARIA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5940152" y="5301208"/>
            <a:ext cx="2643206" cy="3111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IDIOMAS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5940152" y="5658398"/>
            <a:ext cx="2643206" cy="3111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INFORMÁTICA</a:t>
            </a:r>
          </a:p>
        </p:txBody>
      </p:sp>
      <p:sp>
        <p:nvSpPr>
          <p:cNvPr id="61" name="60 Rectángulo redondeado"/>
          <p:cNvSpPr/>
          <p:nvPr/>
        </p:nvSpPr>
        <p:spPr>
          <a:xfrm>
            <a:off x="5940152" y="6015588"/>
            <a:ext cx="2643206" cy="311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EXPERIENCIA PROFESIONAL</a:t>
            </a:r>
          </a:p>
        </p:txBody>
      </p:sp>
      <p:sp>
        <p:nvSpPr>
          <p:cNvPr id="62" name="61 Rectángulo redondeado"/>
          <p:cNvSpPr/>
          <p:nvPr/>
        </p:nvSpPr>
        <p:spPr>
          <a:xfrm>
            <a:off x="5940152" y="6351764"/>
            <a:ext cx="2643206" cy="3896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OTROS DATOS DE INTERÉS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3779912" y="4509120"/>
            <a:ext cx="5256584" cy="6572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MIXTO: </a:t>
            </a:r>
            <a:r>
              <a:rPr lang="es-ES" sz="1400" dirty="0"/>
              <a:t>es una mezcla del cronológico y del temático. Es el más completo, se destacan las habilidades al tiempo que se refleja la experiencia y la formación</a:t>
            </a:r>
          </a:p>
        </p:txBody>
      </p:sp>
      <p:cxnSp>
        <p:nvCxnSpPr>
          <p:cNvPr id="70" name="69 Conector angular"/>
          <p:cNvCxnSpPr>
            <a:stCxn id="31" idx="3"/>
            <a:endCxn id="64" idx="1"/>
          </p:cNvCxnSpPr>
          <p:nvPr/>
        </p:nvCxnSpPr>
        <p:spPr>
          <a:xfrm>
            <a:off x="3269580" y="4013621"/>
            <a:ext cx="510332" cy="824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8" idx="3"/>
            <a:endCxn id="67" idx="1"/>
          </p:cNvCxnSpPr>
          <p:nvPr/>
        </p:nvCxnSpPr>
        <p:spPr>
          <a:xfrm flipV="1">
            <a:off x="1475656" y="1088740"/>
            <a:ext cx="288032" cy="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70 Conector recto de flecha"/>
          <p:cNvCxnSpPr>
            <a:stCxn id="67" idx="3"/>
            <a:endCxn id="39" idx="1"/>
          </p:cNvCxnSpPr>
          <p:nvPr/>
        </p:nvCxnSpPr>
        <p:spPr>
          <a:xfrm>
            <a:off x="6804248" y="10887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9" idx="3"/>
            <a:endCxn id="31" idx="1"/>
          </p:cNvCxnSpPr>
          <p:nvPr/>
        </p:nvCxnSpPr>
        <p:spPr>
          <a:xfrm>
            <a:off x="1619672" y="3604175"/>
            <a:ext cx="569788" cy="409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>
            <a:stCxn id="9" idx="0"/>
            <a:endCxn id="8" idx="2"/>
          </p:cNvCxnSpPr>
          <p:nvPr/>
        </p:nvCxnSpPr>
        <p:spPr>
          <a:xfrm flipV="1">
            <a:off x="863588" y="1344188"/>
            <a:ext cx="0" cy="172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Cheurón"/>
          <p:cNvSpPr/>
          <p:nvPr/>
        </p:nvSpPr>
        <p:spPr>
          <a:xfrm>
            <a:off x="2411760" y="5301208"/>
            <a:ext cx="216024" cy="144016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7" name="186 Flecha a la derecha con muesca"/>
          <p:cNvSpPr/>
          <p:nvPr/>
        </p:nvSpPr>
        <p:spPr>
          <a:xfrm>
            <a:off x="1835696" y="3356992"/>
            <a:ext cx="648072" cy="576064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 Título"/>
          <p:cNvSpPr>
            <a:spLocks/>
          </p:cNvSpPr>
          <p:nvPr/>
        </p:nvSpPr>
        <p:spPr bwMode="auto">
          <a:xfrm>
            <a:off x="2411760" y="224454"/>
            <a:ext cx="6624736" cy="36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HERRAMIENTAS TRADICIONALES: EL CURRÍCULUM VITAE</a:t>
            </a:r>
          </a:p>
        </p:txBody>
      </p:sp>
    </p:spTree>
    <p:extLst>
      <p:ext uri="{BB962C8B-B14F-4D97-AF65-F5344CB8AC3E}">
        <p14:creationId xmlns:p14="http://schemas.microsoft.com/office/powerpoint/2010/main" val="37669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8" grpId="0" animBg="1"/>
      <p:bldP spid="8" grpId="1" animBg="1"/>
      <p:bldP spid="9" grpId="0" animBg="1"/>
      <p:bldP spid="67" grpId="0" animBg="1"/>
      <p:bldP spid="67" grpId="1" animBg="1"/>
      <p:bldP spid="31" grpId="0" animBg="1"/>
      <p:bldP spid="31" grpId="1" animBg="1"/>
      <p:bldP spid="33" grpId="0" animBg="1"/>
      <p:bldP spid="33" grpId="1" animBg="1"/>
      <p:bldP spid="76" grpId="0" animBg="1"/>
      <p:bldP spid="76" grpId="1" animBg="1"/>
      <p:bldP spid="77" grpId="0" animBg="1"/>
      <p:bldP spid="77" grpId="1" animBg="1"/>
      <p:bldP spid="39" grpId="0" animBg="1"/>
      <p:bldP spid="39" grpId="1" animBg="1"/>
      <p:bldP spid="63" grpId="0" animBg="1"/>
      <p:bldP spid="63" grpId="1" animBg="1"/>
      <p:bldP spid="50" grpId="0" animBg="1"/>
      <p:bldP spid="50" grpId="1" animBg="1"/>
      <p:bldP spid="74" grpId="0" animBg="1"/>
      <p:bldP spid="74" grpId="1" animBg="1"/>
      <p:bldP spid="85" grpId="0" animBg="1"/>
      <p:bldP spid="85" grpId="1" animBg="1"/>
      <p:bldP spid="69" grpId="0" animBg="1"/>
      <p:bldP spid="69" grpId="1" animBg="1"/>
      <p:bldP spid="99" grpId="0" animBg="1"/>
      <p:bldP spid="99" grpId="1" animBg="1"/>
      <p:bldP spid="108" grpId="0" animBg="1"/>
      <p:bldP spid="108" grpId="1" animBg="1"/>
      <p:bldP spid="115" grpId="0" animBg="1"/>
      <p:bldP spid="115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165" grpId="0" animBg="1"/>
      <p:bldP spid="165" grpId="1" animBg="1"/>
      <p:bldP spid="1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9 Nube">
            <a:extLst>
              <a:ext uri="{FF2B5EF4-FFF2-40B4-BE49-F238E27FC236}">
                <a16:creationId xmlns:a16="http://schemas.microsoft.com/office/drawing/2014/main" id="{592DA79B-2BE6-498E-9E1A-328DEA384149}"/>
              </a:ext>
            </a:extLst>
          </p:cNvPr>
          <p:cNvSpPr/>
          <p:nvPr/>
        </p:nvSpPr>
        <p:spPr>
          <a:xfrm>
            <a:off x="1421649" y="908720"/>
            <a:ext cx="6012669" cy="524557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RECOMENDACIONES: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/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BREVEDAD Y CONCISIÓN.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CUIDAR EL ESTILO Y EVITAR LOS ERRORES ORTOGRÁFICOS Y TACHADURAS.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NO EXCEDER MÁS DE DOS PÁGINAS.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REDACTARLO A ORDENADOR.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EVITAR FRASES HECHAS.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NO INCLUIR PRETENSIONES ECONÓMICAS.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ACTUALIZADO Y FECHADO.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SER POSITIVO Y HONESTO.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/>
              <a:t>INDICAR SOLO LOS TÍTULOS DE NIVEL MÁS ALTO.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3EC0A6C9-4D1E-4575-8F69-2CB08A970C12}"/>
              </a:ext>
            </a:extLst>
          </p:cNvPr>
          <p:cNvSpPr>
            <a:spLocks/>
          </p:cNvSpPr>
          <p:nvPr/>
        </p:nvSpPr>
        <p:spPr bwMode="auto">
          <a:xfrm>
            <a:off x="1115616" y="180252"/>
            <a:ext cx="6624736" cy="36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HERRAMIENTAS TRADICIONALES: EL CURRÍCULUM VITAE</a:t>
            </a:r>
          </a:p>
        </p:txBody>
      </p:sp>
    </p:spTree>
    <p:extLst>
      <p:ext uri="{BB962C8B-B14F-4D97-AF65-F5344CB8AC3E}">
        <p14:creationId xmlns:p14="http://schemas.microsoft.com/office/powerpoint/2010/main" val="98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de 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77072"/>
            <a:ext cx="3672408" cy="226897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0120"/>
          </a:xfrm>
        </p:spPr>
        <p:txBody>
          <a:bodyPr/>
          <a:lstStyle/>
          <a:p>
            <a:br>
              <a:rPr lang="es-ES" sz="3200" dirty="0"/>
            </a:br>
            <a:r>
              <a:rPr lang="es-ES" sz="3200" b="1" dirty="0">
                <a:solidFill>
                  <a:srgbClr val="C00000"/>
                </a:solidFill>
              </a:rPr>
              <a:t>¿Qué herramientas TIC puedo utilizar en la búsqueda de empleo?</a:t>
            </a:r>
            <a:br>
              <a:rPr lang="es-ES" sz="3200" b="1" dirty="0">
                <a:solidFill>
                  <a:srgbClr val="C00000"/>
                </a:solidFill>
              </a:rPr>
            </a:br>
            <a:endParaRPr lang="es-ES" sz="3200" b="1" dirty="0">
              <a:solidFill>
                <a:srgbClr val="C00000"/>
              </a:solidFill>
            </a:endParaRPr>
          </a:p>
        </p:txBody>
      </p:sp>
      <p:pic>
        <p:nvPicPr>
          <p:cNvPr id="5" name="Imagen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21088"/>
            <a:ext cx="1296144" cy="1296144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251520" y="1988840"/>
            <a:ext cx="8640960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Te proponemos visualizar este fantástico vídeo sobre las posibilidades, tendencias y herramientas que actualmente nos ofrecen las nuevas tecnologías para la búsqueda de empleo. </a:t>
            </a:r>
          </a:p>
        </p:txBody>
      </p:sp>
    </p:spTree>
    <p:extLst>
      <p:ext uri="{BB962C8B-B14F-4D97-AF65-F5344CB8AC3E}">
        <p14:creationId xmlns:p14="http://schemas.microsoft.com/office/powerpoint/2010/main" val="17145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394246"/>
            <a:ext cx="1902808" cy="229478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648072"/>
          </a:xfrm>
        </p:spPr>
        <p:txBody>
          <a:bodyPr/>
          <a:lstStyle/>
          <a:p>
            <a:r>
              <a:rPr lang="es-ES" sz="3600" dirty="0">
                <a:solidFill>
                  <a:srgbClr val="C00000"/>
                </a:solidFill>
              </a:rPr>
              <a:t>Videocurrículum: un ejemplo práctico</a:t>
            </a:r>
          </a:p>
        </p:txBody>
      </p:sp>
      <p:pic>
        <p:nvPicPr>
          <p:cNvPr id="4" name="Imagen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653136"/>
            <a:ext cx="1152128" cy="1152128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179512" y="1556792"/>
            <a:ext cx="8784976" cy="2664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200" dirty="0"/>
              <a:t>Aunque a lo largo de la unidad no lo hayamos desarrollado existen en la actualidad otras interesantísimas herramientas para la búsqueda de empleo, una de ellas, sin duda, es el videocurrículum. A continuación te proponemos visualizar un extraordinario y creativo videocurrículum, donde podrás observar en primera persona el enorme potencial de las nuevas tecnologías para la búsqueda de empleo. ¿Por qué no te atreves a hacer tu propio videocurrículum?</a:t>
            </a:r>
          </a:p>
        </p:txBody>
      </p:sp>
    </p:spTree>
    <p:extLst>
      <p:ext uri="{BB962C8B-B14F-4D97-AF65-F5344CB8AC3E}">
        <p14:creationId xmlns:p14="http://schemas.microsoft.com/office/powerpoint/2010/main" val="41306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21" name="Imagen 47120">
            <a:extLst>
              <a:ext uri="{FF2B5EF4-FFF2-40B4-BE49-F238E27FC236}">
                <a16:creationId xmlns:a16="http://schemas.microsoft.com/office/drawing/2014/main" id="{5D493CAC-4DA8-C044-99AA-9A4238B4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75" y="1680391"/>
            <a:ext cx="3797300" cy="2844800"/>
          </a:xfrm>
          <a:prstGeom prst="rect">
            <a:avLst/>
          </a:prstGeom>
        </p:spPr>
      </p:pic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8" name="87 Rectángulo redondeado"/>
          <p:cNvSpPr/>
          <p:nvPr/>
        </p:nvSpPr>
        <p:spPr>
          <a:xfrm>
            <a:off x="292116" y="1879117"/>
            <a:ext cx="2439723" cy="50405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FASES</a:t>
            </a:r>
          </a:p>
        </p:txBody>
      </p:sp>
      <p:sp>
        <p:nvSpPr>
          <p:cNvPr id="89" name="88 Rectángulo redondeado"/>
          <p:cNvSpPr/>
          <p:nvPr/>
        </p:nvSpPr>
        <p:spPr>
          <a:xfrm>
            <a:off x="476094" y="764704"/>
            <a:ext cx="2143140" cy="7920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bg1"/>
                </a:solidFill>
              </a:rPr>
              <a:t>SELECCIÓN DE PERSONAL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292117" y="2634345"/>
            <a:ext cx="2439722" cy="10553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1º ANÁLISIS DEL PUESTO DE TRABAJO: </a:t>
            </a:r>
            <a:r>
              <a:rPr lang="es-ES" sz="1400" dirty="0"/>
              <a:t>ELABORAR EL PERFIL PROFESIONAL</a:t>
            </a:r>
          </a:p>
        </p:txBody>
      </p:sp>
      <p:cxnSp>
        <p:nvCxnSpPr>
          <p:cNvPr id="27" name="26 Forma"/>
          <p:cNvCxnSpPr>
            <a:cxnSpLocks/>
            <a:stCxn id="89" idx="1"/>
            <a:endCxn id="88" idx="0"/>
          </p:cNvCxnSpPr>
          <p:nvPr/>
        </p:nvCxnSpPr>
        <p:spPr>
          <a:xfrm rot="10800000" flipH="1" flipV="1">
            <a:off x="476094" y="1160747"/>
            <a:ext cx="1035884" cy="718369"/>
          </a:xfrm>
          <a:prstGeom prst="bentConnector4">
            <a:avLst>
              <a:gd name="adj1" fmla="val -22068"/>
              <a:gd name="adj2" fmla="val 77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6300192" y="806171"/>
            <a:ext cx="2232248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LOS TEST</a:t>
            </a:r>
          </a:p>
        </p:txBody>
      </p:sp>
      <p:sp>
        <p:nvSpPr>
          <p:cNvPr id="74" name="73 Rectángulo redondeado"/>
          <p:cNvSpPr/>
          <p:nvPr/>
        </p:nvSpPr>
        <p:spPr>
          <a:xfrm>
            <a:off x="292115" y="3940819"/>
            <a:ext cx="2439723" cy="130312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2º RECLUTAMIENTO Y PRESELECCIÓN: </a:t>
            </a:r>
            <a:r>
              <a:rPr lang="es-ES" sz="1400" dirty="0"/>
              <a:t>PUEDE SER ELEGIDO DENTRO O FUERA DE LA EMPRESA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6048164" y="1452402"/>
            <a:ext cx="2736304" cy="14231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/>
              <a:t>SON PRUEBAS QUE REALIZAN LOS CANDIDATOS A UN PUESTO DE TRABAJO, QUE SIRVEN PARA CONOCER SUS CARACTERÍSTICAS PERSONALES Y SU POSIBLE CONDUCTA FUTURA EN EL EMPLEO</a:t>
            </a:r>
            <a:endParaRPr lang="es-ES" sz="1300" b="1" dirty="0"/>
          </a:p>
        </p:txBody>
      </p:sp>
      <p:sp>
        <p:nvSpPr>
          <p:cNvPr id="73" name="72 Rectángulo redondeado"/>
          <p:cNvSpPr/>
          <p:nvPr/>
        </p:nvSpPr>
        <p:spPr>
          <a:xfrm>
            <a:off x="3091878" y="5085184"/>
            <a:ext cx="2304256" cy="16587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b="1" dirty="0"/>
              <a:t>TEST.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b="1" dirty="0"/>
              <a:t>PRUEBAS PROFESIONALES.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b="1" dirty="0"/>
              <a:t>EXAMEN FÍSICO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b="1" dirty="0"/>
              <a:t>DINÁMICAS DE GRUPO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b="1" dirty="0"/>
              <a:t>ENTREVISTA.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6300192" y="3093410"/>
            <a:ext cx="2232248" cy="9361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TEST DE CULTURA GENERAL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TEST PSICOTÉCNICOS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TEST DE PERSONALIDAD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dirty="0"/>
          </a:p>
        </p:txBody>
      </p:sp>
      <p:sp>
        <p:nvSpPr>
          <p:cNvPr id="58" name="57 Rectángulo redondeado"/>
          <p:cNvSpPr/>
          <p:nvPr/>
        </p:nvSpPr>
        <p:spPr>
          <a:xfrm>
            <a:off x="292116" y="5481228"/>
            <a:ext cx="2439723" cy="86238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3º SELECCIÓN: </a:t>
            </a:r>
            <a:r>
              <a:rPr lang="es-ES" sz="1400" dirty="0"/>
              <a:t>SE APLICAN PRUEBAS DE SELECCIÓN</a:t>
            </a:r>
          </a:p>
        </p:txBody>
      </p:sp>
      <p:cxnSp>
        <p:nvCxnSpPr>
          <p:cNvPr id="64" name="63 Conector recto de flecha"/>
          <p:cNvCxnSpPr>
            <a:cxnSpLocks/>
            <a:stCxn id="58" idx="3"/>
            <a:endCxn id="73" idx="1"/>
          </p:cNvCxnSpPr>
          <p:nvPr/>
        </p:nvCxnSpPr>
        <p:spPr>
          <a:xfrm>
            <a:off x="2731839" y="5912421"/>
            <a:ext cx="360039" cy="2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cxnSpLocks/>
            <a:stCxn id="73" idx="3"/>
            <a:endCxn id="37" idx="1"/>
          </p:cNvCxnSpPr>
          <p:nvPr/>
        </p:nvCxnSpPr>
        <p:spPr>
          <a:xfrm flipV="1">
            <a:off x="5396134" y="1022195"/>
            <a:ext cx="904058" cy="4892364"/>
          </a:xfrm>
          <a:prstGeom prst="bentConnector3">
            <a:avLst>
              <a:gd name="adj1" fmla="val 3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Rectángulo redondeado"/>
          <p:cNvSpPr/>
          <p:nvPr/>
        </p:nvSpPr>
        <p:spPr>
          <a:xfrm>
            <a:off x="5940152" y="4221088"/>
            <a:ext cx="2880320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s-ES" sz="1400" b="1" dirty="0">
                <a:solidFill>
                  <a:schemeClr val="tx1"/>
                </a:solidFill>
                <a:cs typeface="Arial" charset="0"/>
              </a:rPr>
              <a:t>PAUTAS PARA SU REALIZACIÓN: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Estar tranquilos y descansados.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Cumplir las instrucciones.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Preguntar las dudas antes de comenzar.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No preocuparse por lo que hacen los demás.</a:t>
            </a:r>
          </a:p>
          <a:p>
            <a:pPr marL="180975" indent="-180975">
              <a:buFont typeface="Arial" pitchFamily="34" charset="0"/>
              <a:buChar char="•"/>
              <a:defRPr/>
            </a:pPr>
            <a:r>
              <a:rPr lang="es-ES" sz="1400" dirty="0">
                <a:solidFill>
                  <a:schemeClr val="tx1"/>
                </a:solidFill>
                <a:cs typeface="Arial" charset="0"/>
              </a:rPr>
              <a:t>No perder mucho tiempo en una pregunta. Si no se sabe, se debe pasar a la siguiente.</a:t>
            </a:r>
          </a:p>
        </p:txBody>
      </p:sp>
      <p:cxnSp>
        <p:nvCxnSpPr>
          <p:cNvPr id="123" name="122 Conector angular"/>
          <p:cNvCxnSpPr>
            <a:cxnSpLocks/>
            <a:stCxn id="76" idx="3"/>
            <a:endCxn id="100" idx="3"/>
          </p:cNvCxnSpPr>
          <p:nvPr/>
        </p:nvCxnSpPr>
        <p:spPr>
          <a:xfrm>
            <a:off x="8532440" y="3561462"/>
            <a:ext cx="288032" cy="1919766"/>
          </a:xfrm>
          <a:prstGeom prst="bentConnector3">
            <a:avLst>
              <a:gd name="adj1" fmla="val 1793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549684" y="63034"/>
            <a:ext cx="4774357" cy="54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SELECCIÓN DE PERSONAL</a:t>
            </a:r>
          </a:p>
        </p:txBody>
      </p:sp>
      <p:cxnSp>
        <p:nvCxnSpPr>
          <p:cNvPr id="31" name="30 Conector recto de flecha"/>
          <p:cNvCxnSpPr>
            <a:cxnSpLocks/>
            <a:stCxn id="88" idx="2"/>
            <a:endCxn id="19" idx="0"/>
          </p:cNvCxnSpPr>
          <p:nvPr/>
        </p:nvCxnSpPr>
        <p:spPr>
          <a:xfrm>
            <a:off x="1511978" y="2383173"/>
            <a:ext cx="0" cy="251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cxnSpLocks/>
            <a:stCxn id="19" idx="2"/>
            <a:endCxn id="74" idx="0"/>
          </p:cNvCxnSpPr>
          <p:nvPr/>
        </p:nvCxnSpPr>
        <p:spPr>
          <a:xfrm flipH="1">
            <a:off x="1511977" y="3689647"/>
            <a:ext cx="1" cy="251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cxnSpLocks/>
            <a:stCxn id="74" idx="2"/>
            <a:endCxn id="58" idx="0"/>
          </p:cNvCxnSpPr>
          <p:nvPr/>
        </p:nvCxnSpPr>
        <p:spPr>
          <a:xfrm>
            <a:off x="1511977" y="5243948"/>
            <a:ext cx="1" cy="23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cxnSpLocks/>
            <a:stCxn id="37" idx="2"/>
            <a:endCxn id="71" idx="0"/>
          </p:cNvCxnSpPr>
          <p:nvPr/>
        </p:nvCxnSpPr>
        <p:spPr>
          <a:xfrm>
            <a:off x="7416316" y="1238219"/>
            <a:ext cx="0" cy="21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cxnSpLocks/>
            <a:stCxn id="71" idx="2"/>
            <a:endCxn id="76" idx="0"/>
          </p:cNvCxnSpPr>
          <p:nvPr/>
        </p:nvCxnSpPr>
        <p:spPr>
          <a:xfrm>
            <a:off x="7416316" y="2875545"/>
            <a:ext cx="0" cy="21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19" grpId="0" animBg="1"/>
      <p:bldP spid="37" grpId="0" animBg="1"/>
      <p:bldP spid="74" grpId="0" animBg="1"/>
      <p:bldP spid="71" grpId="0" animBg="1"/>
      <p:bldP spid="73" grpId="0" animBg="1"/>
      <p:bldP spid="76" grpId="0" animBg="1"/>
      <p:bldP spid="58" grpId="0" animBg="1"/>
      <p:bldP spid="1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88 Rectángulo redondeado"/>
          <p:cNvSpPr/>
          <p:nvPr/>
        </p:nvSpPr>
        <p:spPr>
          <a:xfrm>
            <a:off x="3275856" y="908720"/>
            <a:ext cx="2448272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chemeClr val="bg1"/>
                </a:solidFill>
              </a:rPr>
              <a:t>LA ENTREVISTA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627784" y="1772816"/>
            <a:ext cx="3744416" cy="428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PUEDE SEGUIR ESTA ESTRUCTURA: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361343" y="2915618"/>
            <a:ext cx="2557474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INTRODUCCIÓN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361343" y="5415736"/>
            <a:ext cx="2557462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ACLARACIONES RESPECTO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A LA ENTREVISTA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361343" y="3486924"/>
            <a:ext cx="2557462" cy="500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RECEPCIÓN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361343" y="4772799"/>
            <a:ext cx="2557462" cy="500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CONVERSACIÓN INTRODUCTORIA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361343" y="4129861"/>
            <a:ext cx="2557462" cy="500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SALUDO Y PRESENTACIONES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3203848" y="2780928"/>
            <a:ext cx="2592288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DESARROLLO: PREGUNTAS SOBRE…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3218843" y="5415736"/>
            <a:ext cx="2557462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LAS CONDICIONES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LABORALES DESEADAS 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3218843" y="3486924"/>
            <a:ext cx="2557462" cy="500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LA FORMACIÓN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Y LOS ESTUDIOS 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3218843" y="4772799"/>
            <a:ext cx="2557462" cy="500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 LAS CUESTIONES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PERSONALES 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218843" y="4129861"/>
            <a:ext cx="2557462" cy="5000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LA EXPERIENCIA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PROFESIONAL 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6156176" y="2780928"/>
            <a:ext cx="2557474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CIERRE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6147780" y="3486924"/>
            <a:ext cx="2557463" cy="500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ACLARACIÓN DE DUDAS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6147780" y="4129861"/>
            <a:ext cx="2557463" cy="5000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DESPEDIDAS</a:t>
            </a:r>
          </a:p>
        </p:txBody>
      </p:sp>
      <p:sp>
        <p:nvSpPr>
          <p:cNvPr id="60" name="59 Nube"/>
          <p:cNvSpPr/>
          <p:nvPr/>
        </p:nvSpPr>
        <p:spPr>
          <a:xfrm>
            <a:off x="6372200" y="4556856"/>
            <a:ext cx="2577860" cy="2184512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/>
              <a:t>ES IMPORTANTE LO QUE SE DICE Y CÓMO SE DICE.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/>
              <a:t>CUIDAR LA COMUNICACIÓN VERBAL Y NO VERBAL</a:t>
            </a:r>
          </a:p>
        </p:txBody>
      </p:sp>
      <p:cxnSp>
        <p:nvCxnSpPr>
          <p:cNvPr id="62" name="61 Forma"/>
          <p:cNvCxnSpPr>
            <a:stCxn id="74" idx="3"/>
            <a:endCxn id="54" idx="0"/>
          </p:cNvCxnSpPr>
          <p:nvPr/>
        </p:nvCxnSpPr>
        <p:spPr>
          <a:xfrm>
            <a:off x="6372200" y="1987129"/>
            <a:ext cx="1062713" cy="793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Forma"/>
          <p:cNvCxnSpPr>
            <a:cxnSpLocks/>
            <a:stCxn id="74" idx="1"/>
            <a:endCxn id="42" idx="0"/>
          </p:cNvCxnSpPr>
          <p:nvPr/>
        </p:nvCxnSpPr>
        <p:spPr>
          <a:xfrm rot="10800000" flipV="1">
            <a:off x="1640080" y="1987128"/>
            <a:ext cx="987704" cy="9284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519536" y="116835"/>
            <a:ext cx="640918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SELECCIÓN DE PERSONAL: LA ENTREVISTA</a:t>
            </a:r>
          </a:p>
        </p:txBody>
      </p:sp>
      <p:cxnSp>
        <p:nvCxnSpPr>
          <p:cNvPr id="39" name="38 Conector recto de flecha"/>
          <p:cNvCxnSpPr>
            <a:stCxn id="74" idx="2"/>
            <a:endCxn id="49" idx="0"/>
          </p:cNvCxnSpPr>
          <p:nvPr/>
        </p:nvCxnSpPr>
        <p:spPr>
          <a:xfrm>
            <a:off x="4499992" y="2201441"/>
            <a:ext cx="0" cy="57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cxnSpLocks/>
            <a:stCxn id="89" idx="2"/>
          </p:cNvCxnSpPr>
          <p:nvPr/>
        </p:nvCxnSpPr>
        <p:spPr>
          <a:xfrm>
            <a:off x="4499992" y="13407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  <p:bldP spid="59" grpId="0" animBg="1"/>
      <p:bldP spid="5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88 Rectángulo redondeado"/>
          <p:cNvSpPr/>
          <p:nvPr/>
        </p:nvSpPr>
        <p:spPr>
          <a:xfrm>
            <a:off x="3275856" y="908720"/>
            <a:ext cx="2448272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solidFill>
                  <a:schemeClr val="bg1"/>
                </a:solidFill>
              </a:rPr>
              <a:t>LA ENTREVISTA</a:t>
            </a:r>
          </a:p>
        </p:txBody>
      </p:sp>
      <p:sp>
        <p:nvSpPr>
          <p:cNvPr id="60" name="59 Nube"/>
          <p:cNvSpPr/>
          <p:nvPr/>
        </p:nvSpPr>
        <p:spPr>
          <a:xfrm>
            <a:off x="66679" y="91913"/>
            <a:ext cx="2313898" cy="1421361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/>
              <a:t>ES IMPORTANTE LO QUE SE DICE Y CÓMO SE DICE.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/>
              <a:t>CUIDAR LA COMUNICACIÓN VERBAL Y NO VERBAL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393118" y="1513274"/>
            <a:ext cx="8208912" cy="428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FASES PARA SU PREPARACIÓN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393118" y="2651627"/>
            <a:ext cx="2557474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FASE PREVIA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3372820" y="2645947"/>
            <a:ext cx="2633682" cy="4905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LA ENTREVISTA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6309446" y="2645947"/>
            <a:ext cx="2520280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DESPEDIDA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519536" y="116835"/>
            <a:ext cx="640918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SELECCIÓN DE PERSONAL: LA ENTREVISTA</a:t>
            </a:r>
          </a:p>
        </p:txBody>
      </p:sp>
      <p:sp>
        <p:nvSpPr>
          <p:cNvPr id="105" name="104 Flecha abajo"/>
          <p:cNvSpPr/>
          <p:nvPr/>
        </p:nvSpPr>
        <p:spPr>
          <a:xfrm>
            <a:off x="1439652" y="2110002"/>
            <a:ext cx="360040" cy="43204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105 Flecha abajo"/>
          <p:cNvSpPr/>
          <p:nvPr/>
        </p:nvSpPr>
        <p:spPr>
          <a:xfrm>
            <a:off x="7264595" y="2110002"/>
            <a:ext cx="360040" cy="43204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106 Flecha abajo"/>
          <p:cNvSpPr/>
          <p:nvPr/>
        </p:nvSpPr>
        <p:spPr>
          <a:xfrm>
            <a:off x="4317554" y="2068053"/>
            <a:ext cx="360040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79 Rectángulo"/>
          <p:cNvSpPr/>
          <p:nvPr/>
        </p:nvSpPr>
        <p:spPr>
          <a:xfrm>
            <a:off x="440068" y="3261270"/>
            <a:ext cx="2603661" cy="2928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Informarnos sobre la empresa y su sector: consultar la página web de la empresa, catálogos, folletos, etc.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Repasar bien el currículo y la carta de presentación.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Preparar la forma de explicar la trayectoria formativa y profesional.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Preparar las respuestas a preguntas personales, es importante conocer las competencias del puesto.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Cuidar la apariencia física: para determinados puestos, es preciso un vestuario sobrio y formal.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3372820" y="3287542"/>
            <a:ext cx="2655887" cy="29289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Ser muy puntual o llegar con 5 o 10 minutos de antelación, saludar al entrevistador con un firme apretón de manos.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Ser natural, mostrarse como uno es personal y profesionalmente.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Las cuatro preguntas más importantes a las que se reduce toda la entrevista son:</a:t>
            </a:r>
          </a:p>
          <a:p>
            <a:pPr marL="360363" indent="-179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1. ¿Por qué está usted aquí?</a:t>
            </a:r>
          </a:p>
          <a:p>
            <a:pPr marL="360363" indent="-179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2. ¿Qué puede usted hacer por nosotros?</a:t>
            </a:r>
          </a:p>
          <a:p>
            <a:pPr marL="360363" indent="-179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3. ¿Cómo es usted?</a:t>
            </a:r>
          </a:p>
          <a:p>
            <a:pPr marL="360363" indent="-17938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4. ¿Por qué es mejor que el resto de candidatos?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6308776" y="3313814"/>
            <a:ext cx="2520950" cy="2928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Suele ser a iniciativa del entrevistador. Aprovechamos ese momento para agradecer la atención prestada.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/>
              <a:t>Analiza los resultados de la entrevista. Anota aquellas preguntas que te resultaron más incómodas de responder o que no te esperabas. Puede servirte para futuras entrevistas.</a:t>
            </a:r>
          </a:p>
        </p:txBody>
      </p:sp>
      <p:cxnSp>
        <p:nvCxnSpPr>
          <p:cNvPr id="99" name="98 Conector recto de flecha"/>
          <p:cNvCxnSpPr>
            <a:cxnSpLocks/>
            <a:stCxn id="89" idx="2"/>
            <a:endCxn id="72" idx="0"/>
          </p:cNvCxnSpPr>
          <p:nvPr/>
        </p:nvCxnSpPr>
        <p:spPr>
          <a:xfrm flipH="1">
            <a:off x="4497574" y="1340768"/>
            <a:ext cx="2418" cy="172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105" grpId="0" animBg="1"/>
      <p:bldP spid="106" grpId="0" animBg="1"/>
      <p:bldP spid="107" grpId="0" animBg="1"/>
      <p:bldP spid="80" grpId="0" animBg="1"/>
      <p:bldP spid="81" grpId="0" animBg="1"/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ntrevista de trabajo anim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036250"/>
            <a:ext cx="3384376" cy="253828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/>
          <a:lstStyle/>
          <a:p>
            <a:r>
              <a:rPr lang="es-ES" sz="3200" b="1" dirty="0">
                <a:solidFill>
                  <a:srgbClr val="C00000"/>
                </a:solidFill>
              </a:rPr>
              <a:t>20 preguntas y respuestas de una entrevista de trabajo para alcanzar el éxito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251520" y="1844824"/>
            <a:ext cx="8568952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A continuación te proponemos visualizar este interesante vídeo donde podrás encontrar 20 de las preguntas más habituales en una entrevista de trabajo, así como las respuestas más adecuadas a ellas para lograr el éxito.</a:t>
            </a:r>
          </a:p>
        </p:txBody>
      </p:sp>
      <p:pic>
        <p:nvPicPr>
          <p:cNvPr id="5" name="Imagen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37112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24" name="23 Nube"/>
          <p:cNvSpPr/>
          <p:nvPr/>
        </p:nvSpPr>
        <p:spPr>
          <a:xfrm>
            <a:off x="1619672" y="1484784"/>
            <a:ext cx="6192688" cy="432048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i="1" dirty="0">
                <a:solidFill>
                  <a:srgbClr val="C00000"/>
                </a:solidFill>
              </a:rPr>
              <a:t>RECUERDA: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2">
                    <a:lumMod val="75000"/>
                  </a:schemeClr>
                </a:solidFill>
              </a:rPr>
              <a:t>«El éxito no se logra solo con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2">
                    <a:lumMod val="75000"/>
                  </a:schemeClr>
                </a:solidFill>
              </a:rPr>
              <a:t>cualidades especiales. Es,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2">
                    <a:lumMod val="75000"/>
                  </a:schemeClr>
                </a:solidFill>
              </a:rPr>
              <a:t>sobre todo, un trabajo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2">
                    <a:lumMod val="75000"/>
                  </a:schemeClr>
                </a:solidFill>
              </a:rPr>
              <a:t>constancia, de método y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2">
                    <a:lumMod val="75000"/>
                  </a:schemeClr>
                </a:solidFill>
              </a:rPr>
              <a:t>organización»</a:t>
            </a:r>
            <a:endParaRPr lang="es-E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53 Rectángulo">
            <a:extLst>
              <a:ext uri="{FF2B5EF4-FFF2-40B4-BE49-F238E27FC236}">
                <a16:creationId xmlns:a16="http://schemas.microsoft.com/office/drawing/2014/main" id="{B3747245-1B06-3A45-9D90-06B7352589D3}"/>
              </a:ext>
            </a:extLst>
          </p:cNvPr>
          <p:cNvSpPr/>
          <p:nvPr/>
        </p:nvSpPr>
        <p:spPr>
          <a:xfrm>
            <a:off x="37092" y="6146534"/>
            <a:ext cx="2575382" cy="627986"/>
          </a:xfrm>
          <a:prstGeom prst="rect">
            <a:avLst/>
          </a:prstGeom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RESPONSABILIDADES FAMILIARES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SITUACIÓN ECONÓMICA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…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5643051" y="6060970"/>
            <a:ext cx="3393445" cy="7135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/>
              <a:t>REALISTA/SOCIABLE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/>
              <a:t>INTELECTUAL/CONVENCIONAL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/>
              <a:t>EMPRENDEDOR/ARTÍSTICO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…</a:t>
            </a:r>
          </a:p>
        </p:txBody>
      </p:sp>
      <p:sp>
        <p:nvSpPr>
          <p:cNvPr id="49" name="48 Conector"/>
          <p:cNvSpPr/>
          <p:nvPr/>
        </p:nvSpPr>
        <p:spPr>
          <a:xfrm>
            <a:off x="6948265" y="1340768"/>
            <a:ext cx="2088232" cy="1656184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CONOCIMIENTOS</a:t>
            </a:r>
          </a:p>
        </p:txBody>
      </p:sp>
      <p:sp>
        <p:nvSpPr>
          <p:cNvPr id="47" name="46 Conector"/>
          <p:cNvSpPr/>
          <p:nvPr/>
        </p:nvSpPr>
        <p:spPr>
          <a:xfrm>
            <a:off x="5508104" y="980728"/>
            <a:ext cx="1813727" cy="1584176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ACTITUDES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87135" y="1159039"/>
            <a:ext cx="2811784" cy="164789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INTROVERSIÓN/EXTROVERSIÓN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RESERVA/EXPRESIVIDAD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SUMISIÓN/ASCENDENCIA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TOLERANCIA/AGRESIVIDAD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REALISMO/INTELECTUALISMO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MUCHO/POCO CONTROL EMOCIONAL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PRUDENCIA/IMPULSIVIDAD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CEREBRAL/AFECTIVO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chemeClr val="tx1"/>
                </a:solidFill>
              </a:rPr>
              <a:t>CONFORMIDAD/AMBICIÓN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3059832" y="3068960"/>
            <a:ext cx="2448272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AUTOCONOCIMIENTO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¿QUIÉN SOY?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3320668" y="1747366"/>
            <a:ext cx="2016224" cy="732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COMPETENCIAS PROFESIONALES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6588224" y="3212976"/>
            <a:ext cx="1800200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INTERESES PROFESIONALES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571472" y="3214686"/>
            <a:ext cx="1785950" cy="7903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RASGOS PERSONALES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3203848" y="5229200"/>
            <a:ext cx="2160240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SITUACIÓN FAMILIAR Y PERSONAL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4560" y="946808"/>
            <a:ext cx="1267080" cy="11542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/>
              <a:t>DISPOSICIÓN PARA PENSAR Y ACTUAR DE UNA FORMA DETERMINADA</a:t>
            </a:r>
          </a:p>
        </p:txBody>
      </p:sp>
      <p:cxnSp>
        <p:nvCxnSpPr>
          <p:cNvPr id="17" name="16 Conector angular"/>
          <p:cNvCxnSpPr/>
          <p:nvPr/>
        </p:nvCxnSpPr>
        <p:spPr>
          <a:xfrm rot="5400000" flipH="1" flipV="1">
            <a:off x="1107272" y="2857489"/>
            <a:ext cx="714373" cy="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3521858" y="297592"/>
            <a:ext cx="1669624" cy="12825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/>
              <a:t>CONJUNTO DE COMPORTAMIENTOS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/>
              <a:t>QUE HACE EFICACES A LOS PROFESIONALES EN DETERMINADAS SITUACIONES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/>
              <a:t>EN LAS QUE SE MEZCLAN EL SABER, EL SABER HACER Y EL QUERER HACER </a:t>
            </a:r>
          </a:p>
        </p:txBody>
      </p:sp>
      <p:cxnSp>
        <p:nvCxnSpPr>
          <p:cNvPr id="31" name="30 Conector angular"/>
          <p:cNvCxnSpPr>
            <a:cxnSpLocks noChangeShapeType="1"/>
            <a:stCxn id="63" idx="3"/>
            <a:endCxn id="22" idx="1"/>
          </p:cNvCxnSpPr>
          <p:nvPr/>
        </p:nvCxnSpPr>
        <p:spPr bwMode="auto">
          <a:xfrm flipH="1" flipV="1">
            <a:off x="3521858" y="938860"/>
            <a:ext cx="1815034" cy="1174531"/>
          </a:xfrm>
          <a:prstGeom prst="bentConnector5">
            <a:avLst>
              <a:gd name="adj1" fmla="val -12595"/>
              <a:gd name="adj2" fmla="val 38283"/>
              <a:gd name="adj3" fmla="val 112595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35" name="34 Rectángulo redondeado"/>
          <p:cNvSpPr/>
          <p:nvPr/>
        </p:nvSpPr>
        <p:spPr>
          <a:xfrm>
            <a:off x="128105" y="4380255"/>
            <a:ext cx="2031628" cy="15841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CIRCUNSTANCIAS QUE INFLUYEN EN LA ELECCIÓN DEL PUESTO DE TRABAJO</a:t>
            </a:r>
          </a:p>
        </p:txBody>
      </p:sp>
      <p:sp>
        <p:nvSpPr>
          <p:cNvPr id="36" name="35 Rectángulo redondeado"/>
          <p:cNvSpPr/>
          <p:nvPr/>
        </p:nvSpPr>
        <p:spPr>
          <a:xfrm>
            <a:off x="6444208" y="4528961"/>
            <a:ext cx="2088232" cy="1428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TIPO DE TRABAJO QUE MÁS NOS MOTIVA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4067944" y="-40865"/>
            <a:ext cx="5338763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400" b="1" dirty="0">
                <a:latin typeface="Calibri" pitchFamily="34" charset="0"/>
              </a:rPr>
              <a:t>AUTOCONOCIMIENTO</a:t>
            </a:r>
          </a:p>
        </p:txBody>
      </p:sp>
      <p:sp>
        <p:nvSpPr>
          <p:cNvPr id="37" name="36 Cheurón"/>
          <p:cNvSpPr/>
          <p:nvPr/>
        </p:nvSpPr>
        <p:spPr>
          <a:xfrm rot="16200000">
            <a:off x="1106631" y="2751518"/>
            <a:ext cx="288032" cy="432048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47 Conector"/>
          <p:cNvSpPr>
            <a:spLocks/>
          </p:cNvSpPr>
          <p:nvPr/>
        </p:nvSpPr>
        <p:spPr>
          <a:xfrm>
            <a:off x="6942312" y="366469"/>
            <a:ext cx="1440159" cy="1141496"/>
          </a:xfrm>
          <a:prstGeom prst="flowChartConnector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/>
              <a:t>HABILIDADES</a:t>
            </a:r>
          </a:p>
        </p:txBody>
      </p:sp>
      <p:sp>
        <p:nvSpPr>
          <p:cNvPr id="62" name="61 Cheurón"/>
          <p:cNvSpPr/>
          <p:nvPr/>
        </p:nvSpPr>
        <p:spPr>
          <a:xfrm rot="5400000">
            <a:off x="7308304" y="4005064"/>
            <a:ext cx="288032" cy="432048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31 Conector recto de flecha"/>
          <p:cNvCxnSpPr>
            <a:cxnSpLocks/>
            <a:stCxn id="9" idx="0"/>
          </p:cNvCxnSpPr>
          <p:nvPr/>
        </p:nvCxnSpPr>
        <p:spPr>
          <a:xfrm flipV="1">
            <a:off x="4283968" y="2500313"/>
            <a:ext cx="0" cy="568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9" idx="1"/>
            <a:endCxn id="27" idx="3"/>
          </p:cNvCxnSpPr>
          <p:nvPr/>
        </p:nvCxnSpPr>
        <p:spPr>
          <a:xfrm flipH="1">
            <a:off x="2357422" y="3609020"/>
            <a:ext cx="702410" cy="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9" idx="3"/>
            <a:endCxn id="26" idx="1"/>
          </p:cNvCxnSpPr>
          <p:nvPr/>
        </p:nvCxnSpPr>
        <p:spPr>
          <a:xfrm>
            <a:off x="5508104" y="360902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9" idx="2"/>
            <a:endCxn id="28" idx="0"/>
          </p:cNvCxnSpPr>
          <p:nvPr/>
        </p:nvCxnSpPr>
        <p:spPr>
          <a:xfrm>
            <a:off x="4283968" y="414908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28" idx="1"/>
            <a:endCxn id="35" idx="3"/>
          </p:cNvCxnSpPr>
          <p:nvPr/>
        </p:nvCxnSpPr>
        <p:spPr>
          <a:xfrm flipH="1" flipV="1">
            <a:off x="2159733" y="5172343"/>
            <a:ext cx="1044115" cy="416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stCxn id="26" idx="2"/>
            <a:endCxn id="36" idx="0"/>
          </p:cNvCxnSpPr>
          <p:nvPr/>
        </p:nvCxnSpPr>
        <p:spPr>
          <a:xfrm>
            <a:off x="7488324" y="4005064"/>
            <a:ext cx="0" cy="52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61 Cheurón">
            <a:extLst>
              <a:ext uri="{FF2B5EF4-FFF2-40B4-BE49-F238E27FC236}">
                <a16:creationId xmlns:a16="http://schemas.microsoft.com/office/drawing/2014/main" id="{0E90E8B8-A8E0-D34C-8C9B-33C4D27C6A3C}"/>
              </a:ext>
            </a:extLst>
          </p:cNvPr>
          <p:cNvSpPr/>
          <p:nvPr/>
        </p:nvSpPr>
        <p:spPr>
          <a:xfrm rot="10800000">
            <a:off x="2829656" y="5373216"/>
            <a:ext cx="288032" cy="432048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9" name="Picture 2" descr="CES Juan Pablo II">
            <a:extLst>
              <a:ext uri="{FF2B5EF4-FFF2-40B4-BE49-F238E27FC236}">
                <a16:creationId xmlns:a16="http://schemas.microsoft.com/office/drawing/2014/main" id="{B6BA2219-BC58-41F6-BFDC-0202EA40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991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4" grpId="0" animBg="1"/>
      <p:bldP spid="49" grpId="0" animBg="1"/>
      <p:bldP spid="47" grpId="0" animBg="1"/>
      <p:bldP spid="33" grpId="0" animBg="1"/>
      <p:bldP spid="9" grpId="0" animBg="1"/>
      <p:bldP spid="63" grpId="0" animBg="1"/>
      <p:bldP spid="26" grpId="0" animBg="1"/>
      <p:bldP spid="27" grpId="0" animBg="1"/>
      <p:bldP spid="28" grpId="0" animBg="1"/>
      <p:bldP spid="30" grpId="0" animBg="1"/>
      <p:bldP spid="30" grpId="1" animBg="1"/>
      <p:bldP spid="22" grpId="0" animBg="1"/>
      <p:bldP spid="2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48" grpId="0" animBg="1"/>
      <p:bldP spid="6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ctualidadempleo.es/wp-content/uploads/2013/04/experiencia-labo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0628" y="1565195"/>
            <a:ext cx="4050449" cy="2160240"/>
          </a:xfrm>
          <a:prstGeom prst="rect">
            <a:avLst/>
          </a:prstGeom>
          <a:noFill/>
        </p:spPr>
      </p:pic>
      <p:sp>
        <p:nvSpPr>
          <p:cNvPr id="9" name="8 Rectángulo redondeado"/>
          <p:cNvSpPr/>
          <p:nvPr/>
        </p:nvSpPr>
        <p:spPr>
          <a:xfrm>
            <a:off x="179512" y="3429000"/>
            <a:ext cx="1656184" cy="1080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/>
              <a:t>OBJETIVO PROFESIONAL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2843808" y="995834"/>
            <a:ext cx="1728192" cy="7920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DEBE ESTAR DEFINIDO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771800" y="3645024"/>
            <a:ext cx="1872208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DEBE SER ALCANZABLE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2483768" y="5157192"/>
            <a:ext cx="2592288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DEBE TENER EN CUENTA LAS DIFERENTES OPCIONES PROFESIONALES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5742567" y="764704"/>
            <a:ext cx="3294789" cy="16434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BASADO EN LA EVALUACIÓN DE LA PROPIA FORMACIÓN,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EXPERIENCIA, INTERESES, APTITUDES Y COMPETENCIAS PROFESIONALES Y SOCIALES</a:t>
            </a:r>
          </a:p>
        </p:txBody>
      </p:sp>
      <p:cxnSp>
        <p:nvCxnSpPr>
          <p:cNvPr id="24" name="23 Conector angular"/>
          <p:cNvCxnSpPr>
            <a:cxnSpLocks/>
            <a:stCxn id="9" idx="0"/>
            <a:endCxn id="63" idx="1"/>
          </p:cNvCxnSpPr>
          <p:nvPr/>
        </p:nvCxnSpPr>
        <p:spPr>
          <a:xfrm rot="5400000" flipH="1" flipV="1">
            <a:off x="907145" y="1492337"/>
            <a:ext cx="2037122" cy="1836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cxnSpLocks/>
            <a:stCxn id="63" idx="3"/>
            <a:endCxn id="22" idx="1"/>
          </p:cNvCxnSpPr>
          <p:nvPr/>
        </p:nvCxnSpPr>
        <p:spPr>
          <a:xfrm>
            <a:off x="4572000" y="1391878"/>
            <a:ext cx="1170567" cy="1945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5742567" y="2924944"/>
            <a:ext cx="3294789" cy="15001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1600" dirty="0">
                <a:solidFill>
                  <a:schemeClr val="tx1"/>
                </a:solidFill>
                <a:cs typeface="Arial" charset="0"/>
              </a:rPr>
              <a:t>CUMPLIR UNAS CONDICIONES:</a:t>
            </a: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SER REALISTA.</a:t>
            </a: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SER FLEXIBLE.</a:t>
            </a: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SER POSITIVO.</a:t>
            </a:r>
          </a:p>
        </p:txBody>
      </p:sp>
      <p:cxnSp>
        <p:nvCxnSpPr>
          <p:cNvPr id="64" name="63 Conector angular"/>
          <p:cNvCxnSpPr>
            <a:cxnSpLocks/>
            <a:stCxn id="26" idx="3"/>
            <a:endCxn id="36" idx="1"/>
          </p:cNvCxnSpPr>
          <p:nvPr/>
        </p:nvCxnSpPr>
        <p:spPr>
          <a:xfrm flipV="1">
            <a:off x="4644008" y="3675038"/>
            <a:ext cx="1098559" cy="294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Forma"/>
          <p:cNvCxnSpPr>
            <a:stCxn id="9" idx="2"/>
            <a:endCxn id="28" idx="1"/>
          </p:cNvCxnSpPr>
          <p:nvPr/>
        </p:nvCxnSpPr>
        <p:spPr>
          <a:xfrm rot="16200000" flipH="1">
            <a:off x="1115616" y="4401108"/>
            <a:ext cx="1260140" cy="1476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>
            <a:off x="5742840" y="4941888"/>
            <a:ext cx="3294789" cy="1655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charset="0"/>
              <a:buChar char="•"/>
            </a:pPr>
            <a:endParaRPr lang="es-ES" sz="1600" dirty="0">
              <a:solidFill>
                <a:schemeClr val="tx1"/>
              </a:solidFill>
              <a:cs typeface="Arial" charset="0"/>
            </a:endParaRP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TRABAJAR POR CUENTA PROPIA.</a:t>
            </a: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TRABAJAR PARA UNA EMPRESA PRIVADA.</a:t>
            </a:r>
          </a:p>
          <a:p>
            <a:pPr marL="180975" indent="-180975">
              <a:buFont typeface="Arial" charset="0"/>
              <a:buChar char="•"/>
            </a:pPr>
            <a:r>
              <a:rPr lang="es-ES" sz="1600" dirty="0">
                <a:solidFill>
                  <a:schemeClr val="tx1"/>
                </a:solidFill>
                <a:cs typeface="Arial" charset="0"/>
              </a:rPr>
              <a:t>TRABAJAR PARA UNA EMPRESA PÚBLICA.</a:t>
            </a:r>
          </a:p>
          <a:p>
            <a:endParaRPr lang="es-ES" sz="1600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60" name="59 Conector angular"/>
          <p:cNvCxnSpPr>
            <a:cxnSpLocks/>
            <a:stCxn id="28" idx="3"/>
            <a:endCxn id="58" idx="1"/>
          </p:cNvCxnSpPr>
          <p:nvPr/>
        </p:nvCxnSpPr>
        <p:spPr>
          <a:xfrm>
            <a:off x="5076056" y="5769260"/>
            <a:ext cx="666784" cy="3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987824" y="116632"/>
            <a:ext cx="44021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800" b="1" dirty="0">
                <a:latin typeface="Calibri" pitchFamily="34" charset="0"/>
              </a:rPr>
              <a:t>OBJETIVO PROFESIONAL</a:t>
            </a:r>
          </a:p>
        </p:txBody>
      </p:sp>
      <p:cxnSp>
        <p:nvCxnSpPr>
          <p:cNvPr id="82" name="81 Conector recto de flecha"/>
          <p:cNvCxnSpPr>
            <a:stCxn id="9" idx="3"/>
            <a:endCxn id="26" idx="1"/>
          </p:cNvCxnSpPr>
          <p:nvPr/>
        </p:nvCxnSpPr>
        <p:spPr>
          <a:xfrm>
            <a:off x="1835696" y="396906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ES Juan Pablo II">
            <a:extLst>
              <a:ext uri="{FF2B5EF4-FFF2-40B4-BE49-F238E27FC236}">
                <a16:creationId xmlns:a16="http://schemas.microsoft.com/office/drawing/2014/main" id="{F9A30B3B-78F1-48CB-9B39-A49902E8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" grpId="0" animBg="1"/>
      <p:bldP spid="28" grpId="0" animBg="1"/>
      <p:bldP spid="22" grpId="0" animBg="1"/>
      <p:bldP spid="36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40684"/>
            <a:ext cx="2195736" cy="195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 redondeado"/>
          <p:cNvSpPr/>
          <p:nvPr/>
        </p:nvSpPr>
        <p:spPr>
          <a:xfrm>
            <a:off x="683568" y="908720"/>
            <a:ext cx="1872208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ITINERARIO FORMATIVO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3563888" y="836712"/>
            <a:ext cx="5328591" cy="9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CONJUNTO DE ACTIVIDADES QUE DEBEN REALIZARSE PARA ADQUIRIR LA FORMACION ACADÉMICA NECESARIA PARA DESEMPEÑAR UNA PROFESIÓN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55576" y="5589240"/>
            <a:ext cx="1785937" cy="864096"/>
          </a:xfrm>
          <a:prstGeom prst="roundRect">
            <a:avLst/>
          </a:prstGeom>
          <a:solidFill>
            <a:srgbClr val="94209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LLEVARLA A LA PRÁCTICA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2627784" y="3717032"/>
            <a:ext cx="3615804" cy="10801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ANALIZAR EL SISTEMA EDUCATIVO Y DISEÑAR EL CAMINO QUE NOS CONDUCE AL OBJETIVO PROFESIONAL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3851920" y="5589240"/>
            <a:ext cx="1714500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TOMAR UNA DECISIÓN</a:t>
            </a:r>
          </a:p>
        </p:txBody>
      </p:sp>
      <p:sp>
        <p:nvSpPr>
          <p:cNvPr id="77" name="76 Rectángulo redondeado"/>
          <p:cNvSpPr/>
          <p:nvPr/>
        </p:nvSpPr>
        <p:spPr>
          <a:xfrm>
            <a:off x="7092280" y="3717032"/>
            <a:ext cx="1841847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VALORAR LAS ALTERNATIVAS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4572000" y="2420888"/>
            <a:ext cx="3305268" cy="43204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INCLUYE LOS SIGUIENTES PASOS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395536" y="3717032"/>
            <a:ext cx="1656184" cy="108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FIJAR UN OBJETIVO PROFESIONAL</a:t>
            </a:r>
          </a:p>
        </p:txBody>
      </p:sp>
      <p:cxnSp>
        <p:nvCxnSpPr>
          <p:cNvPr id="27" name="26 Conector angular"/>
          <p:cNvCxnSpPr>
            <a:stCxn id="39" idx="2"/>
            <a:endCxn id="63" idx="0"/>
          </p:cNvCxnSpPr>
          <p:nvPr/>
        </p:nvCxnSpPr>
        <p:spPr>
          <a:xfrm rot="5400000">
            <a:off x="3292083" y="784481"/>
            <a:ext cx="864096" cy="5001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77" idx="2"/>
            <a:endCxn id="76" idx="3"/>
          </p:cNvCxnSpPr>
          <p:nvPr/>
        </p:nvCxnSpPr>
        <p:spPr>
          <a:xfrm rot="5400000">
            <a:off x="6177744" y="4185828"/>
            <a:ext cx="1224136" cy="2446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304528" y="152638"/>
            <a:ext cx="6839472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200" b="1" dirty="0">
                <a:latin typeface="Calibri" pitchFamily="34" charset="0"/>
              </a:rPr>
              <a:t>OBJETIVO PROFESIONAL: ITINERARIOS FORMATIVOS</a:t>
            </a:r>
          </a:p>
        </p:txBody>
      </p:sp>
      <p:cxnSp>
        <p:nvCxnSpPr>
          <p:cNvPr id="104" name="103 Conector recto de flecha"/>
          <p:cNvCxnSpPr>
            <a:stCxn id="63" idx="3"/>
            <a:endCxn id="33" idx="1"/>
          </p:cNvCxnSpPr>
          <p:nvPr/>
        </p:nvCxnSpPr>
        <p:spPr>
          <a:xfrm>
            <a:off x="2051720" y="4257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105 Conector recto de flecha"/>
          <p:cNvCxnSpPr>
            <a:stCxn id="33" idx="3"/>
            <a:endCxn id="77" idx="1"/>
          </p:cNvCxnSpPr>
          <p:nvPr/>
        </p:nvCxnSpPr>
        <p:spPr>
          <a:xfrm>
            <a:off x="6243588" y="4257092"/>
            <a:ext cx="8486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>
            <a:stCxn id="76" idx="1"/>
            <a:endCxn id="31" idx="3"/>
          </p:cNvCxnSpPr>
          <p:nvPr/>
        </p:nvCxnSpPr>
        <p:spPr>
          <a:xfrm flipH="1">
            <a:off x="2541513" y="6021288"/>
            <a:ext cx="1310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9" idx="3"/>
            <a:endCxn id="67" idx="1"/>
          </p:cNvCxnSpPr>
          <p:nvPr/>
        </p:nvCxnSpPr>
        <p:spPr>
          <a:xfrm>
            <a:off x="2555776" y="13047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67" idx="2"/>
            <a:endCxn id="39" idx="0"/>
          </p:cNvCxnSpPr>
          <p:nvPr/>
        </p:nvCxnSpPr>
        <p:spPr>
          <a:xfrm flipH="1">
            <a:off x="6224634" y="1772816"/>
            <a:ext cx="355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ES Juan Pablo II">
            <a:extLst>
              <a:ext uri="{FF2B5EF4-FFF2-40B4-BE49-F238E27FC236}">
                <a16:creationId xmlns:a16="http://schemas.microsoft.com/office/drawing/2014/main" id="{E8E46CCA-7E49-4DFA-B4A1-5BC62C87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7" grpId="0" animBg="1"/>
      <p:bldP spid="31" grpId="0" animBg="1"/>
      <p:bldP spid="33" grpId="0" animBg="1"/>
      <p:bldP spid="76" grpId="0" animBg="1"/>
      <p:bldP spid="77" grpId="0" animBg="1"/>
      <p:bldP spid="39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8" name="87 Rectángulo redondeado"/>
          <p:cNvSpPr/>
          <p:nvPr/>
        </p:nvSpPr>
        <p:spPr>
          <a:xfrm>
            <a:off x="395536" y="1484784"/>
            <a:ext cx="1656184" cy="64807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TÉCNICO SUPERIOR</a:t>
            </a:r>
          </a:p>
        </p:txBody>
      </p:sp>
      <p:sp>
        <p:nvSpPr>
          <p:cNvPr id="89" name="88 Rectángulo redondeado"/>
          <p:cNvSpPr/>
          <p:nvPr/>
        </p:nvSpPr>
        <p:spPr>
          <a:xfrm>
            <a:off x="2843808" y="836712"/>
            <a:ext cx="3143272" cy="64408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bg1"/>
                </a:solidFill>
              </a:rPr>
              <a:t>FORMACIÓN PROFESIONAL FINALIZADA</a:t>
            </a:r>
          </a:p>
        </p:txBody>
      </p:sp>
      <p:sp>
        <p:nvSpPr>
          <p:cNvPr id="91" name="90 Rectángulo redondeado"/>
          <p:cNvSpPr/>
          <p:nvPr/>
        </p:nvSpPr>
        <p:spPr>
          <a:xfrm>
            <a:off x="1619672" y="5517232"/>
            <a:ext cx="1944216" cy="42976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EMPLEO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131840" y="3069655"/>
            <a:ext cx="583481" cy="35877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  <a:cs typeface="Arial" charset="0"/>
              </a:rPr>
              <a:t>SÍ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716016" y="3644900"/>
            <a:ext cx="4176464" cy="5761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bg1"/>
                </a:solidFill>
              </a:rPr>
              <a:t>FORMACIÓN Y ORIENTACIÓN PROFESIONAL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144071" y="3069655"/>
            <a:ext cx="580057" cy="35877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/>
              <a:t>NO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6876256" y="1556792"/>
            <a:ext cx="1656184" cy="50405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TÉCNICO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251396" y="3644900"/>
            <a:ext cx="3240087" cy="50418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bg1"/>
                </a:solidFill>
              </a:rPr>
              <a:t>BÚSQUEDA ACTIVA DE EMPLEO</a:t>
            </a:r>
          </a:p>
        </p:txBody>
      </p:sp>
      <p:cxnSp>
        <p:nvCxnSpPr>
          <p:cNvPr id="27" name="26 Forma"/>
          <p:cNvCxnSpPr>
            <a:endCxn id="88" idx="0"/>
          </p:cNvCxnSpPr>
          <p:nvPr/>
        </p:nvCxnSpPr>
        <p:spPr>
          <a:xfrm rot="10800000" flipV="1">
            <a:off x="1223628" y="1124744"/>
            <a:ext cx="1584176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89" idx="3"/>
            <a:endCxn id="18" idx="0"/>
          </p:cNvCxnSpPr>
          <p:nvPr/>
        </p:nvCxnSpPr>
        <p:spPr>
          <a:xfrm>
            <a:off x="5987080" y="1158753"/>
            <a:ext cx="1717268" cy="3980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8" idx="2"/>
            <a:endCxn id="37" idx="1"/>
          </p:cNvCxnSpPr>
          <p:nvPr/>
        </p:nvCxnSpPr>
        <p:spPr>
          <a:xfrm rot="16200000" flipH="1">
            <a:off x="1816697" y="1539787"/>
            <a:ext cx="290027" cy="1476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15" idx="1"/>
            <a:endCxn id="19" idx="0"/>
          </p:cNvCxnSpPr>
          <p:nvPr/>
        </p:nvCxnSpPr>
        <p:spPr>
          <a:xfrm rot="10800000" flipV="1">
            <a:off x="1871440" y="3249042"/>
            <a:ext cx="1260400" cy="395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18" idx="2"/>
            <a:endCxn id="37" idx="3"/>
          </p:cNvCxnSpPr>
          <p:nvPr/>
        </p:nvCxnSpPr>
        <p:spPr>
          <a:xfrm rot="5400000">
            <a:off x="6785249" y="1503783"/>
            <a:ext cx="362035" cy="1476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2699792" y="2060848"/>
            <a:ext cx="3528392" cy="7240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¿TIENE MUCHAS OFERTAS DE EMPLEO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TU TITULACIÓN?</a:t>
            </a:r>
          </a:p>
        </p:txBody>
      </p:sp>
      <p:cxnSp>
        <p:nvCxnSpPr>
          <p:cNvPr id="63" name="62 Forma"/>
          <p:cNvCxnSpPr>
            <a:stCxn id="37" idx="2"/>
            <a:endCxn id="17" idx="1"/>
          </p:cNvCxnSpPr>
          <p:nvPr/>
        </p:nvCxnSpPr>
        <p:spPr>
          <a:xfrm rot="16200000" flipH="1">
            <a:off x="4571967" y="2676938"/>
            <a:ext cx="464125" cy="680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Forma"/>
          <p:cNvCxnSpPr>
            <a:stCxn id="37" idx="2"/>
            <a:endCxn id="15" idx="3"/>
          </p:cNvCxnSpPr>
          <p:nvPr/>
        </p:nvCxnSpPr>
        <p:spPr>
          <a:xfrm rot="5400000">
            <a:off x="3857593" y="2642647"/>
            <a:ext cx="464125" cy="748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251520" y="4149080"/>
            <a:ext cx="3240360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UTILIZA LAS HERRAMIENTAS ADECUADAS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• 	CURRÍCULUM VITAE.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• 	CARTA DE PRESENTACIÓN.</a:t>
            </a:r>
          </a:p>
          <a:p>
            <a:pPr marL="269875" indent="-2698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/>
              <a:t>•   CURRÍCULUM </a:t>
            </a:r>
            <a:r>
              <a:rPr lang="es-ES" sz="1400" dirty="0"/>
              <a:t>VITAE 2.0</a:t>
            </a:r>
          </a:p>
        </p:txBody>
      </p:sp>
      <p:sp>
        <p:nvSpPr>
          <p:cNvPr id="132" name="131 Rectángulo redondeado"/>
          <p:cNvSpPr/>
          <p:nvPr/>
        </p:nvSpPr>
        <p:spPr>
          <a:xfrm>
            <a:off x="250825" y="6286500"/>
            <a:ext cx="8065591" cy="45561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/>
              <a:t>RECUERDA LA EXISTENCIA DE LA FORMACIÓN A DISTANCIA QUE TE PERMITE COMPAGINAR TRABAJO Y ESTUDIO</a:t>
            </a:r>
            <a:endParaRPr lang="es-ES" sz="1300" dirty="0">
              <a:solidFill>
                <a:schemeClr val="bg1"/>
              </a:solidFill>
            </a:endParaRPr>
          </a:p>
        </p:txBody>
      </p:sp>
      <p:cxnSp>
        <p:nvCxnSpPr>
          <p:cNvPr id="144" name="143 Forma"/>
          <p:cNvCxnSpPr>
            <a:stCxn id="17" idx="3"/>
            <a:endCxn id="16" idx="0"/>
          </p:cNvCxnSpPr>
          <p:nvPr/>
        </p:nvCxnSpPr>
        <p:spPr>
          <a:xfrm>
            <a:off x="5724128" y="3249043"/>
            <a:ext cx="1080120" cy="395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160 Rectángulo"/>
          <p:cNvSpPr/>
          <p:nvPr/>
        </p:nvSpPr>
        <p:spPr>
          <a:xfrm>
            <a:off x="7596336" y="4221088"/>
            <a:ext cx="1285884" cy="864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CAMBIAR DE PROFESIÓN</a:t>
            </a:r>
          </a:p>
        </p:txBody>
      </p:sp>
      <p:sp>
        <p:nvSpPr>
          <p:cNvPr id="162" name="161 Rectángulo"/>
          <p:cNvSpPr/>
          <p:nvPr/>
        </p:nvSpPr>
        <p:spPr>
          <a:xfrm>
            <a:off x="6012160" y="4221088"/>
            <a:ext cx="1571636" cy="864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MEJORAR LAS POSIBILIDADES DE COLOCACIÓN</a:t>
            </a:r>
          </a:p>
        </p:txBody>
      </p:sp>
      <p:sp>
        <p:nvSpPr>
          <p:cNvPr id="163" name="162 Rectángulo"/>
          <p:cNvSpPr/>
          <p:nvPr/>
        </p:nvSpPr>
        <p:spPr>
          <a:xfrm>
            <a:off x="4716016" y="4221088"/>
            <a:ext cx="1285884" cy="864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AUTOEMPLEO</a:t>
            </a:r>
          </a:p>
        </p:txBody>
      </p:sp>
      <p:sp>
        <p:nvSpPr>
          <p:cNvPr id="164" name="163 Rectángulo redondeado"/>
          <p:cNvSpPr/>
          <p:nvPr/>
        </p:nvSpPr>
        <p:spPr>
          <a:xfrm>
            <a:off x="5436096" y="5445224"/>
            <a:ext cx="3217592" cy="572644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TÉCNICAS DE BÚSQUEDA DE EMPLEO</a:t>
            </a:r>
          </a:p>
        </p:txBody>
      </p:sp>
      <p:cxnSp>
        <p:nvCxnSpPr>
          <p:cNvPr id="166" name="165 Conector angular"/>
          <p:cNvCxnSpPr>
            <a:stCxn id="74" idx="2"/>
            <a:endCxn id="91" idx="0"/>
          </p:cNvCxnSpPr>
          <p:nvPr/>
        </p:nvCxnSpPr>
        <p:spPr>
          <a:xfrm rot="16200000" flipH="1">
            <a:off x="2015716" y="4941168"/>
            <a:ext cx="432048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91" idx="2"/>
            <a:endCxn id="132" idx="0"/>
          </p:cNvCxnSpPr>
          <p:nvPr/>
        </p:nvCxnSpPr>
        <p:spPr>
          <a:xfrm rot="16200000" flipH="1">
            <a:off x="3267950" y="5270829"/>
            <a:ext cx="339500" cy="16918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161" idx="2"/>
            <a:endCxn id="164" idx="0"/>
          </p:cNvCxnSpPr>
          <p:nvPr/>
        </p:nvCxnSpPr>
        <p:spPr>
          <a:xfrm rot="5400000">
            <a:off x="7462065" y="4668011"/>
            <a:ext cx="360040" cy="11943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angular"/>
          <p:cNvCxnSpPr>
            <a:stCxn id="164" idx="1"/>
            <a:endCxn id="91" idx="3"/>
          </p:cNvCxnSpPr>
          <p:nvPr/>
        </p:nvCxnSpPr>
        <p:spPr>
          <a:xfrm rot="10800000" flipV="1">
            <a:off x="3563888" y="5731546"/>
            <a:ext cx="1872208" cy="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/>
          </p:cNvSpPr>
          <p:nvPr/>
        </p:nvSpPr>
        <p:spPr bwMode="auto">
          <a:xfrm>
            <a:off x="2339752" y="62242"/>
            <a:ext cx="6696744" cy="62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¿QUÉ OPCIONES PROFESIONALES EXISTEN?</a:t>
            </a:r>
          </a:p>
          <a:p>
            <a:pPr algn="ctr"/>
            <a:r>
              <a:rPr lang="es-ES" sz="2000" b="1" dirty="0">
                <a:latin typeface="Calibri" pitchFamily="34" charset="0"/>
              </a:rPr>
              <a:t>AUTOEMPLEO Y EMPRESA PRIVADA</a:t>
            </a:r>
          </a:p>
        </p:txBody>
      </p:sp>
      <p:pic>
        <p:nvPicPr>
          <p:cNvPr id="32" name="Picture 2" descr="CES Juan Pablo II">
            <a:extLst>
              <a:ext uri="{FF2B5EF4-FFF2-40B4-BE49-F238E27FC236}">
                <a16:creationId xmlns:a16="http://schemas.microsoft.com/office/drawing/2014/main" id="{897AF75D-B48A-4AB2-8B31-9C99229D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7" grpId="0" animBg="1"/>
      <p:bldP spid="74" grpId="0" animBg="1"/>
      <p:bldP spid="132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>
              <a:latin typeface="Calibri" pitchFamily="34" charset="0"/>
            </a:endParaRPr>
          </a:p>
        </p:txBody>
      </p:sp>
      <p:sp>
        <p:nvSpPr>
          <p:cNvPr id="88" name="87 Rectángulo redondeado"/>
          <p:cNvSpPr/>
          <p:nvPr/>
        </p:nvSpPr>
        <p:spPr>
          <a:xfrm>
            <a:off x="251520" y="1485598"/>
            <a:ext cx="2592288" cy="71926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REALIZACIÓN DE UNA OPOSICIÓN</a:t>
            </a:r>
          </a:p>
        </p:txBody>
      </p:sp>
      <p:sp>
        <p:nvSpPr>
          <p:cNvPr id="89" name="88 Rectángulo redondeado"/>
          <p:cNvSpPr/>
          <p:nvPr/>
        </p:nvSpPr>
        <p:spPr>
          <a:xfrm>
            <a:off x="3203848" y="836712"/>
            <a:ext cx="3143272" cy="5000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bg1"/>
                </a:solidFill>
              </a:rPr>
              <a:t>EMPLEO PÚBLICO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6732240" y="1484784"/>
            <a:ext cx="2214578" cy="72749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/>
              <a:t>ESTATUTO BÁSICO DEL EMPLEADO PÚBLICO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179512" y="2564904"/>
            <a:ext cx="2736304" cy="10801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ES UNA CONVOCATORIA PÚBLICA, DONDE FIGURARÁN LOS PLAZOS, REQUISITOS DE LOS CANDIDATOS, PRUEBAS, ETC.</a:t>
            </a:r>
            <a:endParaRPr lang="es-ES" sz="1400" b="1" dirty="0"/>
          </a:p>
        </p:txBody>
      </p:sp>
      <p:cxnSp>
        <p:nvCxnSpPr>
          <p:cNvPr id="27" name="26 Forma"/>
          <p:cNvCxnSpPr>
            <a:stCxn id="89" idx="1"/>
            <a:endCxn id="88" idx="0"/>
          </p:cNvCxnSpPr>
          <p:nvPr/>
        </p:nvCxnSpPr>
        <p:spPr>
          <a:xfrm rot="10800000" flipV="1">
            <a:off x="1547664" y="1086744"/>
            <a:ext cx="1656184" cy="3988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89" idx="3"/>
            <a:endCxn id="18" idx="0"/>
          </p:cNvCxnSpPr>
          <p:nvPr/>
        </p:nvCxnSpPr>
        <p:spPr>
          <a:xfrm>
            <a:off x="6347120" y="1086745"/>
            <a:ext cx="1492409" cy="3980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18" idx="2"/>
            <a:endCxn id="37" idx="3"/>
          </p:cNvCxnSpPr>
          <p:nvPr/>
        </p:nvCxnSpPr>
        <p:spPr>
          <a:xfrm rot="5400000">
            <a:off x="6853202" y="1659265"/>
            <a:ext cx="433319" cy="15393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3687588" y="2141537"/>
            <a:ext cx="2612604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LAS TITULACIONES NECESARIAS PARA LOS DISTINTOS CUERPOS Y ESCALAS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179512" y="4005064"/>
            <a:ext cx="2736304" cy="10081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DEBEN SER PUBLICADAS EN EL BOLETÍN OFICIAL CORRESPONDIENTE (ESTADO, PROVINCIA, ETC.)</a:t>
            </a:r>
            <a:endParaRPr lang="es-ES" sz="1400" b="1" dirty="0"/>
          </a:p>
        </p:txBody>
      </p:sp>
      <p:sp>
        <p:nvSpPr>
          <p:cNvPr id="142" name="141 Rectángulo redondeado"/>
          <p:cNvSpPr/>
          <p:nvPr/>
        </p:nvSpPr>
        <p:spPr>
          <a:xfrm>
            <a:off x="3964867" y="3589107"/>
            <a:ext cx="1872210" cy="3571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GRUPO A: A1/A2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6876255" y="2492897"/>
            <a:ext cx="1008113" cy="28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ESTABLECE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6347120" y="3373083"/>
            <a:ext cx="2599697" cy="792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TITULACIÓN UNIVERSITARIA DE GRADO</a:t>
            </a:r>
          </a:p>
        </p:txBody>
      </p:sp>
      <p:sp>
        <p:nvSpPr>
          <p:cNvPr id="72" name="71 Rectángulo redondeado"/>
          <p:cNvSpPr/>
          <p:nvPr/>
        </p:nvSpPr>
        <p:spPr>
          <a:xfrm>
            <a:off x="3964867" y="4669227"/>
            <a:ext cx="1872210" cy="3571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GRUPO B: B1/B2</a:t>
            </a:r>
          </a:p>
        </p:txBody>
      </p:sp>
      <p:sp>
        <p:nvSpPr>
          <p:cNvPr id="73" name="72 Rectángulo redondeado"/>
          <p:cNvSpPr/>
          <p:nvPr/>
        </p:nvSpPr>
        <p:spPr>
          <a:xfrm>
            <a:off x="6347120" y="4374795"/>
            <a:ext cx="2599697" cy="9425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TÍTULO DE TÉCNICO SUPERIOR (CF GRADO SUPERIOR)</a:t>
            </a:r>
          </a:p>
        </p:txBody>
      </p:sp>
      <p:sp>
        <p:nvSpPr>
          <p:cNvPr id="75" name="74 Rectángulo redondeado"/>
          <p:cNvSpPr/>
          <p:nvPr/>
        </p:nvSpPr>
        <p:spPr>
          <a:xfrm>
            <a:off x="3959930" y="5549390"/>
            <a:ext cx="1872210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GRUPO C: C1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6347120" y="5460646"/>
            <a:ext cx="2599698" cy="537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TÍTULO DE BACHILLER O TÉCNICO (CF DE GRADO </a:t>
            </a:r>
            <a:r>
              <a:rPr lang="es-ES" sz="1400"/>
              <a:t>MEDIO)</a:t>
            </a:r>
            <a:endParaRPr lang="es-ES" sz="1400" dirty="0"/>
          </a:p>
        </p:txBody>
      </p:sp>
      <p:cxnSp>
        <p:nvCxnSpPr>
          <p:cNvPr id="101" name="100 Conector angular"/>
          <p:cNvCxnSpPr>
            <a:stCxn id="37" idx="1"/>
            <a:endCxn id="142" idx="1"/>
          </p:cNvCxnSpPr>
          <p:nvPr/>
        </p:nvCxnSpPr>
        <p:spPr>
          <a:xfrm rot="10800000" flipH="1" flipV="1">
            <a:off x="3687587" y="2645593"/>
            <a:ext cx="277279" cy="1122108"/>
          </a:xfrm>
          <a:prstGeom prst="bentConnector3">
            <a:avLst>
              <a:gd name="adj1" fmla="val -82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37" idx="1"/>
            <a:endCxn id="72" idx="1"/>
          </p:cNvCxnSpPr>
          <p:nvPr/>
        </p:nvCxnSpPr>
        <p:spPr>
          <a:xfrm rot="10800000" flipH="1" flipV="1">
            <a:off x="3687587" y="2645593"/>
            <a:ext cx="277279" cy="2202228"/>
          </a:xfrm>
          <a:prstGeom prst="bentConnector3">
            <a:avLst>
              <a:gd name="adj1" fmla="val -82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37" idx="1"/>
            <a:endCxn id="75" idx="1"/>
          </p:cNvCxnSpPr>
          <p:nvPr/>
        </p:nvCxnSpPr>
        <p:spPr>
          <a:xfrm rot="10800000" flipH="1" flipV="1">
            <a:off x="3687588" y="2645592"/>
            <a:ext cx="272342" cy="3083817"/>
          </a:xfrm>
          <a:prstGeom prst="bentConnector3">
            <a:avLst>
              <a:gd name="adj1" fmla="val -8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angular"/>
          <p:cNvCxnSpPr>
            <a:stCxn id="72" idx="3"/>
            <a:endCxn id="73" idx="1"/>
          </p:cNvCxnSpPr>
          <p:nvPr/>
        </p:nvCxnSpPr>
        <p:spPr>
          <a:xfrm flipV="1">
            <a:off x="5837077" y="4846047"/>
            <a:ext cx="510043" cy="1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75" idx="3"/>
            <a:endCxn id="76" idx="1"/>
          </p:cNvCxnSpPr>
          <p:nvPr/>
        </p:nvCxnSpPr>
        <p:spPr>
          <a:xfrm>
            <a:off x="5832140" y="5729410"/>
            <a:ext cx="51498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Rectángulo redondeado"/>
          <p:cNvSpPr/>
          <p:nvPr/>
        </p:nvSpPr>
        <p:spPr>
          <a:xfrm>
            <a:off x="179513" y="5301208"/>
            <a:ext cx="2736304" cy="1367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LA SELECCIÓN SE DEBERÁ REALIZAR, COMO SEÑALA LA CONSTITUCIÓN ESPAÑOLA, EN BASE A LOS PRINCIPIOS DE IGUALDAD, MÉRITO Y CAPACIDAD</a:t>
            </a:r>
            <a:endParaRPr lang="es-ES" sz="1400" b="1" dirty="0"/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1979712" y="188640"/>
            <a:ext cx="7164288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OPCIONES PROFESIONALES: ADMINISTRACIÓN PÚBLICA</a:t>
            </a:r>
            <a:br>
              <a:rPr lang="es-ES" sz="2000" b="1" dirty="0">
                <a:latin typeface="Calibri" pitchFamily="34" charset="0"/>
              </a:rPr>
            </a:br>
            <a:endParaRPr lang="es-ES" sz="2000" b="1" dirty="0">
              <a:latin typeface="Calibri" pitchFamily="34" charset="0"/>
            </a:endParaRPr>
          </a:p>
        </p:txBody>
      </p:sp>
      <p:cxnSp>
        <p:nvCxnSpPr>
          <p:cNvPr id="62" name="61 Conector recto de flecha"/>
          <p:cNvCxnSpPr>
            <a:stCxn id="88" idx="2"/>
            <a:endCxn id="19" idx="0"/>
          </p:cNvCxnSpPr>
          <p:nvPr/>
        </p:nvCxnSpPr>
        <p:spPr>
          <a:xfrm>
            <a:off x="1547664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>
            <a:stCxn id="19" idx="2"/>
            <a:endCxn id="74" idx="0"/>
          </p:cNvCxnSpPr>
          <p:nvPr/>
        </p:nvCxnSpPr>
        <p:spPr>
          <a:xfrm>
            <a:off x="1547664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stCxn id="74" idx="2"/>
            <a:endCxn id="119" idx="0"/>
          </p:cNvCxnSpPr>
          <p:nvPr/>
        </p:nvCxnSpPr>
        <p:spPr>
          <a:xfrm>
            <a:off x="1547664" y="501317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42" idx="3"/>
            <a:endCxn id="71" idx="1"/>
          </p:cNvCxnSpPr>
          <p:nvPr/>
        </p:nvCxnSpPr>
        <p:spPr>
          <a:xfrm>
            <a:off x="5837077" y="3767701"/>
            <a:ext cx="510043" cy="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5 Rectángulo redondeado"/>
          <p:cNvSpPr/>
          <p:nvPr/>
        </p:nvSpPr>
        <p:spPr>
          <a:xfrm>
            <a:off x="6345029" y="6149263"/>
            <a:ext cx="2601788" cy="417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/>
              <a:t>GRADUADO </a:t>
            </a:r>
            <a:r>
              <a:rPr lang="es-ES" sz="1400" dirty="0"/>
              <a:t>EN ESO</a:t>
            </a:r>
          </a:p>
        </p:txBody>
      </p:sp>
      <p:sp>
        <p:nvSpPr>
          <p:cNvPr id="69" name="74 Rectángulo redondeado"/>
          <p:cNvSpPr/>
          <p:nvPr/>
        </p:nvSpPr>
        <p:spPr>
          <a:xfrm>
            <a:off x="3959930" y="6178194"/>
            <a:ext cx="1872210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/>
              <a:t>GRUPO C: C2</a:t>
            </a:r>
          </a:p>
        </p:txBody>
      </p:sp>
      <p:cxnSp>
        <p:nvCxnSpPr>
          <p:cNvPr id="49" name="Conector recto de flecha 48"/>
          <p:cNvCxnSpPr>
            <a:stCxn id="69" idx="3"/>
            <a:endCxn id="32" idx="1"/>
          </p:cNvCxnSpPr>
          <p:nvPr/>
        </p:nvCxnSpPr>
        <p:spPr>
          <a:xfrm flipV="1">
            <a:off x="5832140" y="6358213"/>
            <a:ext cx="5128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69" idx="1"/>
          </p:cNvCxnSpPr>
          <p:nvPr/>
        </p:nvCxnSpPr>
        <p:spPr>
          <a:xfrm rot="10800000" flipH="1" flipV="1">
            <a:off x="3687588" y="2645592"/>
            <a:ext cx="272342" cy="3712621"/>
          </a:xfrm>
          <a:prstGeom prst="bentConnector3">
            <a:avLst>
              <a:gd name="adj1" fmla="val -8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ES Juan Pablo II">
            <a:extLst>
              <a:ext uri="{FF2B5EF4-FFF2-40B4-BE49-F238E27FC236}">
                <a16:creationId xmlns:a16="http://schemas.microsoft.com/office/drawing/2014/main" id="{9118C14E-6E8E-494F-8121-70D3CE7B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18" grpId="0" animBg="1"/>
      <p:bldP spid="19" grpId="0" animBg="1"/>
      <p:bldP spid="37" grpId="0" animBg="1"/>
      <p:bldP spid="74" grpId="0" animBg="1"/>
      <p:bldP spid="142" grpId="0" animBg="1"/>
      <p:bldP spid="4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119" grpId="0" animBg="1"/>
      <p:bldP spid="32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2051720" y="2636912"/>
            <a:ext cx="1368152" cy="12241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LOCALIZAR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OFERTAS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107504" y="4797152"/>
            <a:ext cx="1440160" cy="15079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OBJETIVO PROFESIONAL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504" y="2636912"/>
            <a:ext cx="1440160" cy="12241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¿QUÉ TRABAJO BUSCAMOS?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1979712" y="4801352"/>
            <a:ext cx="1440160" cy="15079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FUENTES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INFORMACIÓN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887925" y="2636912"/>
            <a:ext cx="1368152" cy="12241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CONTACTAR CON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LAS OFERTAS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7668344" y="2636912"/>
            <a:ext cx="1368152" cy="12241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CONTRATACIÓN</a:t>
            </a:r>
          </a:p>
        </p:txBody>
      </p:sp>
      <p:sp>
        <p:nvSpPr>
          <p:cNvPr id="54" name="53 Rectángulo redondeado"/>
          <p:cNvSpPr/>
          <p:nvPr/>
        </p:nvSpPr>
        <p:spPr>
          <a:xfrm>
            <a:off x="5796136" y="2636912"/>
            <a:ext cx="1461339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ENTRAR EN 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PROCESO 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SELECCIÓN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3707904" y="4797152"/>
            <a:ext cx="1728192" cy="15079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INSTRUMENTOS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PARA BÚSQUEDA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DE EMPLEO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(CV, REDES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SOCIALES PROFESIONALES,</a:t>
            </a:r>
            <a:r>
              <a:rPr lang="mr-IN" sz="1400" dirty="0"/>
              <a:t>…</a:t>
            </a:r>
            <a:r>
              <a:rPr lang="es-ES" sz="1400" dirty="0"/>
              <a:t>)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622641" y="4797152"/>
            <a:ext cx="1800200" cy="15079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/>
              <a:t>ENTREVISTAS, TEST PSICOTÉCNICOS, PRUEBAS PROFESIONALES…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339752" y="184440"/>
            <a:ext cx="6696744" cy="42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 dirty="0">
                <a:latin typeface="Calibri" pitchFamily="34" charset="0"/>
              </a:rPr>
              <a:t>¿CÓMO SE PREPARA LA BÚSQUEDA ACTIVA DE EMPLEO?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107504" y="1124744"/>
            <a:ext cx="8928992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FASES</a:t>
            </a:r>
          </a:p>
        </p:txBody>
      </p:sp>
      <p:sp>
        <p:nvSpPr>
          <p:cNvPr id="121" name="120 Flecha a la derecha con muesca"/>
          <p:cNvSpPr/>
          <p:nvPr/>
        </p:nvSpPr>
        <p:spPr>
          <a:xfrm rot="5400000">
            <a:off x="576114" y="4067038"/>
            <a:ext cx="483985" cy="504056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125 Cheurón"/>
          <p:cNvSpPr/>
          <p:nvPr/>
        </p:nvSpPr>
        <p:spPr>
          <a:xfrm>
            <a:off x="1691680" y="3068960"/>
            <a:ext cx="216024" cy="340038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7" name="126 Elipse"/>
          <p:cNvSpPr/>
          <p:nvPr/>
        </p:nvSpPr>
        <p:spPr>
          <a:xfrm>
            <a:off x="467544" y="2132856"/>
            <a:ext cx="648072" cy="6222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1º</a:t>
            </a:r>
          </a:p>
        </p:txBody>
      </p:sp>
      <p:sp>
        <p:nvSpPr>
          <p:cNvPr id="128" name="127 Elipse"/>
          <p:cNvSpPr/>
          <p:nvPr/>
        </p:nvSpPr>
        <p:spPr>
          <a:xfrm>
            <a:off x="2411760" y="2132856"/>
            <a:ext cx="648072" cy="6222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2º</a:t>
            </a:r>
          </a:p>
        </p:txBody>
      </p:sp>
      <p:sp>
        <p:nvSpPr>
          <p:cNvPr id="129" name="128 Elipse"/>
          <p:cNvSpPr/>
          <p:nvPr/>
        </p:nvSpPr>
        <p:spPr>
          <a:xfrm>
            <a:off x="4247965" y="2132856"/>
            <a:ext cx="648072" cy="62226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3º</a:t>
            </a:r>
          </a:p>
        </p:txBody>
      </p:sp>
      <p:sp>
        <p:nvSpPr>
          <p:cNvPr id="130" name="129 Elipse"/>
          <p:cNvSpPr/>
          <p:nvPr/>
        </p:nvSpPr>
        <p:spPr>
          <a:xfrm>
            <a:off x="6228184" y="2132856"/>
            <a:ext cx="648072" cy="6222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4º</a:t>
            </a:r>
          </a:p>
        </p:txBody>
      </p:sp>
      <p:sp>
        <p:nvSpPr>
          <p:cNvPr id="131" name="130 Elipse"/>
          <p:cNvSpPr/>
          <p:nvPr/>
        </p:nvSpPr>
        <p:spPr>
          <a:xfrm>
            <a:off x="8028384" y="2132856"/>
            <a:ext cx="648072" cy="6222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5º</a:t>
            </a:r>
          </a:p>
        </p:txBody>
      </p:sp>
      <p:sp>
        <p:nvSpPr>
          <p:cNvPr id="132" name="131 Flecha a la derecha con muesca"/>
          <p:cNvSpPr/>
          <p:nvPr/>
        </p:nvSpPr>
        <p:spPr>
          <a:xfrm rot="5400000">
            <a:off x="2493803" y="4067037"/>
            <a:ext cx="483985" cy="504056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132 Flecha a la derecha con muesca"/>
          <p:cNvSpPr/>
          <p:nvPr/>
        </p:nvSpPr>
        <p:spPr>
          <a:xfrm rot="5400000">
            <a:off x="4330008" y="4067037"/>
            <a:ext cx="483985" cy="504056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133 Flecha a la derecha con muesca"/>
          <p:cNvSpPr/>
          <p:nvPr/>
        </p:nvSpPr>
        <p:spPr>
          <a:xfrm rot="5400000">
            <a:off x="6310227" y="4067037"/>
            <a:ext cx="483985" cy="504056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134 Cheurón"/>
          <p:cNvSpPr/>
          <p:nvPr/>
        </p:nvSpPr>
        <p:spPr>
          <a:xfrm>
            <a:off x="3563888" y="3068960"/>
            <a:ext cx="216024" cy="340038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6" name="135 Cheurón"/>
          <p:cNvSpPr/>
          <p:nvPr/>
        </p:nvSpPr>
        <p:spPr>
          <a:xfrm>
            <a:off x="5436096" y="3068960"/>
            <a:ext cx="216024" cy="340038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8" name="137 Cheurón"/>
          <p:cNvSpPr/>
          <p:nvPr/>
        </p:nvSpPr>
        <p:spPr>
          <a:xfrm>
            <a:off x="7380312" y="3068960"/>
            <a:ext cx="216024" cy="340038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7" name="Picture 2" descr="CES Juan Pablo II">
            <a:extLst>
              <a:ext uri="{FF2B5EF4-FFF2-40B4-BE49-F238E27FC236}">
                <a16:creationId xmlns:a16="http://schemas.microsoft.com/office/drawing/2014/main" id="{8016CE23-87B1-49BC-829E-1C3FB912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189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2" grpId="0" animBg="1"/>
      <p:bldP spid="35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26" grpId="0" animBg="1"/>
      <p:bldP spid="121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75 Conector angular"/>
          <p:cNvCxnSpPr>
            <a:stCxn id="28" idx="0"/>
            <a:endCxn id="65" idx="1"/>
          </p:cNvCxnSpPr>
          <p:nvPr/>
        </p:nvCxnSpPr>
        <p:spPr>
          <a:xfrm rot="5400000" flipH="1" flipV="1">
            <a:off x="3959932" y="1232756"/>
            <a:ext cx="324036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77 Conector angular"/>
          <p:cNvCxnSpPr>
            <a:stCxn id="28" idx="2"/>
            <a:endCxn id="66" idx="1"/>
          </p:cNvCxnSpPr>
          <p:nvPr/>
        </p:nvCxnSpPr>
        <p:spPr>
          <a:xfrm rot="16200000" flipH="1">
            <a:off x="3889777" y="2058995"/>
            <a:ext cx="464347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27 Rectángulo redondeado"/>
          <p:cNvSpPr/>
          <p:nvPr/>
        </p:nvSpPr>
        <p:spPr>
          <a:xfrm>
            <a:off x="3275856" y="1700808"/>
            <a:ext cx="1080120" cy="43204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A TENER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1"/>
                </a:solidFill>
              </a:rPr>
              <a:t>EN CUENTA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403648" y="2564904"/>
            <a:ext cx="210970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TELEVISIÓN Y RADIO</a:t>
            </a:r>
          </a:p>
        </p:txBody>
      </p:sp>
      <p:sp>
        <p:nvSpPr>
          <p:cNvPr id="65" name="64 Proceso alternativo"/>
          <p:cNvSpPr/>
          <p:nvPr/>
        </p:nvSpPr>
        <p:spPr>
          <a:xfrm>
            <a:off x="4427984" y="836712"/>
            <a:ext cx="1368152" cy="10801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PARTES DE LA OFERTA PUBLICADA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4427984" y="2132856"/>
            <a:ext cx="1287024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FALSOS ANUNCIOS</a:t>
            </a:r>
          </a:p>
        </p:txBody>
      </p:sp>
      <p:sp>
        <p:nvSpPr>
          <p:cNvPr id="116" name="115 Rectángulo redondeado"/>
          <p:cNvSpPr/>
          <p:nvPr/>
        </p:nvSpPr>
        <p:spPr>
          <a:xfrm>
            <a:off x="1403648" y="3212976"/>
            <a:ext cx="312236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SERVICIOS PÚBLICOS DE EMPLEO</a:t>
            </a:r>
          </a:p>
        </p:txBody>
      </p:sp>
      <p:sp>
        <p:nvSpPr>
          <p:cNvPr id="120" name="119 Proceso alternativo"/>
          <p:cNvSpPr/>
          <p:nvPr/>
        </p:nvSpPr>
        <p:spPr>
          <a:xfrm>
            <a:off x="4883770" y="3212976"/>
            <a:ext cx="4067374" cy="4320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1500" dirty="0">
                <a:solidFill>
                  <a:schemeClr val="tx1"/>
                </a:solidFill>
                <a:cs typeface="Arial" charset="0"/>
              </a:rPr>
              <a:t>SEPE (ESTATAL), AUTONÓMICOS (SAE, SER…) </a:t>
            </a:r>
          </a:p>
        </p:txBody>
      </p:sp>
      <p:sp>
        <p:nvSpPr>
          <p:cNvPr id="39" name="38 Proceso alternativo"/>
          <p:cNvSpPr/>
          <p:nvPr/>
        </p:nvSpPr>
        <p:spPr>
          <a:xfrm>
            <a:off x="6084168" y="764704"/>
            <a:ext cx="2880320" cy="1224136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EMPRESA.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DATOS DEL PUESTO.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REQUISITOS DEL CANDIDATO.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CONDICIONES DE TRABAJO.</a:t>
            </a:r>
          </a:p>
          <a:p>
            <a:pPr marL="180975" indent="-180975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FORMA DE CONTACTO.</a:t>
            </a:r>
          </a:p>
        </p:txBody>
      </p:sp>
      <p:sp>
        <p:nvSpPr>
          <p:cNvPr id="43" name="42 Proceso alternativo"/>
          <p:cNvSpPr/>
          <p:nvPr/>
        </p:nvSpPr>
        <p:spPr>
          <a:xfrm>
            <a:off x="6084168" y="2060848"/>
            <a:ext cx="2880320" cy="1071562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TRABAJOS QUE SON CURSOS.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TRABAJOS QUE IMPLICAN UNA COMPRA.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400" dirty="0"/>
              <a:t>TRABAJOS COMO AGENTE LIBRE.</a:t>
            </a:r>
          </a:p>
        </p:txBody>
      </p:sp>
      <p:cxnSp>
        <p:nvCxnSpPr>
          <p:cNvPr id="69" name="68 Conector recto de flecha"/>
          <p:cNvCxnSpPr>
            <a:stCxn id="65" idx="3"/>
            <a:endCxn id="39" idx="1"/>
          </p:cNvCxnSpPr>
          <p:nvPr/>
        </p:nvCxnSpPr>
        <p:spPr>
          <a:xfrm>
            <a:off x="5796136" y="13767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66" idx="3"/>
            <a:endCxn id="43" idx="1"/>
          </p:cNvCxnSpPr>
          <p:nvPr/>
        </p:nvCxnSpPr>
        <p:spPr>
          <a:xfrm flipV="1">
            <a:off x="5715008" y="2596629"/>
            <a:ext cx="369160" cy="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123 Rectángulo redondeado"/>
          <p:cNvSpPr/>
          <p:nvPr/>
        </p:nvSpPr>
        <p:spPr>
          <a:xfrm>
            <a:off x="1426816" y="1484784"/>
            <a:ext cx="1633016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OFERTAS DE EMPLEO EN PRENSA</a:t>
            </a:r>
          </a:p>
        </p:txBody>
      </p:sp>
      <p:sp>
        <p:nvSpPr>
          <p:cNvPr id="93" name="92 Rectángulo redondeado"/>
          <p:cNvSpPr/>
          <p:nvPr/>
        </p:nvSpPr>
        <p:spPr>
          <a:xfrm>
            <a:off x="1403647" y="3789040"/>
            <a:ext cx="2728601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CENTROS DEPENDIENTES DE AYUNTAMIENTOS U OTRAS ENTIDADES LOCALES</a:t>
            </a:r>
          </a:p>
        </p:txBody>
      </p:sp>
      <p:sp>
        <p:nvSpPr>
          <p:cNvPr id="94" name="93 Rectángulo redondeado"/>
          <p:cNvSpPr/>
          <p:nvPr/>
        </p:nvSpPr>
        <p:spPr>
          <a:xfrm>
            <a:off x="4499992" y="5445224"/>
            <a:ext cx="445115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COIE DEPENDIENTE DE LAS UNIVERSIDADES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/>
              <a:t>El Centro de Orientación e Información de Empleo</a:t>
            </a:r>
            <a:endParaRPr lang="es-ES" sz="1500" dirty="0"/>
          </a:p>
        </p:txBody>
      </p:sp>
      <p:sp>
        <p:nvSpPr>
          <p:cNvPr id="95" name="94 Rectángulo redondeado"/>
          <p:cNvSpPr/>
          <p:nvPr/>
        </p:nvSpPr>
        <p:spPr>
          <a:xfrm>
            <a:off x="1403648" y="4725144"/>
            <a:ext cx="223224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AGENCIAS DE SELECCIÓN</a:t>
            </a:r>
          </a:p>
        </p:txBody>
      </p:sp>
      <p:sp>
        <p:nvSpPr>
          <p:cNvPr id="97" name="96 Rectángulo redondeado"/>
          <p:cNvSpPr/>
          <p:nvPr/>
        </p:nvSpPr>
        <p:spPr>
          <a:xfrm>
            <a:off x="4499992" y="4725144"/>
            <a:ext cx="273630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AGENCIAS PRIVADAS DE COLOCACIÓN</a:t>
            </a:r>
          </a:p>
        </p:txBody>
      </p:sp>
      <p:sp>
        <p:nvSpPr>
          <p:cNvPr id="98" name="97 Rectángulo redondeado"/>
          <p:cNvSpPr/>
          <p:nvPr/>
        </p:nvSpPr>
        <p:spPr>
          <a:xfrm>
            <a:off x="1403648" y="5445224"/>
            <a:ext cx="223224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EMPRESAS DE TRABAJO TEMPORAL</a:t>
            </a:r>
          </a:p>
        </p:txBody>
      </p:sp>
      <p:sp>
        <p:nvSpPr>
          <p:cNvPr id="99" name="98 Rectángulo redondeado"/>
          <p:cNvSpPr/>
          <p:nvPr/>
        </p:nvSpPr>
        <p:spPr>
          <a:xfrm>
            <a:off x="4788024" y="3789040"/>
            <a:ext cx="2232248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ASOCIACIONES O COLEGIOS PROFESIONALES</a:t>
            </a:r>
          </a:p>
        </p:txBody>
      </p:sp>
      <p:sp>
        <p:nvSpPr>
          <p:cNvPr id="112" name="111 Rectángulo redondeado"/>
          <p:cNvSpPr/>
          <p:nvPr/>
        </p:nvSpPr>
        <p:spPr>
          <a:xfrm>
            <a:off x="1403648" y="6165304"/>
            <a:ext cx="223224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CONTACTOS PERSONALES</a:t>
            </a:r>
          </a:p>
        </p:txBody>
      </p:sp>
      <p:sp>
        <p:nvSpPr>
          <p:cNvPr id="131" name="130 Rectángulo redondeado"/>
          <p:cNvSpPr/>
          <p:nvPr/>
        </p:nvSpPr>
        <p:spPr>
          <a:xfrm>
            <a:off x="4499992" y="6237312"/>
            <a:ext cx="27363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00" dirty="0"/>
              <a:t>INTERNET</a:t>
            </a:r>
          </a:p>
        </p:txBody>
      </p:sp>
      <p:sp>
        <p:nvSpPr>
          <p:cNvPr id="2" name="1 Título"/>
          <p:cNvSpPr>
            <a:spLocks/>
          </p:cNvSpPr>
          <p:nvPr/>
        </p:nvSpPr>
        <p:spPr bwMode="auto">
          <a:xfrm>
            <a:off x="2339752" y="188640"/>
            <a:ext cx="680424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2000" b="1" dirty="0">
                <a:latin typeface="Calibri" pitchFamily="34" charset="0"/>
              </a:rPr>
              <a:t>FUENTES DE INFORMACIÓN PARA LA BÚSQUEDA DE EMPLEO</a:t>
            </a:r>
          </a:p>
        </p:txBody>
      </p:sp>
      <p:sp>
        <p:nvSpPr>
          <p:cNvPr id="30" name="29 Rectángulo redondeado"/>
          <p:cNvSpPr/>
          <p:nvPr/>
        </p:nvSpPr>
        <p:spPr>
          <a:xfrm rot="16200000">
            <a:off x="-2484784" y="3501008"/>
            <a:ext cx="59046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b="1" dirty="0"/>
              <a:t>FUENTES DE INFORMACIÓN PARA LA BÚSQUEDA DE EMPLEO</a:t>
            </a:r>
          </a:p>
        </p:txBody>
      </p:sp>
      <p:cxnSp>
        <p:nvCxnSpPr>
          <p:cNvPr id="52" name="51 Conector recto"/>
          <p:cNvCxnSpPr>
            <a:stCxn id="124" idx="3"/>
            <a:endCxn id="28" idx="1"/>
          </p:cNvCxnSpPr>
          <p:nvPr/>
        </p:nvCxnSpPr>
        <p:spPr>
          <a:xfrm>
            <a:off x="3059832" y="19168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6" name="135 Conector recto"/>
          <p:cNvCxnSpPr>
            <a:stCxn id="93" idx="3"/>
            <a:endCxn id="99" idx="1"/>
          </p:cNvCxnSpPr>
          <p:nvPr/>
        </p:nvCxnSpPr>
        <p:spPr>
          <a:xfrm>
            <a:off x="4132248" y="4185084"/>
            <a:ext cx="655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95" idx="3"/>
            <a:endCxn id="97" idx="1"/>
          </p:cNvCxnSpPr>
          <p:nvPr/>
        </p:nvCxnSpPr>
        <p:spPr>
          <a:xfrm>
            <a:off x="3635896" y="501317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139 Conector recto"/>
          <p:cNvCxnSpPr>
            <a:cxnSpLocks/>
            <a:stCxn id="98" idx="3"/>
            <a:endCxn id="94" idx="1"/>
          </p:cNvCxnSpPr>
          <p:nvPr/>
        </p:nvCxnSpPr>
        <p:spPr>
          <a:xfrm>
            <a:off x="3635896" y="57332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141 Conector recto"/>
          <p:cNvCxnSpPr>
            <a:stCxn id="112" idx="3"/>
          </p:cNvCxnSpPr>
          <p:nvPr/>
        </p:nvCxnSpPr>
        <p:spPr>
          <a:xfrm>
            <a:off x="3635896" y="645333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54 Conector recto de flecha"/>
          <p:cNvCxnSpPr>
            <a:stCxn id="116" idx="3"/>
            <a:endCxn id="120" idx="1"/>
          </p:cNvCxnSpPr>
          <p:nvPr/>
        </p:nvCxnSpPr>
        <p:spPr>
          <a:xfrm>
            <a:off x="4526010" y="3429000"/>
            <a:ext cx="357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Flecha a la derecha con muesca"/>
          <p:cNvSpPr/>
          <p:nvPr/>
        </p:nvSpPr>
        <p:spPr>
          <a:xfrm>
            <a:off x="899592" y="3284984"/>
            <a:ext cx="360040" cy="288032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110 Flecha a la derecha con muesca"/>
          <p:cNvSpPr/>
          <p:nvPr/>
        </p:nvSpPr>
        <p:spPr>
          <a:xfrm>
            <a:off x="899592" y="4005064"/>
            <a:ext cx="360040" cy="36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112 Flecha a la derecha con muesca"/>
          <p:cNvSpPr/>
          <p:nvPr/>
        </p:nvSpPr>
        <p:spPr>
          <a:xfrm>
            <a:off x="899592" y="4797152"/>
            <a:ext cx="360040" cy="36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Flecha a la derecha con muesca"/>
          <p:cNvSpPr/>
          <p:nvPr/>
        </p:nvSpPr>
        <p:spPr>
          <a:xfrm>
            <a:off x="899592" y="5589240"/>
            <a:ext cx="360040" cy="36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4 Flecha a la derecha con muesca"/>
          <p:cNvSpPr/>
          <p:nvPr/>
        </p:nvSpPr>
        <p:spPr>
          <a:xfrm>
            <a:off x="899592" y="6237312"/>
            <a:ext cx="360040" cy="36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17 Flecha a la derecha con muesca"/>
          <p:cNvSpPr/>
          <p:nvPr/>
        </p:nvSpPr>
        <p:spPr>
          <a:xfrm>
            <a:off x="899592" y="1772816"/>
            <a:ext cx="360040" cy="36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120 Flecha a la derecha con muesca"/>
          <p:cNvSpPr/>
          <p:nvPr/>
        </p:nvSpPr>
        <p:spPr>
          <a:xfrm>
            <a:off x="899592" y="2636912"/>
            <a:ext cx="360040" cy="288032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Picture 2" descr="CES Juan Pablo II">
            <a:extLst>
              <a:ext uri="{FF2B5EF4-FFF2-40B4-BE49-F238E27FC236}">
                <a16:creationId xmlns:a16="http://schemas.microsoft.com/office/drawing/2014/main" id="{BC5A18A5-E649-43E9-B3EC-0086411D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75382" cy="76470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27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5" grpId="0" animBg="1"/>
      <p:bldP spid="66" grpId="0" animBg="1"/>
      <p:bldP spid="116" grpId="0" animBg="1"/>
      <p:bldP spid="120" grpId="0" animBg="1"/>
      <p:bldP spid="39" grpId="0" animBg="1"/>
      <p:bldP spid="43" grpId="0" animBg="1"/>
      <p:bldP spid="124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12" grpId="0" animBg="1"/>
      <p:bldP spid="131" grpId="0" animBg="1"/>
      <p:bldP spid="30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8" grpId="0" animBg="1"/>
      <p:bldP spid="1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</TotalTime>
  <Words>2653</Words>
  <Application>Microsoft Office PowerPoint</Application>
  <PresentationFormat>Presentación en pantalla (4:3)</PresentationFormat>
  <Paragraphs>415</Paragraphs>
  <Slides>29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¿Todavía no tienes claro que es europass?</vt:lpstr>
      <vt:lpstr>Y ahora… ¿cómo realizar el currículum vitae europass?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¿Qué herramientas TIC puedo utilizar en la búsqueda de empleo? </vt:lpstr>
      <vt:lpstr>Videocurrículum: un ejemplo práctico</vt:lpstr>
      <vt:lpstr>Presentación de PowerPoint</vt:lpstr>
      <vt:lpstr>Presentación de PowerPoint</vt:lpstr>
      <vt:lpstr>Presentación de PowerPoint</vt:lpstr>
      <vt:lpstr>20 preguntas y respuestas de una entrevista de trabajo para alcanzar el éxito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9</dc:title>
  <dc:creator>Usuario</dc:creator>
  <cp:lastModifiedBy>Iván Redruello Suarez</cp:lastModifiedBy>
  <cp:revision>711</cp:revision>
  <dcterms:created xsi:type="dcterms:W3CDTF">2010-11-16T18:27:16Z</dcterms:created>
  <dcterms:modified xsi:type="dcterms:W3CDTF">2023-11-07T21:15:10Z</dcterms:modified>
</cp:coreProperties>
</file>