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7"/>
  </p:notesMasterIdLst>
  <p:sldIdLst>
    <p:sldId id="256" r:id="rId2"/>
    <p:sldId id="322" r:id="rId3"/>
    <p:sldId id="324" r:id="rId4"/>
    <p:sldId id="327" r:id="rId5"/>
    <p:sldId id="357" r:id="rId6"/>
    <p:sldId id="347" r:id="rId7"/>
    <p:sldId id="329" r:id="rId8"/>
    <p:sldId id="333" r:id="rId9"/>
    <p:sldId id="338" r:id="rId10"/>
    <p:sldId id="339" r:id="rId11"/>
    <p:sldId id="348" r:id="rId12"/>
    <p:sldId id="349" r:id="rId13"/>
    <p:sldId id="332" r:id="rId14"/>
    <p:sldId id="342" r:id="rId15"/>
    <p:sldId id="343" r:id="rId16"/>
    <p:sldId id="344" r:id="rId17"/>
    <p:sldId id="345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23" r:id="rId2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1" autoAdjust="0"/>
    <p:restoredTop sz="84852" autoAdjust="0"/>
  </p:normalViewPr>
  <p:slideViewPr>
    <p:cSldViewPr>
      <p:cViewPr>
        <p:scale>
          <a:sx n="100" d="100"/>
          <a:sy n="100" d="100"/>
        </p:scale>
        <p:origin x="-516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1FB68B-FFD2-4DCC-BC96-816ACFBE04FF}" type="datetimeFigureOut">
              <a:rPr lang="ru-RU"/>
              <a:pPr>
                <a:defRPr/>
              </a:pPr>
              <a:t>05.05.2016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7D0DEE4-B8B3-4584-B143-7AE167803D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509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51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175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4B3856-5760-4D92-B01E-E65A798275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8369-E1F9-4638-8087-3EF50C6048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45678-EF2D-419A-A84D-820636DBE3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1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F445D-5FAB-4FE7-93C2-4BE02A7BE0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5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662B5-7C79-4D47-9D19-43510623081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3A5A-19FD-4102-9B38-7BE5BBBE42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102C-0B5D-48B3-B650-CD4114A629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283C7-C84C-4F78-B25C-7C40178D2D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A6E4-A05B-4914-8393-5A1BC9B318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9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61ED9-606C-430E-8A5F-CA8CC2FFD90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23537-00CC-47AC-9ACD-619DC1A4C9B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7958-E5CE-4898-98AC-F30498303D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C28BA-F800-47E0-94DA-9D39114FBF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D94987C-3FDB-4D1A-9F49-720CE39A6B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74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vicon-se.ru/data/fileDB/catalog_sections_images/2015/12/b89_75f06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llab.ru" TargetMode="External"/><Relationship Id="rId2" Type="http://schemas.openxmlformats.org/officeDocument/2006/relationships/hyperlink" Target="http://www.ellab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b="1" dirty="0"/>
              <a:t>Электронная часть тахеометра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altLang="ru-RU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841268"/>
            <a:ext cx="5265738" cy="712787"/>
          </a:xfrm>
        </p:spPr>
        <p:txBody>
          <a:bodyPr/>
          <a:lstStyle/>
          <a:p>
            <a:pPr algn="ctr" eaLnBrk="1" hangingPunct="1"/>
            <a:r>
              <a:rPr lang="ru-RU" altLang="ru-RU" sz="2200" dirty="0"/>
              <a:t>Москва 201</a:t>
            </a:r>
            <a:r>
              <a:rPr lang="en-US" altLang="ru-RU" sz="2200" dirty="0"/>
              <a:t>6</a:t>
            </a:r>
            <a:endParaRPr lang="ru-RU" altLang="ru-RU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15449" y="4401109"/>
            <a:ext cx="526573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ru-RU" altLang="ru-RU" sz="2200" kern="0" dirty="0"/>
              <a:t>Р.А. Перковский</a:t>
            </a:r>
          </a:p>
          <a:p>
            <a:pPr algn="ctr" eaLnBrk="1" hangingPunct="1"/>
            <a:r>
              <a:rPr lang="ru-RU" altLang="ru-RU" sz="1800" kern="0" dirty="0"/>
              <a:t>к.т.н. генеральный директор </a:t>
            </a:r>
            <a:endParaRPr lang="ru-RU" altLang="ru-RU" sz="2200" kern="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4000" kern="0" dirty="0">
                <a:solidFill>
                  <a:schemeClr val="tx1"/>
                </a:solidFill>
              </a:rPr>
              <a:t>ЗАО «Лаборатория Электроники» </a:t>
            </a:r>
            <a:endParaRPr lang="ru-RU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Лазер </a:t>
            </a:r>
            <a:r>
              <a:rPr lang="en-US" sz="2800" kern="0" dirty="0">
                <a:solidFill>
                  <a:schemeClr val="tx1"/>
                </a:solidFill>
              </a:rPr>
              <a:t>IFL-E</a:t>
            </a:r>
            <a:r>
              <a:rPr lang="ru-RU" sz="2800" kern="0" dirty="0">
                <a:solidFill>
                  <a:schemeClr val="tx1"/>
                </a:solidFill>
              </a:rPr>
              <a:t>4</a:t>
            </a:r>
            <a:r>
              <a:rPr lang="en-US" sz="2800" kern="0" dirty="0">
                <a:solidFill>
                  <a:schemeClr val="tx1"/>
                </a:solidFill>
              </a:rPr>
              <a:t>5 (</a:t>
            </a:r>
            <a:r>
              <a:rPr lang="ru-RU" sz="2800" kern="0" dirty="0">
                <a:solidFill>
                  <a:schemeClr val="tx1"/>
                </a:solidFill>
              </a:rPr>
              <a:t>Институт физики </a:t>
            </a:r>
            <a:r>
              <a:rPr lang="ru-RU" sz="2800" kern="0" dirty="0" err="1">
                <a:solidFill>
                  <a:schemeClr val="tx1"/>
                </a:solidFill>
              </a:rPr>
              <a:t>Белоруси</a:t>
            </a:r>
            <a:r>
              <a:rPr lang="ru-RU" sz="2800" kern="0" dirty="0">
                <a:solidFill>
                  <a:schemeClr val="tx1"/>
                </a:solidFill>
              </a:rPr>
              <a:t>) 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Roman\AppData\Local\Microsoft\Windows\Temporary Internet Files\Content.Outlook\ZBSML6UN\Er_glass_4mJ_10ns_pulse_length (00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340768"/>
            <a:ext cx="763284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9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Аттенюатор с переменным пропусканием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6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41168"/>
            <a:ext cx="1836837" cy="18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41846" y="1340768"/>
            <a:ext cx="7632848" cy="4824536"/>
          </a:xfrm>
        </p:spPr>
        <p:txBody>
          <a:bodyPr rtlCol="0">
            <a:normAutofit fontScale="55000" lnSpcReduction="20000"/>
          </a:bodyPr>
          <a:lstStyle/>
          <a:p>
            <a:pPr marL="91440" indent="-91440" algn="just" fontAlgn="auto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ru-RU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Рельефно-фазовые аттенюаторы (дифракционные)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algn="just" fontAlgn="auto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 </a:t>
            </a:r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Фазовые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световой пучок, проходя через дифракционную решётку, разлагается на несколько дифракционных порядков, которые блокируются диафрагмой.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00B050"/>
                </a:solidFill>
              </a:rPr>
              <a:t>Преимущества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разрушаются под действием мощных лазерных излучений.</a:t>
            </a: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FF0000"/>
                </a:solidFill>
              </a:rPr>
              <a:t>Недостатки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возможно использовать, если длина волны сопоставима с периодом решетки. </a:t>
            </a:r>
          </a:p>
          <a:p>
            <a:pPr marL="384048" lvl="1" indent="-182880" algn="just" fontAlgn="auto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 </a:t>
            </a:r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Амплитудные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световой пучок, проходя через дифракционную решётку, поглощается рельефной структурой.</a:t>
            </a: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00B050"/>
                </a:solidFill>
              </a:rPr>
              <a:t>Преимущества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выявлены.</a:t>
            </a: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FF0000"/>
                </a:solidFill>
              </a:rPr>
              <a:t>Недостатки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низкий порог разрушения, вследствие чего быстрое разрушение рельефа.</a:t>
            </a:r>
          </a:p>
          <a:p>
            <a:pPr marL="91440" indent="-91440" algn="just" fontAlgn="auto"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ru-RU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Аттенюаторы на </a:t>
            </a:r>
            <a:r>
              <a:rPr lang="en-US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PTR-</a:t>
            </a:r>
            <a:r>
              <a:rPr lang="ru-RU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стекле</a:t>
            </a:r>
            <a:r>
              <a:rPr lang="en-US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основе аттенюатора лежит процесс фото-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термо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-индуцированной кристаллизации стекла. За счет внедрения в стекло необходимых элементов происходит поглощения световых пучков.</a:t>
            </a: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00B050"/>
                </a:solidFill>
              </a:rPr>
              <a:t>Преимущества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высокий порог разрушения, возможность работать на любых длинах волн.</a:t>
            </a:r>
          </a:p>
          <a:p>
            <a:pPr marL="201168" lvl="1" indent="0" algn="just" fontAlgn="auto">
              <a:buFont typeface="Calibri" panose="020F0502020204030204" pitchFamily="34" charset="0"/>
              <a:buNone/>
              <a:defRPr/>
            </a:pPr>
            <a:r>
              <a:rPr lang="ru-RU" u="sng" dirty="0">
                <a:solidFill>
                  <a:srgbClr val="FF0000"/>
                </a:solidFill>
              </a:rPr>
              <a:t>Недостатки</a:t>
            </a:r>
            <a:r>
              <a:rPr lang="en-US" u="sng" dirty="0">
                <a:solidFill>
                  <a:srgbClr val="FF0000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выявлены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43800" cy="39604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Сравнительный анализ технических характеристик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596504" y="1537098"/>
          <a:ext cx="7854552" cy="439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4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9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91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20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0068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200" dirty="0"/>
                        <a:t>Характеристики</a:t>
                      </a: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«</a:t>
                      </a:r>
                      <a:r>
                        <a:rPr lang="en-US" sz="1400" dirty="0"/>
                        <a:t>Reynard Corporation</a:t>
                      </a:r>
                      <a:r>
                        <a:rPr lang="ru-RU" sz="1400" dirty="0"/>
                        <a:t>»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«</a:t>
                      </a:r>
                      <a:r>
                        <a:rPr lang="en-US" sz="1400" dirty="0"/>
                        <a:t>Newport</a:t>
                      </a:r>
                      <a:r>
                        <a:rPr lang="ru-RU" sz="1400" dirty="0"/>
                        <a:t>»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«</a:t>
                      </a:r>
                      <a:r>
                        <a:rPr lang="en-US" sz="1400" dirty="0" err="1"/>
                        <a:t>Thorlabs</a:t>
                      </a:r>
                      <a:r>
                        <a:rPr lang="ru-RU" sz="1400" dirty="0"/>
                        <a:t>»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ООО «МНГС»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ЗАО «Дифракция»</a:t>
                      </a:r>
                      <a:r>
                        <a:rPr lang="en-US" sz="1100" dirty="0"/>
                        <a:t>,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г. Новосибирск</a:t>
                      </a:r>
                      <a:endParaRPr lang="ru-RU" sz="1100" dirty="0"/>
                    </a:p>
                  </a:txBody>
                  <a:tcPr marL="68579" marR="68579" marT="34284" marB="3428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317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Длина волны </a:t>
                      </a:r>
                      <a:r>
                        <a:rPr lang="el-GR" sz="1400" baseline="0" dirty="0">
                          <a:solidFill>
                            <a:schemeClr val="bg1"/>
                          </a:solidFill>
                        </a:rPr>
                        <a:t>λ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baseline="0" dirty="0" err="1">
                          <a:solidFill>
                            <a:schemeClr val="bg1"/>
                          </a:solidFill>
                        </a:rPr>
                        <a:t>нм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200 … 2500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200 … 2000</a:t>
                      </a:r>
                    </a:p>
                  </a:txBody>
                  <a:tcPr marL="68579" marR="68579" marT="34284" marB="3428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350 … 1200</a:t>
                      </a:r>
                    </a:p>
                  </a:txBody>
                  <a:tcPr marL="68579" marR="68579" marT="34284" marB="342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1560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1064, 800, 532, 355, 266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317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Рабочий угол </a:t>
                      </a:r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град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100 … 360</a:t>
                      </a:r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/>
                        <a:t>0 … 360</a:t>
                      </a:r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 … 270</a:t>
                      </a:r>
                    </a:p>
                  </a:txBody>
                  <a:tcPr marL="68579" marR="68579" marT="34284" marB="34284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/>
                        <a:t>10 … 360</a:t>
                      </a:r>
                    </a:p>
                  </a:txBody>
                  <a:tcPr marL="68579" marR="68579" marT="34284" marB="34284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/>
                        <a:t>10 … 360</a:t>
                      </a:r>
                    </a:p>
                  </a:txBody>
                  <a:tcPr marL="68579" marR="68579" marT="34284" marB="3428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528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Порог разрушения,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Вт/см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^2]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/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мДж/см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^2]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&lt; 30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Вт/см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^2, </a:t>
                      </a:r>
                    </a:p>
                    <a:p>
                      <a:pPr algn="ctr"/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не раб. с импульсным лазером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75 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</a:rPr>
                        <a:t>Вт/см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^2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/>
                      <a:r>
                        <a:rPr lang="ru-RU" sz="1400" baseline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ru-RU" sz="1400" baseline="0" dirty="0"/>
                        <a:t>мДж/см</a:t>
                      </a:r>
                      <a:r>
                        <a:rPr lang="en-US" sz="1400" baseline="0" dirty="0"/>
                        <a:t>^2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  <a:p>
                      <a:pPr algn="ctr"/>
                      <a:r>
                        <a:rPr lang="ru-RU" sz="1400" b="0" dirty="0"/>
                        <a:t>Информации</a:t>
                      </a:r>
                      <a:r>
                        <a:rPr lang="ru-RU" sz="1400" b="0" baseline="0" dirty="0"/>
                        <a:t> нет</a:t>
                      </a:r>
                      <a:endParaRPr lang="ru-RU" sz="1400" b="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кДж/см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, до 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t = 400°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Дж/см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</a:p>
                    <a:p>
                      <a:pPr algn="ctr"/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1 кВт/см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^2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1528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Относительный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к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оэффициент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пропускания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</a:t>
                      </a:r>
                      <a:r>
                        <a:rPr lang="ru-RU" sz="1400" baseline="0" dirty="0"/>
                        <a:t> - </a:t>
                      </a:r>
                      <a:r>
                        <a:rPr lang="ru-RU" sz="1400" dirty="0"/>
                        <a:t>1.0</a:t>
                      </a:r>
                      <a:r>
                        <a:rPr lang="ru-RU" sz="1400" baseline="0" dirty="0"/>
                        <a:t> … 0 - 5.0</a:t>
                      </a:r>
                      <a:endParaRPr lang="ru-RU" sz="1400" dirty="0"/>
                    </a:p>
                    <a:p>
                      <a:pPr algn="ctr"/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</a:t>
                      </a:r>
                      <a:r>
                        <a:rPr lang="ru-RU" sz="1400" baseline="0" dirty="0"/>
                        <a:t> - </a:t>
                      </a:r>
                      <a:r>
                        <a:rPr lang="ru-RU" sz="1400" dirty="0"/>
                        <a:t>1.0/0 - 2.0</a:t>
                      </a:r>
                      <a:r>
                        <a:rPr lang="ru-RU" sz="1400" baseline="0" dirty="0"/>
                        <a:t>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/>
                        <a:t>0 - 4.0</a:t>
                      </a:r>
                      <a:endParaRPr lang="ru-RU" sz="1400" dirty="0"/>
                    </a:p>
                    <a:p>
                      <a:pPr algn="ctr"/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ru-RU" sz="1400" dirty="0"/>
                        <a:t>0 - 2.0</a:t>
                      </a:r>
                      <a:r>
                        <a:rPr lang="ru-RU" sz="1400" baseline="0" dirty="0"/>
                        <a:t> / 0 - 4.0</a:t>
                      </a:r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0 - 2.0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 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en-US" sz="1400" dirty="0"/>
                        <a:t>0 – 1</a:t>
                      </a:r>
                      <a:r>
                        <a:rPr lang="ru-RU" sz="1400" dirty="0"/>
                        <a:t>.0</a:t>
                      </a:r>
                    </a:p>
                  </a:txBody>
                  <a:tcPr marL="68579" marR="68579" marT="34284" marB="3428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788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Габариты аттенюатора,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мм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79" marR="68579" marT="34284" marB="34284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en-US" sz="1400" dirty="0"/>
                        <a:t>Ø</a:t>
                      </a:r>
                      <a:r>
                        <a:rPr lang="ru-RU" sz="1400" dirty="0"/>
                        <a:t>25,</a:t>
                      </a:r>
                      <a:r>
                        <a:rPr lang="ru-RU" sz="1400" baseline="0" dirty="0"/>
                        <a:t> 50</a:t>
                      </a:r>
                      <a:r>
                        <a:rPr lang="en-US" sz="1400" baseline="0" dirty="0"/>
                        <a:t> </a:t>
                      </a:r>
                      <a:r>
                        <a:rPr lang="ru-RU" sz="1400" baseline="0" dirty="0"/>
                        <a:t>… 200</a:t>
                      </a:r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  <a:p>
                      <a:pPr algn="ctr"/>
                      <a:r>
                        <a:rPr lang="en-US" sz="1400" dirty="0"/>
                        <a:t>Ø</a:t>
                      </a:r>
                      <a:r>
                        <a:rPr lang="ru-RU" sz="1400" dirty="0"/>
                        <a:t>25,</a:t>
                      </a:r>
                      <a:r>
                        <a:rPr lang="ru-RU" sz="1400" baseline="0" dirty="0"/>
                        <a:t> 50, 100</a:t>
                      </a:r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Ø</a:t>
                      </a:r>
                      <a:r>
                        <a:rPr lang="ru-RU" sz="1400" dirty="0"/>
                        <a:t>25,</a:t>
                      </a:r>
                      <a:r>
                        <a:rPr lang="ru-RU" sz="1400" baseline="0" dirty="0"/>
                        <a:t> 50, 100</a:t>
                      </a:r>
                      <a:endParaRPr lang="ru-RU" sz="1400" dirty="0"/>
                    </a:p>
                    <a:p>
                      <a:pPr algn="ctr"/>
                      <a:endParaRPr lang="ru-RU" sz="1400" dirty="0"/>
                    </a:p>
                  </a:txBody>
                  <a:tcPr marL="68579" marR="68579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 </a:t>
                      </a:r>
                      <a:r>
                        <a:rPr lang="en-US" sz="1400" dirty="0"/>
                        <a:t>Ø</a:t>
                      </a:r>
                      <a:r>
                        <a:rPr lang="ru-RU" sz="1400" dirty="0"/>
                        <a:t>50</a:t>
                      </a:r>
                    </a:p>
                  </a:txBody>
                  <a:tcPr marL="68579" marR="68579" marT="34284" marB="3428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Ø60</a:t>
                      </a:r>
                      <a:r>
                        <a:rPr lang="ru-RU" sz="1400" dirty="0"/>
                        <a:t>,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10</a:t>
                      </a:r>
                      <a:r>
                        <a:rPr lang="ru-RU" sz="1400" baseline="0" dirty="0"/>
                        <a:t>0</a:t>
                      </a:r>
                      <a:endParaRPr lang="ru-RU" sz="1400" dirty="0"/>
                    </a:p>
                  </a:txBody>
                  <a:tcPr marL="68579" marR="68579" marT="34284" marB="3428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5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Моторизованная ирисовая диафрагма 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http://vicon-se.ru/data/fileDB/catalog_sections_images/2015/12/2be_c594d.jpg">
            <a:hlinkClick r:id="rId2" tooltip="&quot;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365566"/>
            <a:ext cx="4680520" cy="4356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899592" y="5906769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3-81 мм</a:t>
            </a:r>
          </a:p>
        </p:txBody>
      </p:sp>
      <p:pic>
        <p:nvPicPr>
          <p:cNvPr id="6" name="Рисунок 5" descr="440_cca7d - PDF-XChange View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7" t="12707" r="35431" b="9838"/>
          <a:stretch/>
        </p:blipFill>
        <p:spPr>
          <a:xfrm>
            <a:off x="4968044" y="1497181"/>
            <a:ext cx="3384375" cy="48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Фотодиод </a:t>
            </a:r>
            <a:r>
              <a:rPr lang="en-US" sz="2800" kern="0" dirty="0">
                <a:solidFill>
                  <a:schemeClr val="tx1"/>
                </a:solidFill>
              </a:rPr>
              <a:t>IAG080X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4392488" cy="295053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17033"/>
            <a:ext cx="4577941" cy="2950536"/>
          </a:xfrm>
          <a:prstGeom prst="rect">
            <a:avLst/>
          </a:prstGeom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72" y="3394707"/>
            <a:ext cx="167655" cy="68586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04" y="1212514"/>
            <a:ext cx="4374044" cy="2182194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1" y="1212513"/>
            <a:ext cx="3136751" cy="22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31540" y="440668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Трансимпедансный усилитель </a:t>
            </a:r>
            <a:r>
              <a:rPr lang="en-US" sz="2800" kern="0" dirty="0">
                <a:solidFill>
                  <a:schemeClr val="tx1"/>
                </a:solidFill>
              </a:rPr>
              <a:t>OPA857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Differential Output Transimpedance Amplifier - OPA85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2796"/>
            <a:ext cx="188976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19142" y="1596858"/>
            <a:ext cx="3973338" cy="237220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59562" y="3248980"/>
            <a:ext cx="425958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Усилитель с изменяемым коэффициентом усиления  </a:t>
            </a:r>
            <a:r>
              <a:rPr lang="en-US" sz="2800" kern="0" dirty="0">
                <a:solidFill>
                  <a:schemeClr val="tx1"/>
                </a:solidFill>
              </a:rPr>
              <a:t>LMH6881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160390"/>
            <a:ext cx="3108960" cy="23012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028" y="1628800"/>
            <a:ext cx="3744416" cy="216024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19572" y="3471284"/>
            <a:ext cx="4464496" cy="2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25117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Вычислитель времени между импульсами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9852" y="4208898"/>
            <a:ext cx="5615940" cy="2545080"/>
          </a:xfrm>
          <a:prstGeom prst="rect">
            <a:avLst/>
          </a:prstGeom>
        </p:spPr>
      </p:pic>
      <p:pic>
        <p:nvPicPr>
          <p:cNvPr id="2" name="Рисунок 1" descr="http://www.ti.com/lit/ds/symlink/tdc7200.pdf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1" t="32070" r="51142" b="39242"/>
          <a:stretch/>
        </p:blipFill>
        <p:spPr>
          <a:xfrm>
            <a:off x="463140" y="1268760"/>
            <a:ext cx="441228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75556"/>
          </a:xfrm>
        </p:spPr>
        <p:txBody>
          <a:bodyPr/>
          <a:lstStyle/>
          <a:p>
            <a:pPr algn="ctr"/>
            <a:r>
              <a:rPr lang="ru-RU" sz="2800" dirty="0"/>
              <a:t>Процессорный модуль с ПЛИС 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EP4CE22F17I7N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06480" y="2672916"/>
            <a:ext cx="2880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Техническая спецификация:</a:t>
            </a:r>
          </a:p>
          <a:p>
            <a:r>
              <a:rPr lang="en-US" sz="1600" b="1" dirty="0"/>
              <a:t>FLASH: </a:t>
            </a:r>
            <a:endParaRPr lang="en-US" sz="1600" dirty="0"/>
          </a:p>
          <a:p>
            <a:r>
              <a:rPr lang="en-US" sz="1600" dirty="0"/>
              <a:t>QSPI FLASH 8MB </a:t>
            </a:r>
          </a:p>
          <a:p>
            <a:r>
              <a:rPr lang="en-US" sz="1600" dirty="0"/>
              <a:t>LEs(K): 22</a:t>
            </a:r>
          </a:p>
          <a:p>
            <a:r>
              <a:rPr lang="en-US" sz="1600" dirty="0"/>
              <a:t>M9K memory blocks :66</a:t>
            </a:r>
          </a:p>
          <a:p>
            <a:r>
              <a:rPr lang="en-US" sz="1600" dirty="0"/>
              <a:t>RAM (</a:t>
            </a:r>
            <a:r>
              <a:rPr lang="en-US" sz="1600" dirty="0" err="1"/>
              <a:t>kbit</a:t>
            </a:r>
            <a:r>
              <a:rPr lang="en-US" sz="1600" dirty="0"/>
              <a:t>):594</a:t>
            </a:r>
          </a:p>
          <a:p>
            <a:r>
              <a:rPr lang="en-US" sz="1600" dirty="0"/>
              <a:t>LVDS: 52</a:t>
            </a:r>
          </a:p>
          <a:p>
            <a:r>
              <a:rPr lang="en-US" sz="1600" dirty="0"/>
              <a:t>PLL: 4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5182452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29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5596"/>
          </a:xfrm>
        </p:spPr>
        <p:txBody>
          <a:bodyPr/>
          <a:lstStyle/>
          <a:p>
            <a:pPr algn="ctr"/>
            <a:r>
              <a:rPr lang="ru-RU" sz="2800" dirty="0"/>
              <a:t>Датчик атмосферного давления и температуры </a:t>
            </a:r>
            <a:r>
              <a:rPr lang="en-US" sz="2800" dirty="0"/>
              <a:t>LPS331AP</a:t>
            </a:r>
            <a:endParaRPr lang="ru-RU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8820"/>
            <a:ext cx="47307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1808820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76156" y="18808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16116" y="1736812"/>
            <a:ext cx="32763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Технические характеристики:</a:t>
            </a:r>
          </a:p>
          <a:p>
            <a:r>
              <a:rPr lang="en-US" sz="1600" dirty="0"/>
              <a:t>260 to 1260 mbar absolute pressure range</a:t>
            </a:r>
          </a:p>
          <a:p>
            <a:r>
              <a:rPr lang="en-US" sz="1600" dirty="0"/>
              <a:t>High-resolution mode: 0.020 mbar High overpressure capability: 20x full scale</a:t>
            </a:r>
          </a:p>
          <a:p>
            <a:r>
              <a:rPr lang="en-US" sz="1600" dirty="0"/>
              <a:t>Embedded temperature compensation</a:t>
            </a:r>
          </a:p>
          <a:p>
            <a:r>
              <a:rPr lang="en-US" sz="1600" dirty="0"/>
              <a:t>Embedded 24-bit ADC</a:t>
            </a:r>
          </a:p>
          <a:p>
            <a:r>
              <a:rPr lang="en-US" sz="1600" dirty="0"/>
              <a:t>Selectable ODR from 1 Hz to 25 Hz</a:t>
            </a:r>
          </a:p>
          <a:p>
            <a:r>
              <a:rPr lang="en-US" sz="1600" dirty="0"/>
              <a:t>SPI and I</a:t>
            </a:r>
            <a:r>
              <a:rPr lang="ru-RU" sz="1600" dirty="0"/>
              <a:t>2</a:t>
            </a:r>
            <a:r>
              <a:rPr lang="en-US" sz="1600" dirty="0"/>
              <a:t>C interfaces</a:t>
            </a:r>
          </a:p>
          <a:p>
            <a:r>
              <a:rPr lang="en-US" sz="1600" dirty="0"/>
              <a:t>Supply voltage: 1.71 to 3.6 V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820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kern="0" dirty="0">
                <a:solidFill>
                  <a:schemeClr val="tx1"/>
                </a:solidFill>
              </a:rPr>
              <a:t>Функциональная электронной части тахеометра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0" y="1484784"/>
            <a:ext cx="839724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0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pPr algn="ctr"/>
            <a:r>
              <a:rPr lang="ru-RU" sz="2800" dirty="0"/>
              <a:t>Датчик влажности </a:t>
            </a:r>
            <a:r>
              <a:rPr lang="en-US" sz="2800" dirty="0"/>
              <a:t>SHT20</a:t>
            </a:r>
            <a:endParaRPr lang="ru-RU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700808"/>
            <a:ext cx="3168352" cy="235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5956" y="1772816"/>
            <a:ext cx="4225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Технические характеристики:</a:t>
            </a:r>
          </a:p>
          <a:p>
            <a:r>
              <a:rPr lang="en-US" dirty="0"/>
              <a:t>Resolution 12 bit</a:t>
            </a:r>
            <a:r>
              <a:rPr lang="ru-RU" dirty="0"/>
              <a:t>   </a:t>
            </a:r>
            <a:r>
              <a:rPr lang="en-US" dirty="0"/>
              <a:t>0.04</a:t>
            </a:r>
            <a:r>
              <a:rPr lang="ru-RU" dirty="0"/>
              <a:t> </a:t>
            </a:r>
            <a:r>
              <a:rPr lang="en-US" dirty="0"/>
              <a:t>%RH</a:t>
            </a:r>
          </a:p>
          <a:p>
            <a:r>
              <a:rPr lang="ru-RU" dirty="0"/>
              <a:t>	    </a:t>
            </a:r>
            <a:r>
              <a:rPr lang="en-US" dirty="0"/>
              <a:t>8 bit</a:t>
            </a:r>
            <a:r>
              <a:rPr lang="ru-RU" dirty="0"/>
              <a:t>     </a:t>
            </a:r>
            <a:r>
              <a:rPr lang="en-US" dirty="0"/>
              <a:t>0.7</a:t>
            </a:r>
            <a:r>
              <a:rPr lang="ru-RU" dirty="0"/>
              <a:t>   </a:t>
            </a:r>
            <a:r>
              <a:rPr lang="en-US" dirty="0"/>
              <a:t>%RH</a:t>
            </a:r>
          </a:p>
          <a:p>
            <a:r>
              <a:rPr lang="en-US" dirty="0"/>
              <a:t>Accuracy</a:t>
            </a:r>
            <a:r>
              <a:rPr lang="ru-RU" dirty="0"/>
              <a:t> </a:t>
            </a:r>
            <a:r>
              <a:rPr lang="en-US" dirty="0"/>
              <a:t>tolerance</a:t>
            </a:r>
            <a:r>
              <a:rPr lang="ru-RU" dirty="0"/>
              <a:t> +\- </a:t>
            </a:r>
            <a:r>
              <a:rPr lang="en-US" dirty="0"/>
              <a:t>3.0</a:t>
            </a:r>
            <a:r>
              <a:rPr lang="ru-RU" dirty="0"/>
              <a:t> </a:t>
            </a:r>
            <a:r>
              <a:rPr lang="en-US" dirty="0"/>
              <a:t>%RH</a:t>
            </a:r>
          </a:p>
          <a:p>
            <a:r>
              <a:rPr lang="en-US" dirty="0"/>
              <a:t>Repeatability</a:t>
            </a:r>
            <a:r>
              <a:rPr lang="ru-RU" dirty="0"/>
              <a:t>          </a:t>
            </a:r>
            <a:r>
              <a:rPr lang="en-US" dirty="0"/>
              <a:t>0.1</a:t>
            </a:r>
            <a:r>
              <a:rPr lang="ru-RU" dirty="0"/>
              <a:t>   </a:t>
            </a:r>
            <a:r>
              <a:rPr lang="en-US" dirty="0"/>
              <a:t>%RH</a:t>
            </a:r>
          </a:p>
          <a:p>
            <a:r>
              <a:rPr lang="en-US" dirty="0"/>
              <a:t>Hysteresis</a:t>
            </a:r>
            <a:r>
              <a:rPr lang="ru-RU" dirty="0"/>
              <a:t>         	  </a:t>
            </a:r>
            <a:r>
              <a:rPr lang="en-US" dirty="0"/>
              <a:t>1</a:t>
            </a:r>
            <a:r>
              <a:rPr lang="ru-RU" dirty="0"/>
              <a:t>      </a:t>
            </a:r>
            <a:r>
              <a:rPr lang="en-US" dirty="0"/>
              <a:t>%RH</a:t>
            </a:r>
          </a:p>
          <a:p>
            <a:r>
              <a:rPr lang="en-US" dirty="0"/>
              <a:t>Response time</a:t>
            </a:r>
            <a:r>
              <a:rPr lang="ru-RU" dirty="0"/>
              <a:t>	  </a:t>
            </a:r>
            <a:r>
              <a:rPr lang="en-US" dirty="0"/>
              <a:t>8</a:t>
            </a:r>
            <a:r>
              <a:rPr lang="ru-RU" dirty="0"/>
              <a:t> </a:t>
            </a:r>
            <a:r>
              <a:rPr lang="en-US" dirty="0"/>
              <a:t>s</a:t>
            </a:r>
          </a:p>
          <a:p>
            <a:r>
              <a:rPr lang="en-US" dirty="0"/>
              <a:t>Operating Range</a:t>
            </a:r>
            <a:r>
              <a:rPr lang="ru-RU" dirty="0"/>
              <a:t> </a:t>
            </a:r>
            <a:r>
              <a:rPr lang="en-US" dirty="0"/>
              <a:t>0</a:t>
            </a:r>
            <a:r>
              <a:rPr lang="ru-RU" dirty="0"/>
              <a:t>..</a:t>
            </a:r>
            <a:r>
              <a:rPr lang="en-US" dirty="0"/>
              <a:t>100</a:t>
            </a:r>
            <a:r>
              <a:rPr lang="ru-RU" dirty="0"/>
              <a:t> </a:t>
            </a:r>
            <a:r>
              <a:rPr lang="en-US" dirty="0"/>
              <a:t>%RH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1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1580"/>
          </a:xfrm>
        </p:spPr>
        <p:txBody>
          <a:bodyPr/>
          <a:lstStyle/>
          <a:p>
            <a:pPr algn="ctr"/>
            <a:r>
              <a:rPr lang="ru-RU" sz="2800" dirty="0"/>
              <a:t>Скоростное АЦП </a:t>
            </a:r>
            <a:r>
              <a:rPr lang="en-US" sz="2800" dirty="0"/>
              <a:t>AD9480</a:t>
            </a:r>
            <a:endParaRPr lang="ru-R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880828"/>
            <a:ext cx="3114286" cy="22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736812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Технические характеристики:</a:t>
            </a:r>
          </a:p>
          <a:p>
            <a:r>
              <a:rPr lang="en-US" dirty="0"/>
              <a:t>8-Bit, 250 MSPS</a:t>
            </a:r>
            <a:endParaRPr lang="ru-RU" dirty="0"/>
          </a:p>
          <a:p>
            <a:r>
              <a:rPr lang="en-US" dirty="0"/>
              <a:t>DNL = ± 0.25 LSB </a:t>
            </a:r>
          </a:p>
          <a:p>
            <a:r>
              <a:rPr lang="en-US" dirty="0"/>
              <a:t>INL = ± 0.26 LSB </a:t>
            </a:r>
          </a:p>
          <a:p>
            <a:r>
              <a:rPr lang="en-US" dirty="0"/>
              <a:t>Single 3.3 V supply operation  </a:t>
            </a:r>
          </a:p>
          <a:p>
            <a:r>
              <a:rPr lang="en-US" dirty="0"/>
              <a:t>Internal 1.0 V reference </a:t>
            </a:r>
          </a:p>
          <a:p>
            <a:r>
              <a:rPr lang="en-US" dirty="0"/>
              <a:t>Single-ended or differential analog inputs </a:t>
            </a:r>
          </a:p>
          <a:p>
            <a:r>
              <a:rPr lang="en-US" dirty="0"/>
              <a:t>LVDS outputs </a:t>
            </a:r>
          </a:p>
          <a:p>
            <a:r>
              <a:rPr lang="en-US" dirty="0"/>
              <a:t>Power-down mode </a:t>
            </a:r>
          </a:p>
          <a:p>
            <a:r>
              <a:rPr lang="en-US" dirty="0"/>
              <a:t>Clock duty-cycle stabilizer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69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47564"/>
          </a:xfrm>
        </p:spPr>
        <p:txBody>
          <a:bodyPr/>
          <a:lstStyle/>
          <a:p>
            <a:pPr algn="ctr"/>
            <a:r>
              <a:rPr lang="ru-RU" sz="2800" dirty="0"/>
              <a:t>Часы реального времени </a:t>
            </a:r>
            <a:r>
              <a:rPr lang="en-US" sz="2800" dirty="0"/>
              <a:t>M41T00S</a:t>
            </a:r>
            <a:endParaRPr lang="ru-RU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608512" cy="270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8929" y="1484784"/>
            <a:ext cx="41575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Технические характеристики:</a:t>
            </a:r>
            <a:endParaRPr lang="en-US" sz="1600" dirty="0"/>
          </a:p>
          <a:p>
            <a:endParaRPr lang="ru-RU" sz="1600" dirty="0"/>
          </a:p>
          <a:p>
            <a:r>
              <a:rPr lang="en-US" sz="1600" dirty="0"/>
              <a:t>Counters for seconds, minutes, hours, day, </a:t>
            </a:r>
          </a:p>
          <a:p>
            <a:r>
              <a:rPr lang="en-US" sz="1600" dirty="0"/>
              <a:t>month, years, and century</a:t>
            </a:r>
          </a:p>
          <a:p>
            <a:r>
              <a:rPr lang="en-US" sz="1600" dirty="0"/>
              <a:t>32 kHz crystal oscillator integrating load </a:t>
            </a:r>
          </a:p>
          <a:p>
            <a:r>
              <a:rPr lang="en-US" sz="1600" dirty="0"/>
              <a:t>capacitance (12.5 pF) providing exceptional </a:t>
            </a:r>
          </a:p>
          <a:p>
            <a:r>
              <a:rPr lang="en-US" sz="1600" dirty="0"/>
              <a:t>oscillator stability and high crystal series </a:t>
            </a:r>
          </a:p>
          <a:p>
            <a:r>
              <a:rPr lang="en-US" sz="1600" dirty="0"/>
              <a:t>resistance operation</a:t>
            </a:r>
          </a:p>
          <a:p>
            <a:r>
              <a:rPr lang="en-US" sz="1600" dirty="0"/>
              <a:t>Serial interface supports I2C bus (100 kHz </a:t>
            </a:r>
          </a:p>
          <a:p>
            <a:r>
              <a:rPr lang="en-US" sz="1600" dirty="0"/>
              <a:t>protocol)</a:t>
            </a:r>
          </a:p>
          <a:p>
            <a:r>
              <a:rPr lang="en-US" sz="1600" dirty="0"/>
              <a:t>Ultra low battery supply current of 0.8 µA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typ</a:t>
            </a:r>
            <a:r>
              <a:rPr lang="en-US" sz="1600" dirty="0"/>
              <a:t> at 3 V)</a:t>
            </a:r>
          </a:p>
          <a:p>
            <a:r>
              <a:rPr lang="en-US" sz="1600" dirty="0"/>
              <a:t> 2.0 to 5.5 V clock operating voltage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71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2800" dirty="0"/>
              <a:t>ПЗУ </a:t>
            </a:r>
            <a:r>
              <a:rPr lang="en-US" sz="2800" dirty="0"/>
              <a:t>SST25VF080</a:t>
            </a:r>
            <a:endParaRPr lang="ru-RU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44824"/>
            <a:ext cx="4156167" cy="3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35996" y="1772816"/>
            <a:ext cx="41575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Технические </a:t>
            </a:r>
            <a:r>
              <a:rPr lang="ru-RU" sz="1600"/>
              <a:t>характеристики:</a:t>
            </a:r>
          </a:p>
          <a:p>
            <a:endParaRPr lang="en-US" sz="1600" dirty="0"/>
          </a:p>
          <a:p>
            <a:r>
              <a:rPr lang="en-US" sz="1600" dirty="0"/>
              <a:t>8 Mbit Serial Flash</a:t>
            </a:r>
            <a:endParaRPr lang="ru-RU" sz="1600" dirty="0"/>
          </a:p>
          <a:p>
            <a:r>
              <a:rPr lang="en-US" sz="1600" dirty="0"/>
              <a:t>Single Voltage Read and Write Operations</a:t>
            </a:r>
          </a:p>
          <a:p>
            <a:r>
              <a:rPr lang="en-US" sz="1600" dirty="0"/>
              <a:t>2.7-3.6V</a:t>
            </a:r>
          </a:p>
          <a:p>
            <a:r>
              <a:rPr lang="en-US" sz="1600" dirty="0"/>
              <a:t>SPI Compatible: Mode 0 and Mode 3</a:t>
            </a:r>
          </a:p>
          <a:p>
            <a:r>
              <a:rPr lang="en-US" sz="1600" dirty="0"/>
              <a:t>High Speed Clock Frequency</a:t>
            </a:r>
          </a:p>
          <a:p>
            <a:r>
              <a:rPr lang="en-US" sz="1600" dirty="0"/>
              <a:t> 50/66 MHz</a:t>
            </a:r>
            <a:endParaRPr lang="ru-RU" sz="1600" dirty="0"/>
          </a:p>
          <a:p>
            <a:r>
              <a:rPr lang="en-US" sz="1600" dirty="0"/>
              <a:t>Endurance: 100,000 Cycles (typical)</a:t>
            </a:r>
          </a:p>
          <a:p>
            <a:r>
              <a:rPr lang="en-US" sz="1600" dirty="0"/>
              <a:t>Greater than 100 years Data Retention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12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algn="ctr"/>
            <a:r>
              <a:rPr lang="ru-RU" sz="2800" dirty="0"/>
              <a:t>Дисплей графический </a:t>
            </a:r>
            <a:r>
              <a:rPr lang="en-US" sz="2800" dirty="0"/>
              <a:t>WEX012864</a:t>
            </a:r>
            <a:endParaRPr lang="ru-RU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1" y="1239334"/>
            <a:ext cx="4340959" cy="242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19573" y="1736812"/>
            <a:ext cx="39604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Технические характеристики: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Тип: </a:t>
            </a:r>
            <a:r>
              <a:rPr lang="en-US" sz="1600" dirty="0"/>
              <a:t>OLED</a:t>
            </a:r>
          </a:p>
          <a:p>
            <a:r>
              <a:rPr lang="ru-RU" sz="1600" dirty="0"/>
              <a:t>Разрешение: 128х64 точки</a:t>
            </a:r>
          </a:p>
          <a:p>
            <a:r>
              <a:rPr lang="ru-RU" sz="1600" dirty="0"/>
              <a:t>Температурный диапазон: -40…+80</a:t>
            </a:r>
          </a:p>
          <a:p>
            <a:r>
              <a:rPr lang="ru-RU" sz="1600" dirty="0"/>
              <a:t>Интерфейс: Параллельный</a:t>
            </a:r>
          </a:p>
          <a:p>
            <a:r>
              <a:rPr lang="ru-RU" sz="1600" dirty="0"/>
              <a:t>Контроллер: </a:t>
            </a:r>
            <a:r>
              <a:rPr lang="en-US" sz="1600" dirty="0"/>
              <a:t>SSD1305</a:t>
            </a:r>
            <a:endParaRPr lang="ru-RU" sz="1600" dirty="0"/>
          </a:p>
          <a:p>
            <a:endParaRPr lang="ru-RU" sz="16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8"/>
          <a:stretch/>
        </p:blipFill>
        <p:spPr>
          <a:xfrm>
            <a:off x="330775" y="3501008"/>
            <a:ext cx="4572509" cy="31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764" y="252890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4221088"/>
            <a:ext cx="3815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ЗАО «Лаборатория Электроники»</a:t>
            </a:r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info@ellab.ru</a:t>
            </a:r>
            <a:endParaRPr lang="ru-RU" dirty="0"/>
          </a:p>
          <a:p>
            <a:pPr algn="ctr"/>
            <a:r>
              <a:rPr lang="en-US" dirty="0">
                <a:hlinkClick r:id="rId2"/>
              </a:rPr>
              <a:t>http://www.ellab.ru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8 495 783 26 18</a:t>
            </a:r>
          </a:p>
        </p:txBody>
      </p:sp>
    </p:spTree>
    <p:extLst>
      <p:ext uri="{BB962C8B-B14F-4D97-AF65-F5344CB8AC3E}">
        <p14:creationId xmlns:p14="http://schemas.microsoft.com/office/powerpoint/2010/main" val="162626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kern="0" dirty="0">
                <a:solidFill>
                  <a:schemeClr val="tx1"/>
                </a:solidFill>
              </a:rPr>
              <a:t>Баланс мощностей в </a:t>
            </a:r>
            <a:r>
              <a:rPr lang="ru-RU" sz="2800" kern="0" dirty="0" err="1">
                <a:solidFill>
                  <a:schemeClr val="tx1"/>
                </a:solidFill>
              </a:rPr>
              <a:t>оптикоэлектронном</a:t>
            </a:r>
            <a:r>
              <a:rPr lang="ru-RU" sz="2800" kern="0" dirty="0">
                <a:solidFill>
                  <a:schemeClr val="tx1"/>
                </a:solidFill>
              </a:rPr>
              <a:t> тракте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4" y="1151681"/>
            <a:ext cx="8441221" cy="54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287525" y="346285"/>
            <a:ext cx="8748972" cy="792088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Определение положения импульса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266325"/>
            <a:ext cx="8459907" cy="52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251520" y="368660"/>
            <a:ext cx="87489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Определение дальности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1" y="1163588"/>
            <a:ext cx="9009329" cy="47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5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59532"/>
          </a:xfrm>
        </p:spPr>
        <p:txBody>
          <a:bodyPr/>
          <a:lstStyle/>
          <a:p>
            <a:pPr algn="ctr"/>
            <a:r>
              <a:rPr lang="ru-RU" sz="2800" dirty="0"/>
              <a:t>Структурная схема электронной части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8" y="1160747"/>
            <a:ext cx="8490649" cy="5592521"/>
          </a:xfrm>
        </p:spPr>
      </p:pic>
    </p:spTree>
    <p:extLst>
      <p:ext uri="{BB962C8B-B14F-4D97-AF65-F5344CB8AC3E}">
        <p14:creationId xmlns:p14="http://schemas.microsoft.com/office/powerpoint/2010/main" val="17411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Лазер </a:t>
            </a:r>
            <a:r>
              <a:rPr lang="en-US" sz="2800" kern="0" dirty="0">
                <a:solidFill>
                  <a:schemeClr val="tx1"/>
                </a:solidFill>
              </a:rPr>
              <a:t>NL-OT-17 (</a:t>
            </a:r>
            <a:r>
              <a:rPr lang="ru-RU" sz="2800" kern="0" dirty="0">
                <a:solidFill>
                  <a:schemeClr val="tx1"/>
                </a:solidFill>
              </a:rPr>
              <a:t>ИТМО, "</a:t>
            </a:r>
            <a:r>
              <a:rPr lang="ru-RU" sz="2800" kern="0" dirty="0" err="1">
                <a:solidFill>
                  <a:schemeClr val="tx1"/>
                </a:solidFill>
              </a:rPr>
              <a:t>Нела</a:t>
            </a:r>
            <a:r>
              <a:rPr lang="ru-RU" sz="2800" kern="0" dirty="0">
                <a:solidFill>
                  <a:schemeClr val="tx1"/>
                </a:solidFill>
              </a:rPr>
              <a:t>", </a:t>
            </a:r>
            <a:r>
              <a:rPr lang="en-US" sz="2800" kern="0" dirty="0" err="1">
                <a:solidFill>
                  <a:schemeClr val="tx1"/>
                </a:solidFill>
              </a:rPr>
              <a:t>Optitask</a:t>
            </a:r>
            <a:r>
              <a:rPr lang="en-US" sz="2800" kern="0" dirty="0">
                <a:solidFill>
                  <a:schemeClr val="tx1"/>
                </a:solidFill>
              </a:rPr>
              <a:t> )</a:t>
            </a:r>
            <a:r>
              <a:rPr lang="ru-RU" sz="2800" kern="0" dirty="0">
                <a:solidFill>
                  <a:schemeClr val="tx1"/>
                </a:solidFill>
              </a:rPr>
              <a:t> 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3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3897052"/>
            <a:ext cx="3972586" cy="3176972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81431"/>
              </p:ext>
            </p:extLst>
          </p:nvPr>
        </p:nvGraphicFramePr>
        <p:xfrm>
          <a:off x="323528" y="1304764"/>
          <a:ext cx="5400600" cy="342489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38800119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4223835305"/>
                    </a:ext>
                  </a:extLst>
                </a:gridCol>
              </a:tblGrid>
              <a:tr h="3640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 долговременно, 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8015152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Частота кратковременно, Гц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94128223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Расходимость, </a:t>
                      </a:r>
                      <a:r>
                        <a:rPr lang="ru-RU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мРад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0318387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Диаметр пучка, мм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6673775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Энергия, мДж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48815753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Параметры качества пучка, м2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+0.1/- 0.05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92828185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Ширина импульса, </a:t>
                      </a:r>
                      <a:r>
                        <a:rPr lang="ru-RU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нс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0336494"/>
                  </a:ext>
                </a:extLst>
              </a:tr>
              <a:tr h="36405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Мощность импульса, кВт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79547470"/>
                  </a:ext>
                </a:extLst>
              </a:tr>
              <a:tr h="424018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 x 30.5 x 16.8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70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6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Лазер </a:t>
            </a:r>
            <a:r>
              <a:rPr lang="en-US" sz="2800" kern="0" dirty="0">
                <a:solidFill>
                  <a:schemeClr val="tx1"/>
                </a:solidFill>
              </a:rPr>
              <a:t>NL-OT-17 (</a:t>
            </a:r>
            <a:r>
              <a:rPr lang="ru-RU" sz="2800" kern="0" dirty="0">
                <a:solidFill>
                  <a:schemeClr val="tx1"/>
                </a:solidFill>
              </a:rPr>
              <a:t>ИТМО, "</a:t>
            </a:r>
            <a:r>
              <a:rPr lang="ru-RU" sz="2800" kern="0" dirty="0" err="1">
                <a:solidFill>
                  <a:schemeClr val="tx1"/>
                </a:solidFill>
              </a:rPr>
              <a:t>Нела</a:t>
            </a:r>
            <a:r>
              <a:rPr lang="ru-RU" sz="2800" kern="0" dirty="0">
                <a:solidFill>
                  <a:schemeClr val="tx1"/>
                </a:solidFill>
              </a:rPr>
              <a:t>", </a:t>
            </a:r>
            <a:r>
              <a:rPr lang="en-US" sz="2800" kern="0" dirty="0" err="1">
                <a:solidFill>
                  <a:schemeClr val="tx1"/>
                </a:solidFill>
              </a:rPr>
              <a:t>Optitask</a:t>
            </a:r>
            <a:r>
              <a:rPr lang="en-US" sz="2800" kern="0" dirty="0">
                <a:solidFill>
                  <a:schemeClr val="tx1"/>
                </a:solidFill>
              </a:rPr>
              <a:t> )</a:t>
            </a:r>
            <a:r>
              <a:rPr lang="ru-RU" sz="2800" kern="0" dirty="0">
                <a:solidFill>
                  <a:schemeClr val="tx1"/>
                </a:solidFill>
              </a:rPr>
              <a:t> 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469348"/>
            <a:ext cx="6696744" cy="50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0" y="4437112"/>
            <a:ext cx="2200647" cy="249975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63141" y="368660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kern="0" dirty="0">
                <a:solidFill>
                  <a:schemeClr val="tx1"/>
                </a:solidFill>
              </a:rPr>
              <a:t>Лазер </a:t>
            </a:r>
            <a:r>
              <a:rPr lang="en-US" sz="2800" kern="0" dirty="0">
                <a:solidFill>
                  <a:schemeClr val="tx1"/>
                </a:solidFill>
              </a:rPr>
              <a:t>IFL-E</a:t>
            </a:r>
            <a:r>
              <a:rPr lang="ru-RU" sz="2800" kern="0" dirty="0">
                <a:solidFill>
                  <a:schemeClr val="tx1"/>
                </a:solidFill>
              </a:rPr>
              <a:t>4</a:t>
            </a:r>
            <a:r>
              <a:rPr lang="en-US" sz="2800" kern="0" dirty="0">
                <a:solidFill>
                  <a:schemeClr val="tx1"/>
                </a:solidFill>
              </a:rPr>
              <a:t>5 (</a:t>
            </a:r>
            <a:r>
              <a:rPr lang="ru-RU" sz="2800" kern="0" dirty="0">
                <a:solidFill>
                  <a:schemeClr val="tx1"/>
                </a:solidFill>
              </a:rPr>
              <a:t>Институт физики </a:t>
            </a:r>
            <a:r>
              <a:rPr lang="ru-RU" sz="2800" kern="0" dirty="0" err="1">
                <a:solidFill>
                  <a:schemeClr val="tx1"/>
                </a:solidFill>
              </a:rPr>
              <a:t>Белоруси</a:t>
            </a:r>
            <a:r>
              <a:rPr lang="ru-RU" sz="2800" kern="0" dirty="0">
                <a:solidFill>
                  <a:schemeClr val="tx1"/>
                </a:solidFill>
              </a:rPr>
              <a:t>) </a:t>
            </a:r>
            <a:endParaRPr lang="ru-RU" sz="4000" kern="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87499"/>
              </p:ext>
            </p:extLst>
          </p:nvPr>
        </p:nvGraphicFramePr>
        <p:xfrm>
          <a:off x="1691680" y="1340768"/>
          <a:ext cx="6696744" cy="381642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893005">
                  <a:extLst>
                    <a:ext uri="{9D8B030D-6E8A-4147-A177-3AD203B41FA5}">
                      <a16:colId xmlns:a16="http://schemas.microsoft.com/office/drawing/2014/main" xmlns="" val="3576121251"/>
                    </a:ext>
                  </a:extLst>
                </a:gridCol>
                <a:gridCol w="1803739">
                  <a:extLst>
                    <a:ext uri="{9D8B030D-6E8A-4147-A177-3AD203B41FA5}">
                      <a16:colId xmlns:a16="http://schemas.microsoft.com/office/drawing/2014/main" xmlns="" val="2161229219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Частота долговременно, Гц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88775314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Частота кратковременно, Гц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0171314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Расходимость, мРад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012102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Диаметр пучка, мм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648735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Энергия, мДж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2402872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Параметры качества пучка, м</a:t>
                      </a:r>
                      <a:r>
                        <a:rPr lang="ru-RU" sz="1800" baseline="30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&lt;1.5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70327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Ширина импульса, нс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346868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Мощность импульса, кВт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16132175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Размеры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65х40х22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9265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363653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4683</TotalTime>
  <Words>787</Words>
  <Application>Microsoft Office PowerPoint</Application>
  <PresentationFormat>Экран (4:3)</PresentationFormat>
  <Paragraphs>220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Пиксел</vt:lpstr>
      <vt:lpstr>Электронная часть тахеометра 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Структурная схема электронной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Сравнительный анализ технических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Процессорный модуль с ПЛИС   EP4CE22F17I7N</vt:lpstr>
      <vt:lpstr>Датчик атмосферного давления и температуры LPS331AP</vt:lpstr>
      <vt:lpstr>Датчик влажности SHT20</vt:lpstr>
      <vt:lpstr>Скоростное АЦП AD9480</vt:lpstr>
      <vt:lpstr>Часы реального времени M41T00S</vt:lpstr>
      <vt:lpstr>ПЗУ SST25VF080</vt:lpstr>
      <vt:lpstr>Дисплей графический WEX012864</vt:lpstr>
      <vt:lpstr>Презентация PowerPoint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Аппаратуры управления ЭР302 и ЭР303</dc:title>
  <dc:creator>Roman</dc:creator>
  <cp:lastModifiedBy>Igor</cp:lastModifiedBy>
  <cp:revision>202</cp:revision>
  <dcterms:created xsi:type="dcterms:W3CDTF">2010-02-24T15:48:11Z</dcterms:created>
  <dcterms:modified xsi:type="dcterms:W3CDTF">2016-05-05T10:16:44Z</dcterms:modified>
</cp:coreProperties>
</file>