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6" r:id="rId2"/>
    <p:sldId id="287" r:id="rId3"/>
    <p:sldId id="285" r:id="rId4"/>
    <p:sldId id="261" r:id="rId5"/>
    <p:sldId id="269" r:id="rId6"/>
    <p:sldId id="282" r:id="rId7"/>
    <p:sldId id="264" r:id="rId8"/>
    <p:sldId id="271" r:id="rId9"/>
    <p:sldId id="296" r:id="rId10"/>
    <p:sldId id="274" r:id="rId11"/>
    <p:sldId id="289" r:id="rId12"/>
    <p:sldId id="275" r:id="rId13"/>
    <p:sldId id="290" r:id="rId14"/>
    <p:sldId id="295" r:id="rId15"/>
    <p:sldId id="297" r:id="rId16"/>
    <p:sldId id="298" r:id="rId17"/>
    <p:sldId id="279" r:id="rId18"/>
    <p:sldId id="292" r:id="rId19"/>
    <p:sldId id="291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HADAB, Amal" initials="GA" lastIdx="20" clrIdx="0">
    <p:extLst>
      <p:ext uri="{19B8F6BF-5375-455C-9EA6-DF929625EA0E}">
        <p15:presenceInfo xmlns:p15="http://schemas.microsoft.com/office/powerpoint/2012/main" userId="S-1-5-21-1531082355-734649621-3782574898-24032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ABDB"/>
    <a:srgbClr val="FF531D"/>
    <a:srgbClr val="95E616"/>
    <a:srgbClr val="CC3300"/>
    <a:srgbClr val="E63700"/>
    <a:srgbClr val="FF304C"/>
    <a:srgbClr val="2B0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6358" autoAdjust="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9T17:02:16.055" idx="16">
    <p:pos x="10" y="10"/>
    <p:text>•	à travers la vue, il utilise en réalité le controleur) , manipule le model qui lui va traiter les données et va nous les retourner 
Model : les changements dans le model sont reflétés dans la vue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94666-98FB-4A44-9577-C05BB8A35F3D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11D1F-D391-43DC-8FB1-441DA209CE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20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Logo de </a:t>
            </a:r>
            <a:r>
              <a:rPr lang="en-US" dirty="0" err="1"/>
              <a:t>espadas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das </a:t>
            </a:r>
            <a:r>
              <a:rPr lang="en-US" dirty="0" err="1"/>
              <a:t>pontas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. </a:t>
            </a:r>
            <a:r>
              <a:rPr lang="en-US" dirty="0" err="1"/>
              <a:t>Sugerir</a:t>
            </a:r>
            <a:r>
              <a:rPr lang="en-US" dirty="0"/>
              <a:t> outros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imagens</a:t>
            </a:r>
            <a:r>
              <a:rPr lang="en-US" dirty="0"/>
              <a:t>/ </a:t>
            </a:r>
            <a:r>
              <a:rPr lang="en-US" dirty="0" err="1"/>
              <a:t>telefone</a:t>
            </a:r>
            <a:r>
              <a:rPr lang="en-US" dirty="0"/>
              <a:t>, </a:t>
            </a:r>
            <a:r>
              <a:rPr lang="en-US" dirty="0" err="1"/>
              <a:t>fones</a:t>
            </a:r>
            <a:r>
              <a:rPr lang="en-US" dirty="0"/>
              <a:t>.</a:t>
            </a: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552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 exemple, si on déclare un </a:t>
            </a:r>
            <a:r>
              <a:rPr lang="fr-FR" dirty="0" err="1"/>
              <a:t>contenaire</a:t>
            </a:r>
            <a:r>
              <a:rPr lang="fr-FR" dirty="0"/>
              <a:t> pour notre </a:t>
            </a:r>
            <a:r>
              <a:rPr lang="fr-FR" dirty="0" err="1"/>
              <a:t>factory</a:t>
            </a:r>
            <a:r>
              <a:rPr lang="fr-FR" dirty="0"/>
              <a:t>, on retourne que ce qui a été déclaré dans notre </a:t>
            </a:r>
            <a:r>
              <a:rPr lang="fr-FR" dirty="0" err="1"/>
              <a:t>srv</a:t>
            </a:r>
            <a:r>
              <a:rPr lang="fr-FR" dirty="0"/>
              <a:t>, donc ce qu'il y a </a:t>
            </a:r>
            <a:r>
              <a:rPr lang="fr-FR" dirty="0" err="1"/>
              <a:t>a</a:t>
            </a:r>
            <a:r>
              <a:rPr lang="fr-FR" dirty="0"/>
              <a:t> l'</a:t>
            </a:r>
            <a:r>
              <a:rPr lang="fr-FR" dirty="0" err="1"/>
              <a:t>exterieur</a:t>
            </a:r>
            <a:r>
              <a:rPr lang="fr-FR" dirty="0"/>
              <a:t> de l'objet ne sera pas accessible depuis notre </a:t>
            </a:r>
            <a:r>
              <a:rPr lang="fr-FR" dirty="0" err="1"/>
              <a:t>controleur</a:t>
            </a:r>
            <a:endParaRPr lang="fr-FR" dirty="0"/>
          </a:p>
          <a:p>
            <a:r>
              <a:rPr lang="fr-FR" dirty="0"/>
              <a:t>provider, c’est plutôt de le configuration</a:t>
            </a:r>
            <a:r>
              <a:rPr lang="fr-FR" baseline="0" dirty="0"/>
              <a:t>, </a:t>
            </a:r>
            <a:r>
              <a:rPr lang="fr-FR" dirty="0"/>
              <a:t>fournit un objet instancié par le constructeur </a:t>
            </a:r>
            <a:r>
              <a:rPr lang="fr-FR" dirty="0" err="1"/>
              <a:t>appeller</a:t>
            </a:r>
            <a:r>
              <a:rPr lang="fr-FR" dirty="0"/>
              <a:t> avec le $</a:t>
            </a:r>
            <a:r>
              <a:rPr lang="fr-FR" dirty="0" err="1"/>
              <a:t>get</a:t>
            </a:r>
            <a:br>
              <a:rPr lang="fr-FR" dirty="0"/>
            </a:br>
            <a:r>
              <a:rPr lang="fr-FR" dirty="0"/>
              <a:t>Il faut juste noter que les services </a:t>
            </a:r>
            <a:r>
              <a:rPr lang="fr-FR" dirty="0" err="1"/>
              <a:t>Derive</a:t>
            </a:r>
            <a:r>
              <a:rPr lang="fr-FR" dirty="0"/>
              <a:t> des </a:t>
            </a:r>
            <a:r>
              <a:rPr lang="fr-FR" dirty="0" err="1"/>
              <a:t>factorys</a:t>
            </a:r>
            <a:r>
              <a:rPr lang="fr-FR" dirty="0"/>
              <a:t> qui eux </a:t>
            </a:r>
            <a:r>
              <a:rPr lang="fr-FR" dirty="0" err="1"/>
              <a:t>derive</a:t>
            </a:r>
            <a:r>
              <a:rPr lang="fr-FR" dirty="0"/>
              <a:t> des providers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1D1F-D391-43DC-8FB1-441DA209CE5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367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directives sont des marqueurs HTML (les directives peuvent prendre différentes formes , attributs, balises, </a:t>
            </a:r>
            <a:r>
              <a:rPr lang="fr-FR" dirty="0" err="1"/>
              <a:t>ouo</a:t>
            </a:r>
            <a:r>
              <a:rPr lang="fr-FR" dirty="0"/>
              <a:t> classes …) permettant d’attacher un comportement spécifique à un élément du DOM (définition d’évènement par exemple) ou encore de transformer un élément et ses enfants</a:t>
            </a:r>
            <a:br>
              <a:rPr lang="fr-FR" dirty="0"/>
            </a:br>
            <a:r>
              <a:rPr lang="fr-FR" dirty="0"/>
              <a:t>les directives customisé est un bon moyen de réutiliser le code. on l'insère dans notre code HTML a chaque fois qu'on a besoin sans réécrire du code</a:t>
            </a:r>
            <a:br>
              <a:rPr lang="fr-FR" dirty="0"/>
            </a:br>
            <a:r>
              <a:rPr lang="fr-FR" dirty="0"/>
              <a:t>Les directives crée de nouveaux comportements et modifie le DOM de notre page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1D1F-D391-43DC-8FB1-441DA209CE5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984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Gérer</a:t>
            </a:r>
            <a:r>
              <a:rPr lang="fr-FR" baseline="0" dirty="0"/>
              <a:t> les transitions entre les différentes pages et savoir ce qu’on doit charger </a:t>
            </a:r>
            <a:br>
              <a:rPr lang="fr-FR" baseline="0" dirty="0"/>
            </a:br>
            <a:r>
              <a:rPr lang="fr-FR" baseline="0" dirty="0"/>
              <a:t>Si, on veut afficher d’autres éléments, on a besoin de plusieurs pages, comme on est en SPA, on aura besoin de plusieurs morceaux d’application et tout ce </a:t>
            </a:r>
            <a:r>
              <a:rPr lang="fr-FR" b="1" baseline="0" dirty="0"/>
              <a:t>RELIER avec une URL particulière</a:t>
            </a:r>
          </a:p>
          <a:p>
            <a:r>
              <a:rPr lang="fr-FR" b="1" baseline="0" dirty="0"/>
              <a:t>Si vous vous rappelez, on a dit que les services providers sont mis en place principalement pour tout ce qui est configuration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1D1F-D391-43DC-8FB1-441DA209CE5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368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Logo de </a:t>
            </a:r>
            <a:r>
              <a:rPr lang="en-US" dirty="0" err="1"/>
              <a:t>espadas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das </a:t>
            </a:r>
            <a:r>
              <a:rPr lang="en-US" dirty="0" err="1"/>
              <a:t>pontas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. </a:t>
            </a:r>
            <a:r>
              <a:rPr lang="en-US" dirty="0" err="1"/>
              <a:t>Sugerir</a:t>
            </a:r>
            <a:r>
              <a:rPr lang="en-US" dirty="0"/>
              <a:t> outros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imagens</a:t>
            </a:r>
            <a:r>
              <a:rPr lang="en-US" dirty="0"/>
              <a:t>/ </a:t>
            </a:r>
            <a:r>
              <a:rPr lang="en-US" dirty="0" err="1"/>
              <a:t>telefone</a:t>
            </a:r>
            <a:r>
              <a:rPr lang="en-US" dirty="0"/>
              <a:t>, </a:t>
            </a:r>
            <a:r>
              <a:rPr lang="en-US" dirty="0" err="1"/>
              <a:t>fones</a:t>
            </a:r>
            <a:r>
              <a:rPr lang="en-US" dirty="0"/>
              <a:t>.</a:t>
            </a: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411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Box </a:t>
            </a:r>
            <a:r>
              <a:rPr lang="en-US" dirty="0" err="1"/>
              <a:t>atras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desnecessario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baseline="0" dirty="0" err="1"/>
              <a:t>Deixar</a:t>
            </a:r>
            <a:r>
              <a:rPr lang="en-US" baseline="0" dirty="0"/>
              <a:t> o layout </a:t>
            </a:r>
            <a:r>
              <a:rPr lang="en-US" baseline="0" dirty="0" err="1"/>
              <a:t>mais</a:t>
            </a:r>
            <a:r>
              <a:rPr lang="en-US" baseline="0" dirty="0"/>
              <a:t> simples.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652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C’est pour cela qu’on dit qu’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un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parce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le seul langage qui s’exécute dans un navigateur et qui nous permet de changer le contenu de la page après qu’elle soit chargée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nous arrive même de changer le contenu de toute la page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sans envoyer une seule requête au serveur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c’est ce principe qui a rendu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 populaire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1D1F-D391-43DC-8FB1-441DA209CE5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574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peut se demander pourquoi on choisit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pas un autre, déjà,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ne peut pas dire qu’un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meilleur qu’un autre, chacun à son approche. Par rapport à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backbone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bcp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choses, du coup lorsqu’on va écrire notre application, elle va être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bcp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plus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à écrire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Ça a des avantages mais ça à aussi des inconvénients, si on veut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comportements différents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ce qui ont été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créé par défaut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ça va être un p’tit peu plus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compliqué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ceci étant dit que le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n’est en aucun cas limitant (y a une grande communauté)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1D1F-D391-43DC-8FB1-441DA209CE5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3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vue est présentée</a:t>
            </a:r>
            <a:r>
              <a:rPr lang="fr-FR" baseline="0" dirty="0"/>
              <a:t> à l’utilisateur et </a:t>
            </a:r>
            <a:r>
              <a:rPr lang="fr-FR" dirty="0"/>
              <a:t>à travers la vue, (l’utilisateur utilise en réalité le contrôleur) , le contrôleur manipule le model qui lui va traiter les données et va nous les retourner </a:t>
            </a:r>
          </a:p>
          <a:p>
            <a:r>
              <a:rPr lang="fr-FR" dirty="0"/>
              <a:t>Model : les changements dans le model sont reflétés dans la vue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1D1F-D391-43DC-8FB1-441DA209CE5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82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Vues</a:t>
            </a:r>
            <a:r>
              <a:rPr lang="fr-FR" dirty="0"/>
              <a:t>: ce qu'on affiche et ce que l'utilisateur voit</a:t>
            </a:r>
          </a:p>
          <a:p>
            <a:r>
              <a:rPr lang="fr-FR" b="1" dirty="0"/>
              <a:t>CTRL</a:t>
            </a:r>
            <a:r>
              <a:rPr lang="fr-FR" dirty="0"/>
              <a:t>: Logique métier derrière la vue</a:t>
            </a:r>
          </a:p>
          <a:p>
            <a:r>
              <a:rPr lang="fr-FR" b="1" dirty="0"/>
              <a:t>SCOPE</a:t>
            </a:r>
            <a:r>
              <a:rPr lang="fr-FR" dirty="0"/>
              <a:t>: Contexte qui contient le model accessible derrière les </a:t>
            </a:r>
            <a:r>
              <a:rPr lang="fr-FR" dirty="0" err="1"/>
              <a:t>controleurs</a:t>
            </a:r>
            <a:endParaRPr lang="fr-FR" dirty="0"/>
          </a:p>
          <a:p>
            <a:r>
              <a:rPr lang="fr-FR" dirty="0"/>
              <a:t>Il est entre la vue et le </a:t>
            </a:r>
            <a:r>
              <a:rPr lang="fr-FR" dirty="0" err="1"/>
              <a:t>controleur</a:t>
            </a:r>
            <a:endParaRPr lang="fr-FR" dirty="0"/>
          </a:p>
          <a:p>
            <a:r>
              <a:rPr lang="fr-FR" b="1" dirty="0"/>
              <a:t>DATABINDING</a:t>
            </a:r>
            <a:r>
              <a:rPr lang="fr-FR" dirty="0"/>
              <a:t>: permet de lier les objets entre eux pour les faire communiquer</a:t>
            </a:r>
          </a:p>
          <a:p>
            <a:r>
              <a:rPr lang="fr-FR" dirty="0"/>
              <a:t>Ex: lorsque une valeur dans la vue change, la variable </a:t>
            </a:r>
            <a:r>
              <a:rPr lang="fr-FR" dirty="0" err="1"/>
              <a:t>js</a:t>
            </a:r>
            <a:r>
              <a:rPr lang="fr-FR" dirty="0"/>
              <a:t> associée et </a:t>
            </a:r>
            <a:r>
              <a:rPr lang="fr-FR" dirty="0" err="1"/>
              <a:t>m.a.j</a:t>
            </a:r>
            <a:r>
              <a:rPr lang="fr-FR" dirty="0"/>
              <a:t> et inversement</a:t>
            </a:r>
          </a:p>
          <a:p>
            <a:endParaRPr lang="fr-FR" dirty="0"/>
          </a:p>
          <a:p>
            <a:r>
              <a:rPr lang="fr-FR" b="1" dirty="0"/>
              <a:t>SERVICE</a:t>
            </a:r>
            <a:r>
              <a:rPr lang="fr-FR" dirty="0"/>
              <a:t>: logique métier réutilisable et indépendante de la vue</a:t>
            </a:r>
          </a:p>
          <a:p>
            <a:r>
              <a:rPr lang="fr-FR" dirty="0"/>
              <a:t>Les services communiquent entre eux grâce à l'injection des dépendances</a:t>
            </a:r>
          </a:p>
          <a:p>
            <a:r>
              <a:rPr lang="fr-FR" dirty="0"/>
              <a:t>c'est des </a:t>
            </a:r>
            <a:r>
              <a:rPr lang="fr-FR" b="1" dirty="0"/>
              <a:t>singletons</a:t>
            </a:r>
            <a:r>
              <a:rPr lang="fr-FR" dirty="0"/>
              <a:t>: chaque composant obtient une seul référence à une seule instance du service.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1D1F-D391-43DC-8FB1-441DA209CE5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30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1D1F-D391-43DC-8FB1-441DA209CE5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928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philosophie d’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de rendre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l’HTML dynamique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vous allez voir qu’on va pouvoir modifier les attributs, on va pouvoir modifier des balises, même en créer et c’est ça qui fait la particularité d’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Lors de la création de notre nouveau projet,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crée pour nous notre premier composant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1D1F-D391-43DC-8FB1-441DA209CE5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076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Lors de la création de notre nouveau projet,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crée pour nous notre premier composant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1D1F-D391-43DC-8FB1-441DA209CE5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9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capgemini.com/optimize-your-business-and-it-operations" TargetMode="External"/><Relationship Id="rId4" Type="http://schemas.openxmlformats.org/officeDocument/2006/relationships/image" Target="../media/image10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17E2-5310-44E2-AC07-4D4E1AB629A6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30D6-A89F-4539-8A14-BE536C82B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17E2-5310-44E2-AC07-4D4E1AB629A6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30D6-A89F-4539-8A14-BE536C82B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82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17E2-5310-44E2-AC07-4D4E1AB629A6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30D6-A89F-4539-8A14-BE536C82B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27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27434" y="0"/>
            <a:ext cx="7064566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30689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355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Opene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D082B2F-E38E-4D6E-A192-6C0B73045E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126" b="21349"/>
          <a:stretch/>
        </p:blipFill>
        <p:spPr>
          <a:xfrm flipH="1">
            <a:off x="5739552" y="838199"/>
            <a:ext cx="6452448" cy="6019801"/>
          </a:xfrm>
          <a:prstGeom prst="rect">
            <a:avLst/>
          </a:prstGeom>
        </p:spPr>
      </p:pic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2104" y="2946391"/>
            <a:ext cx="475190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4613513-ABFF-4BEA-B28E-9C187BF2D4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r="38344"/>
          <a:stretch/>
        </p:blipFill>
        <p:spPr>
          <a:xfrm>
            <a:off x="0" y="-1588"/>
            <a:ext cx="66548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19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Text2 (fix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D2F289-295A-4712-B3F5-6C1E821AF1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EB011C7-5067-4A7D-A5A2-FB9132A5D7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009" r="3903"/>
          <a:stretch>
            <a:fillRect/>
          </a:stretch>
        </p:blipFill>
        <p:spPr>
          <a:xfrm rot="20633129">
            <a:off x="6623457" y="-854950"/>
            <a:ext cx="5712032" cy="3331781"/>
          </a:xfrm>
          <a:custGeom>
            <a:avLst/>
            <a:gdLst>
              <a:gd name="connsiteX0" fmla="*/ 0 w 6455155"/>
              <a:gd name="connsiteY0" fmla="*/ 0 h 3765238"/>
              <a:gd name="connsiteX1" fmla="*/ 6455155 w 6455155"/>
              <a:gd name="connsiteY1" fmla="*/ 1864957 h 3765238"/>
              <a:gd name="connsiteX2" fmla="*/ 5906145 w 6455155"/>
              <a:gd name="connsiteY2" fmla="*/ 3765238 h 3765238"/>
              <a:gd name="connsiteX3" fmla="*/ 2661149 w 6455155"/>
              <a:gd name="connsiteY3" fmla="*/ 3765238 h 3765238"/>
              <a:gd name="connsiteX4" fmla="*/ 0 w 6455155"/>
              <a:gd name="connsiteY4" fmla="*/ 2996406 h 376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5155" h="3765238">
                <a:moveTo>
                  <a:pt x="0" y="0"/>
                </a:moveTo>
                <a:lnTo>
                  <a:pt x="6455155" y="1864957"/>
                </a:lnTo>
                <a:lnTo>
                  <a:pt x="5906145" y="3765238"/>
                </a:lnTo>
                <a:lnTo>
                  <a:pt x="2661149" y="3765238"/>
                </a:lnTo>
                <a:lnTo>
                  <a:pt x="0" y="2996406"/>
                </a:lnTo>
                <a:close/>
              </a:path>
            </a:pathLst>
          </a:cu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BF72C50-3F98-41E6-A3C8-32663046C6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12546" y="251439"/>
            <a:ext cx="3594084" cy="95324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‹N°›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7">
            <a:hlinkClick r:id="rId5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698415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592" y="1430234"/>
            <a:ext cx="3008302" cy="501101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8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9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17E2-5310-44E2-AC07-4D4E1AB629A6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30D6-A89F-4539-8A14-BE536C82B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68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17E2-5310-44E2-AC07-4D4E1AB629A6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30D6-A89F-4539-8A14-BE536C82B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7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17E2-5310-44E2-AC07-4D4E1AB629A6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30D6-A89F-4539-8A14-BE536C82B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76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17E2-5310-44E2-AC07-4D4E1AB629A6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30D6-A89F-4539-8A14-BE536C82B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67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17E2-5310-44E2-AC07-4D4E1AB629A6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30D6-A89F-4539-8A14-BE536C82B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86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17E2-5310-44E2-AC07-4D4E1AB629A6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30D6-A89F-4539-8A14-BE536C82B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58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17E2-5310-44E2-AC07-4D4E1AB629A6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30D6-A89F-4539-8A14-BE536C82B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29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17E2-5310-44E2-AC07-4D4E1AB629A6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30D6-A89F-4539-8A14-BE536C82B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98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317E2-5310-44E2-AC07-4D4E1AB629A6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30D6-A89F-4539-8A14-BE536C82B9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52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f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7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68756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267371" y="6488668"/>
            <a:ext cx="256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12/11/2018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717077" y="6027003"/>
            <a:ext cx="4008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Master PLS - EID</a:t>
            </a:r>
          </a:p>
        </p:txBody>
      </p:sp>
      <p:pic>
        <p:nvPicPr>
          <p:cNvPr id="11" name="Image 10" descr="Une image contenant signe, clipart&#10;&#10;Description générée avec un niveau de confiance élevé">
            <a:extLst>
              <a:ext uri="{FF2B5EF4-FFF2-40B4-BE49-F238E27FC236}">
                <a16:creationId xmlns:a16="http://schemas.microsoft.com/office/drawing/2014/main" id="{B8F910EA-B784-4A03-A98C-E02E86980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36" y="1266952"/>
            <a:ext cx="4324096" cy="432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2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solidFill>
            <a:srgbClr val="FF304C"/>
          </a:solidFill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				</a:t>
            </a:r>
            <a:r>
              <a:rPr lang="fr-FR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Première utilisation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5048" y="1505585"/>
            <a:ext cx="10515600" cy="4026535"/>
          </a:xfrm>
        </p:spPr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06" y="3799143"/>
            <a:ext cx="3071812" cy="3071812"/>
          </a:xfrm>
          <a:prstGeom prst="rect">
            <a:avLst/>
          </a:prstGeom>
        </p:spPr>
      </p:pic>
      <p:pic>
        <p:nvPicPr>
          <p:cNvPr id="5" name="Image 4" descr="Une image contenant signe, extérieur, texte&#10;&#10;Description générée avec un niveau de confiance très élevé">
            <a:extLst>
              <a:ext uri="{FF2B5EF4-FFF2-40B4-BE49-F238E27FC236}">
                <a16:creationId xmlns:a16="http://schemas.microsoft.com/office/drawing/2014/main" id="{A38FBA46-E990-4F60-80E4-13AF09FB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97" y="4221634"/>
            <a:ext cx="2226830" cy="22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7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FF304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Outils </a:t>
            </a:r>
            <a:r>
              <a:rPr lang="fr-FR" b="1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84057" y="3453011"/>
            <a:ext cx="2016224" cy="3312368"/>
          </a:xfrm>
          <a:prstGeom prst="rect">
            <a:avLst/>
          </a:prstGeom>
          <a:solidFill>
            <a:srgbClr val="404040">
              <a:alpha val="89804"/>
            </a:srgbClr>
          </a:solidFill>
          <a:ln w="6350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Nodejs</a:t>
            </a:r>
            <a:r>
              <a:rPr lang="fr-FR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est un </a:t>
            </a:r>
            <a:r>
              <a:rPr lang="fr-FR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environnement d’exécution de script </a:t>
            </a:r>
            <a:r>
              <a:rPr lang="fr-FR" sz="14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fr-FR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implémenté autour du moteur Google V8.</a:t>
            </a:r>
          </a:p>
          <a:p>
            <a:endParaRPr lang="fr-FR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NodeJs</a:t>
            </a:r>
            <a:r>
              <a:rPr lang="fr-FR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intègre un gestionnaire de paquets « </a:t>
            </a:r>
            <a:r>
              <a:rPr lang="fr-FR" sz="14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npm</a:t>
            </a:r>
            <a:r>
              <a:rPr lang="fr-FR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»</a:t>
            </a:r>
          </a:p>
          <a:p>
            <a:endParaRPr lang="fr-FR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Les packages à installer sur un projet sont regroupés dans le fichier </a:t>
            </a:r>
            <a:r>
              <a:rPr lang="fr-FR" sz="1400" b="1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package.json</a:t>
            </a:r>
            <a:endParaRPr lang="fr-FR" sz="1400" b="1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 4" descr="nodejs_logo_gre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2632" y="2300883"/>
            <a:ext cx="1923310" cy="8639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48479" y="3453011"/>
            <a:ext cx="2630543" cy="3312368"/>
          </a:xfrm>
          <a:prstGeom prst="rect">
            <a:avLst/>
          </a:prstGeom>
          <a:solidFill>
            <a:srgbClr val="404040">
              <a:alpha val="89804"/>
            </a:srgbClr>
          </a:solidFill>
          <a:ln w="6350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fr-FR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angular</a:t>
            </a:r>
            <a:r>
              <a:rPr lang="fr-FR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/cli est une </a:t>
            </a:r>
            <a:r>
              <a:rPr lang="fr-FR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interface en ligne de commande</a:t>
            </a:r>
          </a:p>
          <a:p>
            <a:endParaRPr lang="fr-FR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Angular</a:t>
            </a:r>
            <a:r>
              <a:rPr lang="fr-FR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/cli permet de créer des entités spécifique à </a:t>
            </a:r>
            <a:r>
              <a:rPr lang="fr-FR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Angular</a:t>
            </a:r>
            <a:r>
              <a:rPr lang="fr-FR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comme les composants, modules, services, … à l’aide de la commande </a:t>
            </a:r>
            <a:r>
              <a:rPr lang="fr-FR" sz="14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fr-FR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generate</a:t>
            </a:r>
            <a:r>
              <a:rPr lang="fr-FR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…. </a:t>
            </a:r>
          </a:p>
          <a:p>
            <a:endParaRPr lang="fr-FR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Les projets créé avec </a:t>
            </a:r>
            <a:r>
              <a:rPr lang="fr-FR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Angular</a:t>
            </a:r>
            <a:r>
              <a:rPr lang="fr-FR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/cli, ont, une configuration qui est faite pour le développement en </a:t>
            </a:r>
            <a:r>
              <a:rPr lang="fr-FR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TypeScript</a:t>
            </a:r>
            <a:endParaRPr lang="fr-FR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 7" descr="gru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6143" y="1702212"/>
            <a:ext cx="1708857" cy="14742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47424" y="3453011"/>
            <a:ext cx="1728192" cy="3312368"/>
          </a:xfrm>
          <a:prstGeom prst="rect">
            <a:avLst/>
          </a:prstGeom>
          <a:solidFill>
            <a:srgbClr val="404040">
              <a:alpha val="89804"/>
            </a:srgbClr>
          </a:solidFill>
          <a:ln w="6350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/>
              <a:t> </a:t>
            </a:r>
            <a:r>
              <a:rPr lang="fr-FR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Grunt</a:t>
            </a:r>
            <a:r>
              <a:rPr lang="fr-FR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est un </a:t>
            </a:r>
            <a:r>
              <a:rPr lang="fr-FR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JavaScript </a:t>
            </a:r>
            <a:r>
              <a:rPr lang="fr-FR" sz="14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</a:t>
            </a:r>
            <a:r>
              <a:rPr lang="fr-FR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Runner</a:t>
            </a:r>
            <a:r>
              <a:rPr lang="fr-FR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fr-FR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Grunt</a:t>
            </a:r>
            <a:r>
              <a:rPr lang="fr-FR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sert notamment à </a:t>
            </a:r>
            <a:r>
              <a:rPr lang="fr-FR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minifier</a:t>
            </a:r>
            <a:r>
              <a:rPr lang="fr-FR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les fichiers et  packager  l’application.</a:t>
            </a:r>
          </a:p>
          <a:p>
            <a:endParaRPr lang="fr-FR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 fichier de configuration de </a:t>
            </a:r>
            <a:r>
              <a:rPr lang="fr-FR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grunt</a:t>
            </a:r>
            <a:r>
              <a:rPr lang="fr-FR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: Gruntfile.js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pPr marL="0" lvl="1"/>
            <a:endParaRPr lang="fr-FR" sz="14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14" y="-690561"/>
            <a:ext cx="3071812" cy="3071812"/>
          </a:xfrm>
          <a:prstGeom prst="rect">
            <a:avLst/>
          </a:prstGeom>
        </p:spPr>
      </p:pic>
      <p:pic>
        <p:nvPicPr>
          <p:cNvPr id="13" name="Image 12" descr="Une image contenant signe, extérieur, texte&#10;&#10;Description générée avec un niveau de confiance très élevé">
            <a:extLst>
              <a:ext uri="{FF2B5EF4-FFF2-40B4-BE49-F238E27FC236}">
                <a16:creationId xmlns:a16="http://schemas.microsoft.com/office/drawing/2014/main" id="{373276BC-B3D3-4E5A-92C4-D923768E17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224" y="-268070"/>
            <a:ext cx="2226830" cy="2226830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37405651-9994-4E73-A3D4-EFAE39FEA0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26" y="2091059"/>
            <a:ext cx="1728192" cy="122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5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FF304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Environnement et installation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1375" cy="4351338"/>
          </a:xfrm>
        </p:spPr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 connecter à </a:t>
            </a:r>
            <a:r>
              <a:rPr lang="fr-F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https://nodejs.org/fr/</a:t>
            </a:r>
            <a:r>
              <a:rPr lang="fr-F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fr-F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Installer @</a:t>
            </a:r>
            <a:r>
              <a:rPr lang="fr-FR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angular</a:t>
            </a:r>
            <a:r>
              <a:rPr lang="fr-F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/cli : </a:t>
            </a:r>
          </a:p>
          <a:p>
            <a:pPr marL="0" indent="0">
              <a:buNone/>
            </a:pPr>
            <a:r>
              <a:rPr lang="fr-FR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npm</a:t>
            </a:r>
            <a:r>
              <a:rPr lang="fr-FR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</a:t>
            </a:r>
            <a:r>
              <a:rPr lang="fr-FR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–g @</a:t>
            </a:r>
            <a:r>
              <a:rPr lang="fr-FR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angular</a:t>
            </a:r>
            <a:r>
              <a:rPr lang="fr-FR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/cli</a:t>
            </a:r>
          </a:p>
          <a:p>
            <a:r>
              <a:rPr lang="fr-F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Créer une nouveau projet: </a:t>
            </a:r>
          </a:p>
          <a:p>
            <a:pPr marL="0" indent="0">
              <a:buNone/>
            </a:pPr>
            <a:r>
              <a:rPr lang="fr-FR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fr-FR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new </a:t>
            </a:r>
            <a:r>
              <a:rPr lang="fr-FR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nomApplication</a:t>
            </a:r>
            <a:r>
              <a:rPr lang="fr-FR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--style=</a:t>
            </a:r>
            <a:r>
              <a:rPr lang="fr-FR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scss</a:t>
            </a:r>
            <a:r>
              <a:rPr lang="fr-FR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--</a:t>
            </a:r>
            <a:r>
              <a:rPr lang="fr-FR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routing</a:t>
            </a:r>
            <a:endParaRPr lang="fr-FR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Ouvrir le projet avec </a:t>
            </a:r>
            <a:r>
              <a:rPr lang="fr-FR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Webstorm</a:t>
            </a:r>
            <a:r>
              <a:rPr lang="fr-F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fr-F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Lancer le projet: </a:t>
            </a:r>
          </a:p>
          <a:p>
            <a:pPr marL="457200" lvl="1" indent="0">
              <a:buNone/>
            </a:pPr>
            <a:r>
              <a:rPr lang="fr-FR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fr-FR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serve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14" y="-690561"/>
            <a:ext cx="3071812" cy="3071812"/>
          </a:xfrm>
          <a:prstGeom prst="rect">
            <a:avLst/>
          </a:prstGeom>
        </p:spPr>
      </p:pic>
      <p:pic>
        <p:nvPicPr>
          <p:cNvPr id="5" name="Image 4" descr="Une image contenant signe, extérieur, texte&#10;&#10;Description générée avec un niveau de confiance très élevé">
            <a:extLst>
              <a:ext uri="{FF2B5EF4-FFF2-40B4-BE49-F238E27FC236}">
                <a16:creationId xmlns:a16="http://schemas.microsoft.com/office/drawing/2014/main" id="{1CAAC5A1-80DB-434C-9D6B-B6B78BECC6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224" y="-268070"/>
            <a:ext cx="2226830" cy="22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1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6200" y="1825625"/>
            <a:ext cx="10515600" cy="4351338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" y="0"/>
            <a:ext cx="12192000" cy="692696"/>
          </a:xfrm>
          <a:prstGeom prst="rect">
            <a:avLst/>
          </a:prstGeom>
          <a:solidFill>
            <a:srgbClr val="FF304C"/>
          </a:solidFill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F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 d’une application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20367" y="2916050"/>
            <a:ext cx="4855432" cy="360040"/>
          </a:xfrm>
          <a:prstGeom prst="rect">
            <a:avLst/>
          </a:prstGeom>
          <a:solidFill>
            <a:srgbClr val="404040">
              <a:alpha val="89804"/>
            </a:srgbClr>
          </a:solidFill>
          <a:ln w="6350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Script principal : définition de l’application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20367" y="2344338"/>
            <a:ext cx="4855432" cy="360040"/>
          </a:xfrm>
          <a:prstGeom prst="rect">
            <a:avLst/>
          </a:prstGeom>
          <a:solidFill>
            <a:srgbClr val="404040">
              <a:alpha val="89804"/>
            </a:srgbClr>
          </a:solidFill>
          <a:ln w="6350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 principal : définition de l’application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07726" y="1746223"/>
            <a:ext cx="4868074" cy="360040"/>
          </a:xfrm>
          <a:prstGeom prst="rect">
            <a:avLst/>
          </a:prstGeom>
          <a:solidFill>
            <a:srgbClr val="404040">
              <a:alpha val="89804"/>
            </a:srgbClr>
          </a:solidFill>
          <a:ln w="6350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Images, fonts, traduction des fichiers …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20368" y="3855375"/>
            <a:ext cx="5760640" cy="648072"/>
          </a:xfrm>
          <a:prstGeom prst="rect">
            <a:avLst/>
          </a:prstGeom>
          <a:solidFill>
            <a:srgbClr val="404040">
              <a:alpha val="89804"/>
            </a:srgbClr>
          </a:solidFill>
          <a:ln w="6350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Karma.conf.js : Fichier de configuration qui fournit un environnement d'exécution des tests javascripts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707725" y="4806566"/>
            <a:ext cx="5760640" cy="675456"/>
          </a:xfrm>
          <a:prstGeom prst="rect">
            <a:avLst/>
          </a:prstGeom>
          <a:solidFill>
            <a:srgbClr val="404040">
              <a:alpha val="89804"/>
            </a:srgbClr>
          </a:solidFill>
          <a:ln w="6350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package.json</a:t>
            </a:r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: définit les outils utilisés par l’application</a:t>
            </a:r>
            <a:br>
              <a:rPr lang="fr-FR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(gestion via « </a:t>
            </a:r>
            <a:r>
              <a:rPr lang="fr-FR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npm</a:t>
            </a:r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»)</a:t>
            </a: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14" y="-690561"/>
            <a:ext cx="3071812" cy="3071812"/>
          </a:xfrm>
          <a:prstGeom prst="rect">
            <a:avLst/>
          </a:prstGeom>
        </p:spPr>
      </p:pic>
      <p:pic>
        <p:nvPicPr>
          <p:cNvPr id="37" name="Image 36" descr="Une image contenant signe, extérieur, texte&#10;&#10;Description générée avec un niveau de confiance très élevé">
            <a:extLst>
              <a:ext uri="{FF2B5EF4-FFF2-40B4-BE49-F238E27FC236}">
                <a16:creationId xmlns:a16="http://schemas.microsoft.com/office/drawing/2014/main" id="{075C3ACA-5A0E-48D6-8E7A-76570BDADC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224" y="-268070"/>
            <a:ext cx="2226830" cy="2226830"/>
          </a:xfrm>
          <a:prstGeom prst="rect">
            <a:avLst/>
          </a:prstGeom>
        </p:spPr>
      </p:pic>
      <p:pic>
        <p:nvPicPr>
          <p:cNvPr id="4" name="Image 3" descr="Une image contenant noir, capture d’écran, moniteur&#10;&#10;Description générée avec un niveau de confiance élevé">
            <a:extLst>
              <a:ext uri="{FF2B5EF4-FFF2-40B4-BE49-F238E27FC236}">
                <a16:creationId xmlns:a16="http://schemas.microsoft.com/office/drawing/2014/main" id="{98F5B143-531C-49AC-8191-7E8519582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5" y="607469"/>
            <a:ext cx="2537680" cy="599746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29C91BE-6206-4795-AAB1-FD4EF14B08F8}"/>
              </a:ext>
            </a:extLst>
          </p:cNvPr>
          <p:cNvCxnSpPr>
            <a:cxnSpLocks/>
          </p:cNvCxnSpPr>
          <p:nvPr/>
        </p:nvCxnSpPr>
        <p:spPr>
          <a:xfrm flipH="1">
            <a:off x="1923348" y="1342486"/>
            <a:ext cx="2797020" cy="359436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F59FA3B2-1B42-4831-9166-6DF70E8428FD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2225040" y="2692400"/>
            <a:ext cx="2495327" cy="40367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CE19535-F0B2-4F5F-8E0F-34C3F3932F3B}"/>
              </a:ext>
            </a:extLst>
          </p:cNvPr>
          <p:cNvCxnSpPr>
            <a:cxnSpLocks/>
          </p:cNvCxnSpPr>
          <p:nvPr/>
        </p:nvCxnSpPr>
        <p:spPr>
          <a:xfrm flipH="1">
            <a:off x="2183022" y="2466302"/>
            <a:ext cx="2496714" cy="2247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D3A70C2-9349-4888-9C55-96965282921F}"/>
              </a:ext>
            </a:extLst>
          </p:cNvPr>
          <p:cNvCxnSpPr>
            <a:cxnSpLocks/>
          </p:cNvCxnSpPr>
          <p:nvPr/>
        </p:nvCxnSpPr>
        <p:spPr>
          <a:xfrm flipH="1">
            <a:off x="2070735" y="1925639"/>
            <a:ext cx="2622998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F1104CA-08CE-429D-A5FF-8172DDA7778E}"/>
              </a:ext>
            </a:extLst>
          </p:cNvPr>
          <p:cNvCxnSpPr>
            <a:cxnSpLocks/>
          </p:cNvCxnSpPr>
          <p:nvPr/>
        </p:nvCxnSpPr>
        <p:spPr>
          <a:xfrm flipH="1">
            <a:off x="2183022" y="4178502"/>
            <a:ext cx="2581355" cy="34002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6799F031-A7F1-42F1-BC37-941401526D62}"/>
              </a:ext>
            </a:extLst>
          </p:cNvPr>
          <p:cNvCxnSpPr>
            <a:cxnSpLocks/>
          </p:cNvCxnSpPr>
          <p:nvPr/>
        </p:nvCxnSpPr>
        <p:spPr>
          <a:xfrm flipH="1" flipV="1">
            <a:off x="2225040" y="4785792"/>
            <a:ext cx="2482685" cy="35850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908C8EB-158F-4101-B67E-17054E554E4E}"/>
              </a:ext>
            </a:extLst>
          </p:cNvPr>
          <p:cNvSpPr/>
          <p:nvPr/>
        </p:nvSpPr>
        <p:spPr>
          <a:xfrm>
            <a:off x="4720367" y="1162466"/>
            <a:ext cx="5760641" cy="360040"/>
          </a:xfrm>
          <a:prstGeom prst="rect">
            <a:avLst/>
          </a:prstGeom>
          <a:solidFill>
            <a:srgbClr val="404040">
              <a:alpha val="89804"/>
            </a:srgbClr>
          </a:solidFill>
          <a:ln w="6350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Ensemble des composants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3621371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6200" y="1825625"/>
            <a:ext cx="10515600" cy="4351338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" y="0"/>
            <a:ext cx="12192000" cy="692696"/>
          </a:xfrm>
          <a:prstGeom prst="rect">
            <a:avLst/>
          </a:prstGeom>
          <a:solidFill>
            <a:srgbClr val="FF304C"/>
          </a:solidFill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FR" sz="4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4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Structure d’un composant</a:t>
            </a: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14" y="-690561"/>
            <a:ext cx="3071812" cy="3071812"/>
          </a:xfrm>
          <a:prstGeom prst="rect">
            <a:avLst/>
          </a:prstGeom>
        </p:spPr>
      </p:pic>
      <p:pic>
        <p:nvPicPr>
          <p:cNvPr id="37" name="Image 36" descr="Une image contenant signe, extérieur, texte&#10;&#10;Description générée avec un niveau de confiance très élevé">
            <a:extLst>
              <a:ext uri="{FF2B5EF4-FFF2-40B4-BE49-F238E27FC236}">
                <a16:creationId xmlns:a16="http://schemas.microsoft.com/office/drawing/2014/main" id="{075C3ACA-5A0E-48D6-8E7A-76570BDAD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224" y="-268070"/>
            <a:ext cx="2226830" cy="2226830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1BD10E1C-3C6E-45B4-B40F-6462E4E3D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5" y="781592"/>
            <a:ext cx="2667231" cy="2514818"/>
          </a:xfrm>
          <a:prstGeom prst="rect">
            <a:avLst/>
          </a:prstGeom>
        </p:spPr>
      </p:pic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2B5FC8D9-35BF-44F6-AB19-40BE7470DB22}"/>
              </a:ext>
            </a:extLst>
          </p:cNvPr>
          <p:cNvSpPr txBox="1">
            <a:spLocks/>
          </p:cNvSpPr>
          <p:nvPr/>
        </p:nvSpPr>
        <p:spPr>
          <a:xfrm>
            <a:off x="3574225" y="777886"/>
            <a:ext cx="6961695" cy="2635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Chaque composant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créé contient</a:t>
            </a:r>
          </a:p>
          <a:p>
            <a:pPr lvl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Un fichier 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.html</a:t>
            </a:r>
          </a:p>
          <a:p>
            <a:pPr lvl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Un fichier de style 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scss</a:t>
            </a:r>
            <a:endParaRPr lang="fr-F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Un fichier de test 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spec.ts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Et un composant 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pour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1E0EC6B-1000-4974-8B24-6247B6CDA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15" y="4457793"/>
            <a:ext cx="3901778" cy="2293819"/>
          </a:xfrm>
          <a:prstGeom prst="rect">
            <a:avLst/>
          </a:prstGeom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993008B-0C21-4196-836A-F8C3A71D1AFF}"/>
              </a:ext>
            </a:extLst>
          </p:cNvPr>
          <p:cNvCxnSpPr>
            <a:cxnSpLocks/>
          </p:cNvCxnSpPr>
          <p:nvPr/>
        </p:nvCxnSpPr>
        <p:spPr>
          <a:xfrm flipH="1">
            <a:off x="4305193" y="4815949"/>
            <a:ext cx="587746" cy="4538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D803BFD-B081-4623-A0CA-C97A2D4FC5B2}"/>
              </a:ext>
            </a:extLst>
          </p:cNvPr>
          <p:cNvSpPr/>
          <p:nvPr/>
        </p:nvSpPr>
        <p:spPr>
          <a:xfrm>
            <a:off x="4892939" y="4635929"/>
            <a:ext cx="1335142" cy="360040"/>
          </a:xfrm>
          <a:prstGeom prst="rect">
            <a:avLst/>
          </a:prstGeom>
          <a:solidFill>
            <a:srgbClr val="404040">
              <a:alpha val="89804"/>
            </a:srgbClr>
          </a:solidFill>
          <a:ln w="6350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5E62CA-444E-4721-9120-8AFCDECE6BE0}"/>
              </a:ext>
            </a:extLst>
          </p:cNvPr>
          <p:cNvSpPr/>
          <p:nvPr/>
        </p:nvSpPr>
        <p:spPr>
          <a:xfrm>
            <a:off x="4903098" y="5164689"/>
            <a:ext cx="4870822" cy="467753"/>
          </a:xfrm>
          <a:prstGeom prst="rect">
            <a:avLst/>
          </a:prstGeom>
          <a:solidFill>
            <a:srgbClr val="404040">
              <a:alpha val="89804"/>
            </a:srgbClr>
          </a:solidFill>
          <a:ln w="6350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Décorateur du composant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5A14C3-17D2-437E-8E76-5EDE38141AFB}"/>
              </a:ext>
            </a:extLst>
          </p:cNvPr>
          <p:cNvSpPr/>
          <p:nvPr/>
        </p:nvSpPr>
        <p:spPr>
          <a:xfrm>
            <a:off x="4913259" y="6119334"/>
            <a:ext cx="4870822" cy="467753"/>
          </a:xfrm>
          <a:prstGeom prst="rect">
            <a:avLst/>
          </a:prstGeom>
          <a:solidFill>
            <a:srgbClr val="404040">
              <a:alpha val="89804"/>
            </a:srgbClr>
          </a:solidFill>
          <a:ln w="6350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Classe contenant la logique du composant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B92044B0-90C2-4604-8921-9A2170EB00AC}"/>
              </a:ext>
            </a:extLst>
          </p:cNvPr>
          <p:cNvCxnSpPr>
            <a:cxnSpLocks/>
          </p:cNvCxnSpPr>
          <p:nvPr/>
        </p:nvCxnSpPr>
        <p:spPr>
          <a:xfrm flipH="1">
            <a:off x="4315353" y="5374864"/>
            <a:ext cx="587746" cy="4538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9F655B1D-4431-4ECD-95C7-E5FB5B4AC79D}"/>
              </a:ext>
            </a:extLst>
          </p:cNvPr>
          <p:cNvCxnSpPr>
            <a:cxnSpLocks/>
          </p:cNvCxnSpPr>
          <p:nvPr/>
        </p:nvCxnSpPr>
        <p:spPr>
          <a:xfrm flipH="1">
            <a:off x="4325513" y="6346956"/>
            <a:ext cx="587746" cy="4538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307BB2E-6BAD-422F-A1EF-94E9A0B37AC8}"/>
              </a:ext>
            </a:extLst>
          </p:cNvPr>
          <p:cNvSpPr/>
          <p:nvPr/>
        </p:nvSpPr>
        <p:spPr>
          <a:xfrm>
            <a:off x="1066800" y="2489201"/>
            <a:ext cx="1696720" cy="199290"/>
          </a:xfrm>
          <a:prstGeom prst="rect">
            <a:avLst/>
          </a:prstGeom>
          <a:noFill/>
          <a:ln w="28575">
            <a:solidFill>
              <a:srgbClr val="FF304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à coins arrondis 7">
            <a:extLst>
              <a:ext uri="{FF2B5EF4-FFF2-40B4-BE49-F238E27FC236}">
                <a16:creationId xmlns:a16="http://schemas.microsoft.com/office/drawing/2014/main" id="{59B6B83F-C5BD-4574-889D-44C5DBB5AE15}"/>
              </a:ext>
            </a:extLst>
          </p:cNvPr>
          <p:cNvSpPr/>
          <p:nvPr/>
        </p:nvSpPr>
        <p:spPr>
          <a:xfrm>
            <a:off x="1031371" y="1701958"/>
            <a:ext cx="1808679" cy="802640"/>
          </a:xfrm>
          <a:prstGeom prst="roundRect">
            <a:avLst/>
          </a:prstGeom>
          <a:noFill/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9BBB59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à coins arrondis 7">
            <a:extLst>
              <a:ext uri="{FF2B5EF4-FFF2-40B4-BE49-F238E27FC236}">
                <a16:creationId xmlns:a16="http://schemas.microsoft.com/office/drawing/2014/main" id="{EBFC22C6-2664-41C0-B819-B305B0B7DE65}"/>
              </a:ext>
            </a:extLst>
          </p:cNvPr>
          <p:cNvSpPr/>
          <p:nvPr/>
        </p:nvSpPr>
        <p:spPr>
          <a:xfrm>
            <a:off x="954841" y="6109656"/>
            <a:ext cx="3281879" cy="559835"/>
          </a:xfrm>
          <a:prstGeom prst="roundRect">
            <a:avLst/>
          </a:prstGeom>
          <a:noFill/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9BBB59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à coins arrondis 7">
            <a:extLst>
              <a:ext uri="{FF2B5EF4-FFF2-40B4-BE49-F238E27FC236}">
                <a16:creationId xmlns:a16="http://schemas.microsoft.com/office/drawing/2014/main" id="{AABD4B3A-23FD-4581-8E90-33F496637BE8}"/>
              </a:ext>
            </a:extLst>
          </p:cNvPr>
          <p:cNvSpPr/>
          <p:nvPr/>
        </p:nvSpPr>
        <p:spPr>
          <a:xfrm>
            <a:off x="954841" y="5022422"/>
            <a:ext cx="3281879" cy="995996"/>
          </a:xfrm>
          <a:prstGeom prst="roundRect">
            <a:avLst/>
          </a:prstGeom>
          <a:noFill/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9BBB59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à coins arrondis 7">
            <a:extLst>
              <a:ext uri="{FF2B5EF4-FFF2-40B4-BE49-F238E27FC236}">
                <a16:creationId xmlns:a16="http://schemas.microsoft.com/office/drawing/2014/main" id="{EECDA9B9-B1DB-4DDE-89B8-40E9A3F85134}"/>
              </a:ext>
            </a:extLst>
          </p:cNvPr>
          <p:cNvSpPr/>
          <p:nvPr/>
        </p:nvSpPr>
        <p:spPr>
          <a:xfrm>
            <a:off x="954841" y="4655712"/>
            <a:ext cx="3281879" cy="318673"/>
          </a:xfrm>
          <a:prstGeom prst="roundRect">
            <a:avLst/>
          </a:prstGeom>
          <a:noFill/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9BBB59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Espace réservé du contenu 2">
            <a:extLst>
              <a:ext uri="{FF2B5EF4-FFF2-40B4-BE49-F238E27FC236}">
                <a16:creationId xmlns:a16="http://schemas.microsoft.com/office/drawing/2014/main" id="{1A354889-A958-4E85-B7DB-A48D936ECEF2}"/>
              </a:ext>
            </a:extLst>
          </p:cNvPr>
          <p:cNvSpPr txBox="1">
            <a:spLocks/>
          </p:cNvSpPr>
          <p:nvPr/>
        </p:nvSpPr>
        <p:spPr>
          <a:xfrm>
            <a:off x="3574225" y="3185806"/>
            <a:ext cx="6961695" cy="1088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generate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component </a:t>
            </a:r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nomService</a:t>
            </a:r>
            <a:endParaRPr lang="fr-F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@Component</a:t>
            </a:r>
          </a:p>
        </p:txBody>
      </p:sp>
    </p:spTree>
    <p:extLst>
      <p:ext uri="{BB962C8B-B14F-4D97-AF65-F5344CB8AC3E}">
        <p14:creationId xmlns:p14="http://schemas.microsoft.com/office/powerpoint/2010/main" val="268020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 animBg="1"/>
      <p:bldP spid="33" grpId="0" animBg="1"/>
      <p:bldP spid="36" grpId="0" animBg="1"/>
      <p:bldP spid="45" grpId="0" animBg="1"/>
      <p:bldP spid="46" grpId="0" animBg="1"/>
      <p:bldP spid="48" grpId="0" animBg="1"/>
      <p:bldP spid="50" grpId="0" animBg="1"/>
      <p:bldP spid="52" grpId="0" animBg="1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6200" y="1825625"/>
            <a:ext cx="10515600" cy="4351338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" y="0"/>
            <a:ext cx="12192000" cy="692696"/>
          </a:xfrm>
          <a:prstGeom prst="rect">
            <a:avLst/>
          </a:prstGeom>
          <a:solidFill>
            <a:srgbClr val="FF304C"/>
          </a:solidFill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FR" sz="4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</a:t>
            </a: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14" y="-690561"/>
            <a:ext cx="3071812" cy="3071812"/>
          </a:xfrm>
          <a:prstGeom prst="rect">
            <a:avLst/>
          </a:prstGeom>
        </p:spPr>
      </p:pic>
      <p:pic>
        <p:nvPicPr>
          <p:cNvPr id="37" name="Image 36" descr="Une image contenant signe, extérieur, texte&#10;&#10;Description générée avec un niveau de confiance très élevé">
            <a:extLst>
              <a:ext uri="{FF2B5EF4-FFF2-40B4-BE49-F238E27FC236}">
                <a16:creationId xmlns:a16="http://schemas.microsoft.com/office/drawing/2014/main" id="{075C3ACA-5A0E-48D6-8E7A-76570BDAD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224" y="-268070"/>
            <a:ext cx="2226830" cy="222683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07CE96C-A1E8-48F1-8348-2BF4BAD71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998" y="1104698"/>
            <a:ext cx="4663844" cy="4648603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B09010B-78F8-470A-BD0F-EEA72F15CD66}"/>
              </a:ext>
            </a:extLst>
          </p:cNvPr>
          <p:cNvCxnSpPr>
            <a:cxnSpLocks/>
          </p:cNvCxnSpPr>
          <p:nvPr/>
        </p:nvCxnSpPr>
        <p:spPr>
          <a:xfrm flipH="1">
            <a:off x="6263842" y="1902619"/>
            <a:ext cx="673679" cy="7145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043F136-9909-47B1-9CE0-E67554FFF2A3}"/>
              </a:ext>
            </a:extLst>
          </p:cNvPr>
          <p:cNvSpPr/>
          <p:nvPr/>
        </p:nvSpPr>
        <p:spPr>
          <a:xfrm>
            <a:off x="6937520" y="1737325"/>
            <a:ext cx="4603237" cy="643926"/>
          </a:xfrm>
          <a:prstGeom prst="rect">
            <a:avLst/>
          </a:prstGeom>
          <a:solidFill>
            <a:srgbClr val="404040">
              <a:alpha val="89804"/>
            </a:srgbClr>
          </a:solidFill>
          <a:ln w="6350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Importer tous les fichiers créés et les librairies </a:t>
            </a:r>
            <a:r>
              <a:rPr lang="fr-FR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angular</a:t>
            </a:r>
            <a:endParaRPr lang="fr-FR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A81D67-8879-41B6-8FF8-4B5357245D84}"/>
              </a:ext>
            </a:extLst>
          </p:cNvPr>
          <p:cNvSpPr/>
          <p:nvPr/>
        </p:nvSpPr>
        <p:spPr>
          <a:xfrm>
            <a:off x="6669935" y="3859032"/>
            <a:ext cx="4870822" cy="467753"/>
          </a:xfrm>
          <a:prstGeom prst="rect">
            <a:avLst/>
          </a:prstGeom>
          <a:solidFill>
            <a:srgbClr val="404040">
              <a:alpha val="89804"/>
            </a:srgbClr>
          </a:solidFill>
          <a:ln w="6350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Déclaration des modules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2C6025-92BD-4D04-81AA-2DE66652EF59}"/>
              </a:ext>
            </a:extLst>
          </p:cNvPr>
          <p:cNvSpPr/>
          <p:nvPr/>
        </p:nvSpPr>
        <p:spPr>
          <a:xfrm>
            <a:off x="6683520" y="4672406"/>
            <a:ext cx="4870822" cy="467753"/>
          </a:xfrm>
          <a:prstGeom prst="rect">
            <a:avLst/>
          </a:prstGeom>
          <a:solidFill>
            <a:srgbClr val="404040">
              <a:alpha val="89804"/>
            </a:srgbClr>
          </a:solidFill>
          <a:ln w="6350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Déclaration des services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F1DDC766-8FCC-469C-A715-05E6B825F83A}"/>
              </a:ext>
            </a:extLst>
          </p:cNvPr>
          <p:cNvCxnSpPr>
            <a:cxnSpLocks/>
          </p:cNvCxnSpPr>
          <p:nvPr/>
        </p:nvCxnSpPr>
        <p:spPr>
          <a:xfrm flipH="1">
            <a:off x="5128634" y="4073082"/>
            <a:ext cx="1554888" cy="23187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1F530B2-0942-4A14-AE63-93F4C7F27EF3}"/>
              </a:ext>
            </a:extLst>
          </p:cNvPr>
          <p:cNvCxnSpPr>
            <a:cxnSpLocks/>
          </p:cNvCxnSpPr>
          <p:nvPr/>
        </p:nvCxnSpPr>
        <p:spPr>
          <a:xfrm flipH="1">
            <a:off x="5128634" y="4915248"/>
            <a:ext cx="1541301" cy="125037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3A7C7F-33CD-489D-85B9-48BE2E84F4F9}"/>
              </a:ext>
            </a:extLst>
          </p:cNvPr>
          <p:cNvSpPr/>
          <p:nvPr/>
        </p:nvSpPr>
        <p:spPr>
          <a:xfrm>
            <a:off x="6683520" y="3038615"/>
            <a:ext cx="4870822" cy="467753"/>
          </a:xfrm>
          <a:prstGeom prst="rect">
            <a:avLst/>
          </a:prstGeom>
          <a:solidFill>
            <a:srgbClr val="404040">
              <a:alpha val="89804"/>
            </a:srgbClr>
          </a:solidFill>
          <a:ln w="6350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Déclaration des composants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0424932-9E2F-409A-AAED-AEA81D076EE4}"/>
              </a:ext>
            </a:extLst>
          </p:cNvPr>
          <p:cNvCxnSpPr>
            <a:cxnSpLocks/>
          </p:cNvCxnSpPr>
          <p:nvPr/>
        </p:nvCxnSpPr>
        <p:spPr>
          <a:xfrm flipH="1">
            <a:off x="5128634" y="3269875"/>
            <a:ext cx="1554886" cy="274819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à coins arrondis 7">
            <a:extLst>
              <a:ext uri="{FF2B5EF4-FFF2-40B4-BE49-F238E27FC236}">
                <a16:creationId xmlns:a16="http://schemas.microsoft.com/office/drawing/2014/main" id="{5C1FD7D2-CA89-426C-840B-A29516261AA3}"/>
              </a:ext>
            </a:extLst>
          </p:cNvPr>
          <p:cNvSpPr/>
          <p:nvPr/>
        </p:nvSpPr>
        <p:spPr>
          <a:xfrm>
            <a:off x="1719362" y="4886138"/>
            <a:ext cx="3262654" cy="254021"/>
          </a:xfrm>
          <a:prstGeom prst="roundRect">
            <a:avLst/>
          </a:prstGeom>
          <a:noFill/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9BBB59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à coins arrondis 7">
            <a:extLst>
              <a:ext uri="{FF2B5EF4-FFF2-40B4-BE49-F238E27FC236}">
                <a16:creationId xmlns:a16="http://schemas.microsoft.com/office/drawing/2014/main" id="{1F18F181-2DC0-4581-8C97-7F6AFC2798B1}"/>
              </a:ext>
            </a:extLst>
          </p:cNvPr>
          <p:cNvSpPr/>
          <p:nvPr/>
        </p:nvSpPr>
        <p:spPr>
          <a:xfrm>
            <a:off x="1719362" y="3989917"/>
            <a:ext cx="3262654" cy="896221"/>
          </a:xfrm>
          <a:prstGeom prst="roundRect">
            <a:avLst/>
          </a:prstGeom>
          <a:noFill/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9BBB59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à coins arrondis 7">
            <a:extLst>
              <a:ext uri="{FF2B5EF4-FFF2-40B4-BE49-F238E27FC236}">
                <a16:creationId xmlns:a16="http://schemas.microsoft.com/office/drawing/2014/main" id="{51FEFE12-BDC9-4FFA-9E55-A4C42A7D10D3}"/>
              </a:ext>
            </a:extLst>
          </p:cNvPr>
          <p:cNvSpPr/>
          <p:nvPr/>
        </p:nvSpPr>
        <p:spPr>
          <a:xfrm>
            <a:off x="1719362" y="3119954"/>
            <a:ext cx="3262654" cy="739078"/>
          </a:xfrm>
          <a:prstGeom prst="roundRect">
            <a:avLst/>
          </a:prstGeom>
          <a:noFill/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9BBB59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à coins arrondis 7">
            <a:extLst>
              <a:ext uri="{FF2B5EF4-FFF2-40B4-BE49-F238E27FC236}">
                <a16:creationId xmlns:a16="http://schemas.microsoft.com/office/drawing/2014/main" id="{5A1CC7C5-E4B2-46B9-8426-97F657B0A30B}"/>
              </a:ext>
            </a:extLst>
          </p:cNvPr>
          <p:cNvSpPr/>
          <p:nvPr/>
        </p:nvSpPr>
        <p:spPr>
          <a:xfrm>
            <a:off x="1599998" y="1095952"/>
            <a:ext cx="4558225" cy="1769981"/>
          </a:xfrm>
          <a:prstGeom prst="roundRect">
            <a:avLst/>
          </a:prstGeom>
          <a:noFill/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9BBB59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3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41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FF304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Services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14" y="-690561"/>
            <a:ext cx="3071812" cy="3071812"/>
          </a:xfrm>
          <a:prstGeom prst="rect">
            <a:avLst/>
          </a:prstGeom>
        </p:spPr>
      </p:pic>
      <p:sp>
        <p:nvSpPr>
          <p:cNvPr id="14" name="Espace réservé du contenu 2"/>
          <p:cNvSpPr txBox="1">
            <a:spLocks/>
          </p:cNvSpPr>
          <p:nvPr/>
        </p:nvSpPr>
        <p:spPr>
          <a:xfrm>
            <a:off x="285274" y="1862932"/>
            <a:ext cx="9387840" cy="483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generate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service </a:t>
            </a:r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nomService</a:t>
            </a:r>
            <a:endParaRPr lang="fr-F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@Injectable</a:t>
            </a:r>
          </a:p>
          <a:p>
            <a:pPr marL="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Permet de transmettre les données entre différents composants sans avoir à répéter une seule ligne de code.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EA6395-EE6A-41E4-8D8C-63CDDD861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915" y="2108359"/>
            <a:ext cx="4633461" cy="1742498"/>
          </a:xfrm>
          <a:prstGeom prst="rect">
            <a:avLst/>
          </a:prstGeom>
        </p:spPr>
      </p:pic>
      <p:sp>
        <p:nvSpPr>
          <p:cNvPr id="11" name="Rectangle à coins arrondis 7">
            <a:extLst>
              <a:ext uri="{FF2B5EF4-FFF2-40B4-BE49-F238E27FC236}">
                <a16:creationId xmlns:a16="http://schemas.microsoft.com/office/drawing/2014/main" id="{00A010DB-6C45-45D7-83BA-CA435F1C14A2}"/>
              </a:ext>
            </a:extLst>
          </p:cNvPr>
          <p:cNvSpPr/>
          <p:nvPr/>
        </p:nvSpPr>
        <p:spPr>
          <a:xfrm>
            <a:off x="7030521" y="2516186"/>
            <a:ext cx="1808679" cy="308293"/>
          </a:xfrm>
          <a:prstGeom prst="roundRect">
            <a:avLst/>
          </a:prstGeom>
          <a:noFill/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9BBB59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026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FF304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Directives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350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Les directives sont des marqueurs HTML</a:t>
            </a:r>
          </a:p>
          <a:p>
            <a:r>
              <a:rPr lang="fr-F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Permettent d’attacher un comportement spécifique à un élément du DOM </a:t>
            </a:r>
          </a:p>
          <a:p>
            <a:r>
              <a:rPr lang="fr-FR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fr-FR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generate</a:t>
            </a:r>
            <a:r>
              <a:rPr lang="fr-FR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directive </a:t>
            </a:r>
            <a:r>
              <a:rPr lang="fr-FR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nomDirective</a:t>
            </a:r>
            <a:endParaRPr lang="fr-FR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@Directive</a:t>
            </a:r>
          </a:p>
          <a:p>
            <a:pPr marL="0" indent="0">
              <a:buNone/>
            </a:pPr>
            <a:endParaRPr lang="fr-F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 types de directives: </a:t>
            </a:r>
          </a:p>
          <a:p>
            <a:pPr lvl="1"/>
            <a:r>
              <a:rPr lang="fr-FR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Built-in</a:t>
            </a:r>
            <a:r>
              <a:rPr lang="fr-F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qui sont propre à </a:t>
            </a:r>
            <a:r>
              <a:rPr lang="fr-FR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angular</a:t>
            </a:r>
            <a:r>
              <a:rPr lang="fr-F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tel que: </a:t>
            </a:r>
          </a:p>
          <a:p>
            <a:pPr marL="457200" lvl="1" indent="0">
              <a:buNone/>
            </a:pPr>
            <a:r>
              <a:rPr lang="fr-FR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ngIf</a:t>
            </a:r>
            <a:r>
              <a:rPr lang="fr-F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ngFor</a:t>
            </a:r>
            <a:r>
              <a:rPr lang="fr-F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fr-FR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ngStyle</a:t>
            </a:r>
            <a:endParaRPr lang="fr-F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fr-FR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Custom</a:t>
            </a:r>
            <a:r>
              <a:rPr lang="fr-F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(personnalisées): c’est celles qu’on crée</a:t>
            </a:r>
          </a:p>
          <a:p>
            <a:pPr lvl="1"/>
            <a:endParaRPr lang="fr-F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Avantage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factoriser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mettre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en place des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composants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réutilisables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dans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l’application</a:t>
            </a:r>
            <a:endParaRPr lang="fr-F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14" y="-690561"/>
            <a:ext cx="3071812" cy="3071812"/>
          </a:xfrm>
          <a:prstGeom prst="rect">
            <a:avLst/>
          </a:prstGeom>
        </p:spPr>
      </p:pic>
      <p:pic>
        <p:nvPicPr>
          <p:cNvPr id="11" name="Image 10" descr="Une image contenant signe, extérieur, texte&#10;&#10;Description générée avec un niveau de confiance très élevé">
            <a:extLst>
              <a:ext uri="{FF2B5EF4-FFF2-40B4-BE49-F238E27FC236}">
                <a16:creationId xmlns:a16="http://schemas.microsoft.com/office/drawing/2014/main" id="{6C2FD41B-4E29-46E5-99A9-75270BACDF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224" y="-268070"/>
            <a:ext cx="2226830" cy="222683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69C56AC-2656-45BA-A127-E7898D9D9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521" y="1849110"/>
            <a:ext cx="5326842" cy="26291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E50A3CD-2259-46D2-AFE6-876899DE2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6145" y="5188236"/>
            <a:ext cx="6203218" cy="4877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D4F7A11-0610-4C68-A09E-6317A736F1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5942" y="6208352"/>
            <a:ext cx="1973751" cy="495343"/>
          </a:xfrm>
          <a:prstGeom prst="rect">
            <a:avLst/>
          </a:prstGeom>
        </p:spPr>
      </p:pic>
      <p:sp>
        <p:nvSpPr>
          <p:cNvPr id="13" name="Rectangle à coins arrondis 7">
            <a:extLst>
              <a:ext uri="{FF2B5EF4-FFF2-40B4-BE49-F238E27FC236}">
                <a16:creationId xmlns:a16="http://schemas.microsoft.com/office/drawing/2014/main" id="{0D753033-9CE8-42FA-BBA4-840E5204FE42}"/>
              </a:ext>
            </a:extLst>
          </p:cNvPr>
          <p:cNvSpPr/>
          <p:nvPr/>
        </p:nvSpPr>
        <p:spPr>
          <a:xfrm>
            <a:off x="6756201" y="2153354"/>
            <a:ext cx="2418279" cy="539046"/>
          </a:xfrm>
          <a:prstGeom prst="roundRect">
            <a:avLst/>
          </a:prstGeom>
          <a:noFill/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9BBB59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7">
            <a:extLst>
              <a:ext uri="{FF2B5EF4-FFF2-40B4-BE49-F238E27FC236}">
                <a16:creationId xmlns:a16="http://schemas.microsoft.com/office/drawing/2014/main" id="{A869E173-6053-4A34-A511-FD1E6D68561A}"/>
              </a:ext>
            </a:extLst>
          </p:cNvPr>
          <p:cNvSpPr/>
          <p:nvPr/>
        </p:nvSpPr>
        <p:spPr>
          <a:xfrm>
            <a:off x="10871200" y="5321371"/>
            <a:ext cx="1056640" cy="246310"/>
          </a:xfrm>
          <a:prstGeom prst="roundRect">
            <a:avLst/>
          </a:prstGeom>
          <a:noFill/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9BBB59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à coins arrondis 7">
            <a:extLst>
              <a:ext uri="{FF2B5EF4-FFF2-40B4-BE49-F238E27FC236}">
                <a16:creationId xmlns:a16="http://schemas.microsoft.com/office/drawing/2014/main" id="{D20E1989-E42C-4B0F-B9F0-5EC105CC062D}"/>
              </a:ext>
            </a:extLst>
          </p:cNvPr>
          <p:cNvSpPr/>
          <p:nvPr/>
        </p:nvSpPr>
        <p:spPr>
          <a:xfrm>
            <a:off x="9174480" y="6055011"/>
            <a:ext cx="2397760" cy="648684"/>
          </a:xfrm>
          <a:prstGeom prst="roundRect">
            <a:avLst/>
          </a:prstGeom>
          <a:noFill/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9BBB59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73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FF304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Routage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4D9E922-C0FE-4ECC-8324-D8C08B45D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7973" y="1773535"/>
            <a:ext cx="4534293" cy="4130398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14" y="-690561"/>
            <a:ext cx="3071812" cy="3071812"/>
          </a:xfrm>
          <a:prstGeom prst="rect">
            <a:avLst/>
          </a:prstGeom>
        </p:spPr>
      </p:pic>
      <p:pic>
        <p:nvPicPr>
          <p:cNvPr id="5" name="Image 4" descr="Une image contenant signe, extérieur, texte&#10;&#10;Description générée avec un niveau de confiance très élevé">
            <a:extLst>
              <a:ext uri="{FF2B5EF4-FFF2-40B4-BE49-F238E27FC236}">
                <a16:creationId xmlns:a16="http://schemas.microsoft.com/office/drawing/2014/main" id="{3F499DA7-C074-4EEE-9DE1-540557F629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224" y="-268070"/>
            <a:ext cx="2226830" cy="2226830"/>
          </a:xfrm>
          <a:prstGeom prst="rect">
            <a:avLst/>
          </a:prstGeom>
        </p:spPr>
      </p:pic>
      <p:sp>
        <p:nvSpPr>
          <p:cNvPr id="7" name="Rectangle à coins arrondis 7">
            <a:extLst>
              <a:ext uri="{FF2B5EF4-FFF2-40B4-BE49-F238E27FC236}">
                <a16:creationId xmlns:a16="http://schemas.microsoft.com/office/drawing/2014/main" id="{442D2DCB-5B1D-4482-A931-B5CD7832A6D3}"/>
              </a:ext>
            </a:extLst>
          </p:cNvPr>
          <p:cNvSpPr/>
          <p:nvPr/>
        </p:nvSpPr>
        <p:spPr>
          <a:xfrm>
            <a:off x="690681" y="3074986"/>
            <a:ext cx="2326839" cy="1547814"/>
          </a:xfrm>
          <a:prstGeom prst="roundRect">
            <a:avLst/>
          </a:prstGeom>
          <a:noFill/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</a:ln>
          <a:effectLst>
            <a:glow rad="63500">
              <a:srgbClr val="9BBB59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24037C-362D-4917-BE0D-AB04968C3F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569937"/>
            <a:ext cx="3513124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51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68756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578315" y="4102510"/>
            <a:ext cx="400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 questions?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79040" y="851456"/>
            <a:ext cx="4008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4291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1671" y="727416"/>
            <a:ext cx="21020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Amal GHADAB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251671" y="1141312"/>
            <a:ext cx="311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Consultante, Ingénieur logiciel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251671" y="1608789"/>
            <a:ext cx="2735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amel.ghadab11@gmail.com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04709" y="1650503"/>
            <a:ext cx="256833" cy="25683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44" y="-12354"/>
            <a:ext cx="12262104" cy="687035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57" y="0"/>
            <a:ext cx="6797703" cy="2368296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8340186" y="144306"/>
            <a:ext cx="21020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Amal GHADAB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340186" y="558202"/>
            <a:ext cx="342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Consultante, Ingénieur logiciel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665306" y="1025679"/>
            <a:ext cx="2735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amel.ghadab11@gmail.com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8344" y="1067393"/>
            <a:ext cx="256833" cy="256833"/>
          </a:xfrm>
          <a:prstGeom prst="rect">
            <a:avLst/>
          </a:prstGeom>
        </p:spPr>
      </p:pic>
      <p:grpSp>
        <p:nvGrpSpPr>
          <p:cNvPr id="21" name="Groupe 20"/>
          <p:cNvGrpSpPr/>
          <p:nvPr/>
        </p:nvGrpSpPr>
        <p:grpSpPr>
          <a:xfrm>
            <a:off x="1577848" y="1759558"/>
            <a:ext cx="5112626" cy="2966802"/>
            <a:chOff x="1675902" y="2017646"/>
            <a:chExt cx="6804171" cy="2741839"/>
          </a:xfrm>
        </p:grpSpPr>
        <p:sp>
          <p:nvSpPr>
            <p:cNvPr id="22" name="Rectangle 21"/>
            <p:cNvSpPr/>
            <p:nvPr/>
          </p:nvSpPr>
          <p:spPr>
            <a:xfrm>
              <a:off x="3368950" y="3212979"/>
              <a:ext cx="1080858" cy="288033"/>
            </a:xfrm>
            <a:prstGeom prst="rect">
              <a:avLst/>
            </a:prstGeom>
            <a:solidFill>
              <a:srgbClr val="FB6A31"/>
            </a:solidFill>
            <a:ln>
              <a:solidFill>
                <a:srgbClr val="FB6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0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48941" y="3212979"/>
              <a:ext cx="1080858" cy="288033"/>
            </a:xfrm>
            <a:prstGeom prst="rect">
              <a:avLst/>
            </a:prstGeom>
            <a:solidFill>
              <a:srgbClr val="FFCC56"/>
            </a:solidFill>
            <a:ln>
              <a:solidFill>
                <a:srgbClr val="FFCC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0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11723" y="3212979"/>
              <a:ext cx="1080858" cy="288033"/>
            </a:xfrm>
            <a:prstGeom prst="rect">
              <a:avLst/>
            </a:prstGeom>
            <a:solidFill>
              <a:srgbClr val="104A58"/>
            </a:solidFill>
            <a:ln>
              <a:solidFill>
                <a:srgbClr val="104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0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10654" y="3212979"/>
              <a:ext cx="1080858" cy="288033"/>
            </a:xfrm>
            <a:prstGeom prst="rect">
              <a:avLst/>
            </a:prstGeom>
            <a:solidFill>
              <a:srgbClr val="424242"/>
            </a:solidFill>
            <a:ln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000"/>
            </a:p>
          </p:txBody>
        </p:sp>
        <p:cxnSp>
          <p:nvCxnSpPr>
            <p:cNvPr id="27" name="Connecteur droit 26"/>
            <p:cNvCxnSpPr/>
            <p:nvPr/>
          </p:nvCxnSpPr>
          <p:spPr>
            <a:xfrm>
              <a:off x="3860167" y="2563466"/>
              <a:ext cx="0" cy="648074"/>
            </a:xfrm>
            <a:prstGeom prst="line">
              <a:avLst/>
            </a:prstGeom>
            <a:ln w="63500">
              <a:solidFill>
                <a:srgbClr val="FB6A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4938438" y="3501011"/>
              <a:ext cx="0" cy="720082"/>
            </a:xfrm>
            <a:prstGeom prst="line">
              <a:avLst/>
            </a:prstGeom>
            <a:ln w="63500">
              <a:solidFill>
                <a:srgbClr val="FFCC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6052153" y="2564907"/>
              <a:ext cx="0" cy="648074"/>
            </a:xfrm>
            <a:prstGeom prst="line">
              <a:avLst/>
            </a:prstGeom>
            <a:ln w="63500">
              <a:solidFill>
                <a:srgbClr val="104A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7156068" y="3501011"/>
              <a:ext cx="0" cy="648074"/>
            </a:xfrm>
            <a:prstGeom prst="line">
              <a:avLst/>
            </a:prstGeom>
            <a:ln w="63500">
              <a:solidFill>
                <a:srgbClr val="42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>
            <a:xfrm>
              <a:off x="3832282" y="3285013"/>
              <a:ext cx="129941" cy="143991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00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4872683" y="3285013"/>
              <a:ext cx="129941" cy="143991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00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5995706" y="3284999"/>
              <a:ext cx="129941" cy="143991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000"/>
            </a:p>
          </p:txBody>
        </p:sp>
        <p:sp>
          <p:nvSpPr>
            <p:cNvPr id="36" name="Ellipse 35"/>
            <p:cNvSpPr/>
            <p:nvPr/>
          </p:nvSpPr>
          <p:spPr>
            <a:xfrm>
              <a:off x="7090873" y="3284999"/>
              <a:ext cx="129941" cy="143991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0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32818" y="3212979"/>
              <a:ext cx="412322" cy="288033"/>
            </a:xfrm>
            <a:prstGeom prst="rect">
              <a:avLst/>
            </a:prstGeom>
            <a:solidFill>
              <a:srgbClr val="CCCCCC"/>
            </a:solidFill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0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91511" y="3212979"/>
              <a:ext cx="788562" cy="288033"/>
            </a:xfrm>
            <a:prstGeom prst="rect">
              <a:avLst/>
            </a:prstGeom>
            <a:solidFill>
              <a:srgbClr val="CCCCCC"/>
            </a:solidFill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000"/>
            </a:p>
          </p:txBody>
        </p:sp>
        <p:sp>
          <p:nvSpPr>
            <p:cNvPr id="39" name="ZoneTexte 20"/>
            <p:cNvSpPr txBox="1"/>
            <p:nvPr/>
          </p:nvSpPr>
          <p:spPr>
            <a:xfrm>
              <a:off x="2157687" y="3020760"/>
              <a:ext cx="499754" cy="84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800" dirty="0">
                  <a:solidFill>
                    <a:srgbClr val="CCCCCC"/>
                  </a:solidFill>
                </a:rPr>
                <a:t>…</a:t>
              </a:r>
            </a:p>
          </p:txBody>
        </p:sp>
        <p:sp>
          <p:nvSpPr>
            <p:cNvPr id="40" name="Ellipse 39"/>
            <p:cNvSpPr/>
            <p:nvPr/>
          </p:nvSpPr>
          <p:spPr>
            <a:xfrm>
              <a:off x="3508362" y="2017646"/>
              <a:ext cx="727710" cy="587306"/>
            </a:xfrm>
            <a:prstGeom prst="ellipse">
              <a:avLst/>
            </a:prstGeom>
            <a:solidFill>
              <a:srgbClr val="FB6A31"/>
            </a:solidFill>
            <a:ln>
              <a:solidFill>
                <a:srgbClr val="FB6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600" dirty="0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596946" y="4221093"/>
              <a:ext cx="687147" cy="504057"/>
            </a:xfrm>
            <a:prstGeom prst="ellipse">
              <a:avLst/>
            </a:prstGeom>
            <a:solidFill>
              <a:srgbClr val="FFCC56"/>
            </a:solidFill>
            <a:ln>
              <a:solidFill>
                <a:srgbClr val="FFCC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600" dirty="0"/>
            </a:p>
          </p:txBody>
        </p:sp>
        <p:sp>
          <p:nvSpPr>
            <p:cNvPr id="43" name="Ellipse 42"/>
            <p:cNvSpPr/>
            <p:nvPr/>
          </p:nvSpPr>
          <p:spPr>
            <a:xfrm>
              <a:off x="5606454" y="2019719"/>
              <a:ext cx="777249" cy="545188"/>
            </a:xfrm>
            <a:prstGeom prst="ellipse">
              <a:avLst/>
            </a:prstGeom>
            <a:solidFill>
              <a:srgbClr val="104A58"/>
            </a:solidFill>
            <a:ln>
              <a:solidFill>
                <a:srgbClr val="104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600" dirty="0"/>
            </a:p>
          </p:txBody>
        </p:sp>
        <p:sp>
          <p:nvSpPr>
            <p:cNvPr id="44" name="Ellipse 43"/>
            <p:cNvSpPr/>
            <p:nvPr/>
          </p:nvSpPr>
          <p:spPr>
            <a:xfrm>
              <a:off x="6794868" y="4140024"/>
              <a:ext cx="760722" cy="576065"/>
            </a:xfrm>
            <a:prstGeom prst="ellipse">
              <a:avLst/>
            </a:prstGeom>
            <a:solidFill>
              <a:srgbClr val="424242"/>
            </a:solidFill>
            <a:ln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600" dirty="0"/>
            </a:p>
          </p:txBody>
        </p:sp>
        <p:sp>
          <p:nvSpPr>
            <p:cNvPr id="45" name="ZoneTexte 26"/>
            <p:cNvSpPr txBox="1"/>
            <p:nvPr/>
          </p:nvSpPr>
          <p:spPr>
            <a:xfrm>
              <a:off x="3595491" y="3546216"/>
              <a:ext cx="1001445" cy="227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0" b="1" dirty="0">
                  <a:solidFill>
                    <a:srgbClr val="FB6A31"/>
                  </a:solidFill>
                </a:rPr>
                <a:t>2011</a:t>
              </a:r>
            </a:p>
          </p:txBody>
        </p:sp>
        <p:sp>
          <p:nvSpPr>
            <p:cNvPr id="47" name="ZoneTexte 28"/>
            <p:cNvSpPr txBox="1"/>
            <p:nvPr/>
          </p:nvSpPr>
          <p:spPr>
            <a:xfrm>
              <a:off x="4445331" y="2873564"/>
              <a:ext cx="1016107" cy="227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0" b="1" dirty="0">
                  <a:solidFill>
                    <a:srgbClr val="FFCC56"/>
                  </a:solidFill>
                </a:rPr>
                <a:t>2015-2016</a:t>
              </a:r>
            </a:p>
          </p:txBody>
        </p:sp>
        <p:sp>
          <p:nvSpPr>
            <p:cNvPr id="48" name="ZoneTexte 29"/>
            <p:cNvSpPr txBox="1"/>
            <p:nvPr/>
          </p:nvSpPr>
          <p:spPr>
            <a:xfrm>
              <a:off x="5756901" y="3559613"/>
              <a:ext cx="1037968" cy="227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0" b="1" dirty="0">
                  <a:solidFill>
                    <a:srgbClr val="104A58"/>
                  </a:solidFill>
                </a:rPr>
                <a:t>2016</a:t>
              </a:r>
            </a:p>
          </p:txBody>
        </p:sp>
        <p:sp>
          <p:nvSpPr>
            <p:cNvPr id="49" name="ZoneTexte 30"/>
            <p:cNvSpPr txBox="1"/>
            <p:nvPr/>
          </p:nvSpPr>
          <p:spPr>
            <a:xfrm>
              <a:off x="6794868" y="2875818"/>
              <a:ext cx="999145" cy="227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0" b="1" dirty="0">
                  <a:solidFill>
                    <a:srgbClr val="424242"/>
                  </a:solidFill>
                </a:rPr>
                <a:t>2016</a:t>
              </a:r>
            </a:p>
          </p:txBody>
        </p:sp>
        <p:pic>
          <p:nvPicPr>
            <p:cNvPr id="50" name="Image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491" y="2021097"/>
              <a:ext cx="589490" cy="589490"/>
            </a:xfrm>
            <a:prstGeom prst="rect">
              <a:avLst/>
            </a:prstGeom>
          </p:spPr>
        </p:pic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4436" y="4270229"/>
              <a:ext cx="406433" cy="406434"/>
            </a:xfrm>
            <a:prstGeom prst="rect">
              <a:avLst/>
            </a:prstGeom>
          </p:spPr>
        </p:pic>
        <p:sp>
          <p:nvSpPr>
            <p:cNvPr id="53" name="ZoneTexte 36"/>
            <p:cNvSpPr txBox="1"/>
            <p:nvPr/>
          </p:nvSpPr>
          <p:spPr>
            <a:xfrm>
              <a:off x="3542779" y="3757968"/>
              <a:ext cx="1117479" cy="341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900" b="1" dirty="0">
                  <a:solidFill>
                    <a:srgbClr val="CCCCCE"/>
                  </a:solidFill>
                </a:rPr>
                <a:t>Master Génie logiciel </a:t>
              </a:r>
            </a:p>
          </p:txBody>
        </p:sp>
        <p:sp>
          <p:nvSpPr>
            <p:cNvPr id="55" name="ZoneTexte 38"/>
            <p:cNvSpPr txBox="1"/>
            <p:nvPr/>
          </p:nvSpPr>
          <p:spPr>
            <a:xfrm>
              <a:off x="4435061" y="2664505"/>
              <a:ext cx="977647" cy="21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900" b="1" dirty="0">
                  <a:solidFill>
                    <a:srgbClr val="CCCCCE"/>
                  </a:solidFill>
                </a:rPr>
                <a:t>Master PLS</a:t>
              </a:r>
            </a:p>
          </p:txBody>
        </p:sp>
        <p:sp>
          <p:nvSpPr>
            <p:cNvPr id="56" name="ZoneTexte 39"/>
            <p:cNvSpPr txBox="1"/>
            <p:nvPr/>
          </p:nvSpPr>
          <p:spPr>
            <a:xfrm>
              <a:off x="5504291" y="3721245"/>
              <a:ext cx="1090659" cy="341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b="1" dirty="0">
                  <a:solidFill>
                    <a:srgbClr val="CCCCCE"/>
                  </a:solidFill>
                </a:rPr>
                <a:t>Stage </a:t>
              </a:r>
              <a:r>
                <a:rPr lang="fr-FR" sz="900" b="1" dirty="0" err="1">
                  <a:solidFill>
                    <a:srgbClr val="CCCCCE"/>
                  </a:solidFill>
                </a:rPr>
                <a:t>Capgemini</a:t>
              </a:r>
              <a:endParaRPr lang="fr-FR" sz="900" b="1" dirty="0">
                <a:solidFill>
                  <a:srgbClr val="CCCCCE"/>
                </a:solidFill>
              </a:endParaRPr>
            </a:p>
          </p:txBody>
        </p:sp>
        <p:sp>
          <p:nvSpPr>
            <p:cNvPr id="57" name="ZoneTexte 40"/>
            <p:cNvSpPr txBox="1"/>
            <p:nvPr/>
          </p:nvSpPr>
          <p:spPr>
            <a:xfrm>
              <a:off x="6600290" y="2648930"/>
              <a:ext cx="1371235" cy="21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433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866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9298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5731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2164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8597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5029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91462" algn="l" defTabSz="107286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900" b="1" dirty="0">
                  <a:solidFill>
                    <a:srgbClr val="CCCCCE"/>
                  </a:solidFill>
                </a:rPr>
                <a:t>Embauchée</a:t>
              </a:r>
            </a:p>
          </p:txBody>
        </p:sp>
        <p:pic>
          <p:nvPicPr>
            <p:cNvPr id="58" name="Image 5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902" y="3156088"/>
              <a:ext cx="400833" cy="401815"/>
            </a:xfrm>
            <a:prstGeom prst="rect">
              <a:avLst/>
            </a:prstGeom>
          </p:spPr>
        </p:pic>
        <p:pic>
          <p:nvPicPr>
            <p:cNvPr id="60" name="Image 5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2284" y="3982171"/>
              <a:ext cx="800691" cy="777314"/>
            </a:xfrm>
            <a:prstGeom prst="rect">
              <a:avLst/>
            </a:prstGeom>
          </p:spPr>
        </p:pic>
      </p:grpSp>
      <p:pic>
        <p:nvPicPr>
          <p:cNvPr id="61" name="Image 6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36" y="1761802"/>
            <a:ext cx="420361" cy="605342"/>
          </a:xfrm>
          <a:prstGeom prst="rect">
            <a:avLst/>
          </a:prstGeom>
        </p:spPr>
      </p:pic>
      <p:sp>
        <p:nvSpPr>
          <p:cNvPr id="62" name="ZoneTexte 20"/>
          <p:cNvSpPr txBox="1"/>
          <p:nvPr/>
        </p:nvSpPr>
        <p:spPr>
          <a:xfrm>
            <a:off x="6674861" y="2854779"/>
            <a:ext cx="375513" cy="91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107286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>
                <a:solidFill>
                  <a:srgbClr val="CCCCCC"/>
                </a:solidFill>
              </a:rPr>
              <a:t>…</a:t>
            </a:r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16" y="1477783"/>
            <a:ext cx="1057572" cy="1072825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727" y="2617530"/>
            <a:ext cx="1057572" cy="1072825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40" y="3563731"/>
            <a:ext cx="1057572" cy="1072825"/>
          </a:xfrm>
          <a:prstGeom prst="rect">
            <a:avLst/>
          </a:prstGeom>
        </p:spPr>
      </p:pic>
      <p:sp>
        <p:nvSpPr>
          <p:cNvPr id="71" name="ZoneTexte 70"/>
          <p:cNvSpPr txBox="1"/>
          <p:nvPr/>
        </p:nvSpPr>
        <p:spPr>
          <a:xfrm>
            <a:off x="6236379" y="1849236"/>
            <a:ext cx="76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GARI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7551424" y="3003042"/>
            <a:ext cx="1142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Formations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6870540" y="3908039"/>
            <a:ext cx="1360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Certification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  Architecte</a:t>
            </a:r>
          </a:p>
        </p:txBody>
      </p:sp>
      <p:sp>
        <p:nvSpPr>
          <p:cNvPr id="74" name="Ellipse 73"/>
          <p:cNvSpPr/>
          <p:nvPr/>
        </p:nvSpPr>
        <p:spPr>
          <a:xfrm>
            <a:off x="10339775" y="3051409"/>
            <a:ext cx="1014025" cy="864096"/>
          </a:xfrm>
          <a:prstGeom prst="ellipse">
            <a:avLst/>
          </a:prstGeom>
          <a:solidFill>
            <a:srgbClr val="0098C7"/>
          </a:solidFill>
          <a:ln>
            <a:solidFill>
              <a:srgbClr val="0098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Ellipse 74"/>
          <p:cNvSpPr/>
          <p:nvPr/>
        </p:nvSpPr>
        <p:spPr>
          <a:xfrm>
            <a:off x="10339774" y="4285079"/>
            <a:ext cx="1014025" cy="864096"/>
          </a:xfrm>
          <a:prstGeom prst="ellipse">
            <a:avLst/>
          </a:prstGeom>
          <a:solidFill>
            <a:srgbClr val="0098C7"/>
          </a:solidFill>
          <a:ln>
            <a:solidFill>
              <a:srgbClr val="0098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10339774" y="5557805"/>
            <a:ext cx="1014025" cy="864096"/>
          </a:xfrm>
          <a:prstGeom prst="ellipse">
            <a:avLst/>
          </a:prstGeom>
          <a:solidFill>
            <a:srgbClr val="0098C7"/>
          </a:solidFill>
          <a:ln>
            <a:solidFill>
              <a:srgbClr val="0098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10406045" y="3280678"/>
            <a:ext cx="108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Planeur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10338271" y="4544154"/>
            <a:ext cx="108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Animaux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10362115" y="5821854"/>
            <a:ext cx="108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Manger</a:t>
            </a: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0DACC4BF-2E92-439C-87AE-F2CBCA3D8C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617" y="1730066"/>
            <a:ext cx="1057572" cy="1072825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35CA3229-D96B-4D84-8985-4B617C3782F0}"/>
              </a:ext>
            </a:extLst>
          </p:cNvPr>
          <p:cNvSpPr txBox="1"/>
          <p:nvPr/>
        </p:nvSpPr>
        <p:spPr>
          <a:xfrm>
            <a:off x="7370618" y="2023448"/>
            <a:ext cx="114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SNCF, Ministère, 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      …</a:t>
            </a:r>
          </a:p>
        </p:txBody>
      </p:sp>
    </p:spTree>
    <p:extLst>
      <p:ext uri="{BB962C8B-B14F-4D97-AF65-F5344CB8AC3E}">
        <p14:creationId xmlns:p14="http://schemas.microsoft.com/office/powerpoint/2010/main" val="5995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7" grpId="0"/>
      <p:bldP spid="78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ctrTitle"/>
          </p:nvPr>
        </p:nvSpPr>
        <p:spPr>
          <a:xfrm>
            <a:off x="6156897" y="647432"/>
            <a:ext cx="4967932" cy="85039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Book de stage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4319" y="1274366"/>
            <a:ext cx="6096000" cy="32316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</a:rPr>
              <a:t>https://www.capgemini.com/fr-fr/resources/decouvrez-nos-metiers/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16" y="2232356"/>
            <a:ext cx="2738273" cy="2738273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2344784" y="1752607"/>
            <a:ext cx="379929" cy="497723"/>
            <a:chOff x="4196938" y="374660"/>
            <a:chExt cx="468761" cy="691180"/>
          </a:xfrm>
        </p:grpSpPr>
        <p:grpSp>
          <p:nvGrpSpPr>
            <p:cNvPr id="8" name="Groupe 7"/>
            <p:cNvGrpSpPr/>
            <p:nvPr/>
          </p:nvGrpSpPr>
          <p:grpSpPr>
            <a:xfrm>
              <a:off x="4234009" y="374660"/>
              <a:ext cx="431690" cy="421903"/>
              <a:chOff x="4678878" y="-163361"/>
              <a:chExt cx="1572288" cy="1536642"/>
            </a:xfrm>
          </p:grpSpPr>
          <p:sp>
            <p:nvSpPr>
              <p:cNvPr id="17" name="Freeform 834"/>
              <p:cNvSpPr>
                <a:spLocks/>
              </p:cNvSpPr>
              <p:nvPr/>
            </p:nvSpPr>
            <p:spPr bwMode="auto">
              <a:xfrm>
                <a:off x="4678878" y="109448"/>
                <a:ext cx="1572288" cy="1263833"/>
              </a:xfrm>
              <a:custGeom>
                <a:avLst/>
                <a:gdLst>
                  <a:gd name="connsiteX0" fmla="*/ 1168 w 10000"/>
                  <a:gd name="connsiteY0" fmla="*/ 0 h 10636"/>
                  <a:gd name="connsiteX1" fmla="*/ 0 w 10000"/>
                  <a:gd name="connsiteY1" fmla="*/ 3913 h 10636"/>
                  <a:gd name="connsiteX2" fmla="*/ 4975 w 10000"/>
                  <a:gd name="connsiteY2" fmla="*/ 10000 h 10636"/>
                  <a:gd name="connsiteX3" fmla="*/ 8759 w 10000"/>
                  <a:gd name="connsiteY3" fmla="*/ 7728 h 10636"/>
                  <a:gd name="connsiteX4" fmla="*/ 10000 w 10000"/>
                  <a:gd name="connsiteY4" fmla="*/ 3913 h 10636"/>
                  <a:gd name="connsiteX5" fmla="*/ 8782 w 10000"/>
                  <a:gd name="connsiteY5" fmla="*/ 0 h 10636"/>
                  <a:gd name="connsiteX0" fmla="*/ 1168 w 10000"/>
                  <a:gd name="connsiteY0" fmla="*/ 0 h 10636"/>
                  <a:gd name="connsiteX1" fmla="*/ 0 w 10000"/>
                  <a:gd name="connsiteY1" fmla="*/ 3913 h 10636"/>
                  <a:gd name="connsiteX2" fmla="*/ 4975 w 10000"/>
                  <a:gd name="connsiteY2" fmla="*/ 10000 h 10636"/>
                  <a:gd name="connsiteX3" fmla="*/ 8759 w 10000"/>
                  <a:gd name="connsiteY3" fmla="*/ 7728 h 10636"/>
                  <a:gd name="connsiteX4" fmla="*/ 10000 w 10000"/>
                  <a:gd name="connsiteY4" fmla="*/ 3913 h 10636"/>
                  <a:gd name="connsiteX5" fmla="*/ 8782 w 10000"/>
                  <a:gd name="connsiteY5" fmla="*/ 0 h 10636"/>
                  <a:gd name="connsiteX6" fmla="*/ 1168 w 10000"/>
                  <a:gd name="connsiteY6" fmla="*/ 0 h 10636"/>
                  <a:gd name="connsiteX0" fmla="*/ 4975 w 10000"/>
                  <a:gd name="connsiteY0" fmla="*/ 10000 h 10636"/>
                  <a:gd name="connsiteX1" fmla="*/ 8759 w 10000"/>
                  <a:gd name="connsiteY1" fmla="*/ 7728 h 10636"/>
                  <a:gd name="connsiteX2" fmla="*/ 10000 w 10000"/>
                  <a:gd name="connsiteY2" fmla="*/ 3913 h 10636"/>
                  <a:gd name="connsiteX3" fmla="*/ 8782 w 10000"/>
                  <a:gd name="connsiteY3" fmla="*/ 0 h 10636"/>
                  <a:gd name="connsiteX4" fmla="*/ 1168 w 10000"/>
                  <a:gd name="connsiteY4" fmla="*/ 0 h 10636"/>
                  <a:gd name="connsiteX5" fmla="*/ 0 w 10000"/>
                  <a:gd name="connsiteY5" fmla="*/ 3913 h 10636"/>
                  <a:gd name="connsiteX6" fmla="*/ 5329 w 10000"/>
                  <a:gd name="connsiteY6" fmla="*/ 10442 h 10636"/>
                  <a:gd name="connsiteX0" fmla="*/ 4975 w 10000"/>
                  <a:gd name="connsiteY0" fmla="*/ 10000 h 10636"/>
                  <a:gd name="connsiteX1" fmla="*/ 8759 w 10000"/>
                  <a:gd name="connsiteY1" fmla="*/ 7728 h 10636"/>
                  <a:gd name="connsiteX2" fmla="*/ 10000 w 10000"/>
                  <a:gd name="connsiteY2" fmla="*/ 3913 h 10636"/>
                  <a:gd name="connsiteX3" fmla="*/ 8782 w 10000"/>
                  <a:gd name="connsiteY3" fmla="*/ 0 h 10636"/>
                  <a:gd name="connsiteX4" fmla="*/ 1168 w 10000"/>
                  <a:gd name="connsiteY4" fmla="*/ 0 h 10636"/>
                  <a:gd name="connsiteX5" fmla="*/ 0 w 10000"/>
                  <a:gd name="connsiteY5" fmla="*/ 3913 h 10636"/>
                  <a:gd name="connsiteX6" fmla="*/ 4915 w 10000"/>
                  <a:gd name="connsiteY6" fmla="*/ 9983 h 10636"/>
                  <a:gd name="connsiteX0" fmla="*/ 4975 w 10000"/>
                  <a:gd name="connsiteY0" fmla="*/ 10000 h 10636"/>
                  <a:gd name="connsiteX1" fmla="*/ 8759 w 10000"/>
                  <a:gd name="connsiteY1" fmla="*/ 7728 h 10636"/>
                  <a:gd name="connsiteX2" fmla="*/ 10000 w 10000"/>
                  <a:gd name="connsiteY2" fmla="*/ 3913 h 10636"/>
                  <a:gd name="connsiteX3" fmla="*/ 8782 w 10000"/>
                  <a:gd name="connsiteY3" fmla="*/ 0 h 10636"/>
                  <a:gd name="connsiteX4" fmla="*/ 1168 w 10000"/>
                  <a:gd name="connsiteY4" fmla="*/ 0 h 10636"/>
                  <a:gd name="connsiteX5" fmla="*/ 0 w 10000"/>
                  <a:gd name="connsiteY5" fmla="*/ 3913 h 10636"/>
                  <a:gd name="connsiteX6" fmla="*/ 4915 w 10000"/>
                  <a:gd name="connsiteY6" fmla="*/ 9983 h 10636"/>
                  <a:gd name="connsiteX0" fmla="*/ 4975 w 10000"/>
                  <a:gd name="connsiteY0" fmla="*/ 10000 h 10636"/>
                  <a:gd name="connsiteX1" fmla="*/ 8759 w 10000"/>
                  <a:gd name="connsiteY1" fmla="*/ 7728 h 10636"/>
                  <a:gd name="connsiteX2" fmla="*/ 10000 w 10000"/>
                  <a:gd name="connsiteY2" fmla="*/ 3913 h 10636"/>
                  <a:gd name="connsiteX3" fmla="*/ 8782 w 10000"/>
                  <a:gd name="connsiteY3" fmla="*/ 0 h 10636"/>
                  <a:gd name="connsiteX4" fmla="*/ 1168 w 10000"/>
                  <a:gd name="connsiteY4" fmla="*/ 0 h 10636"/>
                  <a:gd name="connsiteX5" fmla="*/ 0 w 10000"/>
                  <a:gd name="connsiteY5" fmla="*/ 3913 h 10636"/>
                  <a:gd name="connsiteX6" fmla="*/ 4915 w 10000"/>
                  <a:gd name="connsiteY6" fmla="*/ 9983 h 10636"/>
                  <a:gd name="connsiteX0" fmla="*/ 4975 w 10000"/>
                  <a:gd name="connsiteY0" fmla="*/ 10000 h 10636"/>
                  <a:gd name="connsiteX1" fmla="*/ 8759 w 10000"/>
                  <a:gd name="connsiteY1" fmla="*/ 7728 h 10636"/>
                  <a:gd name="connsiteX2" fmla="*/ 10000 w 10000"/>
                  <a:gd name="connsiteY2" fmla="*/ 3913 h 10636"/>
                  <a:gd name="connsiteX3" fmla="*/ 8782 w 10000"/>
                  <a:gd name="connsiteY3" fmla="*/ 0 h 10636"/>
                  <a:gd name="connsiteX4" fmla="*/ 1168 w 10000"/>
                  <a:gd name="connsiteY4" fmla="*/ 0 h 10636"/>
                  <a:gd name="connsiteX5" fmla="*/ 0 w 10000"/>
                  <a:gd name="connsiteY5" fmla="*/ 3913 h 10636"/>
                  <a:gd name="connsiteX6" fmla="*/ 3582 w 10000"/>
                  <a:gd name="connsiteY6" fmla="*/ 9983 h 10636"/>
                  <a:gd name="connsiteX0" fmla="*/ 4975 w 10000"/>
                  <a:gd name="connsiteY0" fmla="*/ 10000 h 10173"/>
                  <a:gd name="connsiteX1" fmla="*/ 6645 w 10000"/>
                  <a:gd name="connsiteY1" fmla="*/ 9794 h 10173"/>
                  <a:gd name="connsiteX2" fmla="*/ 8759 w 10000"/>
                  <a:gd name="connsiteY2" fmla="*/ 7728 h 10173"/>
                  <a:gd name="connsiteX3" fmla="*/ 10000 w 10000"/>
                  <a:gd name="connsiteY3" fmla="*/ 3913 h 10173"/>
                  <a:gd name="connsiteX4" fmla="*/ 8782 w 10000"/>
                  <a:gd name="connsiteY4" fmla="*/ 0 h 10173"/>
                  <a:gd name="connsiteX5" fmla="*/ 1168 w 10000"/>
                  <a:gd name="connsiteY5" fmla="*/ 0 h 10173"/>
                  <a:gd name="connsiteX6" fmla="*/ 0 w 10000"/>
                  <a:gd name="connsiteY6" fmla="*/ 3913 h 10173"/>
                  <a:gd name="connsiteX7" fmla="*/ 3582 w 10000"/>
                  <a:gd name="connsiteY7" fmla="*/ 9983 h 10173"/>
                  <a:gd name="connsiteX0" fmla="*/ 6645 w 10000"/>
                  <a:gd name="connsiteY0" fmla="*/ 9794 h 9983"/>
                  <a:gd name="connsiteX1" fmla="*/ 8759 w 10000"/>
                  <a:gd name="connsiteY1" fmla="*/ 7728 h 9983"/>
                  <a:gd name="connsiteX2" fmla="*/ 10000 w 10000"/>
                  <a:gd name="connsiteY2" fmla="*/ 3913 h 9983"/>
                  <a:gd name="connsiteX3" fmla="*/ 8782 w 10000"/>
                  <a:gd name="connsiteY3" fmla="*/ 0 h 9983"/>
                  <a:gd name="connsiteX4" fmla="*/ 1168 w 10000"/>
                  <a:gd name="connsiteY4" fmla="*/ 0 h 9983"/>
                  <a:gd name="connsiteX5" fmla="*/ 0 w 10000"/>
                  <a:gd name="connsiteY5" fmla="*/ 3913 h 9983"/>
                  <a:gd name="connsiteX6" fmla="*/ 3582 w 10000"/>
                  <a:gd name="connsiteY6" fmla="*/ 9983 h 9983"/>
                  <a:gd name="connsiteX0" fmla="*/ 6645 w 10000"/>
                  <a:gd name="connsiteY0" fmla="*/ 9811 h 10057"/>
                  <a:gd name="connsiteX1" fmla="*/ 8759 w 10000"/>
                  <a:gd name="connsiteY1" fmla="*/ 7741 h 10057"/>
                  <a:gd name="connsiteX2" fmla="*/ 10000 w 10000"/>
                  <a:gd name="connsiteY2" fmla="*/ 3920 h 10057"/>
                  <a:gd name="connsiteX3" fmla="*/ 8782 w 10000"/>
                  <a:gd name="connsiteY3" fmla="*/ 0 h 10057"/>
                  <a:gd name="connsiteX4" fmla="*/ 1168 w 10000"/>
                  <a:gd name="connsiteY4" fmla="*/ 0 h 10057"/>
                  <a:gd name="connsiteX5" fmla="*/ 0 w 10000"/>
                  <a:gd name="connsiteY5" fmla="*/ 3920 h 10057"/>
                  <a:gd name="connsiteX6" fmla="*/ 4915 w 10000"/>
                  <a:gd name="connsiteY6" fmla="*/ 10057 h 10057"/>
                  <a:gd name="connsiteX0" fmla="*/ 6645 w 10000"/>
                  <a:gd name="connsiteY0" fmla="*/ 9811 h 10057"/>
                  <a:gd name="connsiteX1" fmla="*/ 8759 w 10000"/>
                  <a:gd name="connsiteY1" fmla="*/ 7741 h 10057"/>
                  <a:gd name="connsiteX2" fmla="*/ 10000 w 10000"/>
                  <a:gd name="connsiteY2" fmla="*/ 3920 h 10057"/>
                  <a:gd name="connsiteX3" fmla="*/ 8782 w 10000"/>
                  <a:gd name="connsiteY3" fmla="*/ 0 h 10057"/>
                  <a:gd name="connsiteX4" fmla="*/ 1168 w 10000"/>
                  <a:gd name="connsiteY4" fmla="*/ 0 h 10057"/>
                  <a:gd name="connsiteX5" fmla="*/ 0 w 10000"/>
                  <a:gd name="connsiteY5" fmla="*/ 3920 h 10057"/>
                  <a:gd name="connsiteX6" fmla="*/ 4915 w 10000"/>
                  <a:gd name="connsiteY6" fmla="*/ 10057 h 10057"/>
                  <a:gd name="connsiteX7" fmla="*/ 6645 w 10000"/>
                  <a:gd name="connsiteY7" fmla="*/ 9811 h 10057"/>
                  <a:gd name="connsiteX0" fmla="*/ 1168 w 10000"/>
                  <a:gd name="connsiteY0" fmla="*/ 0 h 10057"/>
                  <a:gd name="connsiteX1" fmla="*/ 0 w 10000"/>
                  <a:gd name="connsiteY1" fmla="*/ 3920 h 10057"/>
                  <a:gd name="connsiteX2" fmla="*/ 4915 w 10000"/>
                  <a:gd name="connsiteY2" fmla="*/ 10057 h 10057"/>
                  <a:gd name="connsiteX3" fmla="*/ 6645 w 10000"/>
                  <a:gd name="connsiteY3" fmla="*/ 9811 h 10057"/>
                  <a:gd name="connsiteX4" fmla="*/ 8759 w 10000"/>
                  <a:gd name="connsiteY4" fmla="*/ 7741 h 10057"/>
                  <a:gd name="connsiteX5" fmla="*/ 10000 w 10000"/>
                  <a:gd name="connsiteY5" fmla="*/ 3920 h 10057"/>
                  <a:gd name="connsiteX6" fmla="*/ 8782 w 10000"/>
                  <a:gd name="connsiteY6" fmla="*/ 0 h 10057"/>
                  <a:gd name="connsiteX7" fmla="*/ 1750 w 10000"/>
                  <a:gd name="connsiteY7" fmla="*/ 728 h 10057"/>
                  <a:gd name="connsiteX0" fmla="*/ 1168 w 10000"/>
                  <a:gd name="connsiteY0" fmla="*/ 0 h 10057"/>
                  <a:gd name="connsiteX1" fmla="*/ 0 w 10000"/>
                  <a:gd name="connsiteY1" fmla="*/ 3920 h 10057"/>
                  <a:gd name="connsiteX2" fmla="*/ 4915 w 10000"/>
                  <a:gd name="connsiteY2" fmla="*/ 10057 h 10057"/>
                  <a:gd name="connsiteX3" fmla="*/ 6645 w 10000"/>
                  <a:gd name="connsiteY3" fmla="*/ 9811 h 10057"/>
                  <a:gd name="connsiteX4" fmla="*/ 8759 w 10000"/>
                  <a:gd name="connsiteY4" fmla="*/ 7741 h 10057"/>
                  <a:gd name="connsiteX5" fmla="*/ 10000 w 10000"/>
                  <a:gd name="connsiteY5" fmla="*/ 3920 h 10057"/>
                  <a:gd name="connsiteX6" fmla="*/ 8782 w 10000"/>
                  <a:gd name="connsiteY6" fmla="*/ 0 h 1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57">
                    <a:moveTo>
                      <a:pt x="1168" y="0"/>
                    </a:moveTo>
                    <a:cubicBezTo>
                      <a:pt x="457" y="1058"/>
                      <a:pt x="0" y="2426"/>
                      <a:pt x="0" y="3920"/>
                    </a:cubicBezTo>
                    <a:cubicBezTo>
                      <a:pt x="0" y="7279"/>
                      <a:pt x="1774" y="9442"/>
                      <a:pt x="4915" y="10057"/>
                    </a:cubicBezTo>
                    <a:lnTo>
                      <a:pt x="6645" y="9811"/>
                    </a:lnTo>
                    <a:cubicBezTo>
                      <a:pt x="7276" y="9431"/>
                      <a:pt x="7932" y="8752"/>
                      <a:pt x="8759" y="7741"/>
                    </a:cubicBezTo>
                    <a:cubicBezTo>
                      <a:pt x="9596" y="6725"/>
                      <a:pt x="9996" y="5210"/>
                      <a:pt x="10000" y="3920"/>
                    </a:cubicBezTo>
                    <a:cubicBezTo>
                      <a:pt x="10000" y="2426"/>
                      <a:pt x="9543" y="1058"/>
                      <a:pt x="8782" y="0"/>
                    </a:cubicBezTo>
                  </a:path>
                </a:pathLst>
              </a:custGeom>
              <a:noFill/>
              <a:ln w="12700" cap="rnd">
                <a:solidFill>
                  <a:srgbClr val="BDBD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7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264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835"/>
              <p:cNvSpPr>
                <a:spLocks/>
              </p:cNvSpPr>
              <p:nvPr/>
            </p:nvSpPr>
            <p:spPr bwMode="auto">
              <a:xfrm>
                <a:off x="4861982" y="-163361"/>
                <a:ext cx="1198124" cy="272807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75" y="0"/>
                  </a:cxn>
                  <a:cxn ang="0">
                    <a:pos x="150" y="35"/>
                  </a:cxn>
                </a:cxnLst>
                <a:rect l="0" t="0" r="r" b="b"/>
                <a:pathLst>
                  <a:path w="150" h="35">
                    <a:moveTo>
                      <a:pt x="0" y="35"/>
                    </a:moveTo>
                    <a:cubicBezTo>
                      <a:pt x="18" y="14"/>
                      <a:pt x="45" y="0"/>
                      <a:pt x="75" y="0"/>
                    </a:cubicBezTo>
                    <a:cubicBezTo>
                      <a:pt x="105" y="0"/>
                      <a:pt x="132" y="13"/>
                      <a:pt x="150" y="35"/>
                    </a:cubicBezTo>
                  </a:path>
                </a:pathLst>
              </a:custGeom>
              <a:noFill/>
              <a:ln w="12700" cap="rnd">
                <a:solidFill>
                  <a:srgbClr val="BDBD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7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264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836"/>
              <p:cNvSpPr>
                <a:spLocks/>
              </p:cNvSpPr>
              <p:nvPr/>
            </p:nvSpPr>
            <p:spPr bwMode="auto">
              <a:xfrm>
                <a:off x="4861980" y="109448"/>
                <a:ext cx="1198124" cy="1325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17"/>
                  </a:cxn>
                  <a:cxn ang="0">
                    <a:pos x="150" y="0"/>
                  </a:cxn>
                </a:cxnLst>
                <a:rect l="0" t="0" r="r" b="b"/>
                <a:pathLst>
                  <a:path w="150" h="17">
                    <a:moveTo>
                      <a:pt x="0" y="0"/>
                    </a:moveTo>
                    <a:cubicBezTo>
                      <a:pt x="18" y="10"/>
                      <a:pt x="45" y="17"/>
                      <a:pt x="75" y="17"/>
                    </a:cubicBezTo>
                    <a:cubicBezTo>
                      <a:pt x="105" y="17"/>
                      <a:pt x="132" y="10"/>
                      <a:pt x="150" y="0"/>
                    </a:cubicBezTo>
                  </a:path>
                </a:pathLst>
              </a:custGeom>
              <a:noFill/>
              <a:ln w="12700" cap="rnd">
                <a:solidFill>
                  <a:srgbClr val="BDBD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7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264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837"/>
              <p:cNvSpPr>
                <a:spLocks/>
              </p:cNvSpPr>
              <p:nvPr/>
            </p:nvSpPr>
            <p:spPr bwMode="auto">
              <a:xfrm>
                <a:off x="4861980" y="959046"/>
                <a:ext cx="1198124" cy="132506"/>
              </a:xfrm>
              <a:custGeom>
                <a:avLst/>
                <a:gdLst/>
                <a:ahLst/>
                <a:cxnLst>
                  <a:cxn ang="0">
                    <a:pos x="150" y="17"/>
                  </a:cxn>
                  <a:cxn ang="0">
                    <a:pos x="75" y="0"/>
                  </a:cxn>
                  <a:cxn ang="0">
                    <a:pos x="0" y="17"/>
                  </a:cxn>
                </a:cxnLst>
                <a:rect l="0" t="0" r="r" b="b"/>
                <a:pathLst>
                  <a:path w="150" h="17">
                    <a:moveTo>
                      <a:pt x="150" y="17"/>
                    </a:moveTo>
                    <a:cubicBezTo>
                      <a:pt x="132" y="7"/>
                      <a:pt x="105" y="0"/>
                      <a:pt x="75" y="0"/>
                    </a:cubicBezTo>
                    <a:cubicBezTo>
                      <a:pt x="45" y="0"/>
                      <a:pt x="18" y="7"/>
                      <a:pt x="0" y="17"/>
                    </a:cubicBezTo>
                  </a:path>
                </a:pathLst>
              </a:custGeom>
              <a:noFill/>
              <a:ln w="12700" cap="rnd">
                <a:solidFill>
                  <a:srgbClr val="BDBD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7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264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Oval 838"/>
              <p:cNvSpPr>
                <a:spLocks noChangeArrowheads="1"/>
              </p:cNvSpPr>
              <p:nvPr/>
            </p:nvSpPr>
            <p:spPr bwMode="auto">
              <a:xfrm>
                <a:off x="5037120" y="-163359"/>
                <a:ext cx="847842" cy="1531616"/>
              </a:xfrm>
              <a:prstGeom prst="ellipse">
                <a:avLst/>
              </a:prstGeom>
              <a:noFill/>
              <a:ln w="12700" cap="rnd">
                <a:solidFill>
                  <a:srgbClr val="BDBD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7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264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Line 839"/>
              <p:cNvSpPr>
                <a:spLocks noChangeShapeType="1"/>
              </p:cNvSpPr>
              <p:nvPr/>
            </p:nvSpPr>
            <p:spPr bwMode="auto">
              <a:xfrm>
                <a:off x="4678878" y="600500"/>
                <a:ext cx="1572288" cy="3898"/>
              </a:xfrm>
              <a:prstGeom prst="line">
                <a:avLst/>
              </a:prstGeom>
              <a:noFill/>
              <a:ln w="12700" cap="rnd">
                <a:solidFill>
                  <a:srgbClr val="BDBD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7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264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Line 840"/>
              <p:cNvSpPr>
                <a:spLocks noChangeShapeType="1"/>
              </p:cNvSpPr>
              <p:nvPr/>
            </p:nvSpPr>
            <p:spPr bwMode="auto">
              <a:xfrm flipV="1">
                <a:off x="5459051" y="-163359"/>
                <a:ext cx="3982" cy="1531616"/>
              </a:xfrm>
              <a:prstGeom prst="line">
                <a:avLst/>
              </a:prstGeom>
              <a:noFill/>
              <a:ln w="12700" cap="rnd">
                <a:solidFill>
                  <a:srgbClr val="BDBD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7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264A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e 320"/>
            <p:cNvGrpSpPr/>
            <p:nvPr/>
          </p:nvGrpSpPr>
          <p:grpSpPr>
            <a:xfrm>
              <a:off x="4196938" y="743504"/>
              <a:ext cx="295907" cy="322336"/>
              <a:chOff x="4430703" y="4715239"/>
              <a:chExt cx="374626" cy="416805"/>
            </a:xfrm>
          </p:grpSpPr>
          <p:sp>
            <p:nvSpPr>
              <p:cNvPr id="10" name="Freeform 897"/>
              <p:cNvSpPr>
                <a:spLocks/>
              </p:cNvSpPr>
              <p:nvPr/>
            </p:nvSpPr>
            <p:spPr bwMode="auto">
              <a:xfrm>
                <a:off x="4649755" y="4789936"/>
                <a:ext cx="155574" cy="255586"/>
              </a:xfrm>
              <a:custGeom>
                <a:avLst/>
                <a:gdLst>
                  <a:gd name="connsiteX0" fmla="*/ 4912 w 10000"/>
                  <a:gd name="connsiteY0" fmla="*/ 10000 h 10000"/>
                  <a:gd name="connsiteX1" fmla="*/ 4912 w 10000"/>
                  <a:gd name="connsiteY1" fmla="*/ 10000 h 10000"/>
                  <a:gd name="connsiteX2" fmla="*/ 6754 w 10000"/>
                  <a:gd name="connsiteY2" fmla="*/ 10000 h 10000"/>
                  <a:gd name="connsiteX3" fmla="*/ 8421 w 10000"/>
                  <a:gd name="connsiteY3" fmla="*/ 9938 h 10000"/>
                  <a:gd name="connsiteX4" fmla="*/ 9561 w 10000"/>
                  <a:gd name="connsiteY4" fmla="*/ 9814 h 10000"/>
                  <a:gd name="connsiteX5" fmla="*/ 9912 w 10000"/>
                  <a:gd name="connsiteY5" fmla="*/ 9752 h 10000"/>
                  <a:gd name="connsiteX6" fmla="*/ 10000 w 10000"/>
                  <a:gd name="connsiteY6" fmla="*/ 9689 h 10000"/>
                  <a:gd name="connsiteX7" fmla="*/ 10000 w 10000"/>
                  <a:gd name="connsiteY7" fmla="*/ 9689 h 10000"/>
                  <a:gd name="connsiteX8" fmla="*/ 10000 w 10000"/>
                  <a:gd name="connsiteY8" fmla="*/ 8634 h 10000"/>
                  <a:gd name="connsiteX9" fmla="*/ 9912 w 10000"/>
                  <a:gd name="connsiteY9" fmla="*/ 7702 h 10000"/>
                  <a:gd name="connsiteX10" fmla="*/ 9561 w 10000"/>
                  <a:gd name="connsiteY10" fmla="*/ 6832 h 10000"/>
                  <a:gd name="connsiteX11" fmla="*/ 9211 w 10000"/>
                  <a:gd name="connsiteY11" fmla="*/ 6087 h 10000"/>
                  <a:gd name="connsiteX12" fmla="*/ 8684 w 10000"/>
                  <a:gd name="connsiteY12" fmla="*/ 5342 h 10000"/>
                  <a:gd name="connsiteX13" fmla="*/ 7982 w 10000"/>
                  <a:gd name="connsiteY13" fmla="*/ 4783 h 10000"/>
                  <a:gd name="connsiteX14" fmla="*/ 7105 w 10000"/>
                  <a:gd name="connsiteY14" fmla="*/ 4410 h 10000"/>
                  <a:gd name="connsiteX15" fmla="*/ 6140 w 10000"/>
                  <a:gd name="connsiteY15" fmla="*/ 4099 h 10000"/>
                  <a:gd name="connsiteX16" fmla="*/ 6140 w 10000"/>
                  <a:gd name="connsiteY16" fmla="*/ 4099 h 10000"/>
                  <a:gd name="connsiteX17" fmla="*/ 6667 w 10000"/>
                  <a:gd name="connsiteY17" fmla="*/ 3727 h 10000"/>
                  <a:gd name="connsiteX18" fmla="*/ 7018 w 10000"/>
                  <a:gd name="connsiteY18" fmla="*/ 3230 h 10000"/>
                  <a:gd name="connsiteX19" fmla="*/ 7281 w 10000"/>
                  <a:gd name="connsiteY19" fmla="*/ 2671 h 10000"/>
                  <a:gd name="connsiteX20" fmla="*/ 7544 w 10000"/>
                  <a:gd name="connsiteY20" fmla="*/ 2112 h 10000"/>
                  <a:gd name="connsiteX21" fmla="*/ 7544 w 10000"/>
                  <a:gd name="connsiteY21" fmla="*/ 2112 h 10000"/>
                  <a:gd name="connsiteX22" fmla="*/ 7456 w 10000"/>
                  <a:gd name="connsiteY22" fmla="*/ 1677 h 10000"/>
                  <a:gd name="connsiteX23" fmla="*/ 7281 w 10000"/>
                  <a:gd name="connsiteY23" fmla="*/ 1242 h 10000"/>
                  <a:gd name="connsiteX24" fmla="*/ 7105 w 10000"/>
                  <a:gd name="connsiteY24" fmla="*/ 870 h 10000"/>
                  <a:gd name="connsiteX25" fmla="*/ 6754 w 10000"/>
                  <a:gd name="connsiteY25" fmla="*/ 559 h 10000"/>
                  <a:gd name="connsiteX26" fmla="*/ 6404 w 10000"/>
                  <a:gd name="connsiteY26" fmla="*/ 311 h 10000"/>
                  <a:gd name="connsiteX27" fmla="*/ 5965 w 10000"/>
                  <a:gd name="connsiteY27" fmla="*/ 186 h 10000"/>
                  <a:gd name="connsiteX28" fmla="*/ 5526 w 10000"/>
                  <a:gd name="connsiteY28" fmla="*/ 0 h 10000"/>
                  <a:gd name="connsiteX29" fmla="*/ 5000 w 10000"/>
                  <a:gd name="connsiteY29" fmla="*/ 0 h 10000"/>
                  <a:gd name="connsiteX30" fmla="*/ 5000 w 10000"/>
                  <a:gd name="connsiteY30" fmla="*/ 0 h 10000"/>
                  <a:gd name="connsiteX31" fmla="*/ 4561 w 10000"/>
                  <a:gd name="connsiteY31" fmla="*/ 0 h 10000"/>
                  <a:gd name="connsiteX32" fmla="*/ 4123 w 10000"/>
                  <a:gd name="connsiteY32" fmla="*/ 186 h 10000"/>
                  <a:gd name="connsiteX33" fmla="*/ 3684 w 10000"/>
                  <a:gd name="connsiteY33" fmla="*/ 311 h 10000"/>
                  <a:gd name="connsiteX34" fmla="*/ 3246 w 10000"/>
                  <a:gd name="connsiteY34" fmla="*/ 559 h 10000"/>
                  <a:gd name="connsiteX35" fmla="*/ 2982 w 10000"/>
                  <a:gd name="connsiteY35" fmla="*/ 870 h 10000"/>
                  <a:gd name="connsiteX36" fmla="*/ 2719 w 10000"/>
                  <a:gd name="connsiteY36" fmla="*/ 1242 h 10000"/>
                  <a:gd name="connsiteX37" fmla="*/ 2544 w 10000"/>
                  <a:gd name="connsiteY37" fmla="*/ 1677 h 10000"/>
                  <a:gd name="connsiteX38" fmla="*/ 2544 w 10000"/>
                  <a:gd name="connsiteY38" fmla="*/ 2112 h 10000"/>
                  <a:gd name="connsiteX39" fmla="*/ 2544 w 10000"/>
                  <a:gd name="connsiteY39" fmla="*/ 2112 h 10000"/>
                  <a:gd name="connsiteX40" fmla="*/ 2632 w 10000"/>
                  <a:gd name="connsiteY40" fmla="*/ 2671 h 10000"/>
                  <a:gd name="connsiteX41" fmla="*/ 2982 w 10000"/>
                  <a:gd name="connsiteY41" fmla="*/ 3230 h 10000"/>
                  <a:gd name="connsiteX42" fmla="*/ 3421 w 10000"/>
                  <a:gd name="connsiteY42" fmla="*/ 3727 h 10000"/>
                  <a:gd name="connsiteX43" fmla="*/ 3860 w 10000"/>
                  <a:gd name="connsiteY43" fmla="*/ 4099 h 10000"/>
                  <a:gd name="connsiteX44" fmla="*/ 3860 w 10000"/>
                  <a:gd name="connsiteY44" fmla="*/ 4099 h 10000"/>
                  <a:gd name="connsiteX45" fmla="*/ 2895 w 10000"/>
                  <a:gd name="connsiteY45" fmla="*/ 4410 h 10000"/>
                  <a:gd name="connsiteX46" fmla="*/ 2105 w 10000"/>
                  <a:gd name="connsiteY46" fmla="*/ 4783 h 10000"/>
                  <a:gd name="connsiteX47" fmla="*/ 1404 w 10000"/>
                  <a:gd name="connsiteY47" fmla="*/ 5342 h 10000"/>
                  <a:gd name="connsiteX48" fmla="*/ 877 w 10000"/>
                  <a:gd name="connsiteY48" fmla="*/ 6087 h 10000"/>
                  <a:gd name="connsiteX49" fmla="*/ 439 w 10000"/>
                  <a:gd name="connsiteY49" fmla="*/ 6832 h 10000"/>
                  <a:gd name="connsiteX50" fmla="*/ 175 w 10000"/>
                  <a:gd name="connsiteY50" fmla="*/ 7702 h 10000"/>
                  <a:gd name="connsiteX51" fmla="*/ 0 w 10000"/>
                  <a:gd name="connsiteY51" fmla="*/ 8634 h 10000"/>
                  <a:gd name="connsiteX0" fmla="*/ 4737 w 9825"/>
                  <a:gd name="connsiteY0" fmla="*/ 10000 h 10000"/>
                  <a:gd name="connsiteX1" fmla="*/ 4737 w 9825"/>
                  <a:gd name="connsiteY1" fmla="*/ 10000 h 10000"/>
                  <a:gd name="connsiteX2" fmla="*/ 6579 w 9825"/>
                  <a:gd name="connsiteY2" fmla="*/ 10000 h 10000"/>
                  <a:gd name="connsiteX3" fmla="*/ 8246 w 9825"/>
                  <a:gd name="connsiteY3" fmla="*/ 9938 h 10000"/>
                  <a:gd name="connsiteX4" fmla="*/ 9386 w 9825"/>
                  <a:gd name="connsiteY4" fmla="*/ 9814 h 10000"/>
                  <a:gd name="connsiteX5" fmla="*/ 9737 w 9825"/>
                  <a:gd name="connsiteY5" fmla="*/ 9752 h 10000"/>
                  <a:gd name="connsiteX6" fmla="*/ 9825 w 9825"/>
                  <a:gd name="connsiteY6" fmla="*/ 9689 h 10000"/>
                  <a:gd name="connsiteX7" fmla="*/ 9825 w 9825"/>
                  <a:gd name="connsiteY7" fmla="*/ 9689 h 10000"/>
                  <a:gd name="connsiteX8" fmla="*/ 9825 w 9825"/>
                  <a:gd name="connsiteY8" fmla="*/ 8634 h 10000"/>
                  <a:gd name="connsiteX9" fmla="*/ 9737 w 9825"/>
                  <a:gd name="connsiteY9" fmla="*/ 7702 h 10000"/>
                  <a:gd name="connsiteX10" fmla="*/ 9386 w 9825"/>
                  <a:gd name="connsiteY10" fmla="*/ 6832 h 10000"/>
                  <a:gd name="connsiteX11" fmla="*/ 9036 w 9825"/>
                  <a:gd name="connsiteY11" fmla="*/ 6087 h 10000"/>
                  <a:gd name="connsiteX12" fmla="*/ 8509 w 9825"/>
                  <a:gd name="connsiteY12" fmla="*/ 5342 h 10000"/>
                  <a:gd name="connsiteX13" fmla="*/ 7807 w 9825"/>
                  <a:gd name="connsiteY13" fmla="*/ 4783 h 10000"/>
                  <a:gd name="connsiteX14" fmla="*/ 6930 w 9825"/>
                  <a:gd name="connsiteY14" fmla="*/ 4410 h 10000"/>
                  <a:gd name="connsiteX15" fmla="*/ 5965 w 9825"/>
                  <a:gd name="connsiteY15" fmla="*/ 4099 h 10000"/>
                  <a:gd name="connsiteX16" fmla="*/ 5965 w 9825"/>
                  <a:gd name="connsiteY16" fmla="*/ 4099 h 10000"/>
                  <a:gd name="connsiteX17" fmla="*/ 6492 w 9825"/>
                  <a:gd name="connsiteY17" fmla="*/ 3727 h 10000"/>
                  <a:gd name="connsiteX18" fmla="*/ 6843 w 9825"/>
                  <a:gd name="connsiteY18" fmla="*/ 3230 h 10000"/>
                  <a:gd name="connsiteX19" fmla="*/ 7106 w 9825"/>
                  <a:gd name="connsiteY19" fmla="*/ 2671 h 10000"/>
                  <a:gd name="connsiteX20" fmla="*/ 7369 w 9825"/>
                  <a:gd name="connsiteY20" fmla="*/ 2112 h 10000"/>
                  <a:gd name="connsiteX21" fmla="*/ 7369 w 9825"/>
                  <a:gd name="connsiteY21" fmla="*/ 2112 h 10000"/>
                  <a:gd name="connsiteX22" fmla="*/ 7281 w 9825"/>
                  <a:gd name="connsiteY22" fmla="*/ 1677 h 10000"/>
                  <a:gd name="connsiteX23" fmla="*/ 7106 w 9825"/>
                  <a:gd name="connsiteY23" fmla="*/ 1242 h 10000"/>
                  <a:gd name="connsiteX24" fmla="*/ 6930 w 9825"/>
                  <a:gd name="connsiteY24" fmla="*/ 870 h 10000"/>
                  <a:gd name="connsiteX25" fmla="*/ 6579 w 9825"/>
                  <a:gd name="connsiteY25" fmla="*/ 559 h 10000"/>
                  <a:gd name="connsiteX26" fmla="*/ 6229 w 9825"/>
                  <a:gd name="connsiteY26" fmla="*/ 311 h 10000"/>
                  <a:gd name="connsiteX27" fmla="*/ 5790 w 9825"/>
                  <a:gd name="connsiteY27" fmla="*/ 186 h 10000"/>
                  <a:gd name="connsiteX28" fmla="*/ 5351 w 9825"/>
                  <a:gd name="connsiteY28" fmla="*/ 0 h 10000"/>
                  <a:gd name="connsiteX29" fmla="*/ 4825 w 9825"/>
                  <a:gd name="connsiteY29" fmla="*/ 0 h 10000"/>
                  <a:gd name="connsiteX30" fmla="*/ 4825 w 9825"/>
                  <a:gd name="connsiteY30" fmla="*/ 0 h 10000"/>
                  <a:gd name="connsiteX31" fmla="*/ 4386 w 9825"/>
                  <a:gd name="connsiteY31" fmla="*/ 0 h 10000"/>
                  <a:gd name="connsiteX32" fmla="*/ 3948 w 9825"/>
                  <a:gd name="connsiteY32" fmla="*/ 186 h 10000"/>
                  <a:gd name="connsiteX33" fmla="*/ 3509 w 9825"/>
                  <a:gd name="connsiteY33" fmla="*/ 311 h 10000"/>
                  <a:gd name="connsiteX34" fmla="*/ 3071 w 9825"/>
                  <a:gd name="connsiteY34" fmla="*/ 559 h 10000"/>
                  <a:gd name="connsiteX35" fmla="*/ 2807 w 9825"/>
                  <a:gd name="connsiteY35" fmla="*/ 870 h 10000"/>
                  <a:gd name="connsiteX36" fmla="*/ 2544 w 9825"/>
                  <a:gd name="connsiteY36" fmla="*/ 1242 h 10000"/>
                  <a:gd name="connsiteX37" fmla="*/ 2369 w 9825"/>
                  <a:gd name="connsiteY37" fmla="*/ 1677 h 10000"/>
                  <a:gd name="connsiteX38" fmla="*/ 2369 w 9825"/>
                  <a:gd name="connsiteY38" fmla="*/ 2112 h 10000"/>
                  <a:gd name="connsiteX39" fmla="*/ 2369 w 9825"/>
                  <a:gd name="connsiteY39" fmla="*/ 2112 h 10000"/>
                  <a:gd name="connsiteX40" fmla="*/ 2457 w 9825"/>
                  <a:gd name="connsiteY40" fmla="*/ 2671 h 10000"/>
                  <a:gd name="connsiteX41" fmla="*/ 2807 w 9825"/>
                  <a:gd name="connsiteY41" fmla="*/ 3230 h 10000"/>
                  <a:gd name="connsiteX42" fmla="*/ 3246 w 9825"/>
                  <a:gd name="connsiteY42" fmla="*/ 3727 h 10000"/>
                  <a:gd name="connsiteX43" fmla="*/ 3685 w 9825"/>
                  <a:gd name="connsiteY43" fmla="*/ 4099 h 10000"/>
                  <a:gd name="connsiteX44" fmla="*/ 3685 w 9825"/>
                  <a:gd name="connsiteY44" fmla="*/ 4099 h 10000"/>
                  <a:gd name="connsiteX45" fmla="*/ 2720 w 9825"/>
                  <a:gd name="connsiteY45" fmla="*/ 4410 h 10000"/>
                  <a:gd name="connsiteX46" fmla="*/ 1930 w 9825"/>
                  <a:gd name="connsiteY46" fmla="*/ 4783 h 10000"/>
                  <a:gd name="connsiteX47" fmla="*/ 1229 w 9825"/>
                  <a:gd name="connsiteY47" fmla="*/ 5342 h 10000"/>
                  <a:gd name="connsiteX48" fmla="*/ 702 w 9825"/>
                  <a:gd name="connsiteY48" fmla="*/ 6087 h 10000"/>
                  <a:gd name="connsiteX49" fmla="*/ 264 w 9825"/>
                  <a:gd name="connsiteY49" fmla="*/ 6832 h 10000"/>
                  <a:gd name="connsiteX50" fmla="*/ 0 w 9825"/>
                  <a:gd name="connsiteY50" fmla="*/ 7702 h 10000"/>
                  <a:gd name="connsiteX0" fmla="*/ 4552 w 9731"/>
                  <a:gd name="connsiteY0" fmla="*/ 10000 h 10000"/>
                  <a:gd name="connsiteX1" fmla="*/ 4552 w 9731"/>
                  <a:gd name="connsiteY1" fmla="*/ 10000 h 10000"/>
                  <a:gd name="connsiteX2" fmla="*/ 6427 w 9731"/>
                  <a:gd name="connsiteY2" fmla="*/ 10000 h 10000"/>
                  <a:gd name="connsiteX3" fmla="*/ 8124 w 9731"/>
                  <a:gd name="connsiteY3" fmla="*/ 9938 h 10000"/>
                  <a:gd name="connsiteX4" fmla="*/ 9284 w 9731"/>
                  <a:gd name="connsiteY4" fmla="*/ 9814 h 10000"/>
                  <a:gd name="connsiteX5" fmla="*/ 9641 w 9731"/>
                  <a:gd name="connsiteY5" fmla="*/ 9752 h 10000"/>
                  <a:gd name="connsiteX6" fmla="*/ 9731 w 9731"/>
                  <a:gd name="connsiteY6" fmla="*/ 9689 h 10000"/>
                  <a:gd name="connsiteX7" fmla="*/ 9731 w 9731"/>
                  <a:gd name="connsiteY7" fmla="*/ 9689 h 10000"/>
                  <a:gd name="connsiteX8" fmla="*/ 9731 w 9731"/>
                  <a:gd name="connsiteY8" fmla="*/ 8634 h 10000"/>
                  <a:gd name="connsiteX9" fmla="*/ 9641 w 9731"/>
                  <a:gd name="connsiteY9" fmla="*/ 7702 h 10000"/>
                  <a:gd name="connsiteX10" fmla="*/ 9284 w 9731"/>
                  <a:gd name="connsiteY10" fmla="*/ 6832 h 10000"/>
                  <a:gd name="connsiteX11" fmla="*/ 8928 w 9731"/>
                  <a:gd name="connsiteY11" fmla="*/ 6087 h 10000"/>
                  <a:gd name="connsiteX12" fmla="*/ 8392 w 9731"/>
                  <a:gd name="connsiteY12" fmla="*/ 5342 h 10000"/>
                  <a:gd name="connsiteX13" fmla="*/ 7677 w 9731"/>
                  <a:gd name="connsiteY13" fmla="*/ 4783 h 10000"/>
                  <a:gd name="connsiteX14" fmla="*/ 6784 w 9731"/>
                  <a:gd name="connsiteY14" fmla="*/ 4410 h 10000"/>
                  <a:gd name="connsiteX15" fmla="*/ 5802 w 9731"/>
                  <a:gd name="connsiteY15" fmla="*/ 4099 h 10000"/>
                  <a:gd name="connsiteX16" fmla="*/ 5802 w 9731"/>
                  <a:gd name="connsiteY16" fmla="*/ 4099 h 10000"/>
                  <a:gd name="connsiteX17" fmla="*/ 6339 w 9731"/>
                  <a:gd name="connsiteY17" fmla="*/ 3727 h 10000"/>
                  <a:gd name="connsiteX18" fmla="*/ 6696 w 9731"/>
                  <a:gd name="connsiteY18" fmla="*/ 3230 h 10000"/>
                  <a:gd name="connsiteX19" fmla="*/ 6964 w 9731"/>
                  <a:gd name="connsiteY19" fmla="*/ 2671 h 10000"/>
                  <a:gd name="connsiteX20" fmla="*/ 7231 w 9731"/>
                  <a:gd name="connsiteY20" fmla="*/ 2112 h 10000"/>
                  <a:gd name="connsiteX21" fmla="*/ 7231 w 9731"/>
                  <a:gd name="connsiteY21" fmla="*/ 2112 h 10000"/>
                  <a:gd name="connsiteX22" fmla="*/ 7142 w 9731"/>
                  <a:gd name="connsiteY22" fmla="*/ 1677 h 10000"/>
                  <a:gd name="connsiteX23" fmla="*/ 6964 w 9731"/>
                  <a:gd name="connsiteY23" fmla="*/ 1242 h 10000"/>
                  <a:gd name="connsiteX24" fmla="*/ 6784 w 9731"/>
                  <a:gd name="connsiteY24" fmla="*/ 870 h 10000"/>
                  <a:gd name="connsiteX25" fmla="*/ 6427 w 9731"/>
                  <a:gd name="connsiteY25" fmla="*/ 559 h 10000"/>
                  <a:gd name="connsiteX26" fmla="*/ 6071 w 9731"/>
                  <a:gd name="connsiteY26" fmla="*/ 311 h 10000"/>
                  <a:gd name="connsiteX27" fmla="*/ 5624 w 9731"/>
                  <a:gd name="connsiteY27" fmla="*/ 186 h 10000"/>
                  <a:gd name="connsiteX28" fmla="*/ 5177 w 9731"/>
                  <a:gd name="connsiteY28" fmla="*/ 0 h 10000"/>
                  <a:gd name="connsiteX29" fmla="*/ 4642 w 9731"/>
                  <a:gd name="connsiteY29" fmla="*/ 0 h 10000"/>
                  <a:gd name="connsiteX30" fmla="*/ 4642 w 9731"/>
                  <a:gd name="connsiteY30" fmla="*/ 0 h 10000"/>
                  <a:gd name="connsiteX31" fmla="*/ 4195 w 9731"/>
                  <a:gd name="connsiteY31" fmla="*/ 0 h 10000"/>
                  <a:gd name="connsiteX32" fmla="*/ 3749 w 9731"/>
                  <a:gd name="connsiteY32" fmla="*/ 186 h 10000"/>
                  <a:gd name="connsiteX33" fmla="*/ 3303 w 9731"/>
                  <a:gd name="connsiteY33" fmla="*/ 311 h 10000"/>
                  <a:gd name="connsiteX34" fmla="*/ 2857 w 9731"/>
                  <a:gd name="connsiteY34" fmla="*/ 559 h 10000"/>
                  <a:gd name="connsiteX35" fmla="*/ 2588 w 9731"/>
                  <a:gd name="connsiteY35" fmla="*/ 870 h 10000"/>
                  <a:gd name="connsiteX36" fmla="*/ 2320 w 9731"/>
                  <a:gd name="connsiteY36" fmla="*/ 1242 h 10000"/>
                  <a:gd name="connsiteX37" fmla="*/ 2142 w 9731"/>
                  <a:gd name="connsiteY37" fmla="*/ 1677 h 10000"/>
                  <a:gd name="connsiteX38" fmla="*/ 2142 w 9731"/>
                  <a:gd name="connsiteY38" fmla="*/ 2112 h 10000"/>
                  <a:gd name="connsiteX39" fmla="*/ 2142 w 9731"/>
                  <a:gd name="connsiteY39" fmla="*/ 2112 h 10000"/>
                  <a:gd name="connsiteX40" fmla="*/ 2232 w 9731"/>
                  <a:gd name="connsiteY40" fmla="*/ 2671 h 10000"/>
                  <a:gd name="connsiteX41" fmla="*/ 2588 w 9731"/>
                  <a:gd name="connsiteY41" fmla="*/ 3230 h 10000"/>
                  <a:gd name="connsiteX42" fmla="*/ 3035 w 9731"/>
                  <a:gd name="connsiteY42" fmla="*/ 3727 h 10000"/>
                  <a:gd name="connsiteX43" fmla="*/ 3482 w 9731"/>
                  <a:gd name="connsiteY43" fmla="*/ 4099 h 10000"/>
                  <a:gd name="connsiteX44" fmla="*/ 3482 w 9731"/>
                  <a:gd name="connsiteY44" fmla="*/ 4099 h 10000"/>
                  <a:gd name="connsiteX45" fmla="*/ 2499 w 9731"/>
                  <a:gd name="connsiteY45" fmla="*/ 4410 h 10000"/>
                  <a:gd name="connsiteX46" fmla="*/ 1695 w 9731"/>
                  <a:gd name="connsiteY46" fmla="*/ 4783 h 10000"/>
                  <a:gd name="connsiteX47" fmla="*/ 982 w 9731"/>
                  <a:gd name="connsiteY47" fmla="*/ 5342 h 10000"/>
                  <a:gd name="connsiteX48" fmla="*/ 446 w 9731"/>
                  <a:gd name="connsiteY48" fmla="*/ 6087 h 10000"/>
                  <a:gd name="connsiteX49" fmla="*/ 0 w 9731"/>
                  <a:gd name="connsiteY49" fmla="*/ 6832 h 10000"/>
                  <a:gd name="connsiteX0" fmla="*/ 4220 w 9542"/>
                  <a:gd name="connsiteY0" fmla="*/ 10000 h 10000"/>
                  <a:gd name="connsiteX1" fmla="*/ 4220 w 9542"/>
                  <a:gd name="connsiteY1" fmla="*/ 10000 h 10000"/>
                  <a:gd name="connsiteX2" fmla="*/ 6147 w 9542"/>
                  <a:gd name="connsiteY2" fmla="*/ 10000 h 10000"/>
                  <a:gd name="connsiteX3" fmla="*/ 7891 w 9542"/>
                  <a:gd name="connsiteY3" fmla="*/ 9938 h 10000"/>
                  <a:gd name="connsiteX4" fmla="*/ 9083 w 9542"/>
                  <a:gd name="connsiteY4" fmla="*/ 9814 h 10000"/>
                  <a:gd name="connsiteX5" fmla="*/ 9450 w 9542"/>
                  <a:gd name="connsiteY5" fmla="*/ 9752 h 10000"/>
                  <a:gd name="connsiteX6" fmla="*/ 9542 w 9542"/>
                  <a:gd name="connsiteY6" fmla="*/ 9689 h 10000"/>
                  <a:gd name="connsiteX7" fmla="*/ 9542 w 9542"/>
                  <a:gd name="connsiteY7" fmla="*/ 9689 h 10000"/>
                  <a:gd name="connsiteX8" fmla="*/ 9542 w 9542"/>
                  <a:gd name="connsiteY8" fmla="*/ 8634 h 10000"/>
                  <a:gd name="connsiteX9" fmla="*/ 9450 w 9542"/>
                  <a:gd name="connsiteY9" fmla="*/ 7702 h 10000"/>
                  <a:gd name="connsiteX10" fmla="*/ 9083 w 9542"/>
                  <a:gd name="connsiteY10" fmla="*/ 6832 h 10000"/>
                  <a:gd name="connsiteX11" fmla="*/ 8717 w 9542"/>
                  <a:gd name="connsiteY11" fmla="*/ 6087 h 10000"/>
                  <a:gd name="connsiteX12" fmla="*/ 8166 w 9542"/>
                  <a:gd name="connsiteY12" fmla="*/ 5342 h 10000"/>
                  <a:gd name="connsiteX13" fmla="*/ 7431 w 9542"/>
                  <a:gd name="connsiteY13" fmla="*/ 4783 h 10000"/>
                  <a:gd name="connsiteX14" fmla="*/ 6514 w 9542"/>
                  <a:gd name="connsiteY14" fmla="*/ 4410 h 10000"/>
                  <a:gd name="connsiteX15" fmla="*/ 5504 w 9542"/>
                  <a:gd name="connsiteY15" fmla="*/ 4099 h 10000"/>
                  <a:gd name="connsiteX16" fmla="*/ 5504 w 9542"/>
                  <a:gd name="connsiteY16" fmla="*/ 4099 h 10000"/>
                  <a:gd name="connsiteX17" fmla="*/ 6056 w 9542"/>
                  <a:gd name="connsiteY17" fmla="*/ 3727 h 10000"/>
                  <a:gd name="connsiteX18" fmla="*/ 6423 w 9542"/>
                  <a:gd name="connsiteY18" fmla="*/ 3230 h 10000"/>
                  <a:gd name="connsiteX19" fmla="*/ 6699 w 9542"/>
                  <a:gd name="connsiteY19" fmla="*/ 2671 h 10000"/>
                  <a:gd name="connsiteX20" fmla="*/ 6973 w 9542"/>
                  <a:gd name="connsiteY20" fmla="*/ 2112 h 10000"/>
                  <a:gd name="connsiteX21" fmla="*/ 6973 w 9542"/>
                  <a:gd name="connsiteY21" fmla="*/ 2112 h 10000"/>
                  <a:gd name="connsiteX22" fmla="*/ 6881 w 9542"/>
                  <a:gd name="connsiteY22" fmla="*/ 1677 h 10000"/>
                  <a:gd name="connsiteX23" fmla="*/ 6699 w 9542"/>
                  <a:gd name="connsiteY23" fmla="*/ 1242 h 10000"/>
                  <a:gd name="connsiteX24" fmla="*/ 6514 w 9542"/>
                  <a:gd name="connsiteY24" fmla="*/ 870 h 10000"/>
                  <a:gd name="connsiteX25" fmla="*/ 6147 w 9542"/>
                  <a:gd name="connsiteY25" fmla="*/ 559 h 10000"/>
                  <a:gd name="connsiteX26" fmla="*/ 5781 w 9542"/>
                  <a:gd name="connsiteY26" fmla="*/ 311 h 10000"/>
                  <a:gd name="connsiteX27" fmla="*/ 5321 w 9542"/>
                  <a:gd name="connsiteY27" fmla="*/ 186 h 10000"/>
                  <a:gd name="connsiteX28" fmla="*/ 4862 w 9542"/>
                  <a:gd name="connsiteY28" fmla="*/ 0 h 10000"/>
                  <a:gd name="connsiteX29" fmla="*/ 4312 w 9542"/>
                  <a:gd name="connsiteY29" fmla="*/ 0 h 10000"/>
                  <a:gd name="connsiteX30" fmla="*/ 4312 w 9542"/>
                  <a:gd name="connsiteY30" fmla="*/ 0 h 10000"/>
                  <a:gd name="connsiteX31" fmla="*/ 3853 w 9542"/>
                  <a:gd name="connsiteY31" fmla="*/ 0 h 10000"/>
                  <a:gd name="connsiteX32" fmla="*/ 3395 w 9542"/>
                  <a:gd name="connsiteY32" fmla="*/ 186 h 10000"/>
                  <a:gd name="connsiteX33" fmla="*/ 2936 w 9542"/>
                  <a:gd name="connsiteY33" fmla="*/ 311 h 10000"/>
                  <a:gd name="connsiteX34" fmla="*/ 2478 w 9542"/>
                  <a:gd name="connsiteY34" fmla="*/ 559 h 10000"/>
                  <a:gd name="connsiteX35" fmla="*/ 2202 w 9542"/>
                  <a:gd name="connsiteY35" fmla="*/ 870 h 10000"/>
                  <a:gd name="connsiteX36" fmla="*/ 1926 w 9542"/>
                  <a:gd name="connsiteY36" fmla="*/ 1242 h 10000"/>
                  <a:gd name="connsiteX37" fmla="*/ 1743 w 9542"/>
                  <a:gd name="connsiteY37" fmla="*/ 1677 h 10000"/>
                  <a:gd name="connsiteX38" fmla="*/ 1743 w 9542"/>
                  <a:gd name="connsiteY38" fmla="*/ 2112 h 10000"/>
                  <a:gd name="connsiteX39" fmla="*/ 1743 w 9542"/>
                  <a:gd name="connsiteY39" fmla="*/ 2112 h 10000"/>
                  <a:gd name="connsiteX40" fmla="*/ 1836 w 9542"/>
                  <a:gd name="connsiteY40" fmla="*/ 2671 h 10000"/>
                  <a:gd name="connsiteX41" fmla="*/ 2202 w 9542"/>
                  <a:gd name="connsiteY41" fmla="*/ 3230 h 10000"/>
                  <a:gd name="connsiteX42" fmla="*/ 2661 w 9542"/>
                  <a:gd name="connsiteY42" fmla="*/ 3727 h 10000"/>
                  <a:gd name="connsiteX43" fmla="*/ 3120 w 9542"/>
                  <a:gd name="connsiteY43" fmla="*/ 4099 h 10000"/>
                  <a:gd name="connsiteX44" fmla="*/ 3120 w 9542"/>
                  <a:gd name="connsiteY44" fmla="*/ 4099 h 10000"/>
                  <a:gd name="connsiteX45" fmla="*/ 2110 w 9542"/>
                  <a:gd name="connsiteY45" fmla="*/ 4410 h 10000"/>
                  <a:gd name="connsiteX46" fmla="*/ 1284 w 9542"/>
                  <a:gd name="connsiteY46" fmla="*/ 4783 h 10000"/>
                  <a:gd name="connsiteX47" fmla="*/ 551 w 9542"/>
                  <a:gd name="connsiteY47" fmla="*/ 5342 h 10000"/>
                  <a:gd name="connsiteX48" fmla="*/ 0 w 9542"/>
                  <a:gd name="connsiteY48" fmla="*/ 6087 h 10000"/>
                  <a:gd name="connsiteX0" fmla="*/ 3846 w 9423"/>
                  <a:gd name="connsiteY0" fmla="*/ 10000 h 10000"/>
                  <a:gd name="connsiteX1" fmla="*/ 3846 w 9423"/>
                  <a:gd name="connsiteY1" fmla="*/ 10000 h 10000"/>
                  <a:gd name="connsiteX2" fmla="*/ 5865 w 9423"/>
                  <a:gd name="connsiteY2" fmla="*/ 10000 h 10000"/>
                  <a:gd name="connsiteX3" fmla="*/ 7693 w 9423"/>
                  <a:gd name="connsiteY3" fmla="*/ 9938 h 10000"/>
                  <a:gd name="connsiteX4" fmla="*/ 8942 w 9423"/>
                  <a:gd name="connsiteY4" fmla="*/ 9814 h 10000"/>
                  <a:gd name="connsiteX5" fmla="*/ 9327 w 9423"/>
                  <a:gd name="connsiteY5" fmla="*/ 9752 h 10000"/>
                  <a:gd name="connsiteX6" fmla="*/ 9423 w 9423"/>
                  <a:gd name="connsiteY6" fmla="*/ 9689 h 10000"/>
                  <a:gd name="connsiteX7" fmla="*/ 9423 w 9423"/>
                  <a:gd name="connsiteY7" fmla="*/ 9689 h 10000"/>
                  <a:gd name="connsiteX8" fmla="*/ 9423 w 9423"/>
                  <a:gd name="connsiteY8" fmla="*/ 8634 h 10000"/>
                  <a:gd name="connsiteX9" fmla="*/ 9327 w 9423"/>
                  <a:gd name="connsiteY9" fmla="*/ 7702 h 10000"/>
                  <a:gd name="connsiteX10" fmla="*/ 8942 w 9423"/>
                  <a:gd name="connsiteY10" fmla="*/ 6832 h 10000"/>
                  <a:gd name="connsiteX11" fmla="*/ 8558 w 9423"/>
                  <a:gd name="connsiteY11" fmla="*/ 6087 h 10000"/>
                  <a:gd name="connsiteX12" fmla="*/ 7981 w 9423"/>
                  <a:gd name="connsiteY12" fmla="*/ 5342 h 10000"/>
                  <a:gd name="connsiteX13" fmla="*/ 7211 w 9423"/>
                  <a:gd name="connsiteY13" fmla="*/ 4783 h 10000"/>
                  <a:gd name="connsiteX14" fmla="*/ 6250 w 9423"/>
                  <a:gd name="connsiteY14" fmla="*/ 4410 h 10000"/>
                  <a:gd name="connsiteX15" fmla="*/ 5191 w 9423"/>
                  <a:gd name="connsiteY15" fmla="*/ 4099 h 10000"/>
                  <a:gd name="connsiteX16" fmla="*/ 5191 w 9423"/>
                  <a:gd name="connsiteY16" fmla="*/ 4099 h 10000"/>
                  <a:gd name="connsiteX17" fmla="*/ 5770 w 9423"/>
                  <a:gd name="connsiteY17" fmla="*/ 3727 h 10000"/>
                  <a:gd name="connsiteX18" fmla="*/ 6154 w 9423"/>
                  <a:gd name="connsiteY18" fmla="*/ 3230 h 10000"/>
                  <a:gd name="connsiteX19" fmla="*/ 6444 w 9423"/>
                  <a:gd name="connsiteY19" fmla="*/ 2671 h 10000"/>
                  <a:gd name="connsiteX20" fmla="*/ 6731 w 9423"/>
                  <a:gd name="connsiteY20" fmla="*/ 2112 h 10000"/>
                  <a:gd name="connsiteX21" fmla="*/ 6731 w 9423"/>
                  <a:gd name="connsiteY21" fmla="*/ 2112 h 10000"/>
                  <a:gd name="connsiteX22" fmla="*/ 6634 w 9423"/>
                  <a:gd name="connsiteY22" fmla="*/ 1677 h 10000"/>
                  <a:gd name="connsiteX23" fmla="*/ 6444 w 9423"/>
                  <a:gd name="connsiteY23" fmla="*/ 1242 h 10000"/>
                  <a:gd name="connsiteX24" fmla="*/ 6250 w 9423"/>
                  <a:gd name="connsiteY24" fmla="*/ 870 h 10000"/>
                  <a:gd name="connsiteX25" fmla="*/ 5865 w 9423"/>
                  <a:gd name="connsiteY25" fmla="*/ 559 h 10000"/>
                  <a:gd name="connsiteX26" fmla="*/ 5481 w 9423"/>
                  <a:gd name="connsiteY26" fmla="*/ 311 h 10000"/>
                  <a:gd name="connsiteX27" fmla="*/ 4999 w 9423"/>
                  <a:gd name="connsiteY27" fmla="*/ 186 h 10000"/>
                  <a:gd name="connsiteX28" fmla="*/ 4518 w 9423"/>
                  <a:gd name="connsiteY28" fmla="*/ 0 h 10000"/>
                  <a:gd name="connsiteX29" fmla="*/ 3942 w 9423"/>
                  <a:gd name="connsiteY29" fmla="*/ 0 h 10000"/>
                  <a:gd name="connsiteX30" fmla="*/ 3942 w 9423"/>
                  <a:gd name="connsiteY30" fmla="*/ 0 h 10000"/>
                  <a:gd name="connsiteX31" fmla="*/ 3461 w 9423"/>
                  <a:gd name="connsiteY31" fmla="*/ 0 h 10000"/>
                  <a:gd name="connsiteX32" fmla="*/ 2981 w 9423"/>
                  <a:gd name="connsiteY32" fmla="*/ 186 h 10000"/>
                  <a:gd name="connsiteX33" fmla="*/ 2500 w 9423"/>
                  <a:gd name="connsiteY33" fmla="*/ 311 h 10000"/>
                  <a:gd name="connsiteX34" fmla="*/ 2020 w 9423"/>
                  <a:gd name="connsiteY34" fmla="*/ 559 h 10000"/>
                  <a:gd name="connsiteX35" fmla="*/ 1731 w 9423"/>
                  <a:gd name="connsiteY35" fmla="*/ 870 h 10000"/>
                  <a:gd name="connsiteX36" fmla="*/ 1441 w 9423"/>
                  <a:gd name="connsiteY36" fmla="*/ 1242 h 10000"/>
                  <a:gd name="connsiteX37" fmla="*/ 1250 w 9423"/>
                  <a:gd name="connsiteY37" fmla="*/ 1677 h 10000"/>
                  <a:gd name="connsiteX38" fmla="*/ 1250 w 9423"/>
                  <a:gd name="connsiteY38" fmla="*/ 2112 h 10000"/>
                  <a:gd name="connsiteX39" fmla="*/ 1250 w 9423"/>
                  <a:gd name="connsiteY39" fmla="*/ 2112 h 10000"/>
                  <a:gd name="connsiteX40" fmla="*/ 1347 w 9423"/>
                  <a:gd name="connsiteY40" fmla="*/ 2671 h 10000"/>
                  <a:gd name="connsiteX41" fmla="*/ 1731 w 9423"/>
                  <a:gd name="connsiteY41" fmla="*/ 3230 h 10000"/>
                  <a:gd name="connsiteX42" fmla="*/ 2212 w 9423"/>
                  <a:gd name="connsiteY42" fmla="*/ 3727 h 10000"/>
                  <a:gd name="connsiteX43" fmla="*/ 2693 w 9423"/>
                  <a:gd name="connsiteY43" fmla="*/ 4099 h 10000"/>
                  <a:gd name="connsiteX44" fmla="*/ 2693 w 9423"/>
                  <a:gd name="connsiteY44" fmla="*/ 4099 h 10000"/>
                  <a:gd name="connsiteX45" fmla="*/ 1634 w 9423"/>
                  <a:gd name="connsiteY45" fmla="*/ 4410 h 10000"/>
                  <a:gd name="connsiteX46" fmla="*/ 769 w 9423"/>
                  <a:gd name="connsiteY46" fmla="*/ 4783 h 10000"/>
                  <a:gd name="connsiteX47" fmla="*/ 0 w 9423"/>
                  <a:gd name="connsiteY47" fmla="*/ 534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9423" h="10000">
                    <a:moveTo>
                      <a:pt x="3846" y="10000"/>
                    </a:moveTo>
                    <a:lnTo>
                      <a:pt x="3846" y="10000"/>
                    </a:lnTo>
                    <a:lnTo>
                      <a:pt x="5865" y="10000"/>
                    </a:lnTo>
                    <a:lnTo>
                      <a:pt x="7693" y="9938"/>
                    </a:lnTo>
                    <a:lnTo>
                      <a:pt x="8942" y="9814"/>
                    </a:lnTo>
                    <a:lnTo>
                      <a:pt x="9327" y="9752"/>
                    </a:lnTo>
                    <a:lnTo>
                      <a:pt x="9423" y="9689"/>
                    </a:lnTo>
                    <a:lnTo>
                      <a:pt x="9423" y="9689"/>
                    </a:lnTo>
                    <a:lnTo>
                      <a:pt x="9423" y="8634"/>
                    </a:lnTo>
                    <a:cubicBezTo>
                      <a:pt x="9391" y="8323"/>
                      <a:pt x="9358" y="8013"/>
                      <a:pt x="9327" y="7702"/>
                    </a:cubicBezTo>
                    <a:lnTo>
                      <a:pt x="8942" y="6832"/>
                    </a:lnTo>
                    <a:lnTo>
                      <a:pt x="8558" y="6087"/>
                    </a:lnTo>
                    <a:lnTo>
                      <a:pt x="7981" y="5342"/>
                    </a:lnTo>
                    <a:lnTo>
                      <a:pt x="7211" y="4783"/>
                    </a:lnTo>
                    <a:lnTo>
                      <a:pt x="6250" y="4410"/>
                    </a:lnTo>
                    <a:lnTo>
                      <a:pt x="5191" y="4099"/>
                    </a:lnTo>
                    <a:lnTo>
                      <a:pt x="5191" y="4099"/>
                    </a:lnTo>
                    <a:lnTo>
                      <a:pt x="5770" y="3727"/>
                    </a:lnTo>
                    <a:lnTo>
                      <a:pt x="6154" y="3230"/>
                    </a:lnTo>
                    <a:cubicBezTo>
                      <a:pt x="6251" y="3044"/>
                      <a:pt x="6347" y="2857"/>
                      <a:pt x="6444" y="2671"/>
                    </a:cubicBezTo>
                    <a:cubicBezTo>
                      <a:pt x="6540" y="2485"/>
                      <a:pt x="6635" y="2298"/>
                      <a:pt x="6731" y="2112"/>
                    </a:cubicBezTo>
                    <a:lnTo>
                      <a:pt x="6731" y="2112"/>
                    </a:lnTo>
                    <a:cubicBezTo>
                      <a:pt x="6699" y="1967"/>
                      <a:pt x="6666" y="1822"/>
                      <a:pt x="6634" y="1677"/>
                    </a:cubicBezTo>
                    <a:cubicBezTo>
                      <a:pt x="6571" y="1532"/>
                      <a:pt x="6506" y="1387"/>
                      <a:pt x="6444" y="1242"/>
                    </a:cubicBezTo>
                    <a:lnTo>
                      <a:pt x="6250" y="870"/>
                    </a:lnTo>
                    <a:lnTo>
                      <a:pt x="5865" y="559"/>
                    </a:lnTo>
                    <a:lnTo>
                      <a:pt x="5481" y="311"/>
                    </a:lnTo>
                    <a:lnTo>
                      <a:pt x="4999" y="186"/>
                    </a:lnTo>
                    <a:lnTo>
                      <a:pt x="4518" y="0"/>
                    </a:lnTo>
                    <a:lnTo>
                      <a:pt x="3942" y="0"/>
                    </a:lnTo>
                    <a:lnTo>
                      <a:pt x="3942" y="0"/>
                    </a:lnTo>
                    <a:lnTo>
                      <a:pt x="3461" y="0"/>
                    </a:lnTo>
                    <a:lnTo>
                      <a:pt x="2981" y="186"/>
                    </a:lnTo>
                    <a:lnTo>
                      <a:pt x="2500" y="311"/>
                    </a:lnTo>
                    <a:lnTo>
                      <a:pt x="2020" y="559"/>
                    </a:lnTo>
                    <a:lnTo>
                      <a:pt x="1731" y="870"/>
                    </a:lnTo>
                    <a:lnTo>
                      <a:pt x="1441" y="1242"/>
                    </a:lnTo>
                    <a:cubicBezTo>
                      <a:pt x="1379" y="1387"/>
                      <a:pt x="1314" y="1532"/>
                      <a:pt x="1250" y="1677"/>
                    </a:cubicBezTo>
                    <a:lnTo>
                      <a:pt x="1250" y="2112"/>
                    </a:lnTo>
                    <a:lnTo>
                      <a:pt x="1250" y="2112"/>
                    </a:lnTo>
                    <a:cubicBezTo>
                      <a:pt x="1282" y="2298"/>
                      <a:pt x="1315" y="2485"/>
                      <a:pt x="1347" y="2671"/>
                    </a:cubicBezTo>
                    <a:lnTo>
                      <a:pt x="1731" y="3230"/>
                    </a:lnTo>
                    <a:lnTo>
                      <a:pt x="2212" y="3727"/>
                    </a:lnTo>
                    <a:lnTo>
                      <a:pt x="2693" y="4099"/>
                    </a:lnTo>
                    <a:lnTo>
                      <a:pt x="2693" y="4099"/>
                    </a:lnTo>
                    <a:lnTo>
                      <a:pt x="1634" y="4410"/>
                    </a:lnTo>
                    <a:lnTo>
                      <a:pt x="769" y="4783"/>
                    </a:lnTo>
                    <a:lnTo>
                      <a:pt x="0" y="5342"/>
                    </a:lnTo>
                  </a:path>
                </a:pathLst>
              </a:custGeom>
              <a:noFill/>
              <a:ln w="12700">
                <a:solidFill>
                  <a:srgbClr val="BDBD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7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264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897"/>
              <p:cNvSpPr>
                <a:spLocks/>
              </p:cNvSpPr>
              <p:nvPr/>
            </p:nvSpPr>
            <p:spPr bwMode="auto">
              <a:xfrm>
                <a:off x="4509785" y="4876458"/>
                <a:ext cx="180974" cy="255586"/>
              </a:xfrm>
              <a:custGeom>
                <a:avLst/>
                <a:gdLst>
                  <a:gd name="connsiteX0" fmla="*/ 4912 w 10000"/>
                  <a:gd name="connsiteY0" fmla="*/ 10000 h 10000"/>
                  <a:gd name="connsiteX1" fmla="*/ 2666 w 10000"/>
                  <a:gd name="connsiteY1" fmla="*/ 10000 h 10000"/>
                  <a:gd name="connsiteX2" fmla="*/ 6754 w 10000"/>
                  <a:gd name="connsiteY2" fmla="*/ 10000 h 10000"/>
                  <a:gd name="connsiteX3" fmla="*/ 8421 w 10000"/>
                  <a:gd name="connsiteY3" fmla="*/ 9938 h 10000"/>
                  <a:gd name="connsiteX4" fmla="*/ 9561 w 10000"/>
                  <a:gd name="connsiteY4" fmla="*/ 9814 h 10000"/>
                  <a:gd name="connsiteX5" fmla="*/ 9912 w 10000"/>
                  <a:gd name="connsiteY5" fmla="*/ 9752 h 10000"/>
                  <a:gd name="connsiteX6" fmla="*/ 10000 w 10000"/>
                  <a:gd name="connsiteY6" fmla="*/ 9689 h 10000"/>
                  <a:gd name="connsiteX7" fmla="*/ 10000 w 10000"/>
                  <a:gd name="connsiteY7" fmla="*/ 9689 h 10000"/>
                  <a:gd name="connsiteX8" fmla="*/ 10000 w 10000"/>
                  <a:gd name="connsiteY8" fmla="*/ 8634 h 10000"/>
                  <a:gd name="connsiteX9" fmla="*/ 9912 w 10000"/>
                  <a:gd name="connsiteY9" fmla="*/ 7702 h 10000"/>
                  <a:gd name="connsiteX10" fmla="*/ 9561 w 10000"/>
                  <a:gd name="connsiteY10" fmla="*/ 6832 h 10000"/>
                  <a:gd name="connsiteX11" fmla="*/ 9211 w 10000"/>
                  <a:gd name="connsiteY11" fmla="*/ 6087 h 10000"/>
                  <a:gd name="connsiteX12" fmla="*/ 8684 w 10000"/>
                  <a:gd name="connsiteY12" fmla="*/ 5342 h 10000"/>
                  <a:gd name="connsiteX13" fmla="*/ 7982 w 10000"/>
                  <a:gd name="connsiteY13" fmla="*/ 4783 h 10000"/>
                  <a:gd name="connsiteX14" fmla="*/ 7105 w 10000"/>
                  <a:gd name="connsiteY14" fmla="*/ 4410 h 10000"/>
                  <a:gd name="connsiteX15" fmla="*/ 6140 w 10000"/>
                  <a:gd name="connsiteY15" fmla="*/ 4099 h 10000"/>
                  <a:gd name="connsiteX16" fmla="*/ 6140 w 10000"/>
                  <a:gd name="connsiteY16" fmla="*/ 4099 h 10000"/>
                  <a:gd name="connsiteX17" fmla="*/ 6667 w 10000"/>
                  <a:gd name="connsiteY17" fmla="*/ 3727 h 10000"/>
                  <a:gd name="connsiteX18" fmla="*/ 7018 w 10000"/>
                  <a:gd name="connsiteY18" fmla="*/ 3230 h 10000"/>
                  <a:gd name="connsiteX19" fmla="*/ 7281 w 10000"/>
                  <a:gd name="connsiteY19" fmla="*/ 2671 h 10000"/>
                  <a:gd name="connsiteX20" fmla="*/ 7544 w 10000"/>
                  <a:gd name="connsiteY20" fmla="*/ 2112 h 10000"/>
                  <a:gd name="connsiteX21" fmla="*/ 7544 w 10000"/>
                  <a:gd name="connsiteY21" fmla="*/ 2112 h 10000"/>
                  <a:gd name="connsiteX22" fmla="*/ 7456 w 10000"/>
                  <a:gd name="connsiteY22" fmla="*/ 1677 h 10000"/>
                  <a:gd name="connsiteX23" fmla="*/ 7281 w 10000"/>
                  <a:gd name="connsiteY23" fmla="*/ 1242 h 10000"/>
                  <a:gd name="connsiteX24" fmla="*/ 7105 w 10000"/>
                  <a:gd name="connsiteY24" fmla="*/ 870 h 10000"/>
                  <a:gd name="connsiteX25" fmla="*/ 6754 w 10000"/>
                  <a:gd name="connsiteY25" fmla="*/ 559 h 10000"/>
                  <a:gd name="connsiteX26" fmla="*/ 6404 w 10000"/>
                  <a:gd name="connsiteY26" fmla="*/ 311 h 10000"/>
                  <a:gd name="connsiteX27" fmla="*/ 5965 w 10000"/>
                  <a:gd name="connsiteY27" fmla="*/ 186 h 10000"/>
                  <a:gd name="connsiteX28" fmla="*/ 5526 w 10000"/>
                  <a:gd name="connsiteY28" fmla="*/ 0 h 10000"/>
                  <a:gd name="connsiteX29" fmla="*/ 5000 w 10000"/>
                  <a:gd name="connsiteY29" fmla="*/ 0 h 10000"/>
                  <a:gd name="connsiteX30" fmla="*/ 5000 w 10000"/>
                  <a:gd name="connsiteY30" fmla="*/ 0 h 10000"/>
                  <a:gd name="connsiteX31" fmla="*/ 4561 w 10000"/>
                  <a:gd name="connsiteY31" fmla="*/ 0 h 10000"/>
                  <a:gd name="connsiteX32" fmla="*/ 4123 w 10000"/>
                  <a:gd name="connsiteY32" fmla="*/ 186 h 10000"/>
                  <a:gd name="connsiteX33" fmla="*/ 3684 w 10000"/>
                  <a:gd name="connsiteY33" fmla="*/ 311 h 10000"/>
                  <a:gd name="connsiteX34" fmla="*/ 3246 w 10000"/>
                  <a:gd name="connsiteY34" fmla="*/ 559 h 10000"/>
                  <a:gd name="connsiteX35" fmla="*/ 2982 w 10000"/>
                  <a:gd name="connsiteY35" fmla="*/ 870 h 10000"/>
                  <a:gd name="connsiteX36" fmla="*/ 2719 w 10000"/>
                  <a:gd name="connsiteY36" fmla="*/ 1242 h 10000"/>
                  <a:gd name="connsiteX37" fmla="*/ 2544 w 10000"/>
                  <a:gd name="connsiteY37" fmla="*/ 1677 h 10000"/>
                  <a:gd name="connsiteX38" fmla="*/ 2544 w 10000"/>
                  <a:gd name="connsiteY38" fmla="*/ 2112 h 10000"/>
                  <a:gd name="connsiteX39" fmla="*/ 2544 w 10000"/>
                  <a:gd name="connsiteY39" fmla="*/ 2112 h 10000"/>
                  <a:gd name="connsiteX40" fmla="*/ 2632 w 10000"/>
                  <a:gd name="connsiteY40" fmla="*/ 2671 h 10000"/>
                  <a:gd name="connsiteX41" fmla="*/ 2982 w 10000"/>
                  <a:gd name="connsiteY41" fmla="*/ 3230 h 10000"/>
                  <a:gd name="connsiteX42" fmla="*/ 3421 w 10000"/>
                  <a:gd name="connsiteY42" fmla="*/ 3727 h 10000"/>
                  <a:gd name="connsiteX43" fmla="*/ 3860 w 10000"/>
                  <a:gd name="connsiteY43" fmla="*/ 4099 h 10000"/>
                  <a:gd name="connsiteX44" fmla="*/ 3860 w 10000"/>
                  <a:gd name="connsiteY44" fmla="*/ 4099 h 10000"/>
                  <a:gd name="connsiteX45" fmla="*/ 2895 w 10000"/>
                  <a:gd name="connsiteY45" fmla="*/ 4410 h 10000"/>
                  <a:gd name="connsiteX46" fmla="*/ 2105 w 10000"/>
                  <a:gd name="connsiteY46" fmla="*/ 4783 h 10000"/>
                  <a:gd name="connsiteX47" fmla="*/ 1404 w 10000"/>
                  <a:gd name="connsiteY47" fmla="*/ 5342 h 10000"/>
                  <a:gd name="connsiteX48" fmla="*/ 877 w 10000"/>
                  <a:gd name="connsiteY48" fmla="*/ 6087 h 10000"/>
                  <a:gd name="connsiteX49" fmla="*/ 439 w 10000"/>
                  <a:gd name="connsiteY49" fmla="*/ 6832 h 10000"/>
                  <a:gd name="connsiteX50" fmla="*/ 175 w 10000"/>
                  <a:gd name="connsiteY50" fmla="*/ 7702 h 10000"/>
                  <a:gd name="connsiteX51" fmla="*/ 0 w 10000"/>
                  <a:gd name="connsiteY51" fmla="*/ 8634 h 10000"/>
                  <a:gd name="connsiteX52" fmla="*/ 0 w 10000"/>
                  <a:gd name="connsiteY52" fmla="*/ 968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000" h="10000">
                    <a:moveTo>
                      <a:pt x="4912" y="10000"/>
                    </a:moveTo>
                    <a:lnTo>
                      <a:pt x="2666" y="10000"/>
                    </a:lnTo>
                    <a:lnTo>
                      <a:pt x="6754" y="10000"/>
                    </a:lnTo>
                    <a:lnTo>
                      <a:pt x="8421" y="9938"/>
                    </a:lnTo>
                    <a:lnTo>
                      <a:pt x="9561" y="9814"/>
                    </a:lnTo>
                    <a:lnTo>
                      <a:pt x="9912" y="9752"/>
                    </a:lnTo>
                    <a:lnTo>
                      <a:pt x="10000" y="9689"/>
                    </a:lnTo>
                    <a:lnTo>
                      <a:pt x="10000" y="9689"/>
                    </a:lnTo>
                    <a:lnTo>
                      <a:pt x="10000" y="8634"/>
                    </a:lnTo>
                    <a:cubicBezTo>
                      <a:pt x="9971" y="8323"/>
                      <a:pt x="9941" y="8013"/>
                      <a:pt x="9912" y="7702"/>
                    </a:cubicBezTo>
                    <a:lnTo>
                      <a:pt x="9561" y="6832"/>
                    </a:lnTo>
                    <a:lnTo>
                      <a:pt x="9211" y="6087"/>
                    </a:lnTo>
                    <a:lnTo>
                      <a:pt x="8684" y="5342"/>
                    </a:lnTo>
                    <a:lnTo>
                      <a:pt x="7982" y="4783"/>
                    </a:lnTo>
                    <a:lnTo>
                      <a:pt x="7105" y="4410"/>
                    </a:lnTo>
                    <a:lnTo>
                      <a:pt x="6140" y="4099"/>
                    </a:lnTo>
                    <a:lnTo>
                      <a:pt x="6140" y="4099"/>
                    </a:lnTo>
                    <a:lnTo>
                      <a:pt x="6667" y="3727"/>
                    </a:lnTo>
                    <a:lnTo>
                      <a:pt x="7018" y="3230"/>
                    </a:lnTo>
                    <a:cubicBezTo>
                      <a:pt x="7106" y="3044"/>
                      <a:pt x="7193" y="2857"/>
                      <a:pt x="7281" y="2671"/>
                    </a:cubicBezTo>
                    <a:cubicBezTo>
                      <a:pt x="7369" y="2485"/>
                      <a:pt x="7456" y="2298"/>
                      <a:pt x="7544" y="2112"/>
                    </a:cubicBezTo>
                    <a:lnTo>
                      <a:pt x="7544" y="2112"/>
                    </a:lnTo>
                    <a:cubicBezTo>
                      <a:pt x="7515" y="1967"/>
                      <a:pt x="7485" y="1822"/>
                      <a:pt x="7456" y="1677"/>
                    </a:cubicBezTo>
                    <a:cubicBezTo>
                      <a:pt x="7398" y="1532"/>
                      <a:pt x="7339" y="1387"/>
                      <a:pt x="7281" y="1242"/>
                    </a:cubicBezTo>
                    <a:cubicBezTo>
                      <a:pt x="7222" y="1118"/>
                      <a:pt x="7164" y="994"/>
                      <a:pt x="7105" y="870"/>
                    </a:cubicBezTo>
                    <a:lnTo>
                      <a:pt x="6754" y="559"/>
                    </a:lnTo>
                    <a:lnTo>
                      <a:pt x="6404" y="311"/>
                    </a:lnTo>
                    <a:lnTo>
                      <a:pt x="5965" y="186"/>
                    </a:lnTo>
                    <a:lnTo>
                      <a:pt x="5526" y="0"/>
                    </a:lnTo>
                    <a:lnTo>
                      <a:pt x="5000" y="0"/>
                    </a:lnTo>
                    <a:lnTo>
                      <a:pt x="5000" y="0"/>
                    </a:lnTo>
                    <a:lnTo>
                      <a:pt x="4561" y="0"/>
                    </a:lnTo>
                    <a:lnTo>
                      <a:pt x="4123" y="186"/>
                    </a:lnTo>
                    <a:lnTo>
                      <a:pt x="3684" y="311"/>
                    </a:lnTo>
                    <a:lnTo>
                      <a:pt x="3246" y="559"/>
                    </a:lnTo>
                    <a:lnTo>
                      <a:pt x="2982" y="870"/>
                    </a:lnTo>
                    <a:lnTo>
                      <a:pt x="2719" y="1242"/>
                    </a:lnTo>
                    <a:cubicBezTo>
                      <a:pt x="2661" y="1387"/>
                      <a:pt x="2602" y="1532"/>
                      <a:pt x="2544" y="1677"/>
                    </a:cubicBezTo>
                    <a:lnTo>
                      <a:pt x="2544" y="2112"/>
                    </a:lnTo>
                    <a:lnTo>
                      <a:pt x="2544" y="2112"/>
                    </a:lnTo>
                    <a:cubicBezTo>
                      <a:pt x="2573" y="2298"/>
                      <a:pt x="2603" y="2485"/>
                      <a:pt x="2632" y="2671"/>
                    </a:cubicBezTo>
                    <a:lnTo>
                      <a:pt x="2982" y="3230"/>
                    </a:lnTo>
                    <a:lnTo>
                      <a:pt x="3421" y="3727"/>
                    </a:lnTo>
                    <a:lnTo>
                      <a:pt x="3860" y="4099"/>
                    </a:lnTo>
                    <a:lnTo>
                      <a:pt x="3860" y="4099"/>
                    </a:lnTo>
                    <a:lnTo>
                      <a:pt x="2895" y="4410"/>
                    </a:lnTo>
                    <a:lnTo>
                      <a:pt x="2105" y="4783"/>
                    </a:lnTo>
                    <a:lnTo>
                      <a:pt x="1404" y="5342"/>
                    </a:lnTo>
                    <a:lnTo>
                      <a:pt x="877" y="6087"/>
                    </a:lnTo>
                    <a:lnTo>
                      <a:pt x="439" y="6832"/>
                    </a:lnTo>
                    <a:lnTo>
                      <a:pt x="175" y="7702"/>
                    </a:lnTo>
                    <a:cubicBezTo>
                      <a:pt x="117" y="8013"/>
                      <a:pt x="58" y="8323"/>
                      <a:pt x="0" y="8634"/>
                    </a:cubicBezTo>
                    <a:lnTo>
                      <a:pt x="0" y="9689"/>
                    </a:lnTo>
                  </a:path>
                </a:pathLst>
              </a:custGeom>
              <a:noFill/>
              <a:ln w="12700">
                <a:solidFill>
                  <a:srgbClr val="BDBD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7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264A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2" name="Groupe 78"/>
              <p:cNvGrpSpPr/>
              <p:nvPr/>
            </p:nvGrpSpPr>
            <p:grpSpPr>
              <a:xfrm>
                <a:off x="4430703" y="4715239"/>
                <a:ext cx="166698" cy="247657"/>
                <a:chOff x="4430703" y="4715239"/>
                <a:chExt cx="166698" cy="247657"/>
              </a:xfrm>
            </p:grpSpPr>
            <p:sp>
              <p:nvSpPr>
                <p:cNvPr id="15" name="Freeform 897"/>
                <p:cNvSpPr>
                  <a:spLocks/>
                </p:cNvSpPr>
                <p:nvPr/>
              </p:nvSpPr>
              <p:spPr bwMode="auto">
                <a:xfrm>
                  <a:off x="4430703" y="4715239"/>
                  <a:ext cx="166698" cy="247657"/>
                </a:xfrm>
                <a:custGeom>
                  <a:avLst/>
                  <a:gdLst>
                    <a:gd name="connsiteX0" fmla="*/ 4912 w 10000"/>
                    <a:gd name="connsiteY0" fmla="*/ 10000 h 10000"/>
                    <a:gd name="connsiteX1" fmla="*/ 2025 w 10000"/>
                    <a:gd name="connsiteY1" fmla="*/ 9886 h 10000"/>
                    <a:gd name="connsiteX2" fmla="*/ 6754 w 10000"/>
                    <a:gd name="connsiteY2" fmla="*/ 10000 h 10000"/>
                    <a:gd name="connsiteX3" fmla="*/ 8421 w 10000"/>
                    <a:gd name="connsiteY3" fmla="*/ 9938 h 10000"/>
                    <a:gd name="connsiteX4" fmla="*/ 9561 w 10000"/>
                    <a:gd name="connsiteY4" fmla="*/ 9814 h 10000"/>
                    <a:gd name="connsiteX5" fmla="*/ 9912 w 10000"/>
                    <a:gd name="connsiteY5" fmla="*/ 9752 h 10000"/>
                    <a:gd name="connsiteX6" fmla="*/ 10000 w 10000"/>
                    <a:gd name="connsiteY6" fmla="*/ 9689 h 10000"/>
                    <a:gd name="connsiteX7" fmla="*/ 10000 w 10000"/>
                    <a:gd name="connsiteY7" fmla="*/ 9689 h 10000"/>
                    <a:gd name="connsiteX8" fmla="*/ 10000 w 10000"/>
                    <a:gd name="connsiteY8" fmla="*/ 8634 h 10000"/>
                    <a:gd name="connsiteX9" fmla="*/ 9912 w 10000"/>
                    <a:gd name="connsiteY9" fmla="*/ 7702 h 10000"/>
                    <a:gd name="connsiteX10" fmla="*/ 9561 w 10000"/>
                    <a:gd name="connsiteY10" fmla="*/ 6832 h 10000"/>
                    <a:gd name="connsiteX11" fmla="*/ 9211 w 10000"/>
                    <a:gd name="connsiteY11" fmla="*/ 6087 h 10000"/>
                    <a:gd name="connsiteX12" fmla="*/ 8684 w 10000"/>
                    <a:gd name="connsiteY12" fmla="*/ 5342 h 10000"/>
                    <a:gd name="connsiteX13" fmla="*/ 7982 w 10000"/>
                    <a:gd name="connsiteY13" fmla="*/ 4783 h 10000"/>
                    <a:gd name="connsiteX14" fmla="*/ 7105 w 10000"/>
                    <a:gd name="connsiteY14" fmla="*/ 4410 h 10000"/>
                    <a:gd name="connsiteX15" fmla="*/ 6140 w 10000"/>
                    <a:gd name="connsiteY15" fmla="*/ 4099 h 10000"/>
                    <a:gd name="connsiteX16" fmla="*/ 6140 w 10000"/>
                    <a:gd name="connsiteY16" fmla="*/ 4099 h 10000"/>
                    <a:gd name="connsiteX17" fmla="*/ 6667 w 10000"/>
                    <a:gd name="connsiteY17" fmla="*/ 3727 h 10000"/>
                    <a:gd name="connsiteX18" fmla="*/ 7018 w 10000"/>
                    <a:gd name="connsiteY18" fmla="*/ 3230 h 10000"/>
                    <a:gd name="connsiteX19" fmla="*/ 7281 w 10000"/>
                    <a:gd name="connsiteY19" fmla="*/ 2671 h 10000"/>
                    <a:gd name="connsiteX20" fmla="*/ 7544 w 10000"/>
                    <a:gd name="connsiteY20" fmla="*/ 2112 h 10000"/>
                    <a:gd name="connsiteX21" fmla="*/ 7544 w 10000"/>
                    <a:gd name="connsiteY21" fmla="*/ 2112 h 10000"/>
                    <a:gd name="connsiteX22" fmla="*/ 7456 w 10000"/>
                    <a:gd name="connsiteY22" fmla="*/ 1677 h 10000"/>
                    <a:gd name="connsiteX23" fmla="*/ 7281 w 10000"/>
                    <a:gd name="connsiteY23" fmla="*/ 1242 h 10000"/>
                    <a:gd name="connsiteX24" fmla="*/ 7105 w 10000"/>
                    <a:gd name="connsiteY24" fmla="*/ 870 h 10000"/>
                    <a:gd name="connsiteX25" fmla="*/ 6754 w 10000"/>
                    <a:gd name="connsiteY25" fmla="*/ 559 h 10000"/>
                    <a:gd name="connsiteX26" fmla="*/ 6404 w 10000"/>
                    <a:gd name="connsiteY26" fmla="*/ 311 h 10000"/>
                    <a:gd name="connsiteX27" fmla="*/ 5965 w 10000"/>
                    <a:gd name="connsiteY27" fmla="*/ 186 h 10000"/>
                    <a:gd name="connsiteX28" fmla="*/ 5526 w 10000"/>
                    <a:gd name="connsiteY28" fmla="*/ 0 h 10000"/>
                    <a:gd name="connsiteX29" fmla="*/ 5000 w 10000"/>
                    <a:gd name="connsiteY29" fmla="*/ 0 h 10000"/>
                    <a:gd name="connsiteX30" fmla="*/ 5000 w 10000"/>
                    <a:gd name="connsiteY30" fmla="*/ 0 h 10000"/>
                    <a:gd name="connsiteX31" fmla="*/ 4561 w 10000"/>
                    <a:gd name="connsiteY31" fmla="*/ 0 h 10000"/>
                    <a:gd name="connsiteX32" fmla="*/ 4123 w 10000"/>
                    <a:gd name="connsiteY32" fmla="*/ 186 h 10000"/>
                    <a:gd name="connsiteX33" fmla="*/ 3684 w 10000"/>
                    <a:gd name="connsiteY33" fmla="*/ 311 h 10000"/>
                    <a:gd name="connsiteX34" fmla="*/ 3246 w 10000"/>
                    <a:gd name="connsiteY34" fmla="*/ 559 h 10000"/>
                    <a:gd name="connsiteX35" fmla="*/ 2982 w 10000"/>
                    <a:gd name="connsiteY35" fmla="*/ 870 h 10000"/>
                    <a:gd name="connsiteX36" fmla="*/ 2719 w 10000"/>
                    <a:gd name="connsiteY36" fmla="*/ 1242 h 10000"/>
                    <a:gd name="connsiteX37" fmla="*/ 2544 w 10000"/>
                    <a:gd name="connsiteY37" fmla="*/ 1677 h 10000"/>
                    <a:gd name="connsiteX38" fmla="*/ 2544 w 10000"/>
                    <a:gd name="connsiteY38" fmla="*/ 2112 h 10000"/>
                    <a:gd name="connsiteX39" fmla="*/ 2544 w 10000"/>
                    <a:gd name="connsiteY39" fmla="*/ 2112 h 10000"/>
                    <a:gd name="connsiteX40" fmla="*/ 2632 w 10000"/>
                    <a:gd name="connsiteY40" fmla="*/ 2671 h 10000"/>
                    <a:gd name="connsiteX41" fmla="*/ 2982 w 10000"/>
                    <a:gd name="connsiteY41" fmla="*/ 3230 h 10000"/>
                    <a:gd name="connsiteX42" fmla="*/ 3421 w 10000"/>
                    <a:gd name="connsiteY42" fmla="*/ 3727 h 10000"/>
                    <a:gd name="connsiteX43" fmla="*/ 3860 w 10000"/>
                    <a:gd name="connsiteY43" fmla="*/ 4099 h 10000"/>
                    <a:gd name="connsiteX44" fmla="*/ 3860 w 10000"/>
                    <a:gd name="connsiteY44" fmla="*/ 4099 h 10000"/>
                    <a:gd name="connsiteX45" fmla="*/ 2895 w 10000"/>
                    <a:gd name="connsiteY45" fmla="*/ 4410 h 10000"/>
                    <a:gd name="connsiteX46" fmla="*/ 2105 w 10000"/>
                    <a:gd name="connsiteY46" fmla="*/ 4783 h 10000"/>
                    <a:gd name="connsiteX47" fmla="*/ 1404 w 10000"/>
                    <a:gd name="connsiteY47" fmla="*/ 5342 h 10000"/>
                    <a:gd name="connsiteX48" fmla="*/ 877 w 10000"/>
                    <a:gd name="connsiteY48" fmla="*/ 6087 h 10000"/>
                    <a:gd name="connsiteX49" fmla="*/ 439 w 10000"/>
                    <a:gd name="connsiteY49" fmla="*/ 6832 h 10000"/>
                    <a:gd name="connsiteX50" fmla="*/ 175 w 10000"/>
                    <a:gd name="connsiteY50" fmla="*/ 7702 h 10000"/>
                    <a:gd name="connsiteX51" fmla="*/ 0 w 10000"/>
                    <a:gd name="connsiteY51" fmla="*/ 8634 h 10000"/>
                    <a:gd name="connsiteX52" fmla="*/ 0 w 10000"/>
                    <a:gd name="connsiteY52" fmla="*/ 9689 h 10000"/>
                    <a:gd name="connsiteX0" fmla="*/ 4912 w 10000"/>
                    <a:gd name="connsiteY0" fmla="*/ 10000 h 10000"/>
                    <a:gd name="connsiteX1" fmla="*/ 2025 w 10000"/>
                    <a:gd name="connsiteY1" fmla="*/ 9886 h 10000"/>
                    <a:gd name="connsiteX2" fmla="*/ 8421 w 10000"/>
                    <a:gd name="connsiteY2" fmla="*/ 9938 h 10000"/>
                    <a:gd name="connsiteX3" fmla="*/ 9561 w 10000"/>
                    <a:gd name="connsiteY3" fmla="*/ 9814 h 10000"/>
                    <a:gd name="connsiteX4" fmla="*/ 9912 w 10000"/>
                    <a:gd name="connsiteY4" fmla="*/ 9752 h 10000"/>
                    <a:gd name="connsiteX5" fmla="*/ 10000 w 10000"/>
                    <a:gd name="connsiteY5" fmla="*/ 9689 h 10000"/>
                    <a:gd name="connsiteX6" fmla="*/ 10000 w 10000"/>
                    <a:gd name="connsiteY6" fmla="*/ 9689 h 10000"/>
                    <a:gd name="connsiteX7" fmla="*/ 10000 w 10000"/>
                    <a:gd name="connsiteY7" fmla="*/ 8634 h 10000"/>
                    <a:gd name="connsiteX8" fmla="*/ 9912 w 10000"/>
                    <a:gd name="connsiteY8" fmla="*/ 7702 h 10000"/>
                    <a:gd name="connsiteX9" fmla="*/ 9561 w 10000"/>
                    <a:gd name="connsiteY9" fmla="*/ 6832 h 10000"/>
                    <a:gd name="connsiteX10" fmla="*/ 9211 w 10000"/>
                    <a:gd name="connsiteY10" fmla="*/ 6087 h 10000"/>
                    <a:gd name="connsiteX11" fmla="*/ 8684 w 10000"/>
                    <a:gd name="connsiteY11" fmla="*/ 5342 h 10000"/>
                    <a:gd name="connsiteX12" fmla="*/ 7982 w 10000"/>
                    <a:gd name="connsiteY12" fmla="*/ 4783 h 10000"/>
                    <a:gd name="connsiteX13" fmla="*/ 7105 w 10000"/>
                    <a:gd name="connsiteY13" fmla="*/ 4410 h 10000"/>
                    <a:gd name="connsiteX14" fmla="*/ 6140 w 10000"/>
                    <a:gd name="connsiteY14" fmla="*/ 4099 h 10000"/>
                    <a:gd name="connsiteX15" fmla="*/ 6140 w 10000"/>
                    <a:gd name="connsiteY15" fmla="*/ 4099 h 10000"/>
                    <a:gd name="connsiteX16" fmla="*/ 6667 w 10000"/>
                    <a:gd name="connsiteY16" fmla="*/ 3727 h 10000"/>
                    <a:gd name="connsiteX17" fmla="*/ 7018 w 10000"/>
                    <a:gd name="connsiteY17" fmla="*/ 3230 h 10000"/>
                    <a:gd name="connsiteX18" fmla="*/ 7281 w 10000"/>
                    <a:gd name="connsiteY18" fmla="*/ 2671 h 10000"/>
                    <a:gd name="connsiteX19" fmla="*/ 7544 w 10000"/>
                    <a:gd name="connsiteY19" fmla="*/ 2112 h 10000"/>
                    <a:gd name="connsiteX20" fmla="*/ 7544 w 10000"/>
                    <a:gd name="connsiteY20" fmla="*/ 2112 h 10000"/>
                    <a:gd name="connsiteX21" fmla="*/ 7456 w 10000"/>
                    <a:gd name="connsiteY21" fmla="*/ 1677 h 10000"/>
                    <a:gd name="connsiteX22" fmla="*/ 7281 w 10000"/>
                    <a:gd name="connsiteY22" fmla="*/ 1242 h 10000"/>
                    <a:gd name="connsiteX23" fmla="*/ 7105 w 10000"/>
                    <a:gd name="connsiteY23" fmla="*/ 870 h 10000"/>
                    <a:gd name="connsiteX24" fmla="*/ 6754 w 10000"/>
                    <a:gd name="connsiteY24" fmla="*/ 559 h 10000"/>
                    <a:gd name="connsiteX25" fmla="*/ 6404 w 10000"/>
                    <a:gd name="connsiteY25" fmla="*/ 311 h 10000"/>
                    <a:gd name="connsiteX26" fmla="*/ 5965 w 10000"/>
                    <a:gd name="connsiteY26" fmla="*/ 186 h 10000"/>
                    <a:gd name="connsiteX27" fmla="*/ 5526 w 10000"/>
                    <a:gd name="connsiteY27" fmla="*/ 0 h 10000"/>
                    <a:gd name="connsiteX28" fmla="*/ 5000 w 10000"/>
                    <a:gd name="connsiteY28" fmla="*/ 0 h 10000"/>
                    <a:gd name="connsiteX29" fmla="*/ 5000 w 10000"/>
                    <a:gd name="connsiteY29" fmla="*/ 0 h 10000"/>
                    <a:gd name="connsiteX30" fmla="*/ 4561 w 10000"/>
                    <a:gd name="connsiteY30" fmla="*/ 0 h 10000"/>
                    <a:gd name="connsiteX31" fmla="*/ 4123 w 10000"/>
                    <a:gd name="connsiteY31" fmla="*/ 186 h 10000"/>
                    <a:gd name="connsiteX32" fmla="*/ 3684 w 10000"/>
                    <a:gd name="connsiteY32" fmla="*/ 311 h 10000"/>
                    <a:gd name="connsiteX33" fmla="*/ 3246 w 10000"/>
                    <a:gd name="connsiteY33" fmla="*/ 559 h 10000"/>
                    <a:gd name="connsiteX34" fmla="*/ 2982 w 10000"/>
                    <a:gd name="connsiteY34" fmla="*/ 870 h 10000"/>
                    <a:gd name="connsiteX35" fmla="*/ 2719 w 10000"/>
                    <a:gd name="connsiteY35" fmla="*/ 1242 h 10000"/>
                    <a:gd name="connsiteX36" fmla="*/ 2544 w 10000"/>
                    <a:gd name="connsiteY36" fmla="*/ 1677 h 10000"/>
                    <a:gd name="connsiteX37" fmla="*/ 2544 w 10000"/>
                    <a:gd name="connsiteY37" fmla="*/ 2112 h 10000"/>
                    <a:gd name="connsiteX38" fmla="*/ 2544 w 10000"/>
                    <a:gd name="connsiteY38" fmla="*/ 2112 h 10000"/>
                    <a:gd name="connsiteX39" fmla="*/ 2632 w 10000"/>
                    <a:gd name="connsiteY39" fmla="*/ 2671 h 10000"/>
                    <a:gd name="connsiteX40" fmla="*/ 2982 w 10000"/>
                    <a:gd name="connsiteY40" fmla="*/ 3230 h 10000"/>
                    <a:gd name="connsiteX41" fmla="*/ 3421 w 10000"/>
                    <a:gd name="connsiteY41" fmla="*/ 3727 h 10000"/>
                    <a:gd name="connsiteX42" fmla="*/ 3860 w 10000"/>
                    <a:gd name="connsiteY42" fmla="*/ 4099 h 10000"/>
                    <a:gd name="connsiteX43" fmla="*/ 3860 w 10000"/>
                    <a:gd name="connsiteY43" fmla="*/ 4099 h 10000"/>
                    <a:gd name="connsiteX44" fmla="*/ 2895 w 10000"/>
                    <a:gd name="connsiteY44" fmla="*/ 4410 h 10000"/>
                    <a:gd name="connsiteX45" fmla="*/ 2105 w 10000"/>
                    <a:gd name="connsiteY45" fmla="*/ 4783 h 10000"/>
                    <a:gd name="connsiteX46" fmla="*/ 1404 w 10000"/>
                    <a:gd name="connsiteY46" fmla="*/ 5342 h 10000"/>
                    <a:gd name="connsiteX47" fmla="*/ 877 w 10000"/>
                    <a:gd name="connsiteY47" fmla="*/ 6087 h 10000"/>
                    <a:gd name="connsiteX48" fmla="*/ 439 w 10000"/>
                    <a:gd name="connsiteY48" fmla="*/ 6832 h 10000"/>
                    <a:gd name="connsiteX49" fmla="*/ 175 w 10000"/>
                    <a:gd name="connsiteY49" fmla="*/ 7702 h 10000"/>
                    <a:gd name="connsiteX50" fmla="*/ 0 w 10000"/>
                    <a:gd name="connsiteY50" fmla="*/ 8634 h 10000"/>
                    <a:gd name="connsiteX51" fmla="*/ 0 w 10000"/>
                    <a:gd name="connsiteY51" fmla="*/ 9689 h 10000"/>
                    <a:gd name="connsiteX0" fmla="*/ 4912 w 10000"/>
                    <a:gd name="connsiteY0" fmla="*/ 10000 h 10000"/>
                    <a:gd name="connsiteX1" fmla="*/ 2025 w 10000"/>
                    <a:gd name="connsiteY1" fmla="*/ 9886 h 10000"/>
                    <a:gd name="connsiteX2" fmla="*/ 9561 w 10000"/>
                    <a:gd name="connsiteY2" fmla="*/ 9814 h 10000"/>
                    <a:gd name="connsiteX3" fmla="*/ 9912 w 10000"/>
                    <a:gd name="connsiteY3" fmla="*/ 9752 h 10000"/>
                    <a:gd name="connsiteX4" fmla="*/ 10000 w 10000"/>
                    <a:gd name="connsiteY4" fmla="*/ 9689 h 10000"/>
                    <a:gd name="connsiteX5" fmla="*/ 10000 w 10000"/>
                    <a:gd name="connsiteY5" fmla="*/ 9689 h 10000"/>
                    <a:gd name="connsiteX6" fmla="*/ 10000 w 10000"/>
                    <a:gd name="connsiteY6" fmla="*/ 8634 h 10000"/>
                    <a:gd name="connsiteX7" fmla="*/ 9912 w 10000"/>
                    <a:gd name="connsiteY7" fmla="*/ 7702 h 10000"/>
                    <a:gd name="connsiteX8" fmla="*/ 9561 w 10000"/>
                    <a:gd name="connsiteY8" fmla="*/ 6832 h 10000"/>
                    <a:gd name="connsiteX9" fmla="*/ 9211 w 10000"/>
                    <a:gd name="connsiteY9" fmla="*/ 6087 h 10000"/>
                    <a:gd name="connsiteX10" fmla="*/ 8684 w 10000"/>
                    <a:gd name="connsiteY10" fmla="*/ 5342 h 10000"/>
                    <a:gd name="connsiteX11" fmla="*/ 7982 w 10000"/>
                    <a:gd name="connsiteY11" fmla="*/ 4783 h 10000"/>
                    <a:gd name="connsiteX12" fmla="*/ 7105 w 10000"/>
                    <a:gd name="connsiteY12" fmla="*/ 4410 h 10000"/>
                    <a:gd name="connsiteX13" fmla="*/ 6140 w 10000"/>
                    <a:gd name="connsiteY13" fmla="*/ 4099 h 10000"/>
                    <a:gd name="connsiteX14" fmla="*/ 6140 w 10000"/>
                    <a:gd name="connsiteY14" fmla="*/ 4099 h 10000"/>
                    <a:gd name="connsiteX15" fmla="*/ 6667 w 10000"/>
                    <a:gd name="connsiteY15" fmla="*/ 3727 h 10000"/>
                    <a:gd name="connsiteX16" fmla="*/ 7018 w 10000"/>
                    <a:gd name="connsiteY16" fmla="*/ 3230 h 10000"/>
                    <a:gd name="connsiteX17" fmla="*/ 7281 w 10000"/>
                    <a:gd name="connsiteY17" fmla="*/ 2671 h 10000"/>
                    <a:gd name="connsiteX18" fmla="*/ 7544 w 10000"/>
                    <a:gd name="connsiteY18" fmla="*/ 2112 h 10000"/>
                    <a:gd name="connsiteX19" fmla="*/ 7544 w 10000"/>
                    <a:gd name="connsiteY19" fmla="*/ 2112 h 10000"/>
                    <a:gd name="connsiteX20" fmla="*/ 7456 w 10000"/>
                    <a:gd name="connsiteY20" fmla="*/ 1677 h 10000"/>
                    <a:gd name="connsiteX21" fmla="*/ 7281 w 10000"/>
                    <a:gd name="connsiteY21" fmla="*/ 1242 h 10000"/>
                    <a:gd name="connsiteX22" fmla="*/ 7105 w 10000"/>
                    <a:gd name="connsiteY22" fmla="*/ 870 h 10000"/>
                    <a:gd name="connsiteX23" fmla="*/ 6754 w 10000"/>
                    <a:gd name="connsiteY23" fmla="*/ 559 h 10000"/>
                    <a:gd name="connsiteX24" fmla="*/ 6404 w 10000"/>
                    <a:gd name="connsiteY24" fmla="*/ 311 h 10000"/>
                    <a:gd name="connsiteX25" fmla="*/ 5965 w 10000"/>
                    <a:gd name="connsiteY25" fmla="*/ 186 h 10000"/>
                    <a:gd name="connsiteX26" fmla="*/ 5526 w 10000"/>
                    <a:gd name="connsiteY26" fmla="*/ 0 h 10000"/>
                    <a:gd name="connsiteX27" fmla="*/ 5000 w 10000"/>
                    <a:gd name="connsiteY27" fmla="*/ 0 h 10000"/>
                    <a:gd name="connsiteX28" fmla="*/ 5000 w 10000"/>
                    <a:gd name="connsiteY28" fmla="*/ 0 h 10000"/>
                    <a:gd name="connsiteX29" fmla="*/ 4561 w 10000"/>
                    <a:gd name="connsiteY29" fmla="*/ 0 h 10000"/>
                    <a:gd name="connsiteX30" fmla="*/ 4123 w 10000"/>
                    <a:gd name="connsiteY30" fmla="*/ 186 h 10000"/>
                    <a:gd name="connsiteX31" fmla="*/ 3684 w 10000"/>
                    <a:gd name="connsiteY31" fmla="*/ 311 h 10000"/>
                    <a:gd name="connsiteX32" fmla="*/ 3246 w 10000"/>
                    <a:gd name="connsiteY32" fmla="*/ 559 h 10000"/>
                    <a:gd name="connsiteX33" fmla="*/ 2982 w 10000"/>
                    <a:gd name="connsiteY33" fmla="*/ 870 h 10000"/>
                    <a:gd name="connsiteX34" fmla="*/ 2719 w 10000"/>
                    <a:gd name="connsiteY34" fmla="*/ 1242 h 10000"/>
                    <a:gd name="connsiteX35" fmla="*/ 2544 w 10000"/>
                    <a:gd name="connsiteY35" fmla="*/ 1677 h 10000"/>
                    <a:gd name="connsiteX36" fmla="*/ 2544 w 10000"/>
                    <a:gd name="connsiteY36" fmla="*/ 2112 h 10000"/>
                    <a:gd name="connsiteX37" fmla="*/ 2544 w 10000"/>
                    <a:gd name="connsiteY37" fmla="*/ 2112 h 10000"/>
                    <a:gd name="connsiteX38" fmla="*/ 2632 w 10000"/>
                    <a:gd name="connsiteY38" fmla="*/ 2671 h 10000"/>
                    <a:gd name="connsiteX39" fmla="*/ 2982 w 10000"/>
                    <a:gd name="connsiteY39" fmla="*/ 3230 h 10000"/>
                    <a:gd name="connsiteX40" fmla="*/ 3421 w 10000"/>
                    <a:gd name="connsiteY40" fmla="*/ 3727 h 10000"/>
                    <a:gd name="connsiteX41" fmla="*/ 3860 w 10000"/>
                    <a:gd name="connsiteY41" fmla="*/ 4099 h 10000"/>
                    <a:gd name="connsiteX42" fmla="*/ 3860 w 10000"/>
                    <a:gd name="connsiteY42" fmla="*/ 4099 h 10000"/>
                    <a:gd name="connsiteX43" fmla="*/ 2895 w 10000"/>
                    <a:gd name="connsiteY43" fmla="*/ 4410 h 10000"/>
                    <a:gd name="connsiteX44" fmla="*/ 2105 w 10000"/>
                    <a:gd name="connsiteY44" fmla="*/ 4783 h 10000"/>
                    <a:gd name="connsiteX45" fmla="*/ 1404 w 10000"/>
                    <a:gd name="connsiteY45" fmla="*/ 5342 h 10000"/>
                    <a:gd name="connsiteX46" fmla="*/ 877 w 10000"/>
                    <a:gd name="connsiteY46" fmla="*/ 6087 h 10000"/>
                    <a:gd name="connsiteX47" fmla="*/ 439 w 10000"/>
                    <a:gd name="connsiteY47" fmla="*/ 6832 h 10000"/>
                    <a:gd name="connsiteX48" fmla="*/ 175 w 10000"/>
                    <a:gd name="connsiteY48" fmla="*/ 7702 h 10000"/>
                    <a:gd name="connsiteX49" fmla="*/ 0 w 10000"/>
                    <a:gd name="connsiteY49" fmla="*/ 8634 h 10000"/>
                    <a:gd name="connsiteX50" fmla="*/ 0 w 10000"/>
                    <a:gd name="connsiteY50" fmla="*/ 9689 h 10000"/>
                    <a:gd name="connsiteX0" fmla="*/ 4912 w 10000"/>
                    <a:gd name="connsiteY0" fmla="*/ 10000 h 10000"/>
                    <a:gd name="connsiteX1" fmla="*/ 9561 w 10000"/>
                    <a:gd name="connsiteY1" fmla="*/ 9814 h 10000"/>
                    <a:gd name="connsiteX2" fmla="*/ 9912 w 10000"/>
                    <a:gd name="connsiteY2" fmla="*/ 9752 h 10000"/>
                    <a:gd name="connsiteX3" fmla="*/ 10000 w 10000"/>
                    <a:gd name="connsiteY3" fmla="*/ 9689 h 10000"/>
                    <a:gd name="connsiteX4" fmla="*/ 10000 w 10000"/>
                    <a:gd name="connsiteY4" fmla="*/ 9689 h 10000"/>
                    <a:gd name="connsiteX5" fmla="*/ 10000 w 10000"/>
                    <a:gd name="connsiteY5" fmla="*/ 8634 h 10000"/>
                    <a:gd name="connsiteX6" fmla="*/ 9912 w 10000"/>
                    <a:gd name="connsiteY6" fmla="*/ 7702 h 10000"/>
                    <a:gd name="connsiteX7" fmla="*/ 9561 w 10000"/>
                    <a:gd name="connsiteY7" fmla="*/ 6832 h 10000"/>
                    <a:gd name="connsiteX8" fmla="*/ 9211 w 10000"/>
                    <a:gd name="connsiteY8" fmla="*/ 6087 h 10000"/>
                    <a:gd name="connsiteX9" fmla="*/ 8684 w 10000"/>
                    <a:gd name="connsiteY9" fmla="*/ 5342 h 10000"/>
                    <a:gd name="connsiteX10" fmla="*/ 7982 w 10000"/>
                    <a:gd name="connsiteY10" fmla="*/ 4783 h 10000"/>
                    <a:gd name="connsiteX11" fmla="*/ 7105 w 10000"/>
                    <a:gd name="connsiteY11" fmla="*/ 4410 h 10000"/>
                    <a:gd name="connsiteX12" fmla="*/ 6140 w 10000"/>
                    <a:gd name="connsiteY12" fmla="*/ 4099 h 10000"/>
                    <a:gd name="connsiteX13" fmla="*/ 6140 w 10000"/>
                    <a:gd name="connsiteY13" fmla="*/ 4099 h 10000"/>
                    <a:gd name="connsiteX14" fmla="*/ 6667 w 10000"/>
                    <a:gd name="connsiteY14" fmla="*/ 3727 h 10000"/>
                    <a:gd name="connsiteX15" fmla="*/ 7018 w 10000"/>
                    <a:gd name="connsiteY15" fmla="*/ 3230 h 10000"/>
                    <a:gd name="connsiteX16" fmla="*/ 7281 w 10000"/>
                    <a:gd name="connsiteY16" fmla="*/ 2671 h 10000"/>
                    <a:gd name="connsiteX17" fmla="*/ 7544 w 10000"/>
                    <a:gd name="connsiteY17" fmla="*/ 2112 h 10000"/>
                    <a:gd name="connsiteX18" fmla="*/ 7544 w 10000"/>
                    <a:gd name="connsiteY18" fmla="*/ 2112 h 10000"/>
                    <a:gd name="connsiteX19" fmla="*/ 7456 w 10000"/>
                    <a:gd name="connsiteY19" fmla="*/ 1677 h 10000"/>
                    <a:gd name="connsiteX20" fmla="*/ 7281 w 10000"/>
                    <a:gd name="connsiteY20" fmla="*/ 1242 h 10000"/>
                    <a:gd name="connsiteX21" fmla="*/ 7105 w 10000"/>
                    <a:gd name="connsiteY21" fmla="*/ 870 h 10000"/>
                    <a:gd name="connsiteX22" fmla="*/ 6754 w 10000"/>
                    <a:gd name="connsiteY22" fmla="*/ 559 h 10000"/>
                    <a:gd name="connsiteX23" fmla="*/ 6404 w 10000"/>
                    <a:gd name="connsiteY23" fmla="*/ 311 h 10000"/>
                    <a:gd name="connsiteX24" fmla="*/ 5965 w 10000"/>
                    <a:gd name="connsiteY24" fmla="*/ 186 h 10000"/>
                    <a:gd name="connsiteX25" fmla="*/ 5526 w 10000"/>
                    <a:gd name="connsiteY25" fmla="*/ 0 h 10000"/>
                    <a:gd name="connsiteX26" fmla="*/ 5000 w 10000"/>
                    <a:gd name="connsiteY26" fmla="*/ 0 h 10000"/>
                    <a:gd name="connsiteX27" fmla="*/ 5000 w 10000"/>
                    <a:gd name="connsiteY27" fmla="*/ 0 h 10000"/>
                    <a:gd name="connsiteX28" fmla="*/ 4561 w 10000"/>
                    <a:gd name="connsiteY28" fmla="*/ 0 h 10000"/>
                    <a:gd name="connsiteX29" fmla="*/ 4123 w 10000"/>
                    <a:gd name="connsiteY29" fmla="*/ 186 h 10000"/>
                    <a:gd name="connsiteX30" fmla="*/ 3684 w 10000"/>
                    <a:gd name="connsiteY30" fmla="*/ 311 h 10000"/>
                    <a:gd name="connsiteX31" fmla="*/ 3246 w 10000"/>
                    <a:gd name="connsiteY31" fmla="*/ 559 h 10000"/>
                    <a:gd name="connsiteX32" fmla="*/ 2982 w 10000"/>
                    <a:gd name="connsiteY32" fmla="*/ 870 h 10000"/>
                    <a:gd name="connsiteX33" fmla="*/ 2719 w 10000"/>
                    <a:gd name="connsiteY33" fmla="*/ 1242 h 10000"/>
                    <a:gd name="connsiteX34" fmla="*/ 2544 w 10000"/>
                    <a:gd name="connsiteY34" fmla="*/ 1677 h 10000"/>
                    <a:gd name="connsiteX35" fmla="*/ 2544 w 10000"/>
                    <a:gd name="connsiteY35" fmla="*/ 2112 h 10000"/>
                    <a:gd name="connsiteX36" fmla="*/ 2544 w 10000"/>
                    <a:gd name="connsiteY36" fmla="*/ 2112 h 10000"/>
                    <a:gd name="connsiteX37" fmla="*/ 2632 w 10000"/>
                    <a:gd name="connsiteY37" fmla="*/ 2671 h 10000"/>
                    <a:gd name="connsiteX38" fmla="*/ 2982 w 10000"/>
                    <a:gd name="connsiteY38" fmla="*/ 3230 h 10000"/>
                    <a:gd name="connsiteX39" fmla="*/ 3421 w 10000"/>
                    <a:gd name="connsiteY39" fmla="*/ 3727 h 10000"/>
                    <a:gd name="connsiteX40" fmla="*/ 3860 w 10000"/>
                    <a:gd name="connsiteY40" fmla="*/ 4099 h 10000"/>
                    <a:gd name="connsiteX41" fmla="*/ 3860 w 10000"/>
                    <a:gd name="connsiteY41" fmla="*/ 4099 h 10000"/>
                    <a:gd name="connsiteX42" fmla="*/ 2895 w 10000"/>
                    <a:gd name="connsiteY42" fmla="*/ 4410 h 10000"/>
                    <a:gd name="connsiteX43" fmla="*/ 2105 w 10000"/>
                    <a:gd name="connsiteY43" fmla="*/ 4783 h 10000"/>
                    <a:gd name="connsiteX44" fmla="*/ 1404 w 10000"/>
                    <a:gd name="connsiteY44" fmla="*/ 5342 h 10000"/>
                    <a:gd name="connsiteX45" fmla="*/ 877 w 10000"/>
                    <a:gd name="connsiteY45" fmla="*/ 6087 h 10000"/>
                    <a:gd name="connsiteX46" fmla="*/ 439 w 10000"/>
                    <a:gd name="connsiteY46" fmla="*/ 6832 h 10000"/>
                    <a:gd name="connsiteX47" fmla="*/ 175 w 10000"/>
                    <a:gd name="connsiteY47" fmla="*/ 7702 h 10000"/>
                    <a:gd name="connsiteX48" fmla="*/ 0 w 10000"/>
                    <a:gd name="connsiteY48" fmla="*/ 8634 h 10000"/>
                    <a:gd name="connsiteX49" fmla="*/ 0 w 10000"/>
                    <a:gd name="connsiteY49" fmla="*/ 9689 h 10000"/>
                    <a:gd name="connsiteX0" fmla="*/ 9561 w 10000"/>
                    <a:gd name="connsiteY0" fmla="*/ 9814 h 9814"/>
                    <a:gd name="connsiteX1" fmla="*/ 9912 w 10000"/>
                    <a:gd name="connsiteY1" fmla="*/ 9752 h 9814"/>
                    <a:gd name="connsiteX2" fmla="*/ 10000 w 10000"/>
                    <a:gd name="connsiteY2" fmla="*/ 9689 h 9814"/>
                    <a:gd name="connsiteX3" fmla="*/ 10000 w 10000"/>
                    <a:gd name="connsiteY3" fmla="*/ 9689 h 9814"/>
                    <a:gd name="connsiteX4" fmla="*/ 10000 w 10000"/>
                    <a:gd name="connsiteY4" fmla="*/ 8634 h 9814"/>
                    <a:gd name="connsiteX5" fmla="*/ 9912 w 10000"/>
                    <a:gd name="connsiteY5" fmla="*/ 7702 h 9814"/>
                    <a:gd name="connsiteX6" fmla="*/ 9561 w 10000"/>
                    <a:gd name="connsiteY6" fmla="*/ 6832 h 9814"/>
                    <a:gd name="connsiteX7" fmla="*/ 9211 w 10000"/>
                    <a:gd name="connsiteY7" fmla="*/ 6087 h 9814"/>
                    <a:gd name="connsiteX8" fmla="*/ 8684 w 10000"/>
                    <a:gd name="connsiteY8" fmla="*/ 5342 h 9814"/>
                    <a:gd name="connsiteX9" fmla="*/ 7982 w 10000"/>
                    <a:gd name="connsiteY9" fmla="*/ 4783 h 9814"/>
                    <a:gd name="connsiteX10" fmla="*/ 7105 w 10000"/>
                    <a:gd name="connsiteY10" fmla="*/ 4410 h 9814"/>
                    <a:gd name="connsiteX11" fmla="*/ 6140 w 10000"/>
                    <a:gd name="connsiteY11" fmla="*/ 4099 h 9814"/>
                    <a:gd name="connsiteX12" fmla="*/ 6140 w 10000"/>
                    <a:gd name="connsiteY12" fmla="*/ 4099 h 9814"/>
                    <a:gd name="connsiteX13" fmla="*/ 6667 w 10000"/>
                    <a:gd name="connsiteY13" fmla="*/ 3727 h 9814"/>
                    <a:gd name="connsiteX14" fmla="*/ 7018 w 10000"/>
                    <a:gd name="connsiteY14" fmla="*/ 3230 h 9814"/>
                    <a:gd name="connsiteX15" fmla="*/ 7281 w 10000"/>
                    <a:gd name="connsiteY15" fmla="*/ 2671 h 9814"/>
                    <a:gd name="connsiteX16" fmla="*/ 7544 w 10000"/>
                    <a:gd name="connsiteY16" fmla="*/ 2112 h 9814"/>
                    <a:gd name="connsiteX17" fmla="*/ 7544 w 10000"/>
                    <a:gd name="connsiteY17" fmla="*/ 2112 h 9814"/>
                    <a:gd name="connsiteX18" fmla="*/ 7456 w 10000"/>
                    <a:gd name="connsiteY18" fmla="*/ 1677 h 9814"/>
                    <a:gd name="connsiteX19" fmla="*/ 7281 w 10000"/>
                    <a:gd name="connsiteY19" fmla="*/ 1242 h 9814"/>
                    <a:gd name="connsiteX20" fmla="*/ 7105 w 10000"/>
                    <a:gd name="connsiteY20" fmla="*/ 870 h 9814"/>
                    <a:gd name="connsiteX21" fmla="*/ 6754 w 10000"/>
                    <a:gd name="connsiteY21" fmla="*/ 559 h 9814"/>
                    <a:gd name="connsiteX22" fmla="*/ 6404 w 10000"/>
                    <a:gd name="connsiteY22" fmla="*/ 311 h 9814"/>
                    <a:gd name="connsiteX23" fmla="*/ 5965 w 10000"/>
                    <a:gd name="connsiteY23" fmla="*/ 186 h 9814"/>
                    <a:gd name="connsiteX24" fmla="*/ 5526 w 10000"/>
                    <a:gd name="connsiteY24" fmla="*/ 0 h 9814"/>
                    <a:gd name="connsiteX25" fmla="*/ 5000 w 10000"/>
                    <a:gd name="connsiteY25" fmla="*/ 0 h 9814"/>
                    <a:gd name="connsiteX26" fmla="*/ 5000 w 10000"/>
                    <a:gd name="connsiteY26" fmla="*/ 0 h 9814"/>
                    <a:gd name="connsiteX27" fmla="*/ 4561 w 10000"/>
                    <a:gd name="connsiteY27" fmla="*/ 0 h 9814"/>
                    <a:gd name="connsiteX28" fmla="*/ 4123 w 10000"/>
                    <a:gd name="connsiteY28" fmla="*/ 186 h 9814"/>
                    <a:gd name="connsiteX29" fmla="*/ 3684 w 10000"/>
                    <a:gd name="connsiteY29" fmla="*/ 311 h 9814"/>
                    <a:gd name="connsiteX30" fmla="*/ 3246 w 10000"/>
                    <a:gd name="connsiteY30" fmla="*/ 559 h 9814"/>
                    <a:gd name="connsiteX31" fmla="*/ 2982 w 10000"/>
                    <a:gd name="connsiteY31" fmla="*/ 870 h 9814"/>
                    <a:gd name="connsiteX32" fmla="*/ 2719 w 10000"/>
                    <a:gd name="connsiteY32" fmla="*/ 1242 h 9814"/>
                    <a:gd name="connsiteX33" fmla="*/ 2544 w 10000"/>
                    <a:gd name="connsiteY33" fmla="*/ 1677 h 9814"/>
                    <a:gd name="connsiteX34" fmla="*/ 2544 w 10000"/>
                    <a:gd name="connsiteY34" fmla="*/ 2112 h 9814"/>
                    <a:gd name="connsiteX35" fmla="*/ 2544 w 10000"/>
                    <a:gd name="connsiteY35" fmla="*/ 2112 h 9814"/>
                    <a:gd name="connsiteX36" fmla="*/ 2632 w 10000"/>
                    <a:gd name="connsiteY36" fmla="*/ 2671 h 9814"/>
                    <a:gd name="connsiteX37" fmla="*/ 2982 w 10000"/>
                    <a:gd name="connsiteY37" fmla="*/ 3230 h 9814"/>
                    <a:gd name="connsiteX38" fmla="*/ 3421 w 10000"/>
                    <a:gd name="connsiteY38" fmla="*/ 3727 h 9814"/>
                    <a:gd name="connsiteX39" fmla="*/ 3860 w 10000"/>
                    <a:gd name="connsiteY39" fmla="*/ 4099 h 9814"/>
                    <a:gd name="connsiteX40" fmla="*/ 3860 w 10000"/>
                    <a:gd name="connsiteY40" fmla="*/ 4099 h 9814"/>
                    <a:gd name="connsiteX41" fmla="*/ 2895 w 10000"/>
                    <a:gd name="connsiteY41" fmla="*/ 4410 h 9814"/>
                    <a:gd name="connsiteX42" fmla="*/ 2105 w 10000"/>
                    <a:gd name="connsiteY42" fmla="*/ 4783 h 9814"/>
                    <a:gd name="connsiteX43" fmla="*/ 1404 w 10000"/>
                    <a:gd name="connsiteY43" fmla="*/ 5342 h 9814"/>
                    <a:gd name="connsiteX44" fmla="*/ 877 w 10000"/>
                    <a:gd name="connsiteY44" fmla="*/ 6087 h 9814"/>
                    <a:gd name="connsiteX45" fmla="*/ 439 w 10000"/>
                    <a:gd name="connsiteY45" fmla="*/ 6832 h 9814"/>
                    <a:gd name="connsiteX46" fmla="*/ 175 w 10000"/>
                    <a:gd name="connsiteY46" fmla="*/ 7702 h 9814"/>
                    <a:gd name="connsiteX47" fmla="*/ 0 w 10000"/>
                    <a:gd name="connsiteY47" fmla="*/ 8634 h 9814"/>
                    <a:gd name="connsiteX48" fmla="*/ 0 w 10000"/>
                    <a:gd name="connsiteY48" fmla="*/ 9689 h 9814"/>
                    <a:gd name="connsiteX0" fmla="*/ 9912 w 10000"/>
                    <a:gd name="connsiteY0" fmla="*/ 9937 h 9937"/>
                    <a:gd name="connsiteX1" fmla="*/ 10000 w 10000"/>
                    <a:gd name="connsiteY1" fmla="*/ 9873 h 9937"/>
                    <a:gd name="connsiteX2" fmla="*/ 10000 w 10000"/>
                    <a:gd name="connsiteY2" fmla="*/ 9873 h 9937"/>
                    <a:gd name="connsiteX3" fmla="*/ 10000 w 10000"/>
                    <a:gd name="connsiteY3" fmla="*/ 8798 h 9937"/>
                    <a:gd name="connsiteX4" fmla="*/ 9912 w 10000"/>
                    <a:gd name="connsiteY4" fmla="*/ 7848 h 9937"/>
                    <a:gd name="connsiteX5" fmla="*/ 9561 w 10000"/>
                    <a:gd name="connsiteY5" fmla="*/ 6961 h 9937"/>
                    <a:gd name="connsiteX6" fmla="*/ 9211 w 10000"/>
                    <a:gd name="connsiteY6" fmla="*/ 6202 h 9937"/>
                    <a:gd name="connsiteX7" fmla="*/ 8684 w 10000"/>
                    <a:gd name="connsiteY7" fmla="*/ 5443 h 9937"/>
                    <a:gd name="connsiteX8" fmla="*/ 7982 w 10000"/>
                    <a:gd name="connsiteY8" fmla="*/ 4874 h 9937"/>
                    <a:gd name="connsiteX9" fmla="*/ 7105 w 10000"/>
                    <a:gd name="connsiteY9" fmla="*/ 4494 h 9937"/>
                    <a:gd name="connsiteX10" fmla="*/ 6140 w 10000"/>
                    <a:gd name="connsiteY10" fmla="*/ 4177 h 9937"/>
                    <a:gd name="connsiteX11" fmla="*/ 6140 w 10000"/>
                    <a:gd name="connsiteY11" fmla="*/ 4177 h 9937"/>
                    <a:gd name="connsiteX12" fmla="*/ 6667 w 10000"/>
                    <a:gd name="connsiteY12" fmla="*/ 3798 h 9937"/>
                    <a:gd name="connsiteX13" fmla="*/ 7018 w 10000"/>
                    <a:gd name="connsiteY13" fmla="*/ 3291 h 9937"/>
                    <a:gd name="connsiteX14" fmla="*/ 7281 w 10000"/>
                    <a:gd name="connsiteY14" fmla="*/ 2722 h 9937"/>
                    <a:gd name="connsiteX15" fmla="*/ 7544 w 10000"/>
                    <a:gd name="connsiteY15" fmla="*/ 2152 h 9937"/>
                    <a:gd name="connsiteX16" fmla="*/ 7544 w 10000"/>
                    <a:gd name="connsiteY16" fmla="*/ 2152 h 9937"/>
                    <a:gd name="connsiteX17" fmla="*/ 7456 w 10000"/>
                    <a:gd name="connsiteY17" fmla="*/ 1709 h 9937"/>
                    <a:gd name="connsiteX18" fmla="*/ 7281 w 10000"/>
                    <a:gd name="connsiteY18" fmla="*/ 1266 h 9937"/>
                    <a:gd name="connsiteX19" fmla="*/ 7105 w 10000"/>
                    <a:gd name="connsiteY19" fmla="*/ 886 h 9937"/>
                    <a:gd name="connsiteX20" fmla="*/ 6754 w 10000"/>
                    <a:gd name="connsiteY20" fmla="*/ 570 h 9937"/>
                    <a:gd name="connsiteX21" fmla="*/ 6404 w 10000"/>
                    <a:gd name="connsiteY21" fmla="*/ 317 h 9937"/>
                    <a:gd name="connsiteX22" fmla="*/ 5965 w 10000"/>
                    <a:gd name="connsiteY22" fmla="*/ 190 h 9937"/>
                    <a:gd name="connsiteX23" fmla="*/ 5526 w 10000"/>
                    <a:gd name="connsiteY23" fmla="*/ 0 h 9937"/>
                    <a:gd name="connsiteX24" fmla="*/ 5000 w 10000"/>
                    <a:gd name="connsiteY24" fmla="*/ 0 h 9937"/>
                    <a:gd name="connsiteX25" fmla="*/ 5000 w 10000"/>
                    <a:gd name="connsiteY25" fmla="*/ 0 h 9937"/>
                    <a:gd name="connsiteX26" fmla="*/ 4561 w 10000"/>
                    <a:gd name="connsiteY26" fmla="*/ 0 h 9937"/>
                    <a:gd name="connsiteX27" fmla="*/ 4123 w 10000"/>
                    <a:gd name="connsiteY27" fmla="*/ 190 h 9937"/>
                    <a:gd name="connsiteX28" fmla="*/ 3684 w 10000"/>
                    <a:gd name="connsiteY28" fmla="*/ 317 h 9937"/>
                    <a:gd name="connsiteX29" fmla="*/ 3246 w 10000"/>
                    <a:gd name="connsiteY29" fmla="*/ 570 h 9937"/>
                    <a:gd name="connsiteX30" fmla="*/ 2982 w 10000"/>
                    <a:gd name="connsiteY30" fmla="*/ 886 h 9937"/>
                    <a:gd name="connsiteX31" fmla="*/ 2719 w 10000"/>
                    <a:gd name="connsiteY31" fmla="*/ 1266 h 9937"/>
                    <a:gd name="connsiteX32" fmla="*/ 2544 w 10000"/>
                    <a:gd name="connsiteY32" fmla="*/ 1709 h 9937"/>
                    <a:gd name="connsiteX33" fmla="*/ 2544 w 10000"/>
                    <a:gd name="connsiteY33" fmla="*/ 2152 h 9937"/>
                    <a:gd name="connsiteX34" fmla="*/ 2544 w 10000"/>
                    <a:gd name="connsiteY34" fmla="*/ 2152 h 9937"/>
                    <a:gd name="connsiteX35" fmla="*/ 2632 w 10000"/>
                    <a:gd name="connsiteY35" fmla="*/ 2722 h 9937"/>
                    <a:gd name="connsiteX36" fmla="*/ 2982 w 10000"/>
                    <a:gd name="connsiteY36" fmla="*/ 3291 h 9937"/>
                    <a:gd name="connsiteX37" fmla="*/ 3421 w 10000"/>
                    <a:gd name="connsiteY37" fmla="*/ 3798 h 9937"/>
                    <a:gd name="connsiteX38" fmla="*/ 3860 w 10000"/>
                    <a:gd name="connsiteY38" fmla="*/ 4177 h 9937"/>
                    <a:gd name="connsiteX39" fmla="*/ 3860 w 10000"/>
                    <a:gd name="connsiteY39" fmla="*/ 4177 h 9937"/>
                    <a:gd name="connsiteX40" fmla="*/ 2895 w 10000"/>
                    <a:gd name="connsiteY40" fmla="*/ 4494 h 9937"/>
                    <a:gd name="connsiteX41" fmla="*/ 2105 w 10000"/>
                    <a:gd name="connsiteY41" fmla="*/ 4874 h 9937"/>
                    <a:gd name="connsiteX42" fmla="*/ 1404 w 10000"/>
                    <a:gd name="connsiteY42" fmla="*/ 5443 h 9937"/>
                    <a:gd name="connsiteX43" fmla="*/ 877 w 10000"/>
                    <a:gd name="connsiteY43" fmla="*/ 6202 h 9937"/>
                    <a:gd name="connsiteX44" fmla="*/ 439 w 10000"/>
                    <a:gd name="connsiteY44" fmla="*/ 6961 h 9937"/>
                    <a:gd name="connsiteX45" fmla="*/ 175 w 10000"/>
                    <a:gd name="connsiteY45" fmla="*/ 7848 h 9937"/>
                    <a:gd name="connsiteX46" fmla="*/ 0 w 10000"/>
                    <a:gd name="connsiteY46" fmla="*/ 8798 h 9937"/>
                    <a:gd name="connsiteX47" fmla="*/ 0 w 10000"/>
                    <a:gd name="connsiteY47" fmla="*/ 9873 h 9937"/>
                    <a:gd name="connsiteX0" fmla="*/ 9912 w 10000"/>
                    <a:gd name="connsiteY0" fmla="*/ 10000 h 10000"/>
                    <a:gd name="connsiteX1" fmla="*/ 10000 w 10000"/>
                    <a:gd name="connsiteY1" fmla="*/ 9936 h 10000"/>
                    <a:gd name="connsiteX2" fmla="*/ 10000 w 10000"/>
                    <a:gd name="connsiteY2" fmla="*/ 8854 h 10000"/>
                    <a:gd name="connsiteX3" fmla="*/ 9912 w 10000"/>
                    <a:gd name="connsiteY3" fmla="*/ 7898 h 10000"/>
                    <a:gd name="connsiteX4" fmla="*/ 9561 w 10000"/>
                    <a:gd name="connsiteY4" fmla="*/ 7005 h 10000"/>
                    <a:gd name="connsiteX5" fmla="*/ 9211 w 10000"/>
                    <a:gd name="connsiteY5" fmla="*/ 6241 h 10000"/>
                    <a:gd name="connsiteX6" fmla="*/ 8684 w 10000"/>
                    <a:gd name="connsiteY6" fmla="*/ 5478 h 10000"/>
                    <a:gd name="connsiteX7" fmla="*/ 7982 w 10000"/>
                    <a:gd name="connsiteY7" fmla="*/ 4905 h 10000"/>
                    <a:gd name="connsiteX8" fmla="*/ 7105 w 10000"/>
                    <a:gd name="connsiteY8" fmla="*/ 4522 h 10000"/>
                    <a:gd name="connsiteX9" fmla="*/ 6140 w 10000"/>
                    <a:gd name="connsiteY9" fmla="*/ 4203 h 10000"/>
                    <a:gd name="connsiteX10" fmla="*/ 6140 w 10000"/>
                    <a:gd name="connsiteY10" fmla="*/ 4203 h 10000"/>
                    <a:gd name="connsiteX11" fmla="*/ 6667 w 10000"/>
                    <a:gd name="connsiteY11" fmla="*/ 3822 h 10000"/>
                    <a:gd name="connsiteX12" fmla="*/ 7018 w 10000"/>
                    <a:gd name="connsiteY12" fmla="*/ 3312 h 10000"/>
                    <a:gd name="connsiteX13" fmla="*/ 7281 w 10000"/>
                    <a:gd name="connsiteY13" fmla="*/ 2739 h 10000"/>
                    <a:gd name="connsiteX14" fmla="*/ 7544 w 10000"/>
                    <a:gd name="connsiteY14" fmla="*/ 2166 h 10000"/>
                    <a:gd name="connsiteX15" fmla="*/ 7544 w 10000"/>
                    <a:gd name="connsiteY15" fmla="*/ 2166 h 10000"/>
                    <a:gd name="connsiteX16" fmla="*/ 7456 w 10000"/>
                    <a:gd name="connsiteY16" fmla="*/ 1720 h 10000"/>
                    <a:gd name="connsiteX17" fmla="*/ 7281 w 10000"/>
                    <a:gd name="connsiteY17" fmla="*/ 1274 h 10000"/>
                    <a:gd name="connsiteX18" fmla="*/ 7105 w 10000"/>
                    <a:gd name="connsiteY18" fmla="*/ 892 h 10000"/>
                    <a:gd name="connsiteX19" fmla="*/ 6754 w 10000"/>
                    <a:gd name="connsiteY19" fmla="*/ 574 h 10000"/>
                    <a:gd name="connsiteX20" fmla="*/ 6404 w 10000"/>
                    <a:gd name="connsiteY20" fmla="*/ 319 h 10000"/>
                    <a:gd name="connsiteX21" fmla="*/ 5965 w 10000"/>
                    <a:gd name="connsiteY21" fmla="*/ 191 h 10000"/>
                    <a:gd name="connsiteX22" fmla="*/ 5526 w 10000"/>
                    <a:gd name="connsiteY22" fmla="*/ 0 h 10000"/>
                    <a:gd name="connsiteX23" fmla="*/ 5000 w 10000"/>
                    <a:gd name="connsiteY23" fmla="*/ 0 h 10000"/>
                    <a:gd name="connsiteX24" fmla="*/ 5000 w 10000"/>
                    <a:gd name="connsiteY24" fmla="*/ 0 h 10000"/>
                    <a:gd name="connsiteX25" fmla="*/ 4561 w 10000"/>
                    <a:gd name="connsiteY25" fmla="*/ 0 h 10000"/>
                    <a:gd name="connsiteX26" fmla="*/ 4123 w 10000"/>
                    <a:gd name="connsiteY26" fmla="*/ 191 h 10000"/>
                    <a:gd name="connsiteX27" fmla="*/ 3684 w 10000"/>
                    <a:gd name="connsiteY27" fmla="*/ 319 h 10000"/>
                    <a:gd name="connsiteX28" fmla="*/ 3246 w 10000"/>
                    <a:gd name="connsiteY28" fmla="*/ 574 h 10000"/>
                    <a:gd name="connsiteX29" fmla="*/ 2982 w 10000"/>
                    <a:gd name="connsiteY29" fmla="*/ 892 h 10000"/>
                    <a:gd name="connsiteX30" fmla="*/ 2719 w 10000"/>
                    <a:gd name="connsiteY30" fmla="*/ 1274 h 10000"/>
                    <a:gd name="connsiteX31" fmla="*/ 2544 w 10000"/>
                    <a:gd name="connsiteY31" fmla="*/ 1720 h 10000"/>
                    <a:gd name="connsiteX32" fmla="*/ 2544 w 10000"/>
                    <a:gd name="connsiteY32" fmla="*/ 2166 h 10000"/>
                    <a:gd name="connsiteX33" fmla="*/ 2544 w 10000"/>
                    <a:gd name="connsiteY33" fmla="*/ 2166 h 10000"/>
                    <a:gd name="connsiteX34" fmla="*/ 2632 w 10000"/>
                    <a:gd name="connsiteY34" fmla="*/ 2739 h 10000"/>
                    <a:gd name="connsiteX35" fmla="*/ 2982 w 10000"/>
                    <a:gd name="connsiteY35" fmla="*/ 3312 h 10000"/>
                    <a:gd name="connsiteX36" fmla="*/ 3421 w 10000"/>
                    <a:gd name="connsiteY36" fmla="*/ 3822 h 10000"/>
                    <a:gd name="connsiteX37" fmla="*/ 3860 w 10000"/>
                    <a:gd name="connsiteY37" fmla="*/ 4203 h 10000"/>
                    <a:gd name="connsiteX38" fmla="*/ 3860 w 10000"/>
                    <a:gd name="connsiteY38" fmla="*/ 4203 h 10000"/>
                    <a:gd name="connsiteX39" fmla="*/ 2895 w 10000"/>
                    <a:gd name="connsiteY39" fmla="*/ 4522 h 10000"/>
                    <a:gd name="connsiteX40" fmla="*/ 2105 w 10000"/>
                    <a:gd name="connsiteY40" fmla="*/ 4905 h 10000"/>
                    <a:gd name="connsiteX41" fmla="*/ 1404 w 10000"/>
                    <a:gd name="connsiteY41" fmla="*/ 5478 h 10000"/>
                    <a:gd name="connsiteX42" fmla="*/ 877 w 10000"/>
                    <a:gd name="connsiteY42" fmla="*/ 6241 h 10000"/>
                    <a:gd name="connsiteX43" fmla="*/ 439 w 10000"/>
                    <a:gd name="connsiteY43" fmla="*/ 7005 h 10000"/>
                    <a:gd name="connsiteX44" fmla="*/ 175 w 10000"/>
                    <a:gd name="connsiteY44" fmla="*/ 7898 h 10000"/>
                    <a:gd name="connsiteX45" fmla="*/ 0 w 10000"/>
                    <a:gd name="connsiteY45" fmla="*/ 8854 h 10000"/>
                    <a:gd name="connsiteX46" fmla="*/ 0 w 10000"/>
                    <a:gd name="connsiteY46" fmla="*/ 9936 h 10000"/>
                    <a:gd name="connsiteX0" fmla="*/ 9912 w 10000"/>
                    <a:gd name="connsiteY0" fmla="*/ 10000 h 10000"/>
                    <a:gd name="connsiteX1" fmla="*/ 10000 w 10000"/>
                    <a:gd name="connsiteY1" fmla="*/ 8854 h 10000"/>
                    <a:gd name="connsiteX2" fmla="*/ 9912 w 10000"/>
                    <a:gd name="connsiteY2" fmla="*/ 7898 h 10000"/>
                    <a:gd name="connsiteX3" fmla="*/ 9561 w 10000"/>
                    <a:gd name="connsiteY3" fmla="*/ 7005 h 10000"/>
                    <a:gd name="connsiteX4" fmla="*/ 9211 w 10000"/>
                    <a:gd name="connsiteY4" fmla="*/ 6241 h 10000"/>
                    <a:gd name="connsiteX5" fmla="*/ 8684 w 10000"/>
                    <a:gd name="connsiteY5" fmla="*/ 5478 h 10000"/>
                    <a:gd name="connsiteX6" fmla="*/ 7982 w 10000"/>
                    <a:gd name="connsiteY6" fmla="*/ 4905 h 10000"/>
                    <a:gd name="connsiteX7" fmla="*/ 7105 w 10000"/>
                    <a:gd name="connsiteY7" fmla="*/ 4522 h 10000"/>
                    <a:gd name="connsiteX8" fmla="*/ 6140 w 10000"/>
                    <a:gd name="connsiteY8" fmla="*/ 4203 h 10000"/>
                    <a:gd name="connsiteX9" fmla="*/ 6140 w 10000"/>
                    <a:gd name="connsiteY9" fmla="*/ 4203 h 10000"/>
                    <a:gd name="connsiteX10" fmla="*/ 6667 w 10000"/>
                    <a:gd name="connsiteY10" fmla="*/ 3822 h 10000"/>
                    <a:gd name="connsiteX11" fmla="*/ 7018 w 10000"/>
                    <a:gd name="connsiteY11" fmla="*/ 3312 h 10000"/>
                    <a:gd name="connsiteX12" fmla="*/ 7281 w 10000"/>
                    <a:gd name="connsiteY12" fmla="*/ 2739 h 10000"/>
                    <a:gd name="connsiteX13" fmla="*/ 7544 w 10000"/>
                    <a:gd name="connsiteY13" fmla="*/ 2166 h 10000"/>
                    <a:gd name="connsiteX14" fmla="*/ 7544 w 10000"/>
                    <a:gd name="connsiteY14" fmla="*/ 2166 h 10000"/>
                    <a:gd name="connsiteX15" fmla="*/ 7456 w 10000"/>
                    <a:gd name="connsiteY15" fmla="*/ 1720 h 10000"/>
                    <a:gd name="connsiteX16" fmla="*/ 7281 w 10000"/>
                    <a:gd name="connsiteY16" fmla="*/ 1274 h 10000"/>
                    <a:gd name="connsiteX17" fmla="*/ 7105 w 10000"/>
                    <a:gd name="connsiteY17" fmla="*/ 892 h 10000"/>
                    <a:gd name="connsiteX18" fmla="*/ 6754 w 10000"/>
                    <a:gd name="connsiteY18" fmla="*/ 574 h 10000"/>
                    <a:gd name="connsiteX19" fmla="*/ 6404 w 10000"/>
                    <a:gd name="connsiteY19" fmla="*/ 319 h 10000"/>
                    <a:gd name="connsiteX20" fmla="*/ 5965 w 10000"/>
                    <a:gd name="connsiteY20" fmla="*/ 191 h 10000"/>
                    <a:gd name="connsiteX21" fmla="*/ 5526 w 10000"/>
                    <a:gd name="connsiteY21" fmla="*/ 0 h 10000"/>
                    <a:gd name="connsiteX22" fmla="*/ 5000 w 10000"/>
                    <a:gd name="connsiteY22" fmla="*/ 0 h 10000"/>
                    <a:gd name="connsiteX23" fmla="*/ 5000 w 10000"/>
                    <a:gd name="connsiteY23" fmla="*/ 0 h 10000"/>
                    <a:gd name="connsiteX24" fmla="*/ 4561 w 10000"/>
                    <a:gd name="connsiteY24" fmla="*/ 0 h 10000"/>
                    <a:gd name="connsiteX25" fmla="*/ 4123 w 10000"/>
                    <a:gd name="connsiteY25" fmla="*/ 191 h 10000"/>
                    <a:gd name="connsiteX26" fmla="*/ 3684 w 10000"/>
                    <a:gd name="connsiteY26" fmla="*/ 319 h 10000"/>
                    <a:gd name="connsiteX27" fmla="*/ 3246 w 10000"/>
                    <a:gd name="connsiteY27" fmla="*/ 574 h 10000"/>
                    <a:gd name="connsiteX28" fmla="*/ 2982 w 10000"/>
                    <a:gd name="connsiteY28" fmla="*/ 892 h 10000"/>
                    <a:gd name="connsiteX29" fmla="*/ 2719 w 10000"/>
                    <a:gd name="connsiteY29" fmla="*/ 1274 h 10000"/>
                    <a:gd name="connsiteX30" fmla="*/ 2544 w 10000"/>
                    <a:gd name="connsiteY30" fmla="*/ 1720 h 10000"/>
                    <a:gd name="connsiteX31" fmla="*/ 2544 w 10000"/>
                    <a:gd name="connsiteY31" fmla="*/ 2166 h 10000"/>
                    <a:gd name="connsiteX32" fmla="*/ 2544 w 10000"/>
                    <a:gd name="connsiteY32" fmla="*/ 2166 h 10000"/>
                    <a:gd name="connsiteX33" fmla="*/ 2632 w 10000"/>
                    <a:gd name="connsiteY33" fmla="*/ 2739 h 10000"/>
                    <a:gd name="connsiteX34" fmla="*/ 2982 w 10000"/>
                    <a:gd name="connsiteY34" fmla="*/ 3312 h 10000"/>
                    <a:gd name="connsiteX35" fmla="*/ 3421 w 10000"/>
                    <a:gd name="connsiteY35" fmla="*/ 3822 h 10000"/>
                    <a:gd name="connsiteX36" fmla="*/ 3860 w 10000"/>
                    <a:gd name="connsiteY36" fmla="*/ 4203 h 10000"/>
                    <a:gd name="connsiteX37" fmla="*/ 3860 w 10000"/>
                    <a:gd name="connsiteY37" fmla="*/ 4203 h 10000"/>
                    <a:gd name="connsiteX38" fmla="*/ 2895 w 10000"/>
                    <a:gd name="connsiteY38" fmla="*/ 4522 h 10000"/>
                    <a:gd name="connsiteX39" fmla="*/ 2105 w 10000"/>
                    <a:gd name="connsiteY39" fmla="*/ 4905 h 10000"/>
                    <a:gd name="connsiteX40" fmla="*/ 1404 w 10000"/>
                    <a:gd name="connsiteY40" fmla="*/ 5478 h 10000"/>
                    <a:gd name="connsiteX41" fmla="*/ 877 w 10000"/>
                    <a:gd name="connsiteY41" fmla="*/ 6241 h 10000"/>
                    <a:gd name="connsiteX42" fmla="*/ 439 w 10000"/>
                    <a:gd name="connsiteY42" fmla="*/ 7005 h 10000"/>
                    <a:gd name="connsiteX43" fmla="*/ 175 w 10000"/>
                    <a:gd name="connsiteY43" fmla="*/ 7898 h 10000"/>
                    <a:gd name="connsiteX44" fmla="*/ 0 w 10000"/>
                    <a:gd name="connsiteY44" fmla="*/ 8854 h 10000"/>
                    <a:gd name="connsiteX45" fmla="*/ 0 w 10000"/>
                    <a:gd name="connsiteY45" fmla="*/ 9936 h 10000"/>
                    <a:gd name="connsiteX0" fmla="*/ 10000 w 10000"/>
                    <a:gd name="connsiteY0" fmla="*/ 8854 h 9936"/>
                    <a:gd name="connsiteX1" fmla="*/ 9912 w 10000"/>
                    <a:gd name="connsiteY1" fmla="*/ 7898 h 9936"/>
                    <a:gd name="connsiteX2" fmla="*/ 9561 w 10000"/>
                    <a:gd name="connsiteY2" fmla="*/ 7005 h 9936"/>
                    <a:gd name="connsiteX3" fmla="*/ 9211 w 10000"/>
                    <a:gd name="connsiteY3" fmla="*/ 6241 h 9936"/>
                    <a:gd name="connsiteX4" fmla="*/ 8684 w 10000"/>
                    <a:gd name="connsiteY4" fmla="*/ 5478 h 9936"/>
                    <a:gd name="connsiteX5" fmla="*/ 7982 w 10000"/>
                    <a:gd name="connsiteY5" fmla="*/ 4905 h 9936"/>
                    <a:gd name="connsiteX6" fmla="*/ 7105 w 10000"/>
                    <a:gd name="connsiteY6" fmla="*/ 4522 h 9936"/>
                    <a:gd name="connsiteX7" fmla="*/ 6140 w 10000"/>
                    <a:gd name="connsiteY7" fmla="*/ 4203 h 9936"/>
                    <a:gd name="connsiteX8" fmla="*/ 6140 w 10000"/>
                    <a:gd name="connsiteY8" fmla="*/ 4203 h 9936"/>
                    <a:gd name="connsiteX9" fmla="*/ 6667 w 10000"/>
                    <a:gd name="connsiteY9" fmla="*/ 3822 h 9936"/>
                    <a:gd name="connsiteX10" fmla="*/ 7018 w 10000"/>
                    <a:gd name="connsiteY10" fmla="*/ 3312 h 9936"/>
                    <a:gd name="connsiteX11" fmla="*/ 7281 w 10000"/>
                    <a:gd name="connsiteY11" fmla="*/ 2739 h 9936"/>
                    <a:gd name="connsiteX12" fmla="*/ 7544 w 10000"/>
                    <a:gd name="connsiteY12" fmla="*/ 2166 h 9936"/>
                    <a:gd name="connsiteX13" fmla="*/ 7544 w 10000"/>
                    <a:gd name="connsiteY13" fmla="*/ 2166 h 9936"/>
                    <a:gd name="connsiteX14" fmla="*/ 7456 w 10000"/>
                    <a:gd name="connsiteY14" fmla="*/ 1720 h 9936"/>
                    <a:gd name="connsiteX15" fmla="*/ 7281 w 10000"/>
                    <a:gd name="connsiteY15" fmla="*/ 1274 h 9936"/>
                    <a:gd name="connsiteX16" fmla="*/ 7105 w 10000"/>
                    <a:gd name="connsiteY16" fmla="*/ 892 h 9936"/>
                    <a:gd name="connsiteX17" fmla="*/ 6754 w 10000"/>
                    <a:gd name="connsiteY17" fmla="*/ 574 h 9936"/>
                    <a:gd name="connsiteX18" fmla="*/ 6404 w 10000"/>
                    <a:gd name="connsiteY18" fmla="*/ 319 h 9936"/>
                    <a:gd name="connsiteX19" fmla="*/ 5965 w 10000"/>
                    <a:gd name="connsiteY19" fmla="*/ 191 h 9936"/>
                    <a:gd name="connsiteX20" fmla="*/ 5526 w 10000"/>
                    <a:gd name="connsiteY20" fmla="*/ 0 h 9936"/>
                    <a:gd name="connsiteX21" fmla="*/ 5000 w 10000"/>
                    <a:gd name="connsiteY21" fmla="*/ 0 h 9936"/>
                    <a:gd name="connsiteX22" fmla="*/ 5000 w 10000"/>
                    <a:gd name="connsiteY22" fmla="*/ 0 h 9936"/>
                    <a:gd name="connsiteX23" fmla="*/ 4561 w 10000"/>
                    <a:gd name="connsiteY23" fmla="*/ 0 h 9936"/>
                    <a:gd name="connsiteX24" fmla="*/ 4123 w 10000"/>
                    <a:gd name="connsiteY24" fmla="*/ 191 h 9936"/>
                    <a:gd name="connsiteX25" fmla="*/ 3684 w 10000"/>
                    <a:gd name="connsiteY25" fmla="*/ 319 h 9936"/>
                    <a:gd name="connsiteX26" fmla="*/ 3246 w 10000"/>
                    <a:gd name="connsiteY26" fmla="*/ 574 h 9936"/>
                    <a:gd name="connsiteX27" fmla="*/ 2982 w 10000"/>
                    <a:gd name="connsiteY27" fmla="*/ 892 h 9936"/>
                    <a:gd name="connsiteX28" fmla="*/ 2719 w 10000"/>
                    <a:gd name="connsiteY28" fmla="*/ 1274 h 9936"/>
                    <a:gd name="connsiteX29" fmla="*/ 2544 w 10000"/>
                    <a:gd name="connsiteY29" fmla="*/ 1720 h 9936"/>
                    <a:gd name="connsiteX30" fmla="*/ 2544 w 10000"/>
                    <a:gd name="connsiteY30" fmla="*/ 2166 h 9936"/>
                    <a:gd name="connsiteX31" fmla="*/ 2544 w 10000"/>
                    <a:gd name="connsiteY31" fmla="*/ 2166 h 9936"/>
                    <a:gd name="connsiteX32" fmla="*/ 2632 w 10000"/>
                    <a:gd name="connsiteY32" fmla="*/ 2739 h 9936"/>
                    <a:gd name="connsiteX33" fmla="*/ 2982 w 10000"/>
                    <a:gd name="connsiteY33" fmla="*/ 3312 h 9936"/>
                    <a:gd name="connsiteX34" fmla="*/ 3421 w 10000"/>
                    <a:gd name="connsiteY34" fmla="*/ 3822 h 9936"/>
                    <a:gd name="connsiteX35" fmla="*/ 3860 w 10000"/>
                    <a:gd name="connsiteY35" fmla="*/ 4203 h 9936"/>
                    <a:gd name="connsiteX36" fmla="*/ 3860 w 10000"/>
                    <a:gd name="connsiteY36" fmla="*/ 4203 h 9936"/>
                    <a:gd name="connsiteX37" fmla="*/ 2895 w 10000"/>
                    <a:gd name="connsiteY37" fmla="*/ 4522 h 9936"/>
                    <a:gd name="connsiteX38" fmla="*/ 2105 w 10000"/>
                    <a:gd name="connsiteY38" fmla="*/ 4905 h 9936"/>
                    <a:gd name="connsiteX39" fmla="*/ 1404 w 10000"/>
                    <a:gd name="connsiteY39" fmla="*/ 5478 h 9936"/>
                    <a:gd name="connsiteX40" fmla="*/ 877 w 10000"/>
                    <a:gd name="connsiteY40" fmla="*/ 6241 h 9936"/>
                    <a:gd name="connsiteX41" fmla="*/ 439 w 10000"/>
                    <a:gd name="connsiteY41" fmla="*/ 7005 h 9936"/>
                    <a:gd name="connsiteX42" fmla="*/ 175 w 10000"/>
                    <a:gd name="connsiteY42" fmla="*/ 7898 h 9936"/>
                    <a:gd name="connsiteX43" fmla="*/ 0 w 10000"/>
                    <a:gd name="connsiteY43" fmla="*/ 8854 h 9936"/>
                    <a:gd name="connsiteX44" fmla="*/ 0 w 10000"/>
                    <a:gd name="connsiteY44" fmla="*/ 9936 h 9936"/>
                    <a:gd name="connsiteX0" fmla="*/ 9912 w 9912"/>
                    <a:gd name="connsiteY0" fmla="*/ 7949 h 10000"/>
                    <a:gd name="connsiteX1" fmla="*/ 9561 w 9912"/>
                    <a:gd name="connsiteY1" fmla="*/ 7050 h 10000"/>
                    <a:gd name="connsiteX2" fmla="*/ 9211 w 9912"/>
                    <a:gd name="connsiteY2" fmla="*/ 6281 h 10000"/>
                    <a:gd name="connsiteX3" fmla="*/ 8684 w 9912"/>
                    <a:gd name="connsiteY3" fmla="*/ 5513 h 10000"/>
                    <a:gd name="connsiteX4" fmla="*/ 7982 w 9912"/>
                    <a:gd name="connsiteY4" fmla="*/ 4937 h 10000"/>
                    <a:gd name="connsiteX5" fmla="*/ 7105 w 9912"/>
                    <a:gd name="connsiteY5" fmla="*/ 4551 h 10000"/>
                    <a:gd name="connsiteX6" fmla="*/ 6140 w 9912"/>
                    <a:gd name="connsiteY6" fmla="*/ 4230 h 10000"/>
                    <a:gd name="connsiteX7" fmla="*/ 6140 w 9912"/>
                    <a:gd name="connsiteY7" fmla="*/ 4230 h 10000"/>
                    <a:gd name="connsiteX8" fmla="*/ 6667 w 9912"/>
                    <a:gd name="connsiteY8" fmla="*/ 3847 h 10000"/>
                    <a:gd name="connsiteX9" fmla="*/ 7018 w 9912"/>
                    <a:gd name="connsiteY9" fmla="*/ 3333 h 10000"/>
                    <a:gd name="connsiteX10" fmla="*/ 7281 w 9912"/>
                    <a:gd name="connsiteY10" fmla="*/ 2757 h 10000"/>
                    <a:gd name="connsiteX11" fmla="*/ 7544 w 9912"/>
                    <a:gd name="connsiteY11" fmla="*/ 2180 h 10000"/>
                    <a:gd name="connsiteX12" fmla="*/ 7544 w 9912"/>
                    <a:gd name="connsiteY12" fmla="*/ 2180 h 10000"/>
                    <a:gd name="connsiteX13" fmla="*/ 7456 w 9912"/>
                    <a:gd name="connsiteY13" fmla="*/ 1731 h 10000"/>
                    <a:gd name="connsiteX14" fmla="*/ 7281 w 9912"/>
                    <a:gd name="connsiteY14" fmla="*/ 1282 h 10000"/>
                    <a:gd name="connsiteX15" fmla="*/ 7105 w 9912"/>
                    <a:gd name="connsiteY15" fmla="*/ 898 h 10000"/>
                    <a:gd name="connsiteX16" fmla="*/ 6754 w 9912"/>
                    <a:gd name="connsiteY16" fmla="*/ 578 h 10000"/>
                    <a:gd name="connsiteX17" fmla="*/ 6404 w 9912"/>
                    <a:gd name="connsiteY17" fmla="*/ 321 h 10000"/>
                    <a:gd name="connsiteX18" fmla="*/ 5965 w 9912"/>
                    <a:gd name="connsiteY18" fmla="*/ 192 h 10000"/>
                    <a:gd name="connsiteX19" fmla="*/ 5526 w 9912"/>
                    <a:gd name="connsiteY19" fmla="*/ 0 h 10000"/>
                    <a:gd name="connsiteX20" fmla="*/ 5000 w 9912"/>
                    <a:gd name="connsiteY20" fmla="*/ 0 h 10000"/>
                    <a:gd name="connsiteX21" fmla="*/ 5000 w 9912"/>
                    <a:gd name="connsiteY21" fmla="*/ 0 h 10000"/>
                    <a:gd name="connsiteX22" fmla="*/ 4561 w 9912"/>
                    <a:gd name="connsiteY22" fmla="*/ 0 h 10000"/>
                    <a:gd name="connsiteX23" fmla="*/ 4123 w 9912"/>
                    <a:gd name="connsiteY23" fmla="*/ 192 h 10000"/>
                    <a:gd name="connsiteX24" fmla="*/ 3684 w 9912"/>
                    <a:gd name="connsiteY24" fmla="*/ 321 h 10000"/>
                    <a:gd name="connsiteX25" fmla="*/ 3246 w 9912"/>
                    <a:gd name="connsiteY25" fmla="*/ 578 h 10000"/>
                    <a:gd name="connsiteX26" fmla="*/ 2982 w 9912"/>
                    <a:gd name="connsiteY26" fmla="*/ 898 h 10000"/>
                    <a:gd name="connsiteX27" fmla="*/ 2719 w 9912"/>
                    <a:gd name="connsiteY27" fmla="*/ 1282 h 10000"/>
                    <a:gd name="connsiteX28" fmla="*/ 2544 w 9912"/>
                    <a:gd name="connsiteY28" fmla="*/ 1731 h 10000"/>
                    <a:gd name="connsiteX29" fmla="*/ 2544 w 9912"/>
                    <a:gd name="connsiteY29" fmla="*/ 2180 h 10000"/>
                    <a:gd name="connsiteX30" fmla="*/ 2544 w 9912"/>
                    <a:gd name="connsiteY30" fmla="*/ 2180 h 10000"/>
                    <a:gd name="connsiteX31" fmla="*/ 2632 w 9912"/>
                    <a:gd name="connsiteY31" fmla="*/ 2757 h 10000"/>
                    <a:gd name="connsiteX32" fmla="*/ 2982 w 9912"/>
                    <a:gd name="connsiteY32" fmla="*/ 3333 h 10000"/>
                    <a:gd name="connsiteX33" fmla="*/ 3421 w 9912"/>
                    <a:gd name="connsiteY33" fmla="*/ 3847 h 10000"/>
                    <a:gd name="connsiteX34" fmla="*/ 3860 w 9912"/>
                    <a:gd name="connsiteY34" fmla="*/ 4230 h 10000"/>
                    <a:gd name="connsiteX35" fmla="*/ 3860 w 9912"/>
                    <a:gd name="connsiteY35" fmla="*/ 4230 h 10000"/>
                    <a:gd name="connsiteX36" fmla="*/ 2895 w 9912"/>
                    <a:gd name="connsiteY36" fmla="*/ 4551 h 10000"/>
                    <a:gd name="connsiteX37" fmla="*/ 2105 w 9912"/>
                    <a:gd name="connsiteY37" fmla="*/ 4937 h 10000"/>
                    <a:gd name="connsiteX38" fmla="*/ 1404 w 9912"/>
                    <a:gd name="connsiteY38" fmla="*/ 5513 h 10000"/>
                    <a:gd name="connsiteX39" fmla="*/ 877 w 9912"/>
                    <a:gd name="connsiteY39" fmla="*/ 6281 h 10000"/>
                    <a:gd name="connsiteX40" fmla="*/ 439 w 9912"/>
                    <a:gd name="connsiteY40" fmla="*/ 7050 h 10000"/>
                    <a:gd name="connsiteX41" fmla="*/ 175 w 9912"/>
                    <a:gd name="connsiteY41" fmla="*/ 7949 h 10000"/>
                    <a:gd name="connsiteX42" fmla="*/ 0 w 9912"/>
                    <a:gd name="connsiteY42" fmla="*/ 8911 h 10000"/>
                    <a:gd name="connsiteX43" fmla="*/ 0 w 9912"/>
                    <a:gd name="connsiteY43" fmla="*/ 10000 h 10000"/>
                    <a:gd name="connsiteX0" fmla="*/ 9646 w 9646"/>
                    <a:gd name="connsiteY0" fmla="*/ 7050 h 10000"/>
                    <a:gd name="connsiteX1" fmla="*/ 9293 w 9646"/>
                    <a:gd name="connsiteY1" fmla="*/ 6281 h 10000"/>
                    <a:gd name="connsiteX2" fmla="*/ 8761 w 9646"/>
                    <a:gd name="connsiteY2" fmla="*/ 5513 h 10000"/>
                    <a:gd name="connsiteX3" fmla="*/ 8053 w 9646"/>
                    <a:gd name="connsiteY3" fmla="*/ 4937 h 10000"/>
                    <a:gd name="connsiteX4" fmla="*/ 7168 w 9646"/>
                    <a:gd name="connsiteY4" fmla="*/ 4551 h 10000"/>
                    <a:gd name="connsiteX5" fmla="*/ 6195 w 9646"/>
                    <a:gd name="connsiteY5" fmla="*/ 4230 h 10000"/>
                    <a:gd name="connsiteX6" fmla="*/ 6195 w 9646"/>
                    <a:gd name="connsiteY6" fmla="*/ 4230 h 10000"/>
                    <a:gd name="connsiteX7" fmla="*/ 6726 w 9646"/>
                    <a:gd name="connsiteY7" fmla="*/ 3847 h 10000"/>
                    <a:gd name="connsiteX8" fmla="*/ 7080 w 9646"/>
                    <a:gd name="connsiteY8" fmla="*/ 3333 h 10000"/>
                    <a:gd name="connsiteX9" fmla="*/ 7346 w 9646"/>
                    <a:gd name="connsiteY9" fmla="*/ 2757 h 10000"/>
                    <a:gd name="connsiteX10" fmla="*/ 7611 w 9646"/>
                    <a:gd name="connsiteY10" fmla="*/ 2180 h 10000"/>
                    <a:gd name="connsiteX11" fmla="*/ 7611 w 9646"/>
                    <a:gd name="connsiteY11" fmla="*/ 2180 h 10000"/>
                    <a:gd name="connsiteX12" fmla="*/ 7522 w 9646"/>
                    <a:gd name="connsiteY12" fmla="*/ 1731 h 10000"/>
                    <a:gd name="connsiteX13" fmla="*/ 7346 w 9646"/>
                    <a:gd name="connsiteY13" fmla="*/ 1282 h 10000"/>
                    <a:gd name="connsiteX14" fmla="*/ 7168 w 9646"/>
                    <a:gd name="connsiteY14" fmla="*/ 898 h 10000"/>
                    <a:gd name="connsiteX15" fmla="*/ 6814 w 9646"/>
                    <a:gd name="connsiteY15" fmla="*/ 578 h 10000"/>
                    <a:gd name="connsiteX16" fmla="*/ 6461 w 9646"/>
                    <a:gd name="connsiteY16" fmla="*/ 321 h 10000"/>
                    <a:gd name="connsiteX17" fmla="*/ 6018 w 9646"/>
                    <a:gd name="connsiteY17" fmla="*/ 192 h 10000"/>
                    <a:gd name="connsiteX18" fmla="*/ 5575 w 9646"/>
                    <a:gd name="connsiteY18" fmla="*/ 0 h 10000"/>
                    <a:gd name="connsiteX19" fmla="*/ 5044 w 9646"/>
                    <a:gd name="connsiteY19" fmla="*/ 0 h 10000"/>
                    <a:gd name="connsiteX20" fmla="*/ 5044 w 9646"/>
                    <a:gd name="connsiteY20" fmla="*/ 0 h 10000"/>
                    <a:gd name="connsiteX21" fmla="*/ 4601 w 9646"/>
                    <a:gd name="connsiteY21" fmla="*/ 0 h 10000"/>
                    <a:gd name="connsiteX22" fmla="*/ 4160 w 9646"/>
                    <a:gd name="connsiteY22" fmla="*/ 192 h 10000"/>
                    <a:gd name="connsiteX23" fmla="*/ 3717 w 9646"/>
                    <a:gd name="connsiteY23" fmla="*/ 321 h 10000"/>
                    <a:gd name="connsiteX24" fmla="*/ 3275 w 9646"/>
                    <a:gd name="connsiteY24" fmla="*/ 578 h 10000"/>
                    <a:gd name="connsiteX25" fmla="*/ 3008 w 9646"/>
                    <a:gd name="connsiteY25" fmla="*/ 898 h 10000"/>
                    <a:gd name="connsiteX26" fmla="*/ 2743 w 9646"/>
                    <a:gd name="connsiteY26" fmla="*/ 1282 h 10000"/>
                    <a:gd name="connsiteX27" fmla="*/ 2567 w 9646"/>
                    <a:gd name="connsiteY27" fmla="*/ 1731 h 10000"/>
                    <a:gd name="connsiteX28" fmla="*/ 2567 w 9646"/>
                    <a:gd name="connsiteY28" fmla="*/ 2180 h 10000"/>
                    <a:gd name="connsiteX29" fmla="*/ 2567 w 9646"/>
                    <a:gd name="connsiteY29" fmla="*/ 2180 h 10000"/>
                    <a:gd name="connsiteX30" fmla="*/ 2655 w 9646"/>
                    <a:gd name="connsiteY30" fmla="*/ 2757 h 10000"/>
                    <a:gd name="connsiteX31" fmla="*/ 3008 w 9646"/>
                    <a:gd name="connsiteY31" fmla="*/ 3333 h 10000"/>
                    <a:gd name="connsiteX32" fmla="*/ 3451 w 9646"/>
                    <a:gd name="connsiteY32" fmla="*/ 3847 h 10000"/>
                    <a:gd name="connsiteX33" fmla="*/ 3894 w 9646"/>
                    <a:gd name="connsiteY33" fmla="*/ 4230 h 10000"/>
                    <a:gd name="connsiteX34" fmla="*/ 3894 w 9646"/>
                    <a:gd name="connsiteY34" fmla="*/ 4230 h 10000"/>
                    <a:gd name="connsiteX35" fmla="*/ 2921 w 9646"/>
                    <a:gd name="connsiteY35" fmla="*/ 4551 h 10000"/>
                    <a:gd name="connsiteX36" fmla="*/ 2124 w 9646"/>
                    <a:gd name="connsiteY36" fmla="*/ 4937 h 10000"/>
                    <a:gd name="connsiteX37" fmla="*/ 1416 w 9646"/>
                    <a:gd name="connsiteY37" fmla="*/ 5513 h 10000"/>
                    <a:gd name="connsiteX38" fmla="*/ 885 w 9646"/>
                    <a:gd name="connsiteY38" fmla="*/ 6281 h 10000"/>
                    <a:gd name="connsiteX39" fmla="*/ 443 w 9646"/>
                    <a:gd name="connsiteY39" fmla="*/ 7050 h 10000"/>
                    <a:gd name="connsiteX40" fmla="*/ 177 w 9646"/>
                    <a:gd name="connsiteY40" fmla="*/ 7949 h 10000"/>
                    <a:gd name="connsiteX41" fmla="*/ 0 w 9646"/>
                    <a:gd name="connsiteY41" fmla="*/ 8911 h 10000"/>
                    <a:gd name="connsiteX42" fmla="*/ 0 w 9646"/>
                    <a:gd name="connsiteY42" fmla="*/ 10000 h 10000"/>
                    <a:gd name="connsiteX0" fmla="*/ 9634 w 9634"/>
                    <a:gd name="connsiteY0" fmla="*/ 6281 h 10000"/>
                    <a:gd name="connsiteX1" fmla="*/ 9083 w 9634"/>
                    <a:gd name="connsiteY1" fmla="*/ 5513 h 10000"/>
                    <a:gd name="connsiteX2" fmla="*/ 8349 w 9634"/>
                    <a:gd name="connsiteY2" fmla="*/ 4937 h 10000"/>
                    <a:gd name="connsiteX3" fmla="*/ 7431 w 9634"/>
                    <a:gd name="connsiteY3" fmla="*/ 4551 h 10000"/>
                    <a:gd name="connsiteX4" fmla="*/ 6422 w 9634"/>
                    <a:gd name="connsiteY4" fmla="*/ 4230 h 10000"/>
                    <a:gd name="connsiteX5" fmla="*/ 6422 w 9634"/>
                    <a:gd name="connsiteY5" fmla="*/ 4230 h 10000"/>
                    <a:gd name="connsiteX6" fmla="*/ 6973 w 9634"/>
                    <a:gd name="connsiteY6" fmla="*/ 3847 h 10000"/>
                    <a:gd name="connsiteX7" fmla="*/ 7340 w 9634"/>
                    <a:gd name="connsiteY7" fmla="*/ 3333 h 10000"/>
                    <a:gd name="connsiteX8" fmla="*/ 7616 w 9634"/>
                    <a:gd name="connsiteY8" fmla="*/ 2757 h 10000"/>
                    <a:gd name="connsiteX9" fmla="*/ 7890 w 9634"/>
                    <a:gd name="connsiteY9" fmla="*/ 2180 h 10000"/>
                    <a:gd name="connsiteX10" fmla="*/ 7890 w 9634"/>
                    <a:gd name="connsiteY10" fmla="*/ 2180 h 10000"/>
                    <a:gd name="connsiteX11" fmla="*/ 7798 w 9634"/>
                    <a:gd name="connsiteY11" fmla="*/ 1731 h 10000"/>
                    <a:gd name="connsiteX12" fmla="*/ 7616 w 9634"/>
                    <a:gd name="connsiteY12" fmla="*/ 1282 h 10000"/>
                    <a:gd name="connsiteX13" fmla="*/ 7431 w 9634"/>
                    <a:gd name="connsiteY13" fmla="*/ 898 h 10000"/>
                    <a:gd name="connsiteX14" fmla="*/ 7064 w 9634"/>
                    <a:gd name="connsiteY14" fmla="*/ 578 h 10000"/>
                    <a:gd name="connsiteX15" fmla="*/ 6698 w 9634"/>
                    <a:gd name="connsiteY15" fmla="*/ 321 h 10000"/>
                    <a:gd name="connsiteX16" fmla="*/ 6239 w 9634"/>
                    <a:gd name="connsiteY16" fmla="*/ 192 h 10000"/>
                    <a:gd name="connsiteX17" fmla="*/ 5780 w 9634"/>
                    <a:gd name="connsiteY17" fmla="*/ 0 h 10000"/>
                    <a:gd name="connsiteX18" fmla="*/ 5229 w 9634"/>
                    <a:gd name="connsiteY18" fmla="*/ 0 h 10000"/>
                    <a:gd name="connsiteX19" fmla="*/ 5229 w 9634"/>
                    <a:gd name="connsiteY19" fmla="*/ 0 h 10000"/>
                    <a:gd name="connsiteX20" fmla="*/ 4770 w 9634"/>
                    <a:gd name="connsiteY20" fmla="*/ 0 h 10000"/>
                    <a:gd name="connsiteX21" fmla="*/ 4313 w 9634"/>
                    <a:gd name="connsiteY21" fmla="*/ 192 h 10000"/>
                    <a:gd name="connsiteX22" fmla="*/ 3853 w 9634"/>
                    <a:gd name="connsiteY22" fmla="*/ 321 h 10000"/>
                    <a:gd name="connsiteX23" fmla="*/ 3395 w 9634"/>
                    <a:gd name="connsiteY23" fmla="*/ 578 h 10000"/>
                    <a:gd name="connsiteX24" fmla="*/ 3118 w 9634"/>
                    <a:gd name="connsiteY24" fmla="*/ 898 h 10000"/>
                    <a:gd name="connsiteX25" fmla="*/ 2844 w 9634"/>
                    <a:gd name="connsiteY25" fmla="*/ 1282 h 10000"/>
                    <a:gd name="connsiteX26" fmla="*/ 2661 w 9634"/>
                    <a:gd name="connsiteY26" fmla="*/ 1731 h 10000"/>
                    <a:gd name="connsiteX27" fmla="*/ 2661 w 9634"/>
                    <a:gd name="connsiteY27" fmla="*/ 2180 h 10000"/>
                    <a:gd name="connsiteX28" fmla="*/ 2661 w 9634"/>
                    <a:gd name="connsiteY28" fmla="*/ 2180 h 10000"/>
                    <a:gd name="connsiteX29" fmla="*/ 2752 w 9634"/>
                    <a:gd name="connsiteY29" fmla="*/ 2757 h 10000"/>
                    <a:gd name="connsiteX30" fmla="*/ 3118 w 9634"/>
                    <a:gd name="connsiteY30" fmla="*/ 3333 h 10000"/>
                    <a:gd name="connsiteX31" fmla="*/ 3578 w 9634"/>
                    <a:gd name="connsiteY31" fmla="*/ 3847 h 10000"/>
                    <a:gd name="connsiteX32" fmla="*/ 4037 w 9634"/>
                    <a:gd name="connsiteY32" fmla="*/ 4230 h 10000"/>
                    <a:gd name="connsiteX33" fmla="*/ 4037 w 9634"/>
                    <a:gd name="connsiteY33" fmla="*/ 4230 h 10000"/>
                    <a:gd name="connsiteX34" fmla="*/ 3028 w 9634"/>
                    <a:gd name="connsiteY34" fmla="*/ 4551 h 10000"/>
                    <a:gd name="connsiteX35" fmla="*/ 2202 w 9634"/>
                    <a:gd name="connsiteY35" fmla="*/ 4937 h 10000"/>
                    <a:gd name="connsiteX36" fmla="*/ 1468 w 9634"/>
                    <a:gd name="connsiteY36" fmla="*/ 5513 h 10000"/>
                    <a:gd name="connsiteX37" fmla="*/ 917 w 9634"/>
                    <a:gd name="connsiteY37" fmla="*/ 6281 h 10000"/>
                    <a:gd name="connsiteX38" fmla="*/ 459 w 9634"/>
                    <a:gd name="connsiteY38" fmla="*/ 7050 h 10000"/>
                    <a:gd name="connsiteX39" fmla="*/ 183 w 9634"/>
                    <a:gd name="connsiteY39" fmla="*/ 7949 h 10000"/>
                    <a:gd name="connsiteX40" fmla="*/ 0 w 9634"/>
                    <a:gd name="connsiteY40" fmla="*/ 8911 h 10000"/>
                    <a:gd name="connsiteX41" fmla="*/ 0 w 9634"/>
                    <a:gd name="connsiteY41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9634" h="10000">
                      <a:moveTo>
                        <a:pt x="9634" y="6281"/>
                      </a:moveTo>
                      <a:lnTo>
                        <a:pt x="9083" y="5513"/>
                      </a:lnTo>
                      <a:lnTo>
                        <a:pt x="8349" y="4937"/>
                      </a:lnTo>
                      <a:lnTo>
                        <a:pt x="7431" y="4551"/>
                      </a:lnTo>
                      <a:lnTo>
                        <a:pt x="6422" y="4230"/>
                      </a:lnTo>
                      <a:lnTo>
                        <a:pt x="6422" y="4230"/>
                      </a:lnTo>
                      <a:lnTo>
                        <a:pt x="6973" y="3847"/>
                      </a:lnTo>
                      <a:lnTo>
                        <a:pt x="7340" y="3333"/>
                      </a:lnTo>
                      <a:cubicBezTo>
                        <a:pt x="7432" y="3142"/>
                        <a:pt x="7523" y="2948"/>
                        <a:pt x="7616" y="2757"/>
                      </a:cubicBezTo>
                      <a:lnTo>
                        <a:pt x="7890" y="2180"/>
                      </a:lnTo>
                      <a:lnTo>
                        <a:pt x="7890" y="2180"/>
                      </a:lnTo>
                      <a:cubicBezTo>
                        <a:pt x="7860" y="2030"/>
                        <a:pt x="7828" y="1881"/>
                        <a:pt x="7798" y="1731"/>
                      </a:cubicBezTo>
                      <a:cubicBezTo>
                        <a:pt x="7738" y="1581"/>
                        <a:pt x="7676" y="1431"/>
                        <a:pt x="7616" y="1282"/>
                      </a:cubicBezTo>
                      <a:cubicBezTo>
                        <a:pt x="7553" y="1154"/>
                        <a:pt x="7493" y="1026"/>
                        <a:pt x="7431" y="898"/>
                      </a:cubicBezTo>
                      <a:lnTo>
                        <a:pt x="7064" y="578"/>
                      </a:lnTo>
                      <a:lnTo>
                        <a:pt x="6698" y="321"/>
                      </a:lnTo>
                      <a:lnTo>
                        <a:pt x="6239" y="192"/>
                      </a:lnTo>
                      <a:lnTo>
                        <a:pt x="5780" y="0"/>
                      </a:lnTo>
                      <a:lnTo>
                        <a:pt x="5229" y="0"/>
                      </a:lnTo>
                      <a:lnTo>
                        <a:pt x="5229" y="0"/>
                      </a:lnTo>
                      <a:lnTo>
                        <a:pt x="4770" y="0"/>
                      </a:lnTo>
                      <a:lnTo>
                        <a:pt x="4313" y="192"/>
                      </a:lnTo>
                      <a:lnTo>
                        <a:pt x="3853" y="321"/>
                      </a:lnTo>
                      <a:lnTo>
                        <a:pt x="3395" y="578"/>
                      </a:lnTo>
                      <a:lnTo>
                        <a:pt x="3118" y="898"/>
                      </a:lnTo>
                      <a:lnTo>
                        <a:pt x="2844" y="1282"/>
                      </a:lnTo>
                      <a:cubicBezTo>
                        <a:pt x="2784" y="1431"/>
                        <a:pt x="2721" y="1581"/>
                        <a:pt x="2661" y="1731"/>
                      </a:cubicBezTo>
                      <a:lnTo>
                        <a:pt x="2661" y="2180"/>
                      </a:lnTo>
                      <a:lnTo>
                        <a:pt x="2661" y="2180"/>
                      </a:lnTo>
                      <a:cubicBezTo>
                        <a:pt x="2691" y="2372"/>
                        <a:pt x="2722" y="2564"/>
                        <a:pt x="2752" y="2757"/>
                      </a:cubicBezTo>
                      <a:lnTo>
                        <a:pt x="3118" y="3333"/>
                      </a:lnTo>
                      <a:lnTo>
                        <a:pt x="3578" y="3847"/>
                      </a:lnTo>
                      <a:lnTo>
                        <a:pt x="4037" y="4230"/>
                      </a:lnTo>
                      <a:lnTo>
                        <a:pt x="4037" y="4230"/>
                      </a:lnTo>
                      <a:lnTo>
                        <a:pt x="3028" y="4551"/>
                      </a:lnTo>
                      <a:lnTo>
                        <a:pt x="2202" y="4937"/>
                      </a:lnTo>
                      <a:lnTo>
                        <a:pt x="1468" y="5513"/>
                      </a:lnTo>
                      <a:lnTo>
                        <a:pt x="917" y="6281"/>
                      </a:lnTo>
                      <a:lnTo>
                        <a:pt x="459" y="7050"/>
                      </a:lnTo>
                      <a:lnTo>
                        <a:pt x="183" y="7949"/>
                      </a:lnTo>
                      <a:lnTo>
                        <a:pt x="0" y="8911"/>
                      </a:lnTo>
                      <a:lnTo>
                        <a:pt x="0" y="10000"/>
                      </a:lnTo>
                    </a:path>
                  </a:pathLst>
                </a:custGeom>
                <a:noFill/>
                <a:ln w="12700">
                  <a:solidFill>
                    <a:srgbClr val="BDBD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5726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264A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6" name="Connecteur droit 15"/>
                <p:cNvCxnSpPr/>
                <p:nvPr/>
              </p:nvCxnSpPr>
              <p:spPr>
                <a:xfrm flipV="1">
                  <a:off x="4476208" y="4958080"/>
                  <a:ext cx="87086" cy="290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BDBD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24" name="Groupe 617"/>
          <p:cNvGrpSpPr/>
          <p:nvPr/>
        </p:nvGrpSpPr>
        <p:grpSpPr>
          <a:xfrm>
            <a:off x="3843669" y="1970662"/>
            <a:ext cx="457833" cy="257252"/>
            <a:chOff x="3868714" y="2093714"/>
            <a:chExt cx="331788" cy="214313"/>
          </a:xfrm>
        </p:grpSpPr>
        <p:sp>
          <p:nvSpPr>
            <p:cNvPr id="25" name="Freeform 798"/>
            <p:cNvSpPr>
              <a:spLocks/>
            </p:cNvSpPr>
            <p:nvPr/>
          </p:nvSpPr>
          <p:spPr bwMode="auto">
            <a:xfrm>
              <a:off x="3868714" y="2206427"/>
              <a:ext cx="165100" cy="101600"/>
            </a:xfrm>
            <a:custGeom>
              <a:avLst/>
              <a:gdLst/>
              <a:ahLst/>
              <a:cxnLst>
                <a:cxn ang="0">
                  <a:pos x="100" y="47"/>
                </a:cxn>
                <a:cxn ang="0">
                  <a:pos x="100" y="47"/>
                </a:cxn>
                <a:cxn ang="0">
                  <a:pos x="103" y="50"/>
                </a:cxn>
                <a:cxn ang="0">
                  <a:pos x="104" y="54"/>
                </a:cxn>
                <a:cxn ang="0">
                  <a:pos x="103" y="57"/>
                </a:cxn>
                <a:cxn ang="0">
                  <a:pos x="100" y="60"/>
                </a:cxn>
                <a:cxn ang="0">
                  <a:pos x="100" y="60"/>
                </a:cxn>
                <a:cxn ang="0">
                  <a:pos x="100" y="60"/>
                </a:cxn>
                <a:cxn ang="0">
                  <a:pos x="98" y="63"/>
                </a:cxn>
                <a:cxn ang="0">
                  <a:pos x="94" y="64"/>
                </a:cxn>
                <a:cxn ang="0">
                  <a:pos x="90" y="63"/>
                </a:cxn>
                <a:cxn ang="0">
                  <a:pos x="88" y="60"/>
                </a:cxn>
                <a:cxn ang="0">
                  <a:pos x="88" y="60"/>
                </a:cxn>
                <a:cxn ang="0">
                  <a:pos x="67" y="38"/>
                </a:cxn>
                <a:cxn ang="0">
                  <a:pos x="51" y="21"/>
                </a:cxn>
                <a:cxn ang="0">
                  <a:pos x="42" y="14"/>
                </a:cxn>
                <a:cxn ang="0">
                  <a:pos x="36" y="9"/>
                </a:cxn>
                <a:cxn ang="0">
                  <a:pos x="36" y="9"/>
                </a:cxn>
                <a:cxn ang="0">
                  <a:pos x="29" y="7"/>
                </a:cxn>
                <a:cxn ang="0">
                  <a:pos x="22" y="4"/>
                </a:cxn>
                <a:cxn ang="0">
                  <a:pos x="12" y="2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04" h="64">
                  <a:moveTo>
                    <a:pt x="100" y="47"/>
                  </a:moveTo>
                  <a:lnTo>
                    <a:pt x="100" y="47"/>
                  </a:lnTo>
                  <a:lnTo>
                    <a:pt x="103" y="50"/>
                  </a:lnTo>
                  <a:lnTo>
                    <a:pt x="104" y="54"/>
                  </a:lnTo>
                  <a:lnTo>
                    <a:pt x="103" y="57"/>
                  </a:lnTo>
                  <a:lnTo>
                    <a:pt x="100" y="60"/>
                  </a:lnTo>
                  <a:lnTo>
                    <a:pt x="100" y="60"/>
                  </a:lnTo>
                  <a:lnTo>
                    <a:pt x="100" y="60"/>
                  </a:lnTo>
                  <a:lnTo>
                    <a:pt x="98" y="63"/>
                  </a:lnTo>
                  <a:lnTo>
                    <a:pt x="94" y="64"/>
                  </a:lnTo>
                  <a:lnTo>
                    <a:pt x="90" y="63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67" y="38"/>
                  </a:lnTo>
                  <a:lnTo>
                    <a:pt x="51" y="21"/>
                  </a:lnTo>
                  <a:lnTo>
                    <a:pt x="42" y="14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29" y="7"/>
                  </a:lnTo>
                  <a:lnTo>
                    <a:pt x="22" y="4"/>
                  </a:lnTo>
                  <a:lnTo>
                    <a:pt x="12" y="2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D77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799"/>
            <p:cNvSpPr>
              <a:spLocks/>
            </p:cNvSpPr>
            <p:nvPr/>
          </p:nvSpPr>
          <p:spPr bwMode="auto">
            <a:xfrm>
              <a:off x="3986189" y="2214364"/>
              <a:ext cx="74613" cy="777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4" y="32"/>
                </a:cxn>
                <a:cxn ang="0">
                  <a:pos x="44" y="32"/>
                </a:cxn>
                <a:cxn ang="0">
                  <a:pos x="47" y="35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44" y="46"/>
                </a:cxn>
                <a:cxn ang="0">
                  <a:pos x="44" y="46"/>
                </a:cxn>
                <a:cxn ang="0">
                  <a:pos x="44" y="46"/>
                </a:cxn>
                <a:cxn ang="0">
                  <a:pos x="42" y="47"/>
                </a:cxn>
                <a:cxn ang="0">
                  <a:pos x="38" y="49"/>
                </a:cxn>
                <a:cxn ang="0">
                  <a:pos x="34" y="47"/>
                </a:cxn>
                <a:cxn ang="0">
                  <a:pos x="30" y="46"/>
                </a:cxn>
                <a:cxn ang="0">
                  <a:pos x="0" y="14"/>
                </a:cxn>
              </a:cxnLst>
              <a:rect l="0" t="0" r="r" b="b"/>
              <a:pathLst>
                <a:path w="47" h="49">
                  <a:moveTo>
                    <a:pt x="12" y="0"/>
                  </a:moveTo>
                  <a:lnTo>
                    <a:pt x="44" y="32"/>
                  </a:lnTo>
                  <a:lnTo>
                    <a:pt x="44" y="32"/>
                  </a:lnTo>
                  <a:lnTo>
                    <a:pt x="47" y="35"/>
                  </a:lnTo>
                  <a:lnTo>
                    <a:pt x="47" y="39"/>
                  </a:lnTo>
                  <a:lnTo>
                    <a:pt x="47" y="42"/>
                  </a:lnTo>
                  <a:lnTo>
                    <a:pt x="44" y="46"/>
                  </a:lnTo>
                  <a:lnTo>
                    <a:pt x="44" y="46"/>
                  </a:lnTo>
                  <a:lnTo>
                    <a:pt x="44" y="46"/>
                  </a:lnTo>
                  <a:lnTo>
                    <a:pt x="42" y="47"/>
                  </a:lnTo>
                  <a:lnTo>
                    <a:pt x="38" y="49"/>
                  </a:lnTo>
                  <a:lnTo>
                    <a:pt x="34" y="47"/>
                  </a:lnTo>
                  <a:lnTo>
                    <a:pt x="30" y="46"/>
                  </a:lnTo>
                  <a:lnTo>
                    <a:pt x="0" y="14"/>
                  </a:lnTo>
                </a:path>
              </a:pathLst>
            </a:custGeom>
            <a:noFill/>
            <a:ln w="12700">
              <a:solidFill>
                <a:srgbClr val="ED77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800"/>
            <p:cNvSpPr>
              <a:spLocks/>
            </p:cNvSpPr>
            <p:nvPr/>
          </p:nvSpPr>
          <p:spPr bwMode="auto">
            <a:xfrm>
              <a:off x="4027464" y="2166739"/>
              <a:ext cx="96838" cy="10318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59" y="48"/>
                </a:cxn>
                <a:cxn ang="0">
                  <a:pos x="59" y="48"/>
                </a:cxn>
                <a:cxn ang="0">
                  <a:pos x="61" y="51"/>
                </a:cxn>
                <a:cxn ang="0">
                  <a:pos x="61" y="55"/>
                </a:cxn>
                <a:cxn ang="0">
                  <a:pos x="61" y="58"/>
                </a:cxn>
                <a:cxn ang="0">
                  <a:pos x="59" y="62"/>
                </a:cxn>
                <a:cxn ang="0">
                  <a:pos x="59" y="62"/>
                </a:cxn>
                <a:cxn ang="0">
                  <a:pos x="59" y="62"/>
                </a:cxn>
                <a:cxn ang="0">
                  <a:pos x="56" y="63"/>
                </a:cxn>
                <a:cxn ang="0">
                  <a:pos x="52" y="65"/>
                </a:cxn>
                <a:cxn ang="0">
                  <a:pos x="49" y="63"/>
                </a:cxn>
                <a:cxn ang="0">
                  <a:pos x="45" y="62"/>
                </a:cxn>
                <a:cxn ang="0">
                  <a:pos x="0" y="17"/>
                </a:cxn>
              </a:cxnLst>
              <a:rect l="0" t="0" r="r" b="b"/>
              <a:pathLst>
                <a:path w="61" h="65">
                  <a:moveTo>
                    <a:pt x="21" y="0"/>
                  </a:moveTo>
                  <a:lnTo>
                    <a:pt x="59" y="48"/>
                  </a:lnTo>
                  <a:lnTo>
                    <a:pt x="59" y="48"/>
                  </a:lnTo>
                  <a:lnTo>
                    <a:pt x="61" y="51"/>
                  </a:lnTo>
                  <a:lnTo>
                    <a:pt x="61" y="55"/>
                  </a:lnTo>
                  <a:lnTo>
                    <a:pt x="61" y="58"/>
                  </a:lnTo>
                  <a:lnTo>
                    <a:pt x="59" y="62"/>
                  </a:lnTo>
                  <a:lnTo>
                    <a:pt x="59" y="62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2" y="65"/>
                  </a:lnTo>
                  <a:lnTo>
                    <a:pt x="49" y="63"/>
                  </a:lnTo>
                  <a:lnTo>
                    <a:pt x="45" y="62"/>
                  </a:lnTo>
                  <a:lnTo>
                    <a:pt x="0" y="17"/>
                  </a:lnTo>
                </a:path>
              </a:pathLst>
            </a:custGeom>
            <a:noFill/>
            <a:ln w="12700">
              <a:solidFill>
                <a:srgbClr val="ED77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801"/>
            <p:cNvSpPr>
              <a:spLocks/>
            </p:cNvSpPr>
            <p:nvPr/>
          </p:nvSpPr>
          <p:spPr bwMode="auto">
            <a:xfrm>
              <a:off x="3951264" y="2103239"/>
              <a:ext cx="249238" cy="80963"/>
            </a:xfrm>
            <a:custGeom>
              <a:avLst/>
              <a:gdLst/>
              <a:ahLst/>
              <a:cxnLst>
                <a:cxn ang="0">
                  <a:pos x="157" y="7"/>
                </a:cxn>
                <a:cxn ang="0">
                  <a:pos x="157" y="7"/>
                </a:cxn>
                <a:cxn ang="0">
                  <a:pos x="143" y="15"/>
                </a:cxn>
                <a:cxn ang="0">
                  <a:pos x="132" y="19"/>
                </a:cxn>
                <a:cxn ang="0">
                  <a:pos x="126" y="21"/>
                </a:cxn>
                <a:cxn ang="0">
                  <a:pos x="122" y="21"/>
                </a:cxn>
                <a:cxn ang="0">
                  <a:pos x="122" y="21"/>
                </a:cxn>
                <a:cxn ang="0">
                  <a:pos x="116" y="20"/>
                </a:cxn>
                <a:cxn ang="0">
                  <a:pos x="108" y="17"/>
                </a:cxn>
                <a:cxn ang="0">
                  <a:pos x="93" y="10"/>
                </a:cxn>
                <a:cxn ang="0">
                  <a:pos x="79" y="3"/>
                </a:cxn>
                <a:cxn ang="0">
                  <a:pos x="71" y="1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0" y="0"/>
                </a:cxn>
                <a:cxn ang="0">
                  <a:pos x="51" y="3"/>
                </a:cxn>
                <a:cxn ang="0">
                  <a:pos x="32" y="11"/>
                </a:cxn>
                <a:cxn ang="0">
                  <a:pos x="7" y="24"/>
                </a:cxn>
                <a:cxn ang="0">
                  <a:pos x="7" y="24"/>
                </a:cxn>
                <a:cxn ang="0">
                  <a:pos x="3" y="26"/>
                </a:cxn>
                <a:cxn ang="0">
                  <a:pos x="1" y="29"/>
                </a:cxn>
                <a:cxn ang="0">
                  <a:pos x="0" y="32"/>
                </a:cxn>
                <a:cxn ang="0">
                  <a:pos x="1" y="36"/>
                </a:cxn>
                <a:cxn ang="0">
                  <a:pos x="1" y="36"/>
                </a:cxn>
                <a:cxn ang="0">
                  <a:pos x="1" y="36"/>
                </a:cxn>
                <a:cxn ang="0">
                  <a:pos x="4" y="40"/>
                </a:cxn>
                <a:cxn ang="0">
                  <a:pos x="7" y="41"/>
                </a:cxn>
                <a:cxn ang="0">
                  <a:pos x="10" y="43"/>
                </a:cxn>
                <a:cxn ang="0">
                  <a:pos x="14" y="41"/>
                </a:cxn>
                <a:cxn ang="0">
                  <a:pos x="53" y="26"/>
                </a:cxn>
                <a:cxn ang="0">
                  <a:pos x="53" y="26"/>
                </a:cxn>
                <a:cxn ang="0">
                  <a:pos x="57" y="29"/>
                </a:cxn>
                <a:cxn ang="0">
                  <a:pos x="65" y="36"/>
                </a:cxn>
                <a:cxn ang="0">
                  <a:pos x="76" y="45"/>
                </a:cxn>
                <a:cxn ang="0">
                  <a:pos x="83" y="48"/>
                </a:cxn>
                <a:cxn ang="0">
                  <a:pos x="89" y="50"/>
                </a:cxn>
                <a:cxn ang="0">
                  <a:pos x="89" y="50"/>
                </a:cxn>
                <a:cxn ang="0">
                  <a:pos x="98" y="51"/>
                </a:cxn>
                <a:cxn ang="0">
                  <a:pos x="104" y="50"/>
                </a:cxn>
                <a:cxn ang="0">
                  <a:pos x="110" y="49"/>
                </a:cxn>
              </a:cxnLst>
              <a:rect l="0" t="0" r="r" b="b"/>
              <a:pathLst>
                <a:path w="157" h="51">
                  <a:moveTo>
                    <a:pt x="157" y="7"/>
                  </a:moveTo>
                  <a:lnTo>
                    <a:pt x="157" y="7"/>
                  </a:lnTo>
                  <a:lnTo>
                    <a:pt x="143" y="15"/>
                  </a:lnTo>
                  <a:lnTo>
                    <a:pt x="132" y="19"/>
                  </a:lnTo>
                  <a:lnTo>
                    <a:pt x="126" y="21"/>
                  </a:lnTo>
                  <a:lnTo>
                    <a:pt x="122" y="21"/>
                  </a:lnTo>
                  <a:lnTo>
                    <a:pt x="122" y="21"/>
                  </a:lnTo>
                  <a:lnTo>
                    <a:pt x="116" y="20"/>
                  </a:lnTo>
                  <a:lnTo>
                    <a:pt x="108" y="17"/>
                  </a:lnTo>
                  <a:lnTo>
                    <a:pt x="93" y="10"/>
                  </a:lnTo>
                  <a:lnTo>
                    <a:pt x="79" y="3"/>
                  </a:lnTo>
                  <a:lnTo>
                    <a:pt x="71" y="1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1" y="3"/>
                  </a:lnTo>
                  <a:lnTo>
                    <a:pt x="32" y="11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3" y="26"/>
                  </a:lnTo>
                  <a:lnTo>
                    <a:pt x="1" y="29"/>
                  </a:lnTo>
                  <a:lnTo>
                    <a:pt x="0" y="32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4" y="40"/>
                  </a:lnTo>
                  <a:lnTo>
                    <a:pt x="7" y="41"/>
                  </a:lnTo>
                  <a:lnTo>
                    <a:pt x="10" y="43"/>
                  </a:lnTo>
                  <a:lnTo>
                    <a:pt x="14" y="41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7" y="29"/>
                  </a:lnTo>
                  <a:lnTo>
                    <a:pt x="65" y="36"/>
                  </a:lnTo>
                  <a:lnTo>
                    <a:pt x="76" y="45"/>
                  </a:lnTo>
                  <a:lnTo>
                    <a:pt x="83" y="48"/>
                  </a:lnTo>
                  <a:lnTo>
                    <a:pt x="89" y="50"/>
                  </a:lnTo>
                  <a:lnTo>
                    <a:pt x="89" y="50"/>
                  </a:lnTo>
                  <a:lnTo>
                    <a:pt x="98" y="51"/>
                  </a:lnTo>
                  <a:lnTo>
                    <a:pt x="104" y="50"/>
                  </a:lnTo>
                  <a:lnTo>
                    <a:pt x="110" y="49"/>
                  </a:lnTo>
                </a:path>
              </a:pathLst>
            </a:custGeom>
            <a:noFill/>
            <a:ln w="12700">
              <a:solidFill>
                <a:srgbClr val="ED77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802"/>
            <p:cNvSpPr>
              <a:spLocks/>
            </p:cNvSpPr>
            <p:nvPr/>
          </p:nvSpPr>
          <p:spPr bwMode="auto">
            <a:xfrm>
              <a:off x="4060801" y="2247702"/>
              <a:ext cx="25400" cy="254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6" y="4"/>
                </a:cxn>
                <a:cxn ang="0">
                  <a:pos x="16" y="7"/>
                </a:cxn>
                <a:cxn ang="0">
                  <a:pos x="16" y="10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3" y="16"/>
                </a:cxn>
                <a:cxn ang="0">
                  <a:pos x="0" y="14"/>
                </a:cxn>
              </a:cxnLst>
              <a:rect l="0" t="0" r="r" b="b"/>
              <a:pathLst>
                <a:path w="16" h="16">
                  <a:moveTo>
                    <a:pt x="14" y="0"/>
                  </a:moveTo>
                  <a:lnTo>
                    <a:pt x="14" y="0"/>
                  </a:lnTo>
                  <a:lnTo>
                    <a:pt x="16" y="4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3" y="16"/>
                  </a:lnTo>
                  <a:lnTo>
                    <a:pt x="0" y="14"/>
                  </a:lnTo>
                </a:path>
              </a:pathLst>
            </a:custGeom>
            <a:noFill/>
            <a:ln w="12700">
              <a:solidFill>
                <a:srgbClr val="ED77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803"/>
            <p:cNvSpPr>
              <a:spLocks/>
            </p:cNvSpPr>
            <p:nvPr/>
          </p:nvSpPr>
          <p:spPr bwMode="auto">
            <a:xfrm>
              <a:off x="4117951" y="2204839"/>
              <a:ext cx="82550" cy="301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19"/>
                </a:cxn>
                <a:cxn ang="0">
                  <a:pos x="7" y="18"/>
                </a:cxn>
                <a:cxn ang="0">
                  <a:pos x="22" y="15"/>
                </a:cxn>
                <a:cxn ang="0">
                  <a:pos x="31" y="13"/>
                </a:cxn>
                <a:cxn ang="0">
                  <a:pos x="40" y="10"/>
                </a:cxn>
                <a:cxn ang="0">
                  <a:pos x="47" y="5"/>
                </a:cxn>
                <a:cxn ang="0">
                  <a:pos x="52" y="0"/>
                </a:cxn>
              </a:cxnLst>
              <a:rect l="0" t="0" r="r" b="b"/>
              <a:pathLst>
                <a:path w="52" h="19">
                  <a:moveTo>
                    <a:pt x="0" y="19"/>
                  </a:moveTo>
                  <a:lnTo>
                    <a:pt x="0" y="19"/>
                  </a:lnTo>
                  <a:lnTo>
                    <a:pt x="7" y="18"/>
                  </a:lnTo>
                  <a:lnTo>
                    <a:pt x="22" y="15"/>
                  </a:lnTo>
                  <a:lnTo>
                    <a:pt x="31" y="13"/>
                  </a:lnTo>
                  <a:lnTo>
                    <a:pt x="40" y="10"/>
                  </a:lnTo>
                  <a:lnTo>
                    <a:pt x="47" y="5"/>
                  </a:lnTo>
                  <a:lnTo>
                    <a:pt x="52" y="0"/>
                  </a:lnTo>
                </a:path>
              </a:pathLst>
            </a:custGeom>
            <a:noFill/>
            <a:ln w="12700">
              <a:solidFill>
                <a:srgbClr val="ED77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804"/>
            <p:cNvSpPr>
              <a:spLocks/>
            </p:cNvSpPr>
            <p:nvPr/>
          </p:nvSpPr>
          <p:spPr bwMode="auto">
            <a:xfrm>
              <a:off x="3884589" y="2093714"/>
              <a:ext cx="134938" cy="190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27" y="0"/>
                </a:cxn>
                <a:cxn ang="0">
                  <a:pos x="42" y="2"/>
                </a:cxn>
                <a:cxn ang="0">
                  <a:pos x="55" y="4"/>
                </a:cxn>
                <a:cxn ang="0">
                  <a:pos x="76" y="9"/>
                </a:cxn>
                <a:cxn ang="0">
                  <a:pos x="85" y="12"/>
                </a:cxn>
              </a:cxnLst>
              <a:rect l="0" t="0" r="r" b="b"/>
              <a:pathLst>
                <a:path w="85" h="12">
                  <a:moveTo>
                    <a:pt x="0" y="2"/>
                  </a:moveTo>
                  <a:lnTo>
                    <a:pt x="0" y="2"/>
                  </a:lnTo>
                  <a:lnTo>
                    <a:pt x="13" y="0"/>
                  </a:lnTo>
                  <a:lnTo>
                    <a:pt x="27" y="0"/>
                  </a:lnTo>
                  <a:lnTo>
                    <a:pt x="42" y="2"/>
                  </a:lnTo>
                  <a:lnTo>
                    <a:pt x="55" y="4"/>
                  </a:lnTo>
                  <a:lnTo>
                    <a:pt x="76" y="9"/>
                  </a:lnTo>
                  <a:lnTo>
                    <a:pt x="85" y="12"/>
                  </a:lnTo>
                </a:path>
              </a:pathLst>
            </a:custGeom>
            <a:noFill/>
            <a:ln w="12700">
              <a:solidFill>
                <a:srgbClr val="ED77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" name="Groupe 277"/>
          <p:cNvGrpSpPr/>
          <p:nvPr/>
        </p:nvGrpSpPr>
        <p:grpSpPr>
          <a:xfrm>
            <a:off x="4149798" y="4746741"/>
            <a:ext cx="428183" cy="363390"/>
            <a:chOff x="833443" y="5754033"/>
            <a:chExt cx="441960" cy="431181"/>
          </a:xfrm>
        </p:grpSpPr>
        <p:sp>
          <p:nvSpPr>
            <p:cNvPr id="33" name="Freeform 387"/>
            <p:cNvSpPr>
              <a:spLocks/>
            </p:cNvSpPr>
            <p:nvPr/>
          </p:nvSpPr>
          <p:spPr bwMode="auto">
            <a:xfrm>
              <a:off x="833443" y="5754033"/>
              <a:ext cx="441960" cy="431181"/>
            </a:xfrm>
            <a:custGeom>
              <a:avLst/>
              <a:gdLst/>
              <a:ahLst/>
              <a:cxnLst>
                <a:cxn ang="0">
                  <a:pos x="91" y="55"/>
                </a:cxn>
                <a:cxn ang="0">
                  <a:pos x="93" y="55"/>
                </a:cxn>
                <a:cxn ang="0">
                  <a:pos x="96" y="54"/>
                </a:cxn>
                <a:cxn ang="0">
                  <a:pos x="110" y="60"/>
                </a:cxn>
                <a:cxn ang="0">
                  <a:pos x="105" y="48"/>
                </a:cxn>
                <a:cxn ang="0">
                  <a:pos x="120" y="47"/>
                </a:cxn>
                <a:cxn ang="0">
                  <a:pos x="111" y="34"/>
                </a:cxn>
                <a:cxn ang="0">
                  <a:pos x="111" y="30"/>
                </a:cxn>
                <a:cxn ang="0">
                  <a:pos x="119" y="17"/>
                </a:cxn>
                <a:cxn ang="0">
                  <a:pos x="106" y="2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90" y="11"/>
                </a:cxn>
                <a:cxn ang="0">
                  <a:pos x="78" y="1"/>
                </a:cxn>
                <a:cxn ang="0">
                  <a:pos x="78" y="14"/>
                </a:cxn>
                <a:cxn ang="0">
                  <a:pos x="64" y="10"/>
                </a:cxn>
                <a:cxn ang="0">
                  <a:pos x="68" y="25"/>
                </a:cxn>
                <a:cxn ang="0">
                  <a:pos x="67" y="29"/>
                </a:cxn>
                <a:cxn ang="0">
                  <a:pos x="55" y="38"/>
                </a:cxn>
                <a:cxn ang="0">
                  <a:pos x="68" y="40"/>
                </a:cxn>
                <a:cxn ang="0">
                  <a:pos x="62" y="54"/>
                </a:cxn>
                <a:cxn ang="0">
                  <a:pos x="77" y="54"/>
                </a:cxn>
                <a:cxn ang="0">
                  <a:pos x="71" y="68"/>
                </a:cxn>
                <a:cxn ang="0">
                  <a:pos x="72" y="72"/>
                </a:cxn>
                <a:cxn ang="0">
                  <a:pos x="83" y="82"/>
                </a:cxn>
                <a:cxn ang="0">
                  <a:pos x="72" y="83"/>
                </a:cxn>
                <a:cxn ang="0">
                  <a:pos x="79" y="96"/>
                </a:cxn>
                <a:cxn ang="0">
                  <a:pos x="66" y="97"/>
                </a:cxn>
                <a:cxn ang="0">
                  <a:pos x="62" y="101"/>
                </a:cxn>
                <a:cxn ang="0">
                  <a:pos x="59" y="116"/>
                </a:cxn>
                <a:cxn ang="0">
                  <a:pos x="52" y="107"/>
                </a:cxn>
                <a:cxn ang="0">
                  <a:pos x="45" y="120"/>
                </a:cxn>
                <a:cxn ang="0">
                  <a:pos x="36" y="109"/>
                </a:cxn>
                <a:cxn ang="0">
                  <a:pos x="31" y="107"/>
                </a:cxn>
                <a:cxn ang="0">
                  <a:pos x="17" y="112"/>
                </a:cxn>
                <a:cxn ang="0">
                  <a:pos x="22" y="101"/>
                </a:cxn>
                <a:cxn ang="0">
                  <a:pos x="7" y="102"/>
                </a:cxn>
                <a:cxn ang="0">
                  <a:pos x="12" y="88"/>
                </a:cxn>
                <a:cxn ang="0">
                  <a:pos x="11" y="83"/>
                </a:cxn>
                <a:cxn ang="0">
                  <a:pos x="0" y="74"/>
                </a:cxn>
                <a:cxn ang="0">
                  <a:pos x="11" y="72"/>
                </a:cxn>
                <a:cxn ang="0">
                  <a:pos x="3" y="60"/>
                </a:cxn>
                <a:cxn ang="0">
                  <a:pos x="19" y="58"/>
                </a:cxn>
                <a:cxn ang="0">
                  <a:pos x="22" y="54"/>
                </a:cxn>
                <a:cxn ang="0">
                  <a:pos x="24" y="40"/>
                </a:cxn>
                <a:cxn ang="0">
                  <a:pos x="31" y="49"/>
                </a:cxn>
                <a:cxn ang="0">
                  <a:pos x="39" y="36"/>
                </a:cxn>
                <a:cxn ang="0">
                  <a:pos x="48" y="48"/>
                </a:cxn>
                <a:cxn ang="0">
                  <a:pos x="52" y="49"/>
                </a:cxn>
              </a:cxnLst>
              <a:rect l="0" t="0" r="r" b="b"/>
              <a:pathLst>
                <a:path w="123" h="120">
                  <a:moveTo>
                    <a:pt x="87" y="67"/>
                  </a:moveTo>
                  <a:lnTo>
                    <a:pt x="91" y="55"/>
                  </a:lnTo>
                  <a:lnTo>
                    <a:pt x="91" y="55"/>
                  </a:lnTo>
                  <a:lnTo>
                    <a:pt x="93" y="55"/>
                  </a:lnTo>
                  <a:lnTo>
                    <a:pt x="93" y="55"/>
                  </a:lnTo>
                  <a:lnTo>
                    <a:pt x="96" y="54"/>
                  </a:lnTo>
                  <a:lnTo>
                    <a:pt x="104" y="64"/>
                  </a:lnTo>
                  <a:lnTo>
                    <a:pt x="110" y="60"/>
                  </a:lnTo>
                  <a:lnTo>
                    <a:pt x="105" y="48"/>
                  </a:lnTo>
                  <a:lnTo>
                    <a:pt x="105" y="48"/>
                  </a:lnTo>
                  <a:lnTo>
                    <a:pt x="107" y="45"/>
                  </a:lnTo>
                  <a:lnTo>
                    <a:pt x="120" y="47"/>
                  </a:lnTo>
                  <a:lnTo>
                    <a:pt x="123" y="40"/>
                  </a:lnTo>
                  <a:lnTo>
                    <a:pt x="111" y="34"/>
                  </a:lnTo>
                  <a:lnTo>
                    <a:pt x="111" y="34"/>
                  </a:lnTo>
                  <a:lnTo>
                    <a:pt x="111" y="30"/>
                  </a:lnTo>
                  <a:lnTo>
                    <a:pt x="121" y="24"/>
                  </a:lnTo>
                  <a:lnTo>
                    <a:pt x="119" y="17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4" y="17"/>
                  </a:lnTo>
                  <a:lnTo>
                    <a:pt x="107" y="5"/>
                  </a:lnTo>
                  <a:lnTo>
                    <a:pt x="102" y="2"/>
                  </a:lnTo>
                  <a:lnTo>
                    <a:pt x="93" y="11"/>
                  </a:lnTo>
                  <a:lnTo>
                    <a:pt x="93" y="11"/>
                  </a:lnTo>
                  <a:lnTo>
                    <a:pt x="90" y="11"/>
                  </a:lnTo>
                  <a:lnTo>
                    <a:pt x="85" y="0"/>
                  </a:lnTo>
                  <a:lnTo>
                    <a:pt x="78" y="1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64" y="10"/>
                  </a:lnTo>
                  <a:lnTo>
                    <a:pt x="60" y="15"/>
                  </a:lnTo>
                  <a:lnTo>
                    <a:pt x="68" y="25"/>
                  </a:lnTo>
                  <a:lnTo>
                    <a:pt x="68" y="25"/>
                  </a:lnTo>
                  <a:lnTo>
                    <a:pt x="67" y="29"/>
                  </a:lnTo>
                  <a:lnTo>
                    <a:pt x="54" y="31"/>
                  </a:lnTo>
                  <a:lnTo>
                    <a:pt x="55" y="38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9" y="44"/>
                  </a:lnTo>
                  <a:lnTo>
                    <a:pt x="62" y="54"/>
                  </a:lnTo>
                  <a:lnTo>
                    <a:pt x="66" y="58"/>
                  </a:lnTo>
                  <a:lnTo>
                    <a:pt x="77" y="54"/>
                  </a:lnTo>
                  <a:lnTo>
                    <a:pt x="79" y="60"/>
                  </a:lnTo>
                  <a:lnTo>
                    <a:pt x="71" y="68"/>
                  </a:lnTo>
                  <a:lnTo>
                    <a:pt x="71" y="68"/>
                  </a:lnTo>
                  <a:lnTo>
                    <a:pt x="72" y="72"/>
                  </a:lnTo>
                  <a:lnTo>
                    <a:pt x="83" y="74"/>
                  </a:lnTo>
                  <a:lnTo>
                    <a:pt x="83" y="8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71" y="88"/>
                  </a:lnTo>
                  <a:lnTo>
                    <a:pt x="79" y="96"/>
                  </a:lnTo>
                  <a:lnTo>
                    <a:pt x="77" y="102"/>
                  </a:lnTo>
                  <a:lnTo>
                    <a:pt x="66" y="97"/>
                  </a:lnTo>
                  <a:lnTo>
                    <a:pt x="66" y="97"/>
                  </a:lnTo>
                  <a:lnTo>
                    <a:pt x="62" y="101"/>
                  </a:lnTo>
                  <a:lnTo>
                    <a:pt x="66" y="112"/>
                  </a:lnTo>
                  <a:lnTo>
                    <a:pt x="59" y="116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8" y="109"/>
                  </a:lnTo>
                  <a:lnTo>
                    <a:pt x="45" y="120"/>
                  </a:lnTo>
                  <a:lnTo>
                    <a:pt x="39" y="120"/>
                  </a:lnTo>
                  <a:lnTo>
                    <a:pt x="36" y="109"/>
                  </a:lnTo>
                  <a:lnTo>
                    <a:pt x="36" y="109"/>
                  </a:lnTo>
                  <a:lnTo>
                    <a:pt x="31" y="107"/>
                  </a:lnTo>
                  <a:lnTo>
                    <a:pt x="24" y="116"/>
                  </a:lnTo>
                  <a:lnTo>
                    <a:pt x="17" y="112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7"/>
                  </a:lnTo>
                  <a:lnTo>
                    <a:pt x="7" y="102"/>
                  </a:lnTo>
                  <a:lnTo>
                    <a:pt x="3" y="96"/>
                  </a:lnTo>
                  <a:lnTo>
                    <a:pt x="12" y="88"/>
                  </a:lnTo>
                  <a:lnTo>
                    <a:pt x="12" y="88"/>
                  </a:lnTo>
                  <a:lnTo>
                    <a:pt x="11" y="83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2" y="68"/>
                  </a:lnTo>
                  <a:lnTo>
                    <a:pt x="3" y="60"/>
                  </a:lnTo>
                  <a:lnTo>
                    <a:pt x="7" y="54"/>
                  </a:lnTo>
                  <a:lnTo>
                    <a:pt x="19" y="58"/>
                  </a:lnTo>
                  <a:lnTo>
                    <a:pt x="19" y="58"/>
                  </a:lnTo>
                  <a:lnTo>
                    <a:pt x="22" y="54"/>
                  </a:lnTo>
                  <a:lnTo>
                    <a:pt x="17" y="43"/>
                  </a:lnTo>
                  <a:lnTo>
                    <a:pt x="24" y="40"/>
                  </a:lnTo>
                  <a:lnTo>
                    <a:pt x="31" y="49"/>
                  </a:lnTo>
                  <a:lnTo>
                    <a:pt x="31" y="49"/>
                  </a:lnTo>
                  <a:lnTo>
                    <a:pt x="36" y="48"/>
                  </a:lnTo>
                  <a:lnTo>
                    <a:pt x="39" y="36"/>
                  </a:lnTo>
                  <a:lnTo>
                    <a:pt x="45" y="36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52" y="49"/>
                  </a:lnTo>
                </a:path>
              </a:pathLst>
            </a:custGeom>
            <a:noFill/>
            <a:ln w="1270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388"/>
            <p:cNvSpPr>
              <a:spLocks/>
            </p:cNvSpPr>
            <p:nvPr/>
          </p:nvSpPr>
          <p:spPr bwMode="auto">
            <a:xfrm>
              <a:off x="941238" y="5991183"/>
              <a:ext cx="86236" cy="86236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3" y="17"/>
                </a:cxn>
                <a:cxn ang="0">
                  <a:pos x="20" y="21"/>
                </a:cxn>
                <a:cxn ang="0">
                  <a:pos x="16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6" y="24"/>
                </a:cxn>
                <a:cxn ang="0">
                  <a:pos x="3" y="21"/>
                </a:cxn>
                <a:cxn ang="0">
                  <a:pos x="0" y="17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7"/>
                </a:cxn>
                <a:cxn ang="0">
                  <a:pos x="3" y="3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20" y="3"/>
                </a:cxn>
                <a:cxn ang="0">
                  <a:pos x="23" y="7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6" y="24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noFill/>
            <a:ln w="1270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389"/>
            <p:cNvSpPr>
              <a:spLocks/>
            </p:cNvSpPr>
            <p:nvPr/>
          </p:nvSpPr>
          <p:spPr bwMode="auto">
            <a:xfrm>
              <a:off x="1110115" y="5833083"/>
              <a:ext cx="82644" cy="79050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12"/>
                </a:cxn>
                <a:cxn ang="0">
                  <a:pos x="21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8" y="22"/>
                </a:cxn>
                <a:cxn ang="0">
                  <a:pos x="4" y="19"/>
                </a:cxn>
                <a:cxn ang="0">
                  <a:pos x="1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" y="7"/>
                </a:cxn>
                <a:cxn ang="0">
                  <a:pos x="4" y="3"/>
                </a:cxn>
                <a:cxn ang="0">
                  <a:pos x="8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19" y="3"/>
                </a:cxn>
                <a:cxn ang="0">
                  <a:pos x="21" y="7"/>
                </a:cxn>
                <a:cxn ang="0">
                  <a:pos x="23" y="12"/>
                </a:cxn>
                <a:cxn ang="0">
                  <a:pos x="23" y="12"/>
                </a:cxn>
              </a:cxnLst>
              <a:rect l="0" t="0" r="r" b="b"/>
              <a:pathLst>
                <a:path w="23" h="22">
                  <a:moveTo>
                    <a:pt x="23" y="12"/>
                  </a:moveTo>
                  <a:lnTo>
                    <a:pt x="23" y="12"/>
                  </a:lnTo>
                  <a:lnTo>
                    <a:pt x="21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19" y="3"/>
                  </a:lnTo>
                  <a:lnTo>
                    <a:pt x="21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noFill/>
            <a:ln w="1270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4721048" y="3865144"/>
            <a:ext cx="538245" cy="332732"/>
            <a:chOff x="6870180" y="4083306"/>
            <a:chExt cx="797445" cy="554841"/>
          </a:xfrm>
        </p:grpSpPr>
        <p:grpSp>
          <p:nvGrpSpPr>
            <p:cNvPr id="37" name="Groupe 597"/>
            <p:cNvGrpSpPr/>
            <p:nvPr/>
          </p:nvGrpSpPr>
          <p:grpSpPr>
            <a:xfrm rot="21425897">
              <a:off x="6870180" y="4352352"/>
              <a:ext cx="640560" cy="285795"/>
              <a:chOff x="4376714" y="2104827"/>
              <a:chExt cx="376238" cy="171450"/>
            </a:xfrm>
            <a:noFill/>
          </p:grpSpPr>
          <p:sp>
            <p:nvSpPr>
              <p:cNvPr id="40" name="Freeform 760"/>
              <p:cNvSpPr>
                <a:spLocks/>
              </p:cNvSpPr>
              <p:nvPr/>
            </p:nvSpPr>
            <p:spPr bwMode="auto">
              <a:xfrm>
                <a:off x="4376714" y="2104827"/>
                <a:ext cx="125413" cy="171450"/>
              </a:xfrm>
              <a:custGeom>
                <a:avLst/>
                <a:gdLst/>
                <a:ahLst/>
                <a:cxnLst>
                  <a:cxn ang="0">
                    <a:pos x="79" y="108"/>
                  </a:cxn>
                  <a:cxn ang="0">
                    <a:pos x="79" y="108"/>
                  </a:cxn>
                  <a:cxn ang="0">
                    <a:pos x="78" y="96"/>
                  </a:cxn>
                  <a:cxn ang="0">
                    <a:pos x="77" y="86"/>
                  </a:cxn>
                  <a:cxn ang="0">
                    <a:pos x="76" y="76"/>
                  </a:cxn>
                  <a:cxn ang="0">
                    <a:pos x="72" y="67"/>
                  </a:cxn>
                  <a:cxn ang="0">
                    <a:pos x="68" y="59"/>
                  </a:cxn>
                  <a:cxn ang="0">
                    <a:pos x="63" y="53"/>
                  </a:cxn>
                  <a:cxn ang="0">
                    <a:pos x="57" y="49"/>
                  </a:cxn>
                  <a:cxn ang="0">
                    <a:pos x="48" y="45"/>
                  </a:cxn>
                  <a:cxn ang="0">
                    <a:pos x="48" y="45"/>
                  </a:cxn>
                  <a:cxn ang="0">
                    <a:pos x="52" y="42"/>
                  </a:cxn>
                  <a:cxn ang="0">
                    <a:pos x="55" y="37"/>
                  </a:cxn>
                  <a:cxn ang="0">
                    <a:pos x="58" y="30"/>
                  </a:cxn>
                  <a:cxn ang="0">
                    <a:pos x="59" y="24"/>
                  </a:cxn>
                  <a:cxn ang="0">
                    <a:pos x="59" y="24"/>
                  </a:cxn>
                  <a:cxn ang="0">
                    <a:pos x="59" y="19"/>
                  </a:cxn>
                  <a:cxn ang="0">
                    <a:pos x="58" y="14"/>
                  </a:cxn>
                  <a:cxn ang="0">
                    <a:pos x="55" y="10"/>
                  </a:cxn>
                  <a:cxn ang="0">
                    <a:pos x="53" y="6"/>
                  </a:cxn>
                  <a:cxn ang="0">
                    <a:pos x="50" y="4"/>
                  </a:cxn>
                  <a:cxn ang="0">
                    <a:pos x="48" y="1"/>
                  </a:cxn>
                  <a:cxn ang="0">
                    <a:pos x="44" y="0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35" y="0"/>
                  </a:cxn>
                  <a:cxn ang="0">
                    <a:pos x="33" y="1"/>
                  </a:cxn>
                  <a:cxn ang="0">
                    <a:pos x="29" y="4"/>
                  </a:cxn>
                  <a:cxn ang="0">
                    <a:pos x="26" y="6"/>
                  </a:cxn>
                  <a:cxn ang="0">
                    <a:pos x="24" y="10"/>
                  </a:cxn>
                  <a:cxn ang="0">
                    <a:pos x="21" y="14"/>
                  </a:cxn>
                  <a:cxn ang="0">
                    <a:pos x="20" y="19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21" y="30"/>
                  </a:cxn>
                  <a:cxn ang="0">
                    <a:pos x="24" y="37"/>
                  </a:cxn>
                  <a:cxn ang="0">
                    <a:pos x="27" y="42"/>
                  </a:cxn>
                  <a:cxn ang="0">
                    <a:pos x="31" y="45"/>
                  </a:cxn>
                  <a:cxn ang="0">
                    <a:pos x="31" y="45"/>
                  </a:cxn>
                  <a:cxn ang="0">
                    <a:pos x="22" y="49"/>
                  </a:cxn>
                  <a:cxn ang="0">
                    <a:pos x="16" y="53"/>
                  </a:cxn>
                  <a:cxn ang="0">
                    <a:pos x="11" y="59"/>
                  </a:cxn>
                  <a:cxn ang="0">
                    <a:pos x="7" y="67"/>
                  </a:cxn>
                  <a:cxn ang="0">
                    <a:pos x="3" y="76"/>
                  </a:cxn>
                  <a:cxn ang="0">
                    <a:pos x="2" y="86"/>
                  </a:cxn>
                  <a:cxn ang="0">
                    <a:pos x="1" y="96"/>
                  </a:cxn>
                  <a:cxn ang="0">
                    <a:pos x="0" y="108"/>
                  </a:cxn>
                </a:cxnLst>
                <a:rect l="0" t="0" r="r" b="b"/>
                <a:pathLst>
                  <a:path w="79" h="108">
                    <a:moveTo>
                      <a:pt x="79" y="108"/>
                    </a:moveTo>
                    <a:lnTo>
                      <a:pt x="79" y="108"/>
                    </a:lnTo>
                    <a:lnTo>
                      <a:pt x="78" y="96"/>
                    </a:lnTo>
                    <a:lnTo>
                      <a:pt x="77" y="86"/>
                    </a:lnTo>
                    <a:lnTo>
                      <a:pt x="76" y="76"/>
                    </a:lnTo>
                    <a:lnTo>
                      <a:pt x="72" y="67"/>
                    </a:lnTo>
                    <a:lnTo>
                      <a:pt x="68" y="59"/>
                    </a:lnTo>
                    <a:lnTo>
                      <a:pt x="63" y="53"/>
                    </a:lnTo>
                    <a:lnTo>
                      <a:pt x="57" y="49"/>
                    </a:lnTo>
                    <a:lnTo>
                      <a:pt x="48" y="45"/>
                    </a:lnTo>
                    <a:lnTo>
                      <a:pt x="48" y="45"/>
                    </a:lnTo>
                    <a:lnTo>
                      <a:pt x="52" y="42"/>
                    </a:lnTo>
                    <a:lnTo>
                      <a:pt x="55" y="37"/>
                    </a:lnTo>
                    <a:lnTo>
                      <a:pt x="58" y="30"/>
                    </a:lnTo>
                    <a:lnTo>
                      <a:pt x="59" y="24"/>
                    </a:lnTo>
                    <a:lnTo>
                      <a:pt x="59" y="24"/>
                    </a:lnTo>
                    <a:lnTo>
                      <a:pt x="59" y="19"/>
                    </a:lnTo>
                    <a:lnTo>
                      <a:pt x="58" y="14"/>
                    </a:lnTo>
                    <a:lnTo>
                      <a:pt x="55" y="10"/>
                    </a:lnTo>
                    <a:lnTo>
                      <a:pt x="53" y="6"/>
                    </a:lnTo>
                    <a:lnTo>
                      <a:pt x="50" y="4"/>
                    </a:lnTo>
                    <a:lnTo>
                      <a:pt x="48" y="1"/>
                    </a:lnTo>
                    <a:lnTo>
                      <a:pt x="44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5" y="0"/>
                    </a:lnTo>
                    <a:lnTo>
                      <a:pt x="33" y="1"/>
                    </a:lnTo>
                    <a:lnTo>
                      <a:pt x="29" y="4"/>
                    </a:lnTo>
                    <a:lnTo>
                      <a:pt x="26" y="6"/>
                    </a:lnTo>
                    <a:lnTo>
                      <a:pt x="24" y="10"/>
                    </a:lnTo>
                    <a:lnTo>
                      <a:pt x="21" y="14"/>
                    </a:lnTo>
                    <a:lnTo>
                      <a:pt x="20" y="19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1" y="30"/>
                    </a:lnTo>
                    <a:lnTo>
                      <a:pt x="24" y="37"/>
                    </a:lnTo>
                    <a:lnTo>
                      <a:pt x="27" y="42"/>
                    </a:lnTo>
                    <a:lnTo>
                      <a:pt x="31" y="45"/>
                    </a:lnTo>
                    <a:lnTo>
                      <a:pt x="31" y="45"/>
                    </a:lnTo>
                    <a:lnTo>
                      <a:pt x="22" y="49"/>
                    </a:lnTo>
                    <a:lnTo>
                      <a:pt x="16" y="53"/>
                    </a:lnTo>
                    <a:lnTo>
                      <a:pt x="11" y="59"/>
                    </a:lnTo>
                    <a:lnTo>
                      <a:pt x="7" y="67"/>
                    </a:lnTo>
                    <a:lnTo>
                      <a:pt x="3" y="76"/>
                    </a:lnTo>
                    <a:lnTo>
                      <a:pt x="2" y="86"/>
                    </a:lnTo>
                    <a:lnTo>
                      <a:pt x="1" y="96"/>
                    </a:lnTo>
                    <a:lnTo>
                      <a:pt x="0" y="108"/>
                    </a:lnTo>
                  </a:path>
                </a:pathLst>
              </a:custGeom>
              <a:grpFill/>
              <a:ln w="12700">
                <a:solidFill>
                  <a:srgbClr val="BA006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7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264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761"/>
              <p:cNvSpPr>
                <a:spLocks/>
              </p:cNvSpPr>
              <p:nvPr/>
            </p:nvSpPr>
            <p:spPr bwMode="auto">
              <a:xfrm>
                <a:off x="4502126" y="2104827"/>
                <a:ext cx="125413" cy="171450"/>
              </a:xfrm>
              <a:custGeom>
                <a:avLst/>
                <a:gdLst/>
                <a:ahLst/>
                <a:cxnLst>
                  <a:cxn ang="0">
                    <a:pos x="79" y="108"/>
                  </a:cxn>
                  <a:cxn ang="0">
                    <a:pos x="79" y="108"/>
                  </a:cxn>
                  <a:cxn ang="0">
                    <a:pos x="79" y="96"/>
                  </a:cxn>
                  <a:cxn ang="0">
                    <a:pos x="78" y="86"/>
                  </a:cxn>
                  <a:cxn ang="0">
                    <a:pos x="75" y="76"/>
                  </a:cxn>
                  <a:cxn ang="0">
                    <a:pos x="73" y="67"/>
                  </a:cxn>
                  <a:cxn ang="0">
                    <a:pos x="68" y="59"/>
                  </a:cxn>
                  <a:cxn ang="0">
                    <a:pos x="62" y="53"/>
                  </a:cxn>
                  <a:cxn ang="0">
                    <a:pos x="56" y="49"/>
                  </a:cxn>
                  <a:cxn ang="0">
                    <a:pos x="49" y="45"/>
                  </a:cxn>
                  <a:cxn ang="0">
                    <a:pos x="49" y="45"/>
                  </a:cxn>
                  <a:cxn ang="0">
                    <a:pos x="52" y="42"/>
                  </a:cxn>
                  <a:cxn ang="0">
                    <a:pos x="55" y="37"/>
                  </a:cxn>
                  <a:cxn ang="0">
                    <a:pos x="57" y="30"/>
                  </a:cxn>
                  <a:cxn ang="0">
                    <a:pos x="59" y="24"/>
                  </a:cxn>
                  <a:cxn ang="0">
                    <a:pos x="59" y="24"/>
                  </a:cxn>
                  <a:cxn ang="0">
                    <a:pos x="59" y="19"/>
                  </a:cxn>
                  <a:cxn ang="0">
                    <a:pos x="57" y="14"/>
                  </a:cxn>
                  <a:cxn ang="0">
                    <a:pos x="56" y="10"/>
                  </a:cxn>
                  <a:cxn ang="0">
                    <a:pos x="54" y="6"/>
                  </a:cxn>
                  <a:cxn ang="0">
                    <a:pos x="50" y="4"/>
                  </a:cxn>
                  <a:cxn ang="0">
                    <a:pos x="47" y="1"/>
                  </a:cxn>
                  <a:cxn ang="0">
                    <a:pos x="43" y="0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36" y="0"/>
                  </a:cxn>
                  <a:cxn ang="0">
                    <a:pos x="32" y="1"/>
                  </a:cxn>
                  <a:cxn ang="0">
                    <a:pos x="28" y="4"/>
                  </a:cxn>
                  <a:cxn ang="0">
                    <a:pos x="26" y="6"/>
                  </a:cxn>
                  <a:cxn ang="0">
                    <a:pos x="23" y="10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9" y="24"/>
                  </a:cxn>
                  <a:cxn ang="0">
                    <a:pos x="19" y="24"/>
                  </a:cxn>
                  <a:cxn ang="0">
                    <a:pos x="21" y="30"/>
                  </a:cxn>
                  <a:cxn ang="0">
                    <a:pos x="23" y="37"/>
                  </a:cxn>
                  <a:cxn ang="0">
                    <a:pos x="27" y="42"/>
                  </a:cxn>
                  <a:cxn ang="0">
                    <a:pos x="31" y="45"/>
                  </a:cxn>
                  <a:cxn ang="0">
                    <a:pos x="31" y="45"/>
                  </a:cxn>
                  <a:cxn ang="0">
                    <a:pos x="23" y="49"/>
                  </a:cxn>
                  <a:cxn ang="0">
                    <a:pos x="16" y="53"/>
                  </a:cxn>
                  <a:cxn ang="0">
                    <a:pos x="11" y="59"/>
                  </a:cxn>
                  <a:cxn ang="0">
                    <a:pos x="7" y="67"/>
                  </a:cxn>
                  <a:cxn ang="0">
                    <a:pos x="4" y="76"/>
                  </a:cxn>
                  <a:cxn ang="0">
                    <a:pos x="2" y="86"/>
                  </a:cxn>
                  <a:cxn ang="0">
                    <a:pos x="0" y="96"/>
                  </a:cxn>
                  <a:cxn ang="0">
                    <a:pos x="0" y="108"/>
                  </a:cxn>
                </a:cxnLst>
                <a:rect l="0" t="0" r="r" b="b"/>
                <a:pathLst>
                  <a:path w="79" h="108">
                    <a:moveTo>
                      <a:pt x="79" y="108"/>
                    </a:moveTo>
                    <a:lnTo>
                      <a:pt x="79" y="108"/>
                    </a:lnTo>
                    <a:lnTo>
                      <a:pt x="79" y="96"/>
                    </a:lnTo>
                    <a:lnTo>
                      <a:pt x="78" y="86"/>
                    </a:lnTo>
                    <a:lnTo>
                      <a:pt x="75" y="76"/>
                    </a:lnTo>
                    <a:lnTo>
                      <a:pt x="73" y="67"/>
                    </a:lnTo>
                    <a:lnTo>
                      <a:pt x="68" y="59"/>
                    </a:lnTo>
                    <a:lnTo>
                      <a:pt x="62" y="53"/>
                    </a:lnTo>
                    <a:lnTo>
                      <a:pt x="56" y="49"/>
                    </a:lnTo>
                    <a:lnTo>
                      <a:pt x="49" y="45"/>
                    </a:lnTo>
                    <a:lnTo>
                      <a:pt x="49" y="45"/>
                    </a:lnTo>
                    <a:lnTo>
                      <a:pt x="52" y="42"/>
                    </a:lnTo>
                    <a:lnTo>
                      <a:pt x="55" y="37"/>
                    </a:lnTo>
                    <a:lnTo>
                      <a:pt x="57" y="30"/>
                    </a:lnTo>
                    <a:lnTo>
                      <a:pt x="59" y="24"/>
                    </a:lnTo>
                    <a:lnTo>
                      <a:pt x="59" y="24"/>
                    </a:lnTo>
                    <a:lnTo>
                      <a:pt x="59" y="19"/>
                    </a:lnTo>
                    <a:lnTo>
                      <a:pt x="57" y="14"/>
                    </a:lnTo>
                    <a:lnTo>
                      <a:pt x="56" y="10"/>
                    </a:lnTo>
                    <a:lnTo>
                      <a:pt x="54" y="6"/>
                    </a:lnTo>
                    <a:lnTo>
                      <a:pt x="50" y="4"/>
                    </a:lnTo>
                    <a:lnTo>
                      <a:pt x="47" y="1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2" y="1"/>
                    </a:lnTo>
                    <a:lnTo>
                      <a:pt x="28" y="4"/>
                    </a:lnTo>
                    <a:lnTo>
                      <a:pt x="26" y="6"/>
                    </a:lnTo>
                    <a:lnTo>
                      <a:pt x="23" y="10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9" y="24"/>
                    </a:lnTo>
                    <a:lnTo>
                      <a:pt x="19" y="24"/>
                    </a:lnTo>
                    <a:lnTo>
                      <a:pt x="21" y="30"/>
                    </a:lnTo>
                    <a:lnTo>
                      <a:pt x="23" y="37"/>
                    </a:lnTo>
                    <a:lnTo>
                      <a:pt x="27" y="42"/>
                    </a:lnTo>
                    <a:lnTo>
                      <a:pt x="31" y="45"/>
                    </a:lnTo>
                    <a:lnTo>
                      <a:pt x="31" y="45"/>
                    </a:lnTo>
                    <a:lnTo>
                      <a:pt x="23" y="49"/>
                    </a:lnTo>
                    <a:lnTo>
                      <a:pt x="16" y="53"/>
                    </a:lnTo>
                    <a:lnTo>
                      <a:pt x="11" y="59"/>
                    </a:lnTo>
                    <a:lnTo>
                      <a:pt x="7" y="67"/>
                    </a:lnTo>
                    <a:lnTo>
                      <a:pt x="4" y="76"/>
                    </a:lnTo>
                    <a:lnTo>
                      <a:pt x="2" y="86"/>
                    </a:lnTo>
                    <a:lnTo>
                      <a:pt x="0" y="96"/>
                    </a:lnTo>
                    <a:lnTo>
                      <a:pt x="0" y="108"/>
                    </a:lnTo>
                  </a:path>
                </a:pathLst>
              </a:custGeom>
              <a:grpFill/>
              <a:ln w="12700">
                <a:solidFill>
                  <a:srgbClr val="BA006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7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264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762"/>
              <p:cNvSpPr>
                <a:spLocks/>
              </p:cNvSpPr>
              <p:nvPr/>
            </p:nvSpPr>
            <p:spPr bwMode="auto">
              <a:xfrm>
                <a:off x="4627539" y="2104827"/>
                <a:ext cx="125413" cy="171450"/>
              </a:xfrm>
              <a:custGeom>
                <a:avLst/>
                <a:gdLst/>
                <a:ahLst/>
                <a:cxnLst>
                  <a:cxn ang="0">
                    <a:pos x="79" y="108"/>
                  </a:cxn>
                  <a:cxn ang="0">
                    <a:pos x="79" y="108"/>
                  </a:cxn>
                  <a:cxn ang="0">
                    <a:pos x="79" y="96"/>
                  </a:cxn>
                  <a:cxn ang="0">
                    <a:pos x="77" y="86"/>
                  </a:cxn>
                  <a:cxn ang="0">
                    <a:pos x="75" y="76"/>
                  </a:cxn>
                  <a:cxn ang="0">
                    <a:pos x="72" y="67"/>
                  </a:cxn>
                  <a:cxn ang="0">
                    <a:pos x="68" y="59"/>
                  </a:cxn>
                  <a:cxn ang="0">
                    <a:pos x="63" y="53"/>
                  </a:cxn>
                  <a:cxn ang="0">
                    <a:pos x="56" y="49"/>
                  </a:cxn>
                  <a:cxn ang="0">
                    <a:pos x="48" y="45"/>
                  </a:cxn>
                  <a:cxn ang="0">
                    <a:pos x="48" y="45"/>
                  </a:cxn>
                  <a:cxn ang="0">
                    <a:pos x="52" y="42"/>
                  </a:cxn>
                  <a:cxn ang="0">
                    <a:pos x="56" y="37"/>
                  </a:cxn>
                  <a:cxn ang="0">
                    <a:pos x="58" y="30"/>
                  </a:cxn>
                  <a:cxn ang="0">
                    <a:pos x="59" y="24"/>
                  </a:cxn>
                  <a:cxn ang="0">
                    <a:pos x="59" y="24"/>
                  </a:cxn>
                  <a:cxn ang="0">
                    <a:pos x="58" y="19"/>
                  </a:cxn>
                  <a:cxn ang="0">
                    <a:pos x="57" y="14"/>
                  </a:cxn>
                  <a:cxn ang="0">
                    <a:pos x="56" y="10"/>
                  </a:cxn>
                  <a:cxn ang="0">
                    <a:pos x="53" y="6"/>
                  </a:cxn>
                  <a:cxn ang="0">
                    <a:pos x="51" y="4"/>
                  </a:cxn>
                  <a:cxn ang="0">
                    <a:pos x="47" y="1"/>
                  </a:cxn>
                  <a:cxn ang="0">
                    <a:pos x="43" y="0"/>
                  </a:cxn>
                  <a:cxn ang="0">
                    <a:pos x="39" y="0"/>
                  </a:cxn>
                  <a:cxn ang="0">
                    <a:pos x="39" y="0"/>
                  </a:cxn>
                  <a:cxn ang="0">
                    <a:pos x="35" y="0"/>
                  </a:cxn>
                  <a:cxn ang="0">
                    <a:pos x="32" y="1"/>
                  </a:cxn>
                  <a:cxn ang="0">
                    <a:pos x="29" y="4"/>
                  </a:cxn>
                  <a:cxn ang="0">
                    <a:pos x="25" y="6"/>
                  </a:cxn>
                  <a:cxn ang="0">
                    <a:pos x="23" y="10"/>
                  </a:cxn>
                  <a:cxn ang="0">
                    <a:pos x="21" y="14"/>
                  </a:cxn>
                  <a:cxn ang="0">
                    <a:pos x="20" y="19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21" y="30"/>
                  </a:cxn>
                  <a:cxn ang="0">
                    <a:pos x="24" y="37"/>
                  </a:cxn>
                  <a:cxn ang="0">
                    <a:pos x="27" y="42"/>
                  </a:cxn>
                  <a:cxn ang="0">
                    <a:pos x="30" y="45"/>
                  </a:cxn>
                  <a:cxn ang="0">
                    <a:pos x="30" y="45"/>
                  </a:cxn>
                  <a:cxn ang="0">
                    <a:pos x="23" y="49"/>
                  </a:cxn>
                  <a:cxn ang="0">
                    <a:pos x="16" y="53"/>
                  </a:cxn>
                  <a:cxn ang="0">
                    <a:pos x="11" y="59"/>
                  </a:cxn>
                  <a:cxn ang="0">
                    <a:pos x="6" y="67"/>
                  </a:cxn>
                  <a:cxn ang="0">
                    <a:pos x="4" y="76"/>
                  </a:cxn>
                  <a:cxn ang="0">
                    <a:pos x="1" y="86"/>
                  </a:cxn>
                  <a:cxn ang="0">
                    <a:pos x="0" y="96"/>
                  </a:cxn>
                  <a:cxn ang="0">
                    <a:pos x="0" y="108"/>
                  </a:cxn>
                </a:cxnLst>
                <a:rect l="0" t="0" r="r" b="b"/>
                <a:pathLst>
                  <a:path w="79" h="108">
                    <a:moveTo>
                      <a:pt x="79" y="108"/>
                    </a:moveTo>
                    <a:lnTo>
                      <a:pt x="79" y="108"/>
                    </a:lnTo>
                    <a:lnTo>
                      <a:pt x="79" y="96"/>
                    </a:lnTo>
                    <a:lnTo>
                      <a:pt x="77" y="86"/>
                    </a:lnTo>
                    <a:lnTo>
                      <a:pt x="75" y="76"/>
                    </a:lnTo>
                    <a:lnTo>
                      <a:pt x="72" y="67"/>
                    </a:lnTo>
                    <a:lnTo>
                      <a:pt x="68" y="59"/>
                    </a:lnTo>
                    <a:lnTo>
                      <a:pt x="63" y="53"/>
                    </a:lnTo>
                    <a:lnTo>
                      <a:pt x="56" y="49"/>
                    </a:lnTo>
                    <a:lnTo>
                      <a:pt x="48" y="45"/>
                    </a:lnTo>
                    <a:lnTo>
                      <a:pt x="48" y="45"/>
                    </a:lnTo>
                    <a:lnTo>
                      <a:pt x="52" y="42"/>
                    </a:lnTo>
                    <a:lnTo>
                      <a:pt x="56" y="37"/>
                    </a:lnTo>
                    <a:lnTo>
                      <a:pt x="58" y="30"/>
                    </a:lnTo>
                    <a:lnTo>
                      <a:pt x="59" y="24"/>
                    </a:lnTo>
                    <a:lnTo>
                      <a:pt x="59" y="24"/>
                    </a:lnTo>
                    <a:lnTo>
                      <a:pt x="58" y="19"/>
                    </a:lnTo>
                    <a:lnTo>
                      <a:pt x="57" y="14"/>
                    </a:lnTo>
                    <a:lnTo>
                      <a:pt x="56" y="10"/>
                    </a:lnTo>
                    <a:lnTo>
                      <a:pt x="53" y="6"/>
                    </a:lnTo>
                    <a:lnTo>
                      <a:pt x="51" y="4"/>
                    </a:lnTo>
                    <a:lnTo>
                      <a:pt x="47" y="1"/>
                    </a:lnTo>
                    <a:lnTo>
                      <a:pt x="43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35" y="0"/>
                    </a:lnTo>
                    <a:lnTo>
                      <a:pt x="32" y="1"/>
                    </a:lnTo>
                    <a:lnTo>
                      <a:pt x="29" y="4"/>
                    </a:lnTo>
                    <a:lnTo>
                      <a:pt x="25" y="6"/>
                    </a:lnTo>
                    <a:lnTo>
                      <a:pt x="23" y="10"/>
                    </a:lnTo>
                    <a:lnTo>
                      <a:pt x="21" y="14"/>
                    </a:lnTo>
                    <a:lnTo>
                      <a:pt x="20" y="19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1" y="30"/>
                    </a:lnTo>
                    <a:lnTo>
                      <a:pt x="24" y="37"/>
                    </a:lnTo>
                    <a:lnTo>
                      <a:pt x="27" y="42"/>
                    </a:lnTo>
                    <a:lnTo>
                      <a:pt x="30" y="45"/>
                    </a:lnTo>
                    <a:lnTo>
                      <a:pt x="30" y="45"/>
                    </a:lnTo>
                    <a:lnTo>
                      <a:pt x="23" y="49"/>
                    </a:lnTo>
                    <a:lnTo>
                      <a:pt x="16" y="53"/>
                    </a:lnTo>
                    <a:lnTo>
                      <a:pt x="11" y="59"/>
                    </a:lnTo>
                    <a:lnTo>
                      <a:pt x="6" y="67"/>
                    </a:lnTo>
                    <a:lnTo>
                      <a:pt x="4" y="76"/>
                    </a:lnTo>
                    <a:lnTo>
                      <a:pt x="1" y="86"/>
                    </a:lnTo>
                    <a:lnTo>
                      <a:pt x="0" y="96"/>
                    </a:lnTo>
                    <a:lnTo>
                      <a:pt x="0" y="108"/>
                    </a:lnTo>
                  </a:path>
                </a:pathLst>
              </a:custGeom>
              <a:grpFill/>
              <a:ln w="12700">
                <a:solidFill>
                  <a:srgbClr val="BA006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72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264A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8" name="Freeform 487"/>
            <p:cNvSpPr>
              <a:spLocks/>
            </p:cNvSpPr>
            <p:nvPr/>
          </p:nvSpPr>
          <p:spPr bwMode="auto">
            <a:xfrm>
              <a:off x="7467860" y="4159507"/>
              <a:ext cx="199765" cy="230512"/>
            </a:xfrm>
            <a:custGeom>
              <a:avLst/>
              <a:gdLst/>
              <a:ahLst/>
              <a:cxnLst>
                <a:cxn ang="0">
                  <a:pos x="20" y="77"/>
                </a:cxn>
                <a:cxn ang="0">
                  <a:pos x="6" y="99"/>
                </a:cxn>
                <a:cxn ang="0">
                  <a:pos x="6" y="99"/>
                </a:cxn>
                <a:cxn ang="0">
                  <a:pos x="27" y="94"/>
                </a:cxn>
                <a:cxn ang="0">
                  <a:pos x="43" y="89"/>
                </a:cxn>
                <a:cxn ang="0">
                  <a:pos x="56" y="84"/>
                </a:cxn>
                <a:cxn ang="0">
                  <a:pos x="56" y="84"/>
                </a:cxn>
                <a:cxn ang="0">
                  <a:pos x="63" y="80"/>
                </a:cxn>
                <a:cxn ang="0">
                  <a:pos x="70" y="75"/>
                </a:cxn>
                <a:cxn ang="0">
                  <a:pos x="76" y="67"/>
                </a:cxn>
                <a:cxn ang="0">
                  <a:pos x="78" y="62"/>
                </a:cxn>
                <a:cxn ang="0">
                  <a:pos x="81" y="56"/>
                </a:cxn>
                <a:cxn ang="0">
                  <a:pos x="81" y="56"/>
                </a:cxn>
                <a:cxn ang="0">
                  <a:pos x="84" y="48"/>
                </a:cxn>
                <a:cxn ang="0">
                  <a:pos x="84" y="39"/>
                </a:cxn>
                <a:cxn ang="0">
                  <a:pos x="82" y="32"/>
                </a:cxn>
                <a:cxn ang="0">
                  <a:pos x="80" y="24"/>
                </a:cxn>
                <a:cxn ang="0">
                  <a:pos x="76" y="18"/>
                </a:cxn>
                <a:cxn ang="0">
                  <a:pos x="71" y="12"/>
                </a:cxn>
                <a:cxn ang="0">
                  <a:pos x="63" y="6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48" y="1"/>
                </a:cxn>
                <a:cxn ang="0">
                  <a:pos x="39" y="0"/>
                </a:cxn>
                <a:cxn ang="0">
                  <a:pos x="32" y="1"/>
                </a:cxn>
                <a:cxn ang="0">
                  <a:pos x="24" y="5"/>
                </a:cxn>
                <a:cxn ang="0">
                  <a:pos x="18" y="9"/>
                </a:cxn>
                <a:cxn ang="0">
                  <a:pos x="11" y="14"/>
                </a:cxn>
                <a:cxn ang="0">
                  <a:pos x="6" y="2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0" y="39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9" y="69"/>
                </a:cxn>
              </a:cxnLst>
              <a:rect l="0" t="0" r="r" b="b"/>
              <a:pathLst>
                <a:path w="84" h="99">
                  <a:moveTo>
                    <a:pt x="20" y="77"/>
                  </a:moveTo>
                  <a:lnTo>
                    <a:pt x="6" y="99"/>
                  </a:lnTo>
                  <a:lnTo>
                    <a:pt x="6" y="99"/>
                  </a:lnTo>
                  <a:lnTo>
                    <a:pt x="27" y="94"/>
                  </a:lnTo>
                  <a:lnTo>
                    <a:pt x="43" y="89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63" y="80"/>
                  </a:lnTo>
                  <a:lnTo>
                    <a:pt x="70" y="75"/>
                  </a:lnTo>
                  <a:lnTo>
                    <a:pt x="76" y="67"/>
                  </a:lnTo>
                  <a:lnTo>
                    <a:pt x="78" y="62"/>
                  </a:lnTo>
                  <a:lnTo>
                    <a:pt x="81" y="56"/>
                  </a:lnTo>
                  <a:lnTo>
                    <a:pt x="81" y="56"/>
                  </a:lnTo>
                  <a:lnTo>
                    <a:pt x="84" y="48"/>
                  </a:lnTo>
                  <a:lnTo>
                    <a:pt x="84" y="39"/>
                  </a:lnTo>
                  <a:lnTo>
                    <a:pt x="82" y="32"/>
                  </a:lnTo>
                  <a:lnTo>
                    <a:pt x="80" y="24"/>
                  </a:lnTo>
                  <a:lnTo>
                    <a:pt x="76" y="18"/>
                  </a:lnTo>
                  <a:lnTo>
                    <a:pt x="71" y="12"/>
                  </a:lnTo>
                  <a:lnTo>
                    <a:pt x="63" y="6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48" y="1"/>
                  </a:lnTo>
                  <a:lnTo>
                    <a:pt x="39" y="0"/>
                  </a:lnTo>
                  <a:lnTo>
                    <a:pt x="32" y="1"/>
                  </a:lnTo>
                  <a:lnTo>
                    <a:pt x="24" y="5"/>
                  </a:lnTo>
                  <a:lnTo>
                    <a:pt x="18" y="9"/>
                  </a:lnTo>
                  <a:lnTo>
                    <a:pt x="11" y="14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39"/>
                  </a:lnTo>
                  <a:lnTo>
                    <a:pt x="1" y="50"/>
                  </a:lnTo>
                  <a:lnTo>
                    <a:pt x="4" y="60"/>
                  </a:lnTo>
                  <a:lnTo>
                    <a:pt x="9" y="69"/>
                  </a:lnTo>
                </a:path>
              </a:pathLst>
            </a:custGeom>
            <a:noFill/>
            <a:ln w="12700">
              <a:solidFill>
                <a:srgbClr val="BA00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487"/>
            <p:cNvSpPr>
              <a:spLocks/>
            </p:cNvSpPr>
            <p:nvPr/>
          </p:nvSpPr>
          <p:spPr bwMode="auto">
            <a:xfrm flipH="1">
              <a:off x="6905626" y="4083306"/>
              <a:ext cx="228860" cy="264085"/>
            </a:xfrm>
            <a:custGeom>
              <a:avLst/>
              <a:gdLst/>
              <a:ahLst/>
              <a:cxnLst>
                <a:cxn ang="0">
                  <a:pos x="20" y="77"/>
                </a:cxn>
                <a:cxn ang="0">
                  <a:pos x="6" y="99"/>
                </a:cxn>
                <a:cxn ang="0">
                  <a:pos x="6" y="99"/>
                </a:cxn>
                <a:cxn ang="0">
                  <a:pos x="27" y="94"/>
                </a:cxn>
                <a:cxn ang="0">
                  <a:pos x="43" y="89"/>
                </a:cxn>
                <a:cxn ang="0">
                  <a:pos x="56" y="84"/>
                </a:cxn>
                <a:cxn ang="0">
                  <a:pos x="56" y="84"/>
                </a:cxn>
                <a:cxn ang="0">
                  <a:pos x="63" y="80"/>
                </a:cxn>
                <a:cxn ang="0">
                  <a:pos x="70" y="75"/>
                </a:cxn>
                <a:cxn ang="0">
                  <a:pos x="76" y="67"/>
                </a:cxn>
                <a:cxn ang="0">
                  <a:pos x="78" y="62"/>
                </a:cxn>
                <a:cxn ang="0">
                  <a:pos x="81" y="56"/>
                </a:cxn>
                <a:cxn ang="0">
                  <a:pos x="81" y="56"/>
                </a:cxn>
                <a:cxn ang="0">
                  <a:pos x="84" y="48"/>
                </a:cxn>
                <a:cxn ang="0">
                  <a:pos x="84" y="39"/>
                </a:cxn>
                <a:cxn ang="0">
                  <a:pos x="82" y="32"/>
                </a:cxn>
                <a:cxn ang="0">
                  <a:pos x="80" y="24"/>
                </a:cxn>
                <a:cxn ang="0">
                  <a:pos x="76" y="18"/>
                </a:cxn>
                <a:cxn ang="0">
                  <a:pos x="71" y="12"/>
                </a:cxn>
                <a:cxn ang="0">
                  <a:pos x="63" y="6"/>
                </a:cxn>
                <a:cxn ang="0">
                  <a:pos x="56" y="3"/>
                </a:cxn>
                <a:cxn ang="0">
                  <a:pos x="56" y="3"/>
                </a:cxn>
                <a:cxn ang="0">
                  <a:pos x="48" y="1"/>
                </a:cxn>
                <a:cxn ang="0">
                  <a:pos x="39" y="0"/>
                </a:cxn>
                <a:cxn ang="0">
                  <a:pos x="32" y="1"/>
                </a:cxn>
                <a:cxn ang="0">
                  <a:pos x="24" y="5"/>
                </a:cxn>
                <a:cxn ang="0">
                  <a:pos x="18" y="9"/>
                </a:cxn>
                <a:cxn ang="0">
                  <a:pos x="11" y="14"/>
                </a:cxn>
                <a:cxn ang="0">
                  <a:pos x="6" y="2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0" y="39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9" y="69"/>
                </a:cxn>
              </a:cxnLst>
              <a:rect l="0" t="0" r="r" b="b"/>
              <a:pathLst>
                <a:path w="84" h="99">
                  <a:moveTo>
                    <a:pt x="20" y="77"/>
                  </a:moveTo>
                  <a:lnTo>
                    <a:pt x="6" y="99"/>
                  </a:lnTo>
                  <a:lnTo>
                    <a:pt x="6" y="99"/>
                  </a:lnTo>
                  <a:lnTo>
                    <a:pt x="27" y="94"/>
                  </a:lnTo>
                  <a:lnTo>
                    <a:pt x="43" y="89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63" y="80"/>
                  </a:lnTo>
                  <a:lnTo>
                    <a:pt x="70" y="75"/>
                  </a:lnTo>
                  <a:lnTo>
                    <a:pt x="76" y="67"/>
                  </a:lnTo>
                  <a:lnTo>
                    <a:pt x="78" y="62"/>
                  </a:lnTo>
                  <a:lnTo>
                    <a:pt x="81" y="56"/>
                  </a:lnTo>
                  <a:lnTo>
                    <a:pt x="81" y="56"/>
                  </a:lnTo>
                  <a:lnTo>
                    <a:pt x="84" y="48"/>
                  </a:lnTo>
                  <a:lnTo>
                    <a:pt x="84" y="39"/>
                  </a:lnTo>
                  <a:lnTo>
                    <a:pt x="82" y="32"/>
                  </a:lnTo>
                  <a:lnTo>
                    <a:pt x="80" y="24"/>
                  </a:lnTo>
                  <a:lnTo>
                    <a:pt x="76" y="18"/>
                  </a:lnTo>
                  <a:lnTo>
                    <a:pt x="71" y="12"/>
                  </a:lnTo>
                  <a:lnTo>
                    <a:pt x="63" y="6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48" y="1"/>
                  </a:lnTo>
                  <a:lnTo>
                    <a:pt x="39" y="0"/>
                  </a:lnTo>
                  <a:lnTo>
                    <a:pt x="32" y="1"/>
                  </a:lnTo>
                  <a:lnTo>
                    <a:pt x="24" y="5"/>
                  </a:lnTo>
                  <a:lnTo>
                    <a:pt x="18" y="9"/>
                  </a:lnTo>
                  <a:lnTo>
                    <a:pt x="11" y="14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39"/>
                  </a:lnTo>
                  <a:lnTo>
                    <a:pt x="1" y="50"/>
                  </a:lnTo>
                  <a:lnTo>
                    <a:pt x="4" y="60"/>
                  </a:lnTo>
                  <a:lnTo>
                    <a:pt x="9" y="69"/>
                  </a:lnTo>
                </a:path>
              </a:pathLst>
            </a:custGeom>
            <a:noFill/>
            <a:ln w="12700">
              <a:solidFill>
                <a:srgbClr val="BA00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3178059" y="4967834"/>
            <a:ext cx="308232" cy="302276"/>
            <a:chOff x="3733800" y="3703639"/>
            <a:chExt cx="328613" cy="322263"/>
          </a:xfrm>
        </p:grpSpPr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3733800" y="3741739"/>
              <a:ext cx="328613" cy="284163"/>
            </a:xfrm>
            <a:custGeom>
              <a:avLst/>
              <a:gdLst>
                <a:gd name="T0" fmla="*/ 0 w 207"/>
                <a:gd name="T1" fmla="*/ 118 h 179"/>
                <a:gd name="T2" fmla="*/ 0 w 207"/>
                <a:gd name="T3" fmla="*/ 0 h 179"/>
                <a:gd name="T4" fmla="*/ 207 w 207"/>
                <a:gd name="T5" fmla="*/ 0 h 179"/>
                <a:gd name="T6" fmla="*/ 207 w 207"/>
                <a:gd name="T7" fmla="*/ 179 h 179"/>
                <a:gd name="T8" fmla="*/ 74 w 207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79">
                  <a:moveTo>
                    <a:pt x="0" y="118"/>
                  </a:moveTo>
                  <a:lnTo>
                    <a:pt x="0" y="0"/>
                  </a:lnTo>
                  <a:lnTo>
                    <a:pt x="207" y="0"/>
                  </a:lnTo>
                  <a:lnTo>
                    <a:pt x="207" y="179"/>
                  </a:lnTo>
                  <a:lnTo>
                    <a:pt x="74" y="179"/>
                  </a:lnTo>
                </a:path>
              </a:pathLst>
            </a:custGeom>
            <a:noFill/>
            <a:ln w="12700" cap="flat">
              <a:solidFill>
                <a:srgbClr val="0098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>
              <a:off x="3794125" y="3848101"/>
              <a:ext cx="207963" cy="0"/>
            </a:xfrm>
            <a:prstGeom prst="line">
              <a:avLst/>
            </a:prstGeom>
            <a:noFill/>
            <a:ln w="12700" cap="flat">
              <a:solidFill>
                <a:srgbClr val="0098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>
              <a:off x="3803650" y="3703639"/>
              <a:ext cx="0" cy="77788"/>
            </a:xfrm>
            <a:prstGeom prst="line">
              <a:avLst/>
            </a:prstGeom>
            <a:noFill/>
            <a:ln w="12700" cap="flat">
              <a:solidFill>
                <a:srgbClr val="0098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8"/>
            <p:cNvSpPr>
              <a:spLocks noChangeShapeType="1"/>
            </p:cNvSpPr>
            <p:nvPr/>
          </p:nvSpPr>
          <p:spPr bwMode="auto">
            <a:xfrm>
              <a:off x="3863975" y="3703639"/>
              <a:ext cx="0" cy="77788"/>
            </a:xfrm>
            <a:prstGeom prst="line">
              <a:avLst/>
            </a:prstGeom>
            <a:noFill/>
            <a:ln w="12700" cap="flat">
              <a:solidFill>
                <a:srgbClr val="0098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3929063" y="3703639"/>
              <a:ext cx="0" cy="77788"/>
            </a:xfrm>
            <a:prstGeom prst="line">
              <a:avLst/>
            </a:prstGeom>
            <a:noFill/>
            <a:ln w="12700" cap="flat">
              <a:solidFill>
                <a:srgbClr val="0098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10"/>
            <p:cNvSpPr>
              <a:spLocks noChangeShapeType="1"/>
            </p:cNvSpPr>
            <p:nvPr/>
          </p:nvSpPr>
          <p:spPr bwMode="auto">
            <a:xfrm>
              <a:off x="3992563" y="3703639"/>
              <a:ext cx="0" cy="77788"/>
            </a:xfrm>
            <a:prstGeom prst="line">
              <a:avLst/>
            </a:prstGeom>
            <a:noFill/>
            <a:ln w="12700" cap="flat">
              <a:solidFill>
                <a:srgbClr val="0098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3794125" y="3898901"/>
              <a:ext cx="207963" cy="0"/>
            </a:xfrm>
            <a:prstGeom prst="line">
              <a:avLst/>
            </a:prstGeom>
            <a:noFill/>
            <a:ln w="12700" cap="flat">
              <a:solidFill>
                <a:srgbClr val="0098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>
              <a:off x="3794125" y="3949701"/>
              <a:ext cx="207963" cy="0"/>
            </a:xfrm>
            <a:prstGeom prst="line">
              <a:avLst/>
            </a:prstGeom>
            <a:noFill/>
            <a:ln w="12700" cap="flat">
              <a:solidFill>
                <a:srgbClr val="0098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1480688" y="3858506"/>
            <a:ext cx="390131" cy="339370"/>
            <a:chOff x="2718648" y="4068336"/>
            <a:chExt cx="514499" cy="503734"/>
          </a:xfrm>
        </p:grpSpPr>
        <p:sp>
          <p:nvSpPr>
            <p:cNvPr id="53" name="Freeform 496"/>
            <p:cNvSpPr>
              <a:spLocks/>
            </p:cNvSpPr>
            <p:nvPr/>
          </p:nvSpPr>
          <p:spPr bwMode="auto">
            <a:xfrm>
              <a:off x="2718648" y="4068336"/>
              <a:ext cx="514499" cy="503734"/>
            </a:xfrm>
            <a:custGeom>
              <a:avLst/>
              <a:gdLst/>
              <a:ahLst/>
              <a:cxnLst>
                <a:cxn ang="0">
                  <a:pos x="77" y="153"/>
                </a:cxn>
                <a:cxn ang="0">
                  <a:pos x="77" y="153"/>
                </a:cxn>
                <a:cxn ang="0">
                  <a:pos x="70" y="153"/>
                </a:cxn>
                <a:cxn ang="0">
                  <a:pos x="62" y="152"/>
                </a:cxn>
                <a:cxn ang="0">
                  <a:pos x="47" y="147"/>
                </a:cxn>
                <a:cxn ang="0">
                  <a:pos x="34" y="140"/>
                </a:cxn>
                <a:cxn ang="0">
                  <a:pos x="23" y="130"/>
                </a:cxn>
                <a:cxn ang="0">
                  <a:pos x="14" y="119"/>
                </a:cxn>
                <a:cxn ang="0">
                  <a:pos x="6" y="106"/>
                </a:cxn>
                <a:cxn ang="0">
                  <a:pos x="2" y="92"/>
                </a:cxn>
                <a:cxn ang="0">
                  <a:pos x="1" y="8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68"/>
                </a:cxn>
                <a:cxn ang="0">
                  <a:pos x="2" y="61"/>
                </a:cxn>
                <a:cxn ang="0">
                  <a:pos x="6" y="47"/>
                </a:cxn>
                <a:cxn ang="0">
                  <a:pos x="14" y="34"/>
                </a:cxn>
                <a:cxn ang="0">
                  <a:pos x="23" y="23"/>
                </a:cxn>
                <a:cxn ang="0">
                  <a:pos x="34" y="12"/>
                </a:cxn>
                <a:cxn ang="0">
                  <a:pos x="47" y="6"/>
                </a:cxn>
                <a:cxn ang="0">
                  <a:pos x="62" y="1"/>
                </a:cxn>
                <a:cxn ang="0">
                  <a:pos x="70" y="0"/>
                </a:cxn>
                <a:cxn ang="0">
                  <a:pos x="77" y="0"/>
                </a:cxn>
                <a:cxn ang="0">
                  <a:pos x="77" y="0"/>
                </a:cxn>
                <a:cxn ang="0">
                  <a:pos x="85" y="0"/>
                </a:cxn>
                <a:cxn ang="0">
                  <a:pos x="92" y="1"/>
                </a:cxn>
                <a:cxn ang="0">
                  <a:pos x="106" y="6"/>
                </a:cxn>
                <a:cxn ang="0">
                  <a:pos x="120" y="12"/>
                </a:cxn>
                <a:cxn ang="0">
                  <a:pos x="132" y="23"/>
                </a:cxn>
                <a:cxn ang="0">
                  <a:pos x="141" y="34"/>
                </a:cxn>
                <a:cxn ang="0">
                  <a:pos x="148" y="47"/>
                </a:cxn>
                <a:cxn ang="0">
                  <a:pos x="152" y="61"/>
                </a:cxn>
                <a:cxn ang="0">
                  <a:pos x="153" y="68"/>
                </a:cxn>
                <a:cxn ang="0">
                  <a:pos x="153" y="76"/>
                </a:cxn>
                <a:cxn ang="0">
                  <a:pos x="153" y="76"/>
                </a:cxn>
                <a:cxn ang="0">
                  <a:pos x="153" y="87"/>
                </a:cxn>
                <a:cxn ang="0">
                  <a:pos x="151" y="97"/>
                </a:cxn>
                <a:cxn ang="0">
                  <a:pos x="147" y="107"/>
                </a:cxn>
                <a:cxn ang="0">
                  <a:pos x="142" y="116"/>
                </a:cxn>
                <a:cxn ang="0">
                  <a:pos x="135" y="125"/>
                </a:cxn>
                <a:cxn ang="0">
                  <a:pos x="129" y="133"/>
                </a:cxn>
                <a:cxn ang="0">
                  <a:pos x="120" y="139"/>
                </a:cxn>
                <a:cxn ang="0">
                  <a:pos x="111" y="144"/>
                </a:cxn>
              </a:cxnLst>
              <a:rect l="0" t="0" r="r" b="b"/>
              <a:pathLst>
                <a:path w="153" h="153">
                  <a:moveTo>
                    <a:pt x="77" y="153"/>
                  </a:moveTo>
                  <a:lnTo>
                    <a:pt x="77" y="153"/>
                  </a:lnTo>
                  <a:lnTo>
                    <a:pt x="70" y="153"/>
                  </a:lnTo>
                  <a:lnTo>
                    <a:pt x="62" y="152"/>
                  </a:lnTo>
                  <a:lnTo>
                    <a:pt x="47" y="147"/>
                  </a:lnTo>
                  <a:lnTo>
                    <a:pt x="34" y="140"/>
                  </a:lnTo>
                  <a:lnTo>
                    <a:pt x="23" y="130"/>
                  </a:lnTo>
                  <a:lnTo>
                    <a:pt x="14" y="119"/>
                  </a:lnTo>
                  <a:lnTo>
                    <a:pt x="6" y="106"/>
                  </a:lnTo>
                  <a:lnTo>
                    <a:pt x="2" y="92"/>
                  </a:lnTo>
                  <a:lnTo>
                    <a:pt x="1" y="85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1" y="68"/>
                  </a:lnTo>
                  <a:lnTo>
                    <a:pt x="2" y="61"/>
                  </a:lnTo>
                  <a:lnTo>
                    <a:pt x="6" y="47"/>
                  </a:lnTo>
                  <a:lnTo>
                    <a:pt x="14" y="34"/>
                  </a:lnTo>
                  <a:lnTo>
                    <a:pt x="23" y="23"/>
                  </a:lnTo>
                  <a:lnTo>
                    <a:pt x="34" y="12"/>
                  </a:lnTo>
                  <a:lnTo>
                    <a:pt x="47" y="6"/>
                  </a:lnTo>
                  <a:lnTo>
                    <a:pt x="62" y="1"/>
                  </a:lnTo>
                  <a:lnTo>
                    <a:pt x="70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6" y="6"/>
                  </a:lnTo>
                  <a:lnTo>
                    <a:pt x="120" y="12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61"/>
                  </a:lnTo>
                  <a:lnTo>
                    <a:pt x="153" y="68"/>
                  </a:lnTo>
                  <a:lnTo>
                    <a:pt x="153" y="76"/>
                  </a:lnTo>
                  <a:lnTo>
                    <a:pt x="153" y="76"/>
                  </a:lnTo>
                  <a:lnTo>
                    <a:pt x="153" y="87"/>
                  </a:lnTo>
                  <a:lnTo>
                    <a:pt x="151" y="97"/>
                  </a:lnTo>
                  <a:lnTo>
                    <a:pt x="147" y="107"/>
                  </a:lnTo>
                  <a:lnTo>
                    <a:pt x="142" y="116"/>
                  </a:lnTo>
                  <a:lnTo>
                    <a:pt x="135" y="125"/>
                  </a:lnTo>
                  <a:lnTo>
                    <a:pt x="129" y="133"/>
                  </a:lnTo>
                  <a:lnTo>
                    <a:pt x="120" y="139"/>
                  </a:lnTo>
                  <a:lnTo>
                    <a:pt x="111" y="144"/>
                  </a:lnTo>
                </a:path>
              </a:pathLst>
            </a:custGeom>
            <a:noFill/>
            <a:ln w="12700">
              <a:solidFill>
                <a:srgbClr val="598E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335"/>
            <p:cNvSpPr>
              <a:spLocks/>
            </p:cNvSpPr>
            <p:nvPr/>
          </p:nvSpPr>
          <p:spPr bwMode="auto">
            <a:xfrm>
              <a:off x="2811431" y="4154075"/>
              <a:ext cx="318345" cy="322676"/>
            </a:xfrm>
            <a:custGeom>
              <a:avLst/>
              <a:gdLst>
                <a:gd name="T0" fmla="*/ 78 w 139"/>
                <a:gd name="T1" fmla="*/ 84 h 141"/>
                <a:gd name="T2" fmla="*/ 61 w 139"/>
                <a:gd name="T3" fmla="*/ 121 h 141"/>
                <a:gd name="T4" fmla="*/ 53 w 139"/>
                <a:gd name="T5" fmla="*/ 138 h 141"/>
                <a:gd name="T6" fmla="*/ 40 w 139"/>
                <a:gd name="T7" fmla="*/ 141 h 141"/>
                <a:gd name="T8" fmla="*/ 30 w 139"/>
                <a:gd name="T9" fmla="*/ 139 h 141"/>
                <a:gd name="T10" fmla="*/ 24 w 139"/>
                <a:gd name="T11" fmla="*/ 130 h 141"/>
                <a:gd name="T12" fmla="*/ 5 w 139"/>
                <a:gd name="T13" fmla="*/ 107 h 141"/>
                <a:gd name="T14" fmla="*/ 0 w 139"/>
                <a:gd name="T15" fmla="*/ 99 h 141"/>
                <a:gd name="T16" fmla="*/ 6 w 139"/>
                <a:gd name="T17" fmla="*/ 91 h 141"/>
                <a:gd name="T18" fmla="*/ 15 w 139"/>
                <a:gd name="T19" fmla="*/ 87 h 141"/>
                <a:gd name="T20" fmla="*/ 27 w 139"/>
                <a:gd name="T21" fmla="*/ 92 h 141"/>
                <a:gd name="T22" fmla="*/ 43 w 139"/>
                <a:gd name="T23" fmla="*/ 112 h 141"/>
                <a:gd name="T24" fmla="*/ 43 w 139"/>
                <a:gd name="T25" fmla="*/ 112 h 141"/>
                <a:gd name="T26" fmla="*/ 63 w 139"/>
                <a:gd name="T27" fmla="*/ 72 h 141"/>
                <a:gd name="T28" fmla="*/ 86 w 139"/>
                <a:gd name="T29" fmla="*/ 35 h 141"/>
                <a:gd name="T30" fmla="*/ 105 w 139"/>
                <a:gd name="T31" fmla="*/ 11 h 141"/>
                <a:gd name="T32" fmla="*/ 114 w 139"/>
                <a:gd name="T33" fmla="*/ 3 h 141"/>
                <a:gd name="T34" fmla="*/ 125 w 139"/>
                <a:gd name="T35" fmla="*/ 1 h 141"/>
                <a:gd name="T36" fmla="*/ 137 w 139"/>
                <a:gd name="T37" fmla="*/ 0 h 141"/>
                <a:gd name="T38" fmla="*/ 139 w 139"/>
                <a:gd name="T39" fmla="*/ 1 h 141"/>
                <a:gd name="T40" fmla="*/ 138 w 139"/>
                <a:gd name="T41" fmla="*/ 3 h 141"/>
                <a:gd name="T42" fmla="*/ 134 w 139"/>
                <a:gd name="T43" fmla="*/ 7 h 141"/>
                <a:gd name="T44" fmla="*/ 100 w 139"/>
                <a:gd name="T45" fmla="*/ 4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" h="141">
                  <a:moveTo>
                    <a:pt x="78" y="84"/>
                  </a:moveTo>
                  <a:cubicBezTo>
                    <a:pt x="72" y="96"/>
                    <a:pt x="66" y="109"/>
                    <a:pt x="61" y="121"/>
                  </a:cubicBezTo>
                  <a:cubicBezTo>
                    <a:pt x="57" y="130"/>
                    <a:pt x="54" y="136"/>
                    <a:pt x="53" y="138"/>
                  </a:cubicBezTo>
                  <a:cubicBezTo>
                    <a:pt x="52" y="140"/>
                    <a:pt x="47" y="141"/>
                    <a:pt x="40" y="141"/>
                  </a:cubicBezTo>
                  <a:cubicBezTo>
                    <a:pt x="34" y="141"/>
                    <a:pt x="31" y="140"/>
                    <a:pt x="30" y="139"/>
                  </a:cubicBezTo>
                  <a:cubicBezTo>
                    <a:pt x="29" y="138"/>
                    <a:pt x="27" y="135"/>
                    <a:pt x="24" y="130"/>
                  </a:cubicBezTo>
                  <a:cubicBezTo>
                    <a:pt x="18" y="122"/>
                    <a:pt x="12" y="114"/>
                    <a:pt x="5" y="107"/>
                  </a:cubicBezTo>
                  <a:cubicBezTo>
                    <a:pt x="2" y="103"/>
                    <a:pt x="0" y="101"/>
                    <a:pt x="0" y="99"/>
                  </a:cubicBezTo>
                  <a:cubicBezTo>
                    <a:pt x="0" y="96"/>
                    <a:pt x="2" y="94"/>
                    <a:pt x="6" y="91"/>
                  </a:cubicBezTo>
                  <a:cubicBezTo>
                    <a:pt x="10" y="88"/>
                    <a:pt x="13" y="87"/>
                    <a:pt x="15" y="87"/>
                  </a:cubicBezTo>
                  <a:cubicBezTo>
                    <a:pt x="19" y="87"/>
                    <a:pt x="22" y="89"/>
                    <a:pt x="27" y="92"/>
                  </a:cubicBezTo>
                  <a:cubicBezTo>
                    <a:pt x="32" y="96"/>
                    <a:pt x="37" y="103"/>
                    <a:pt x="43" y="112"/>
                  </a:cubicBezTo>
                  <a:cubicBezTo>
                    <a:pt x="43" y="112"/>
                    <a:pt x="43" y="112"/>
                    <a:pt x="43" y="112"/>
                  </a:cubicBezTo>
                  <a:cubicBezTo>
                    <a:pt x="49" y="98"/>
                    <a:pt x="56" y="85"/>
                    <a:pt x="63" y="72"/>
                  </a:cubicBezTo>
                  <a:cubicBezTo>
                    <a:pt x="70" y="59"/>
                    <a:pt x="78" y="47"/>
                    <a:pt x="86" y="35"/>
                  </a:cubicBezTo>
                  <a:cubicBezTo>
                    <a:pt x="94" y="23"/>
                    <a:pt x="101" y="15"/>
                    <a:pt x="105" y="11"/>
                  </a:cubicBezTo>
                  <a:cubicBezTo>
                    <a:pt x="109" y="7"/>
                    <a:pt x="112" y="4"/>
                    <a:pt x="114" y="3"/>
                  </a:cubicBezTo>
                  <a:cubicBezTo>
                    <a:pt x="116" y="3"/>
                    <a:pt x="119" y="2"/>
                    <a:pt x="125" y="1"/>
                  </a:cubicBezTo>
                  <a:cubicBezTo>
                    <a:pt x="131" y="0"/>
                    <a:pt x="135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2"/>
                    <a:pt x="138" y="3"/>
                    <a:pt x="138" y="3"/>
                  </a:cubicBezTo>
                  <a:cubicBezTo>
                    <a:pt x="137" y="4"/>
                    <a:pt x="136" y="5"/>
                    <a:pt x="134" y="7"/>
                  </a:cubicBezTo>
                  <a:cubicBezTo>
                    <a:pt x="123" y="17"/>
                    <a:pt x="112" y="31"/>
                    <a:pt x="100" y="48"/>
                  </a:cubicBezTo>
                </a:path>
              </a:pathLst>
            </a:custGeom>
            <a:noFill/>
            <a:ln w="12700" cap="flat">
              <a:solidFill>
                <a:srgbClr val="598E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598E2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1552696" y="2633076"/>
            <a:ext cx="402128" cy="340664"/>
            <a:chOff x="3295650" y="4833938"/>
            <a:chExt cx="546101" cy="520700"/>
          </a:xfrm>
        </p:grpSpPr>
        <p:sp>
          <p:nvSpPr>
            <p:cNvPr id="56" name="Freeform 254"/>
            <p:cNvSpPr>
              <a:spLocks/>
            </p:cNvSpPr>
            <p:nvPr/>
          </p:nvSpPr>
          <p:spPr bwMode="auto">
            <a:xfrm>
              <a:off x="3295650" y="4852988"/>
              <a:ext cx="546100" cy="501650"/>
            </a:xfrm>
            <a:custGeom>
              <a:avLst/>
              <a:gdLst>
                <a:gd name="T0" fmla="*/ 0 w 208"/>
                <a:gd name="T1" fmla="*/ 113 h 191"/>
                <a:gd name="T2" fmla="*/ 0 w 208"/>
                <a:gd name="T3" fmla="*/ 95 h 191"/>
                <a:gd name="T4" fmla="*/ 21 w 208"/>
                <a:gd name="T5" fmla="*/ 73 h 191"/>
                <a:gd name="T6" fmla="*/ 24 w 208"/>
                <a:gd name="T7" fmla="*/ 73 h 191"/>
                <a:gd name="T8" fmla="*/ 17 w 208"/>
                <a:gd name="T9" fmla="*/ 51 h 191"/>
                <a:gd name="T10" fmla="*/ 54 w 208"/>
                <a:gd name="T11" fmla="*/ 41 h 191"/>
                <a:gd name="T12" fmla="*/ 180 w 208"/>
                <a:gd name="T13" fmla="*/ 69 h 191"/>
                <a:gd name="T14" fmla="*/ 208 w 208"/>
                <a:gd name="T15" fmla="*/ 90 h 191"/>
                <a:gd name="T16" fmla="*/ 189 w 208"/>
                <a:gd name="T17" fmla="*/ 106 h 191"/>
                <a:gd name="T18" fmla="*/ 161 w 208"/>
                <a:gd name="T19" fmla="*/ 167 h 191"/>
                <a:gd name="T20" fmla="*/ 138 w 208"/>
                <a:gd name="T21" fmla="*/ 186 h 191"/>
                <a:gd name="T22" fmla="*/ 69 w 208"/>
                <a:gd name="T23" fmla="*/ 191 h 191"/>
                <a:gd name="T24" fmla="*/ 49 w 208"/>
                <a:gd name="T25" fmla="*/ 169 h 191"/>
                <a:gd name="T26" fmla="*/ 13 w 208"/>
                <a:gd name="T27" fmla="*/ 14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191">
                  <a:moveTo>
                    <a:pt x="0" y="113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22" y="90"/>
                    <a:pt x="21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8" y="71"/>
                    <a:pt x="17" y="51"/>
                  </a:cubicBezTo>
                  <a:cubicBezTo>
                    <a:pt x="25" y="32"/>
                    <a:pt x="54" y="41"/>
                    <a:pt x="54" y="41"/>
                  </a:cubicBezTo>
                  <a:cubicBezTo>
                    <a:pt x="54" y="41"/>
                    <a:pt x="130" y="0"/>
                    <a:pt x="180" y="69"/>
                  </a:cubicBezTo>
                  <a:cubicBezTo>
                    <a:pt x="180" y="69"/>
                    <a:pt x="208" y="72"/>
                    <a:pt x="208" y="90"/>
                  </a:cubicBezTo>
                  <a:cubicBezTo>
                    <a:pt x="208" y="107"/>
                    <a:pt x="189" y="106"/>
                    <a:pt x="189" y="106"/>
                  </a:cubicBezTo>
                  <a:cubicBezTo>
                    <a:pt x="189" y="106"/>
                    <a:pt x="196" y="147"/>
                    <a:pt x="161" y="167"/>
                  </a:cubicBezTo>
                  <a:cubicBezTo>
                    <a:pt x="161" y="167"/>
                    <a:pt x="161" y="191"/>
                    <a:pt x="138" y="186"/>
                  </a:cubicBezTo>
                  <a:cubicBezTo>
                    <a:pt x="115" y="182"/>
                    <a:pt x="109" y="169"/>
                    <a:pt x="69" y="191"/>
                  </a:cubicBezTo>
                  <a:cubicBezTo>
                    <a:pt x="69" y="191"/>
                    <a:pt x="45" y="185"/>
                    <a:pt x="49" y="169"/>
                  </a:cubicBezTo>
                  <a:cubicBezTo>
                    <a:pt x="49" y="169"/>
                    <a:pt x="33" y="173"/>
                    <a:pt x="13" y="144"/>
                  </a:cubicBezTo>
                </a:path>
              </a:pathLst>
            </a:custGeom>
            <a:noFill/>
            <a:ln w="12700" cap="flat">
              <a:solidFill>
                <a:srgbClr val="691E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255"/>
            <p:cNvSpPr>
              <a:spLocks/>
            </p:cNvSpPr>
            <p:nvPr/>
          </p:nvSpPr>
          <p:spPr bwMode="auto">
            <a:xfrm>
              <a:off x="3400425" y="5038725"/>
              <a:ext cx="79375" cy="79375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30 h 30"/>
                <a:gd name="T4" fmla="*/ 0 w 30"/>
                <a:gd name="T5" fmla="*/ 15 h 30"/>
                <a:gd name="T6" fmla="*/ 15 w 30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30"/>
                    <a:pt x="15" y="30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</a:path>
              </a:pathLst>
            </a:custGeom>
            <a:noFill/>
            <a:ln w="12700" cap="flat">
              <a:solidFill>
                <a:srgbClr val="691E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56"/>
            <p:cNvSpPr>
              <a:spLocks/>
            </p:cNvSpPr>
            <p:nvPr/>
          </p:nvSpPr>
          <p:spPr bwMode="auto">
            <a:xfrm>
              <a:off x="3649663" y="5000625"/>
              <a:ext cx="74613" cy="49213"/>
            </a:xfrm>
            <a:custGeom>
              <a:avLst/>
              <a:gdLst>
                <a:gd name="T0" fmla="*/ 0 w 28"/>
                <a:gd name="T1" fmla="*/ 0 h 19"/>
                <a:gd name="T2" fmla="*/ 28 w 28"/>
                <a:gd name="T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" h="19">
                  <a:moveTo>
                    <a:pt x="0" y="0"/>
                  </a:moveTo>
                  <a:cubicBezTo>
                    <a:pt x="0" y="0"/>
                    <a:pt x="14" y="1"/>
                    <a:pt x="28" y="19"/>
                  </a:cubicBezTo>
                </a:path>
              </a:pathLst>
            </a:custGeom>
            <a:noFill/>
            <a:ln w="12700" cap="flat">
              <a:solidFill>
                <a:srgbClr val="691E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257"/>
            <p:cNvSpPr>
              <a:spLocks/>
            </p:cNvSpPr>
            <p:nvPr/>
          </p:nvSpPr>
          <p:spPr bwMode="auto">
            <a:xfrm>
              <a:off x="3725863" y="4833938"/>
              <a:ext cx="115888" cy="115888"/>
            </a:xfrm>
            <a:custGeom>
              <a:avLst/>
              <a:gdLst>
                <a:gd name="T0" fmla="*/ 0 w 44"/>
                <a:gd name="T1" fmla="*/ 22 h 44"/>
                <a:gd name="T2" fmla="*/ 22 w 44"/>
                <a:gd name="T3" fmla="*/ 0 h 44"/>
                <a:gd name="T4" fmla="*/ 44 w 44"/>
                <a:gd name="T5" fmla="*/ 22 h 44"/>
                <a:gd name="T6" fmla="*/ 22 w 44"/>
                <a:gd name="T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4">
                  <a:moveTo>
                    <a:pt x="0" y="22"/>
                  </a:move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4" y="10"/>
                    <a:pt x="44" y="22"/>
                  </a:cubicBezTo>
                  <a:cubicBezTo>
                    <a:pt x="44" y="34"/>
                    <a:pt x="35" y="44"/>
                    <a:pt x="22" y="44"/>
                  </a:cubicBezTo>
                </a:path>
              </a:pathLst>
            </a:custGeom>
            <a:noFill/>
            <a:ln w="12700" cap="flat">
              <a:solidFill>
                <a:srgbClr val="691E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0" name="Groupe 865"/>
          <p:cNvGrpSpPr/>
          <p:nvPr/>
        </p:nvGrpSpPr>
        <p:grpSpPr>
          <a:xfrm>
            <a:off x="2331611" y="4773940"/>
            <a:ext cx="373213" cy="384778"/>
            <a:chOff x="912062" y="1706322"/>
            <a:chExt cx="551430" cy="653546"/>
          </a:xfrm>
        </p:grpSpPr>
        <p:sp>
          <p:nvSpPr>
            <p:cNvPr id="61" name="Freeform 74"/>
            <p:cNvSpPr>
              <a:spLocks/>
            </p:cNvSpPr>
            <p:nvPr/>
          </p:nvSpPr>
          <p:spPr bwMode="auto">
            <a:xfrm>
              <a:off x="1043356" y="1869709"/>
              <a:ext cx="297597" cy="490159"/>
            </a:xfrm>
            <a:custGeom>
              <a:avLst/>
              <a:gdLst/>
              <a:ahLst/>
              <a:cxnLst>
                <a:cxn ang="0">
                  <a:pos x="76" y="96"/>
                </a:cxn>
                <a:cxn ang="0">
                  <a:pos x="86" y="89"/>
                </a:cxn>
                <a:cxn ang="0">
                  <a:pos x="95" y="78"/>
                </a:cxn>
                <a:cxn ang="0">
                  <a:pos x="100" y="66"/>
                </a:cxn>
                <a:cxn ang="0">
                  <a:pos x="102" y="52"/>
                </a:cxn>
                <a:cxn ang="0">
                  <a:pos x="101" y="42"/>
                </a:cxn>
                <a:cxn ang="0">
                  <a:pos x="94" y="23"/>
                </a:cxn>
                <a:cxn ang="0">
                  <a:pos x="80" y="9"/>
                </a:cxn>
                <a:cxn ang="0">
                  <a:pos x="62" y="1"/>
                </a:cxn>
                <a:cxn ang="0">
                  <a:pos x="51" y="0"/>
                </a:cxn>
                <a:cxn ang="0">
                  <a:pos x="31" y="4"/>
                </a:cxn>
                <a:cxn ang="0">
                  <a:pos x="15" y="15"/>
                </a:cxn>
                <a:cxn ang="0">
                  <a:pos x="4" y="31"/>
                </a:cxn>
                <a:cxn ang="0">
                  <a:pos x="0" y="52"/>
                </a:cxn>
                <a:cxn ang="0">
                  <a:pos x="0" y="58"/>
                </a:cxn>
                <a:cxn ang="0">
                  <a:pos x="4" y="72"/>
                </a:cxn>
                <a:cxn ang="0">
                  <a:pos x="11" y="83"/>
                </a:cxn>
                <a:cxn ang="0">
                  <a:pos x="21" y="94"/>
                </a:cxn>
                <a:cxn ang="0">
                  <a:pos x="26" y="121"/>
                </a:cxn>
                <a:cxn ang="0">
                  <a:pos x="76" y="148"/>
                </a:cxn>
                <a:cxn ang="0">
                  <a:pos x="75" y="152"/>
                </a:cxn>
                <a:cxn ang="0">
                  <a:pos x="70" y="157"/>
                </a:cxn>
                <a:cxn ang="0">
                  <a:pos x="66" y="159"/>
                </a:cxn>
                <a:cxn ang="0">
                  <a:pos x="66" y="161"/>
                </a:cxn>
                <a:cxn ang="0">
                  <a:pos x="61" y="166"/>
                </a:cxn>
                <a:cxn ang="0">
                  <a:pos x="51" y="168"/>
                </a:cxn>
                <a:cxn ang="0">
                  <a:pos x="45" y="168"/>
                </a:cxn>
                <a:cxn ang="0">
                  <a:pos x="38" y="163"/>
                </a:cxn>
                <a:cxn ang="0">
                  <a:pos x="37" y="161"/>
                </a:cxn>
                <a:cxn ang="0">
                  <a:pos x="37" y="159"/>
                </a:cxn>
                <a:cxn ang="0">
                  <a:pos x="29" y="154"/>
                </a:cxn>
                <a:cxn ang="0">
                  <a:pos x="26" y="148"/>
                </a:cxn>
              </a:cxnLst>
              <a:rect l="0" t="0" r="r" b="b"/>
              <a:pathLst>
                <a:path w="102" h="168">
                  <a:moveTo>
                    <a:pt x="76" y="96"/>
                  </a:moveTo>
                  <a:lnTo>
                    <a:pt x="76" y="96"/>
                  </a:lnTo>
                  <a:lnTo>
                    <a:pt x="81" y="94"/>
                  </a:lnTo>
                  <a:lnTo>
                    <a:pt x="86" y="89"/>
                  </a:lnTo>
                  <a:lnTo>
                    <a:pt x="91" y="83"/>
                  </a:lnTo>
                  <a:lnTo>
                    <a:pt x="95" y="78"/>
                  </a:lnTo>
                  <a:lnTo>
                    <a:pt x="99" y="72"/>
                  </a:lnTo>
                  <a:lnTo>
                    <a:pt x="100" y="66"/>
                  </a:lnTo>
                  <a:lnTo>
                    <a:pt x="102" y="5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1" y="42"/>
                  </a:lnTo>
                  <a:lnTo>
                    <a:pt x="99" y="31"/>
                  </a:lnTo>
                  <a:lnTo>
                    <a:pt x="94" y="23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1" y="4"/>
                  </a:lnTo>
                  <a:lnTo>
                    <a:pt x="62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40" y="1"/>
                  </a:lnTo>
                  <a:lnTo>
                    <a:pt x="31" y="4"/>
                  </a:lnTo>
                  <a:lnTo>
                    <a:pt x="23" y="9"/>
                  </a:lnTo>
                  <a:lnTo>
                    <a:pt x="15" y="15"/>
                  </a:lnTo>
                  <a:lnTo>
                    <a:pt x="9" y="23"/>
                  </a:lnTo>
                  <a:lnTo>
                    <a:pt x="4" y="31"/>
                  </a:lnTo>
                  <a:lnTo>
                    <a:pt x="1" y="4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1" y="66"/>
                  </a:lnTo>
                  <a:lnTo>
                    <a:pt x="4" y="72"/>
                  </a:lnTo>
                  <a:lnTo>
                    <a:pt x="7" y="78"/>
                  </a:lnTo>
                  <a:lnTo>
                    <a:pt x="11" y="83"/>
                  </a:lnTo>
                  <a:lnTo>
                    <a:pt x="15" y="89"/>
                  </a:lnTo>
                  <a:lnTo>
                    <a:pt x="21" y="94"/>
                  </a:lnTo>
                  <a:lnTo>
                    <a:pt x="26" y="96"/>
                  </a:lnTo>
                  <a:lnTo>
                    <a:pt x="26" y="121"/>
                  </a:lnTo>
                  <a:lnTo>
                    <a:pt x="76" y="121"/>
                  </a:lnTo>
                  <a:lnTo>
                    <a:pt x="76" y="148"/>
                  </a:lnTo>
                  <a:lnTo>
                    <a:pt x="76" y="148"/>
                  </a:lnTo>
                  <a:lnTo>
                    <a:pt x="75" y="152"/>
                  </a:lnTo>
                  <a:lnTo>
                    <a:pt x="73" y="154"/>
                  </a:lnTo>
                  <a:lnTo>
                    <a:pt x="70" y="157"/>
                  </a:lnTo>
                  <a:lnTo>
                    <a:pt x="66" y="159"/>
                  </a:lnTo>
                  <a:lnTo>
                    <a:pt x="66" y="159"/>
                  </a:lnTo>
                  <a:lnTo>
                    <a:pt x="66" y="161"/>
                  </a:lnTo>
                  <a:lnTo>
                    <a:pt x="66" y="161"/>
                  </a:lnTo>
                  <a:lnTo>
                    <a:pt x="64" y="163"/>
                  </a:lnTo>
                  <a:lnTo>
                    <a:pt x="61" y="166"/>
                  </a:lnTo>
                  <a:lnTo>
                    <a:pt x="57" y="168"/>
                  </a:lnTo>
                  <a:lnTo>
                    <a:pt x="51" y="168"/>
                  </a:lnTo>
                  <a:lnTo>
                    <a:pt x="51" y="168"/>
                  </a:lnTo>
                  <a:lnTo>
                    <a:pt x="45" y="168"/>
                  </a:lnTo>
                  <a:lnTo>
                    <a:pt x="42" y="166"/>
                  </a:lnTo>
                  <a:lnTo>
                    <a:pt x="38" y="163"/>
                  </a:lnTo>
                  <a:lnTo>
                    <a:pt x="37" y="161"/>
                  </a:lnTo>
                  <a:lnTo>
                    <a:pt x="37" y="161"/>
                  </a:lnTo>
                  <a:lnTo>
                    <a:pt x="37" y="159"/>
                  </a:lnTo>
                  <a:lnTo>
                    <a:pt x="37" y="159"/>
                  </a:lnTo>
                  <a:lnTo>
                    <a:pt x="33" y="157"/>
                  </a:lnTo>
                  <a:lnTo>
                    <a:pt x="29" y="154"/>
                  </a:lnTo>
                  <a:lnTo>
                    <a:pt x="28" y="152"/>
                  </a:lnTo>
                  <a:lnTo>
                    <a:pt x="26" y="148"/>
                  </a:lnTo>
                  <a:lnTo>
                    <a:pt x="26" y="139"/>
                  </a:lnTo>
                </a:path>
              </a:pathLst>
            </a:custGeom>
            <a:noFill/>
            <a:ln w="12700">
              <a:solidFill>
                <a:srgbClr val="B7013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75"/>
            <p:cNvSpPr>
              <a:spLocks/>
            </p:cNvSpPr>
            <p:nvPr/>
          </p:nvSpPr>
          <p:spPr bwMode="auto">
            <a:xfrm>
              <a:off x="1101708" y="1922226"/>
              <a:ext cx="107953" cy="105034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1" y="29"/>
                </a:cxn>
                <a:cxn ang="0">
                  <a:pos x="3" y="22"/>
                </a:cxn>
                <a:cxn ang="0">
                  <a:pos x="6" y="16"/>
                </a:cxn>
                <a:cxn ang="0">
                  <a:pos x="10" y="11"/>
                </a:cxn>
                <a:cxn ang="0">
                  <a:pos x="17" y="6"/>
                </a:cxn>
                <a:cxn ang="0">
                  <a:pos x="22" y="3"/>
                </a:cxn>
                <a:cxn ang="0">
                  <a:pos x="29" y="1"/>
                </a:cxn>
                <a:cxn ang="0">
                  <a:pos x="37" y="0"/>
                </a:cxn>
              </a:cxnLst>
              <a:rect l="0" t="0" r="r" b="b"/>
              <a:pathLst>
                <a:path w="37" h="36">
                  <a:moveTo>
                    <a:pt x="0" y="36"/>
                  </a:moveTo>
                  <a:lnTo>
                    <a:pt x="0" y="36"/>
                  </a:lnTo>
                  <a:lnTo>
                    <a:pt x="1" y="29"/>
                  </a:lnTo>
                  <a:lnTo>
                    <a:pt x="3" y="22"/>
                  </a:lnTo>
                  <a:lnTo>
                    <a:pt x="6" y="16"/>
                  </a:lnTo>
                  <a:lnTo>
                    <a:pt x="10" y="11"/>
                  </a:lnTo>
                  <a:lnTo>
                    <a:pt x="17" y="6"/>
                  </a:lnTo>
                  <a:lnTo>
                    <a:pt x="22" y="3"/>
                  </a:lnTo>
                  <a:lnTo>
                    <a:pt x="29" y="1"/>
                  </a:lnTo>
                  <a:lnTo>
                    <a:pt x="37" y="0"/>
                  </a:lnTo>
                </a:path>
              </a:pathLst>
            </a:custGeom>
            <a:noFill/>
            <a:ln w="12700">
              <a:solidFill>
                <a:srgbClr val="B7013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Line 76"/>
            <p:cNvSpPr>
              <a:spLocks noChangeShapeType="1"/>
            </p:cNvSpPr>
            <p:nvPr/>
          </p:nvSpPr>
          <p:spPr bwMode="auto">
            <a:xfrm flipV="1">
              <a:off x="1195071" y="1706322"/>
              <a:ext cx="2919" cy="107951"/>
            </a:xfrm>
            <a:prstGeom prst="line">
              <a:avLst/>
            </a:prstGeom>
            <a:noFill/>
            <a:ln w="12700">
              <a:solidFill>
                <a:srgbClr val="B7013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77"/>
            <p:cNvSpPr>
              <a:spLocks noChangeShapeType="1"/>
            </p:cNvSpPr>
            <p:nvPr/>
          </p:nvSpPr>
          <p:spPr bwMode="auto">
            <a:xfrm flipH="1" flipV="1">
              <a:off x="917897" y="1858038"/>
              <a:ext cx="96282" cy="55434"/>
            </a:xfrm>
            <a:prstGeom prst="line">
              <a:avLst/>
            </a:prstGeom>
            <a:noFill/>
            <a:ln w="12700">
              <a:solidFill>
                <a:srgbClr val="B7013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Line 78"/>
            <p:cNvSpPr>
              <a:spLocks noChangeShapeType="1"/>
            </p:cNvSpPr>
            <p:nvPr/>
          </p:nvSpPr>
          <p:spPr bwMode="auto">
            <a:xfrm flipH="1">
              <a:off x="912062" y="2117705"/>
              <a:ext cx="93364" cy="55434"/>
            </a:xfrm>
            <a:prstGeom prst="line">
              <a:avLst/>
            </a:prstGeom>
            <a:noFill/>
            <a:ln w="12700">
              <a:solidFill>
                <a:srgbClr val="B7013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79"/>
            <p:cNvSpPr>
              <a:spLocks noChangeShapeType="1"/>
            </p:cNvSpPr>
            <p:nvPr/>
          </p:nvSpPr>
          <p:spPr bwMode="auto">
            <a:xfrm>
              <a:off x="1364293" y="2129375"/>
              <a:ext cx="93364" cy="55434"/>
            </a:xfrm>
            <a:prstGeom prst="line">
              <a:avLst/>
            </a:prstGeom>
            <a:noFill/>
            <a:ln w="12700">
              <a:solidFill>
                <a:srgbClr val="B7013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80"/>
            <p:cNvSpPr>
              <a:spLocks noChangeShapeType="1"/>
            </p:cNvSpPr>
            <p:nvPr/>
          </p:nvSpPr>
          <p:spPr bwMode="auto">
            <a:xfrm flipV="1">
              <a:off x="1367210" y="1866790"/>
              <a:ext cx="96282" cy="55434"/>
            </a:xfrm>
            <a:prstGeom prst="line">
              <a:avLst/>
            </a:prstGeom>
            <a:noFill/>
            <a:ln w="12700">
              <a:solidFill>
                <a:srgbClr val="B7013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8" name="ZoneTexte 67"/>
          <p:cNvSpPr txBox="1"/>
          <p:nvPr/>
        </p:nvSpPr>
        <p:spPr>
          <a:xfrm>
            <a:off x="378332" y="1671051"/>
            <a:ext cx="203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BDB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+ de 180 000 collaborateurs</a:t>
            </a:r>
            <a:r>
              <a:rPr lang="fr-FR" sz="800" baseline="30000" dirty="0">
                <a:solidFill>
                  <a:srgbClr val="BDB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</a:p>
          <a:p>
            <a:r>
              <a:rPr lang="fr-FR" sz="1000" dirty="0">
                <a:solidFill>
                  <a:srgbClr val="BDB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plus de 40 pays            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3781787" y="1629496"/>
            <a:ext cx="15392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57263"/>
            <a:r>
              <a:rPr lang="fr-FR" sz="1000" b="1" dirty="0">
                <a:solidFill>
                  <a:srgbClr val="ED771A"/>
                </a:solidFill>
                <a:latin typeface="Arial"/>
              </a:rPr>
              <a:t>Alliances stratégiques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550959" y="2821392"/>
            <a:ext cx="990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57263"/>
            <a:r>
              <a:rPr lang="fr-FR" sz="1000" dirty="0">
                <a:solidFill>
                  <a:srgbClr val="691E7C"/>
                </a:solidFill>
                <a:latin typeface="Arial"/>
              </a:rPr>
              <a:t>12 M€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-133557" y="2635480"/>
            <a:ext cx="1694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57263"/>
            <a:r>
              <a:rPr lang="fr-FR" sz="1000" b="1" dirty="0">
                <a:solidFill>
                  <a:srgbClr val="691E7C"/>
                </a:solidFill>
                <a:latin typeface="Arial"/>
              </a:rPr>
              <a:t>Chiffre d’affaires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-48262" y="3830285"/>
            <a:ext cx="1528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57263"/>
            <a:br>
              <a:rPr lang="fr-FR" sz="1000" dirty="0">
                <a:solidFill>
                  <a:srgbClr val="598E20"/>
                </a:solidFill>
                <a:latin typeface="Arial"/>
              </a:rPr>
            </a:br>
            <a:r>
              <a:rPr lang="fr-FR" sz="1000" b="1" dirty="0">
                <a:solidFill>
                  <a:srgbClr val="598E20"/>
                </a:solidFill>
                <a:latin typeface="Arial"/>
              </a:rPr>
              <a:t>Secteurs d’activité</a:t>
            </a:r>
            <a:endParaRPr lang="fr-FR" sz="1000" dirty="0">
              <a:solidFill>
                <a:srgbClr val="598E20"/>
              </a:solidFill>
              <a:latin typeface="Arial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1275799" y="4866531"/>
            <a:ext cx="945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57263"/>
            <a:r>
              <a:rPr lang="fr-FR" sz="1000" b="1" dirty="0">
                <a:solidFill>
                  <a:srgbClr val="B70132"/>
                </a:solidFill>
                <a:latin typeface="Arial"/>
              </a:rPr>
              <a:t>L’innovation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1682414" y="5440563"/>
            <a:ext cx="3494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57263"/>
            <a:r>
              <a:rPr lang="fr-FR" sz="1000" b="1" dirty="0">
                <a:solidFill>
                  <a:srgbClr val="0098CC"/>
                </a:solidFill>
                <a:latin typeface="Arial"/>
              </a:rPr>
              <a:t>Une promesse </a:t>
            </a:r>
            <a:r>
              <a:rPr lang="fr-FR" sz="1000" dirty="0">
                <a:solidFill>
                  <a:srgbClr val="0098CC"/>
                </a:solidFill>
                <a:latin typeface="Arial"/>
              </a:rPr>
              <a:t>qui résume la philosophie de la marque</a:t>
            </a:r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84" y="5728595"/>
            <a:ext cx="1932730" cy="171798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4508486" y="4947657"/>
            <a:ext cx="2111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7263"/>
            <a:r>
              <a:rPr lang="fr-FR" sz="1000" b="1" dirty="0">
                <a:solidFill>
                  <a:srgbClr val="FFC000"/>
                </a:solidFill>
                <a:latin typeface="Arial"/>
              </a:rPr>
              <a:t>Une large palette de métiers </a:t>
            </a:r>
            <a:br>
              <a:rPr lang="fr-FR" sz="1000" b="1" dirty="0">
                <a:solidFill>
                  <a:srgbClr val="FFC000"/>
                </a:solidFill>
                <a:latin typeface="Arial"/>
              </a:rPr>
            </a:br>
            <a:r>
              <a:rPr lang="fr-FR" sz="1000" b="1" dirty="0">
                <a:solidFill>
                  <a:srgbClr val="FFC000"/>
                </a:solidFill>
                <a:latin typeface="Arial"/>
              </a:rPr>
              <a:t>  </a:t>
            </a:r>
            <a:endParaRPr lang="fr-FR" sz="1000" dirty="0">
              <a:solidFill>
                <a:srgbClr val="FFC000"/>
              </a:solidFill>
              <a:latin typeface="Arial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1949664" y="5900322"/>
            <a:ext cx="2855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263"/>
            <a:r>
              <a:rPr lang="fr-FR" sz="1000" b="1" dirty="0">
                <a:solidFill>
                  <a:srgbClr val="0098CC"/>
                </a:solidFill>
                <a:latin typeface="Arial"/>
              </a:rPr>
              <a:t>Les gens comptent autant que les résultats</a:t>
            </a:r>
            <a:endParaRPr lang="fr-FR" sz="1000" dirty="0">
              <a:solidFill>
                <a:srgbClr val="0098CC"/>
              </a:solidFill>
              <a:latin typeface="Arial"/>
            </a:endParaRPr>
          </a:p>
        </p:txBody>
      </p:sp>
      <p:sp>
        <p:nvSpPr>
          <p:cNvPr id="78" name="Freeform 19"/>
          <p:cNvSpPr>
            <a:spLocks/>
          </p:cNvSpPr>
          <p:nvPr/>
        </p:nvSpPr>
        <p:spPr bwMode="auto">
          <a:xfrm>
            <a:off x="4610391" y="2680286"/>
            <a:ext cx="422088" cy="373427"/>
          </a:xfrm>
          <a:custGeom>
            <a:avLst/>
            <a:gdLst>
              <a:gd name="T0" fmla="*/ 138 w 165"/>
              <a:gd name="T1" fmla="*/ 56 h 165"/>
              <a:gd name="T2" fmla="*/ 117 w 165"/>
              <a:gd name="T3" fmla="*/ 73 h 165"/>
              <a:gd name="T4" fmla="*/ 96 w 165"/>
              <a:gd name="T5" fmla="*/ 52 h 165"/>
              <a:gd name="T6" fmla="*/ 114 w 165"/>
              <a:gd name="T7" fmla="*/ 31 h 165"/>
              <a:gd name="T8" fmla="*/ 83 w 165"/>
              <a:gd name="T9" fmla="*/ 0 h 165"/>
              <a:gd name="T10" fmla="*/ 51 w 165"/>
              <a:gd name="T11" fmla="*/ 31 h 165"/>
              <a:gd name="T12" fmla="*/ 31 w 165"/>
              <a:gd name="T13" fmla="*/ 12 h 165"/>
              <a:gd name="T14" fmla="*/ 11 w 165"/>
              <a:gd name="T15" fmla="*/ 33 h 165"/>
              <a:gd name="T16" fmla="*/ 29 w 165"/>
              <a:gd name="T17" fmla="*/ 53 h 165"/>
              <a:gd name="T18" fmla="*/ 0 w 165"/>
              <a:gd name="T19" fmla="*/ 83 h 165"/>
              <a:gd name="T20" fmla="*/ 83 w 165"/>
              <a:gd name="T21" fmla="*/ 165 h 165"/>
              <a:gd name="T22" fmla="*/ 165 w 165"/>
              <a:gd name="T23" fmla="*/ 83 h 165"/>
              <a:gd name="T24" fmla="*/ 138 w 165"/>
              <a:gd name="T25" fmla="*/ 56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5" h="165">
                <a:moveTo>
                  <a:pt x="138" y="56"/>
                </a:moveTo>
                <a:cubicBezTo>
                  <a:pt x="136" y="65"/>
                  <a:pt x="128" y="73"/>
                  <a:pt x="117" y="73"/>
                </a:cubicBezTo>
                <a:cubicBezTo>
                  <a:pt x="105" y="73"/>
                  <a:pt x="96" y="64"/>
                  <a:pt x="96" y="52"/>
                </a:cubicBezTo>
                <a:cubicBezTo>
                  <a:pt x="96" y="42"/>
                  <a:pt x="104" y="33"/>
                  <a:pt x="114" y="31"/>
                </a:cubicBezTo>
                <a:cubicBezTo>
                  <a:pt x="83" y="0"/>
                  <a:pt x="83" y="0"/>
                  <a:pt x="83" y="0"/>
                </a:cubicBezTo>
                <a:cubicBezTo>
                  <a:pt x="51" y="31"/>
                  <a:pt x="51" y="31"/>
                  <a:pt x="51" y="31"/>
                </a:cubicBezTo>
                <a:cubicBezTo>
                  <a:pt x="51" y="21"/>
                  <a:pt x="42" y="12"/>
                  <a:pt x="31" y="12"/>
                </a:cubicBezTo>
                <a:cubicBezTo>
                  <a:pt x="20" y="12"/>
                  <a:pt x="11" y="22"/>
                  <a:pt x="11" y="33"/>
                </a:cubicBezTo>
                <a:cubicBezTo>
                  <a:pt x="11" y="44"/>
                  <a:pt x="19" y="52"/>
                  <a:pt x="29" y="53"/>
                </a:cubicBezTo>
                <a:cubicBezTo>
                  <a:pt x="0" y="83"/>
                  <a:pt x="0" y="83"/>
                  <a:pt x="0" y="83"/>
                </a:cubicBezTo>
                <a:cubicBezTo>
                  <a:pt x="83" y="165"/>
                  <a:pt x="83" y="165"/>
                  <a:pt x="83" y="165"/>
                </a:cubicBezTo>
                <a:cubicBezTo>
                  <a:pt x="165" y="83"/>
                  <a:pt x="165" y="83"/>
                  <a:pt x="165" y="83"/>
                </a:cubicBezTo>
                <a:cubicBezTo>
                  <a:pt x="138" y="56"/>
                  <a:pt x="138" y="56"/>
                  <a:pt x="138" y="56"/>
                </a:cubicBezTo>
              </a:path>
            </a:pathLst>
          </a:custGeom>
          <a:noFill/>
          <a:ln w="12700" cap="rnd">
            <a:solidFill>
              <a:srgbClr val="00206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normalizeH="0" baseline="0" noProof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670914" y="2451911"/>
            <a:ext cx="2566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7263"/>
            <a:r>
              <a:rPr lang="fr-FR" sz="1000" b="1" dirty="0">
                <a:solidFill>
                  <a:srgbClr val="002060"/>
                </a:solidFill>
                <a:latin typeface="Arial"/>
              </a:rPr>
              <a:t>Une manière unique de travailler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5148785" y="4010548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7263"/>
            <a:r>
              <a:rPr lang="fr-FR" sz="1000" b="1" dirty="0">
                <a:solidFill>
                  <a:srgbClr val="BA0065"/>
                </a:solidFill>
                <a:latin typeface="Arial"/>
              </a:rPr>
              <a:t> 7 valeurs</a:t>
            </a:r>
            <a:endParaRPr lang="fr-FR" sz="1000" dirty="0">
              <a:solidFill>
                <a:srgbClr val="BA0065"/>
              </a:solid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7080" y="474129"/>
            <a:ext cx="326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/>
            <a:r>
              <a:rPr lang="fr-FR" b="1" dirty="0" err="1">
                <a:solidFill>
                  <a:srgbClr val="0098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Capgemini</a:t>
            </a:r>
            <a:r>
              <a:rPr lang="fr-FR" b="1" dirty="0">
                <a:solidFill>
                  <a:srgbClr val="0098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en un coup d’</a:t>
            </a:r>
            <a:r>
              <a:rPr lang="fr-FR" b="1" dirty="0" err="1">
                <a:solidFill>
                  <a:srgbClr val="0098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oeil</a:t>
            </a:r>
            <a:endParaRPr lang="fr-FR" b="1" dirty="0">
              <a:solidFill>
                <a:srgbClr val="0098CC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94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fr-FR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Angular</a:t>
            </a:r>
            <a:r>
              <a:rPr lang="fr-FR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F0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65432" y="2101900"/>
            <a:ext cx="6586489" cy="3785419"/>
          </a:xfrm>
        </p:spPr>
        <p:txBody>
          <a:bodyPr>
            <a:noAutofit/>
          </a:bodyPr>
          <a:lstStyle/>
          <a:p>
            <a:pPr>
              <a:buClr>
                <a:srgbClr val="FF531D"/>
              </a:buClr>
            </a:pPr>
            <a:r>
              <a:rPr lang="fr-FR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>
              <a:buClr>
                <a:srgbClr val="FF531D"/>
              </a:buClr>
            </a:pPr>
            <a:r>
              <a:rPr lang="fr-FR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Qu’est-ce que c’est? </a:t>
            </a:r>
          </a:p>
          <a:p>
            <a:pPr>
              <a:buClr>
                <a:srgbClr val="FF531D"/>
              </a:buClr>
            </a:pPr>
            <a:r>
              <a:rPr lang="fr-FR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Pourquoi utiliser </a:t>
            </a:r>
            <a:r>
              <a:rPr lang="fr-FR" sz="20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Angular</a:t>
            </a:r>
            <a:endParaRPr lang="fr-FR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fr-FR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points forts / faibles</a:t>
            </a:r>
            <a:endParaRPr lang="fr-FR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FF531D"/>
              </a:buClr>
            </a:pPr>
            <a:r>
              <a:rPr lang="fr-FR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Concepts</a:t>
            </a:r>
            <a:r>
              <a:rPr lang="fr-FR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/>
            <a:r>
              <a:rPr lang="fr-FR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Vues </a:t>
            </a:r>
          </a:p>
          <a:p>
            <a:pPr lvl="1"/>
            <a:r>
              <a:rPr lang="fr-FR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Composants</a:t>
            </a:r>
          </a:p>
          <a:p>
            <a:pPr lvl="1"/>
            <a:r>
              <a:rPr lang="fr-FR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Services</a:t>
            </a:r>
          </a:p>
          <a:p>
            <a:pPr lvl="1"/>
            <a:r>
              <a:rPr lang="fr-FR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Directives et Filtres</a:t>
            </a:r>
          </a:p>
          <a:p>
            <a:pPr lvl="1"/>
            <a:r>
              <a:rPr lang="fr-FR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Routage</a:t>
            </a:r>
          </a:p>
          <a:p>
            <a:pPr>
              <a:buClr>
                <a:srgbClr val="FF531D"/>
              </a:buClr>
            </a:pPr>
            <a:r>
              <a:rPr lang="fr-FR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Créer notre première application</a:t>
            </a:r>
          </a:p>
          <a:p>
            <a:pPr>
              <a:buClr>
                <a:srgbClr val="FF531D"/>
              </a:buClr>
            </a:pPr>
            <a:r>
              <a:rPr lang="fr-FR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Structure d’une application</a:t>
            </a:r>
          </a:p>
          <a:p>
            <a:pPr>
              <a:buClr>
                <a:srgbClr val="FF531D"/>
              </a:buClr>
            </a:pPr>
            <a:r>
              <a:rPr lang="fr-FR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Outils</a:t>
            </a:r>
          </a:p>
        </p:txBody>
      </p:sp>
      <p:pic>
        <p:nvPicPr>
          <p:cNvPr id="18" name="Image 17" descr="Une image contenant signe, extérieur, texte&#10;&#10;Description générée avec un niveau de confiance très élevé">
            <a:extLst>
              <a:ext uri="{FF2B5EF4-FFF2-40B4-BE49-F238E27FC236}">
                <a16:creationId xmlns:a16="http://schemas.microsoft.com/office/drawing/2014/main" id="{49E7824A-1C52-48A8-8F30-6DC87EADC4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36" y="1112053"/>
            <a:ext cx="4633894" cy="46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FF304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fr-FR" b="1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Angular</a:t>
            </a:r>
            <a:r>
              <a:rPr lang="fr-FR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Qu’est-ce que c’est?</a:t>
            </a:r>
          </a:p>
        </p:txBody>
      </p:sp>
      <p:pic>
        <p:nvPicPr>
          <p:cNvPr id="11" name="Picture 2" descr="Résultat de recherche d'images pour &quot;pc ic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575" y="2119963"/>
            <a:ext cx="2539682" cy="25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393309" y="2606132"/>
            <a:ext cx="183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SERVEUR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0554" y="2863913"/>
            <a:ext cx="968312" cy="750265"/>
          </a:xfrm>
          <a:prstGeom prst="rect">
            <a:avLst/>
          </a:prstGeom>
          <a:solidFill>
            <a:srgbClr val="FFC000"/>
          </a:solidFill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841845" y="4375351"/>
            <a:ext cx="183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53" y="5436742"/>
            <a:ext cx="1279348" cy="113618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14" y="-690561"/>
            <a:ext cx="3071812" cy="307181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623078" y="2542954"/>
            <a:ext cx="1550735" cy="1276375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1" name="Nuage 20"/>
          <p:cNvSpPr/>
          <p:nvPr/>
        </p:nvSpPr>
        <p:spPr>
          <a:xfrm>
            <a:off x="302345" y="2043136"/>
            <a:ext cx="1533525" cy="513191"/>
          </a:xfrm>
          <a:prstGeom prst="cloud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 descr="Une image contenant signe, extérieur, texte&#10;&#10;Description générée avec un niveau de confiance très élevé">
            <a:extLst>
              <a:ext uri="{FF2B5EF4-FFF2-40B4-BE49-F238E27FC236}">
                <a16:creationId xmlns:a16="http://schemas.microsoft.com/office/drawing/2014/main" id="{4D1D1EFC-E5B5-4BBF-BFC2-47CE39890C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224" y="-268070"/>
            <a:ext cx="2226830" cy="2226830"/>
          </a:xfrm>
          <a:prstGeom prst="rect">
            <a:avLst/>
          </a:prstGeom>
        </p:spPr>
      </p:pic>
      <p:pic>
        <p:nvPicPr>
          <p:cNvPr id="23" name="Image 22" descr="Une image contenant signe, extérieur, texte&#10;&#10;Description générée avec un niveau de confiance très élevé">
            <a:extLst>
              <a:ext uri="{FF2B5EF4-FFF2-40B4-BE49-F238E27FC236}">
                <a16:creationId xmlns:a16="http://schemas.microsoft.com/office/drawing/2014/main" id="{F8E6F373-A553-4ABB-A099-3F206089D5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71" y="2522634"/>
            <a:ext cx="1279348" cy="127934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C02BE32-B9EF-4DA2-8F62-9E9FA36060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992" y="5337625"/>
            <a:ext cx="1347108" cy="1347108"/>
          </a:xfrm>
          <a:prstGeom prst="rect">
            <a:avLst/>
          </a:prstGeom>
        </p:spPr>
      </p:pic>
      <p:pic>
        <p:nvPicPr>
          <p:cNvPr id="24" name="Image 23" descr="Une image contenant signe, extérieur, texte&#10;&#10;Description générée avec un niveau de confiance très élevé">
            <a:extLst>
              <a:ext uri="{FF2B5EF4-FFF2-40B4-BE49-F238E27FC236}">
                <a16:creationId xmlns:a16="http://schemas.microsoft.com/office/drawing/2014/main" id="{12068076-E3F6-4042-A582-088E04D3C0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4" y="5436742"/>
            <a:ext cx="1279348" cy="1279348"/>
          </a:xfrm>
          <a:prstGeom prst="rect">
            <a:avLst/>
          </a:prstGeom>
        </p:spPr>
      </p:pic>
      <p:pic>
        <p:nvPicPr>
          <p:cNvPr id="25" name="Image 24" descr="Une image contenant signe, extérieur, texte&#10;&#10;Description générée avec un niveau de confiance très élevé">
            <a:extLst>
              <a:ext uri="{FF2B5EF4-FFF2-40B4-BE49-F238E27FC236}">
                <a16:creationId xmlns:a16="http://schemas.microsoft.com/office/drawing/2014/main" id="{F2DA92DB-14E4-4E5F-8898-1588DF0F73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615" y="2176343"/>
            <a:ext cx="1279348" cy="127934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D563E7E-4EF8-41C2-998A-90759B5E68D2}"/>
              </a:ext>
            </a:extLst>
          </p:cNvPr>
          <p:cNvSpPr/>
          <p:nvPr/>
        </p:nvSpPr>
        <p:spPr>
          <a:xfrm>
            <a:off x="8962133" y="5356710"/>
            <a:ext cx="968312" cy="750265"/>
          </a:xfrm>
          <a:prstGeom prst="rect">
            <a:avLst/>
          </a:prstGeom>
          <a:solidFill>
            <a:srgbClr val="FFC000"/>
          </a:solidFill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59744C61-A19D-4A6B-B0C8-C0ED2353D021}"/>
              </a:ext>
            </a:extLst>
          </p:cNvPr>
          <p:cNvSpPr/>
          <p:nvPr/>
        </p:nvSpPr>
        <p:spPr>
          <a:xfrm>
            <a:off x="9207673" y="3404661"/>
            <a:ext cx="477231" cy="1894145"/>
          </a:xfrm>
          <a:prstGeom prst="downArrow">
            <a:avLst/>
          </a:prstGeom>
          <a:solidFill>
            <a:srgbClr val="95E616"/>
          </a:solidFill>
          <a:ln>
            <a:solidFill>
              <a:srgbClr val="95E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8F713A62-511C-4BB4-A683-D83CA50D86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3748" y="3849350"/>
            <a:ext cx="1165082" cy="90347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68D3BAA-B98E-4E8D-8860-995220FD522C}"/>
              </a:ext>
            </a:extLst>
          </p:cNvPr>
          <p:cNvSpPr txBox="1"/>
          <p:nvPr/>
        </p:nvSpPr>
        <p:spPr>
          <a:xfrm>
            <a:off x="10099777" y="3979938"/>
            <a:ext cx="132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Compilé en JavaScript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F24C266-65B0-4852-B1FB-F43B77E2F1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268" y="5337625"/>
            <a:ext cx="1329348" cy="13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4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20" grpId="0" animBg="1"/>
      <p:bldP spid="21" grpId="0" animBg="1"/>
      <p:bldP spid="26" grpId="0" animBg="1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FF304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Points forts / faibles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fr-FR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14" y="-690561"/>
            <a:ext cx="3071812" cy="3071812"/>
          </a:xfrm>
          <a:prstGeom prst="rect">
            <a:avLst/>
          </a:prstGeom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4418"/>
              </p:ext>
            </p:extLst>
          </p:nvPr>
        </p:nvGraphicFramePr>
        <p:xfrm>
          <a:off x="1011266" y="2409419"/>
          <a:ext cx="10206082" cy="356829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03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3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37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Points Forts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Points Faibles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665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Simplicité dans l’écriture d’application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dirty="0"/>
                        <a:t>JavaScript</a:t>
                      </a:r>
                      <a:r>
                        <a:rPr lang="fr-FR" baseline="0" dirty="0"/>
                        <a:t> difficile à aborder si on n’y est pas habitué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464"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DataBinding</a:t>
                      </a:r>
                      <a:r>
                        <a:rPr lang="fr-FR" dirty="0"/>
                        <a:t> + Rendre l’HTML dynamique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baseline="0" dirty="0"/>
                        <a:t>Si on veut des comportements différents de ce qui ont été créé par défaut, ça va être peu plus compliqué de les mettre en place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464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Feuille de route</a:t>
                      </a:r>
                      <a:r>
                        <a:rPr lang="fr-FR" baseline="0" dirty="0"/>
                        <a:t> riche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V2 différente de V1</a:t>
                      </a:r>
                      <a:r>
                        <a:rPr lang="fr-FR" baseline="0" dirty="0"/>
                        <a:t> …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464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Grande communauté</a:t>
                      </a:r>
                      <a:r>
                        <a:rPr lang="fr-FR" baseline="0" dirty="0"/>
                        <a:t> – Porté par Google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464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Code réutilisable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464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Moins de lignes de code que l’HTML</a:t>
                      </a:r>
                      <a:r>
                        <a:rPr lang="fr-FR" baseline="0" dirty="0"/>
                        <a:t> standard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Image 5" descr="Une image contenant signe, extérieur, texte&#10;&#10;Description générée avec un niveau de confiance très élevé">
            <a:extLst>
              <a:ext uri="{FF2B5EF4-FFF2-40B4-BE49-F238E27FC236}">
                <a16:creationId xmlns:a16="http://schemas.microsoft.com/office/drawing/2014/main" id="{C181FCCF-0352-4367-9832-AC3AAB11BB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224" y="-268070"/>
            <a:ext cx="2226830" cy="22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FF304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Framework 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824223" y="2352247"/>
            <a:ext cx="2560320" cy="612648"/>
          </a:xfrm>
          <a:prstGeom prst="rect">
            <a:avLst/>
          </a:prstGeom>
          <a:solidFill>
            <a:srgbClr val="12ABDB"/>
          </a:solidFill>
          <a:ln>
            <a:solidFill>
              <a:srgbClr val="12ABD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Modèle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2193" y="3884962"/>
            <a:ext cx="2560320" cy="612648"/>
          </a:xfrm>
          <a:prstGeom prst="rect">
            <a:avLst/>
          </a:prstGeom>
          <a:solidFill>
            <a:srgbClr val="12ABDB"/>
          </a:solidFill>
          <a:ln>
            <a:solidFill>
              <a:srgbClr val="12ABD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Vue</a:t>
            </a:r>
          </a:p>
        </p:txBody>
      </p:sp>
      <p:sp>
        <p:nvSpPr>
          <p:cNvPr id="6" name="Rectangle 5"/>
          <p:cNvSpPr/>
          <p:nvPr/>
        </p:nvSpPr>
        <p:spPr>
          <a:xfrm>
            <a:off x="8117968" y="3884962"/>
            <a:ext cx="2560320" cy="612648"/>
          </a:xfrm>
          <a:prstGeom prst="rect">
            <a:avLst/>
          </a:prstGeom>
          <a:solidFill>
            <a:srgbClr val="12ABDB"/>
          </a:solidFill>
          <a:ln>
            <a:solidFill>
              <a:srgbClr val="12ABD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Contrôleur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241036" y="5207699"/>
            <a:ext cx="1709928" cy="969264"/>
          </a:xfrm>
          <a:prstGeom prst="ellipse">
            <a:avLst/>
          </a:prstGeom>
          <a:solidFill>
            <a:srgbClr val="95E616"/>
          </a:solidFill>
          <a:ln>
            <a:solidFill>
              <a:srgbClr val="95E61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Utilisateur</a:t>
            </a:r>
          </a:p>
        </p:txBody>
      </p:sp>
      <p:cxnSp>
        <p:nvCxnSpPr>
          <p:cNvPr id="11" name="Connecteur en arc 10"/>
          <p:cNvCxnSpPr>
            <a:stCxn id="4" idx="1"/>
            <a:endCxn id="5" idx="0"/>
          </p:cNvCxnSpPr>
          <p:nvPr/>
        </p:nvCxnSpPr>
        <p:spPr>
          <a:xfrm rot="10800000" flipV="1">
            <a:off x="2832353" y="2658570"/>
            <a:ext cx="1991870" cy="1226391"/>
          </a:xfrm>
          <a:prstGeom prst="curvedConnector2">
            <a:avLst/>
          </a:prstGeom>
          <a:ln w="28575">
            <a:solidFill>
              <a:srgbClr val="2B0A3D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necteur en arc 11"/>
          <p:cNvCxnSpPr>
            <a:stCxn id="5" idx="2"/>
            <a:endCxn id="8" idx="2"/>
          </p:cNvCxnSpPr>
          <p:nvPr/>
        </p:nvCxnSpPr>
        <p:spPr>
          <a:xfrm rot="16200000" flipH="1">
            <a:off x="3439334" y="3890628"/>
            <a:ext cx="1194721" cy="2408683"/>
          </a:xfrm>
          <a:prstGeom prst="curvedConnector2">
            <a:avLst/>
          </a:prstGeom>
          <a:ln w="28575">
            <a:solidFill>
              <a:srgbClr val="2B0A3D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en arc 14"/>
          <p:cNvCxnSpPr>
            <a:stCxn id="8" idx="6"/>
            <a:endCxn id="6" idx="2"/>
          </p:cNvCxnSpPr>
          <p:nvPr/>
        </p:nvCxnSpPr>
        <p:spPr>
          <a:xfrm flipV="1">
            <a:off x="6950964" y="4497610"/>
            <a:ext cx="2447164" cy="1194721"/>
          </a:xfrm>
          <a:prstGeom prst="curvedConnector2">
            <a:avLst/>
          </a:prstGeom>
          <a:ln w="28575">
            <a:solidFill>
              <a:srgbClr val="2B0A3D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Connecteur en arc 17"/>
          <p:cNvCxnSpPr>
            <a:stCxn id="6" idx="0"/>
            <a:endCxn id="4" idx="3"/>
          </p:cNvCxnSpPr>
          <p:nvPr/>
        </p:nvCxnSpPr>
        <p:spPr>
          <a:xfrm rot="16200000" flipV="1">
            <a:off x="7778141" y="2264974"/>
            <a:ext cx="1226391" cy="2013585"/>
          </a:xfrm>
          <a:prstGeom prst="curvedConnector2">
            <a:avLst/>
          </a:prstGeom>
          <a:ln w="28575">
            <a:solidFill>
              <a:srgbClr val="2B0A3D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225358" y="2902434"/>
            <a:ext cx="1161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M.à.j</a:t>
            </a:r>
            <a:r>
              <a:rPr lang="fr-FR" dirty="0"/>
              <a:t>.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225358" y="5198555"/>
            <a:ext cx="1161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présentée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7950707" y="5198555"/>
            <a:ext cx="1161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950707" y="2904062"/>
            <a:ext cx="1161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Manipule</a:t>
            </a: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14" y="-690561"/>
            <a:ext cx="3071812" cy="3071812"/>
          </a:xfrm>
          <a:prstGeom prst="rect">
            <a:avLst/>
          </a:prstGeom>
        </p:spPr>
      </p:pic>
      <p:pic>
        <p:nvPicPr>
          <p:cNvPr id="17" name="Image 16" descr="Une image contenant signe, extérieur, texte&#10;&#10;Description générée avec un niveau de confiance très élevé">
            <a:extLst>
              <a:ext uri="{FF2B5EF4-FFF2-40B4-BE49-F238E27FC236}">
                <a16:creationId xmlns:a16="http://schemas.microsoft.com/office/drawing/2014/main" id="{1384FCE1-26D2-45C5-ACAD-A027A3910C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224" y="-268070"/>
            <a:ext cx="2226830" cy="22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9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FF304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Angular</a:t>
            </a:r>
            <a:r>
              <a:rPr lang="fr-FR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5 Concepts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Composants</a:t>
            </a:r>
          </a:p>
          <a:p>
            <a:r>
              <a:rPr lang="fr-FR" dirty="0"/>
              <a:t>Vues</a:t>
            </a:r>
          </a:p>
          <a:p>
            <a:r>
              <a:rPr lang="fr-F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Binding</a:t>
            </a:r>
          </a:p>
          <a:p>
            <a:r>
              <a:rPr lang="fr-FR" dirty="0"/>
              <a:t>Services</a:t>
            </a:r>
          </a:p>
          <a:p>
            <a:r>
              <a:rPr lang="fr-FR" dirty="0"/>
              <a:t>Modules</a:t>
            </a:r>
            <a:endParaRPr lang="fr-F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Directives et Filtres </a:t>
            </a:r>
          </a:p>
          <a:p>
            <a:r>
              <a:rPr lang="fr-F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Routage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14" y="-690561"/>
            <a:ext cx="3071812" cy="3071812"/>
          </a:xfrm>
          <a:prstGeom prst="rect">
            <a:avLst/>
          </a:prstGeom>
        </p:spPr>
      </p:pic>
      <p:pic>
        <p:nvPicPr>
          <p:cNvPr id="5" name="Image 4" descr="Une image contenant signe, extérieur, texte&#10;&#10;Description générée avec un niveau de confiance très élevé">
            <a:extLst>
              <a:ext uri="{FF2B5EF4-FFF2-40B4-BE49-F238E27FC236}">
                <a16:creationId xmlns:a16="http://schemas.microsoft.com/office/drawing/2014/main" id="{EF12E622-FA3E-4F36-8ADB-9590075DB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224" y="-268070"/>
            <a:ext cx="2226830" cy="22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2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FF304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Architecture </a:t>
            </a: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14" y="-690561"/>
            <a:ext cx="3071812" cy="3071812"/>
          </a:xfrm>
          <a:prstGeom prst="rect">
            <a:avLst/>
          </a:prstGeom>
        </p:spPr>
      </p:pic>
      <p:pic>
        <p:nvPicPr>
          <p:cNvPr id="17" name="Image 16" descr="Une image contenant signe, extérieur, texte&#10;&#10;Description générée avec un niveau de confiance très élevé">
            <a:extLst>
              <a:ext uri="{FF2B5EF4-FFF2-40B4-BE49-F238E27FC236}">
                <a16:creationId xmlns:a16="http://schemas.microsoft.com/office/drawing/2014/main" id="{1384FCE1-26D2-45C5-ACAD-A027A3910C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224" y="-268070"/>
            <a:ext cx="2226830" cy="22268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5DBD68-9503-4C9E-A5A0-3B12B08F5CF8}"/>
              </a:ext>
            </a:extLst>
          </p:cNvPr>
          <p:cNvSpPr/>
          <p:nvPr/>
        </p:nvSpPr>
        <p:spPr>
          <a:xfrm>
            <a:off x="5532120" y="2101000"/>
            <a:ext cx="1452880" cy="1617560"/>
          </a:xfrm>
          <a:prstGeom prst="rect">
            <a:avLst/>
          </a:prstGeom>
          <a:solidFill>
            <a:srgbClr val="95E616"/>
          </a:solidFill>
          <a:ln>
            <a:solidFill>
              <a:srgbClr val="95E61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900" b="1" dirty="0"/>
              <a:t>Template</a:t>
            </a:r>
          </a:p>
          <a:p>
            <a:pPr algn="ctr"/>
            <a:endParaRPr lang="fr-FR" dirty="0"/>
          </a:p>
          <a:p>
            <a:pPr algn="ctr"/>
            <a:r>
              <a:rPr lang="fr-FR" sz="3200" b="1" dirty="0"/>
              <a:t>&lt; &gt;</a:t>
            </a:r>
            <a:endParaRPr lang="fr-FR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7FD8B1-6390-46AF-87E9-F1B78EBDDCE9}"/>
              </a:ext>
            </a:extLst>
          </p:cNvPr>
          <p:cNvSpPr/>
          <p:nvPr/>
        </p:nvSpPr>
        <p:spPr>
          <a:xfrm>
            <a:off x="5532120" y="4772763"/>
            <a:ext cx="1452880" cy="1617560"/>
          </a:xfrm>
          <a:prstGeom prst="rect">
            <a:avLst/>
          </a:prstGeom>
          <a:solidFill>
            <a:srgbClr val="95E616"/>
          </a:solidFill>
          <a:ln>
            <a:solidFill>
              <a:srgbClr val="95E61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900" b="1" dirty="0"/>
              <a:t>Composants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26" name="Espace réservé du contenu 9">
            <a:extLst>
              <a:ext uri="{FF2B5EF4-FFF2-40B4-BE49-F238E27FC236}">
                <a16:creationId xmlns:a16="http://schemas.microsoft.com/office/drawing/2014/main" id="{268A70FD-6188-4CDB-BC81-86507BCDC4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25" y="5281454"/>
            <a:ext cx="1108869" cy="1108869"/>
          </a:xfrm>
          <a:prstGeom prst="rect">
            <a:avLst/>
          </a:prstGeom>
        </p:spPr>
      </p:pic>
      <p:sp>
        <p:nvSpPr>
          <p:cNvPr id="42" name="Arc 41">
            <a:extLst>
              <a:ext uri="{FF2B5EF4-FFF2-40B4-BE49-F238E27FC236}">
                <a16:creationId xmlns:a16="http://schemas.microsoft.com/office/drawing/2014/main" id="{CEEE7F69-91E7-47E4-9D28-E5AE74000683}"/>
              </a:ext>
            </a:extLst>
          </p:cNvPr>
          <p:cNvSpPr/>
          <p:nvPr/>
        </p:nvSpPr>
        <p:spPr>
          <a:xfrm>
            <a:off x="6004560" y="2805756"/>
            <a:ext cx="2407920" cy="2904164"/>
          </a:xfrm>
          <a:prstGeom prst="arc">
            <a:avLst>
              <a:gd name="adj1" fmla="val 15777136"/>
              <a:gd name="adj2" fmla="val 5875911"/>
            </a:avLst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7CA15235-BAF0-4839-A1B6-BC0A4113D527}"/>
              </a:ext>
            </a:extLst>
          </p:cNvPr>
          <p:cNvSpPr/>
          <p:nvPr/>
        </p:nvSpPr>
        <p:spPr>
          <a:xfrm rot="10800000">
            <a:off x="4155440" y="2805756"/>
            <a:ext cx="2407920" cy="2904164"/>
          </a:xfrm>
          <a:prstGeom prst="arc">
            <a:avLst>
              <a:gd name="adj1" fmla="val 15777136"/>
              <a:gd name="adj2" fmla="val 5875911"/>
            </a:avLst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3D7C673-B158-4A35-9880-D40C22FD8A7B}"/>
              </a:ext>
            </a:extLst>
          </p:cNvPr>
          <p:cNvSpPr txBox="1"/>
          <p:nvPr/>
        </p:nvSpPr>
        <p:spPr>
          <a:xfrm>
            <a:off x="8442960" y="3888506"/>
            <a:ext cx="1161288" cy="646331"/>
          </a:xfrm>
          <a:prstGeom prst="rect">
            <a:avLst/>
          </a:prstGeom>
          <a:solidFill>
            <a:schemeClr val="bg1"/>
          </a:solidFill>
          <a:ln>
            <a:solidFill>
              <a:srgbClr val="12ABDB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Event Binding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053D46C-8A1B-4E45-A16A-E5249D7766B6}"/>
              </a:ext>
            </a:extLst>
          </p:cNvPr>
          <p:cNvSpPr txBox="1"/>
          <p:nvPr/>
        </p:nvSpPr>
        <p:spPr>
          <a:xfrm>
            <a:off x="2956560" y="3888505"/>
            <a:ext cx="1161288" cy="646331"/>
          </a:xfrm>
          <a:prstGeom prst="rect">
            <a:avLst/>
          </a:prstGeom>
          <a:solidFill>
            <a:schemeClr val="bg1"/>
          </a:solidFill>
          <a:ln>
            <a:solidFill>
              <a:srgbClr val="12ABDB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Property Binding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3B9957-9B8F-4A38-B7F9-A8C318D87F3B}"/>
              </a:ext>
            </a:extLst>
          </p:cNvPr>
          <p:cNvSpPr/>
          <p:nvPr/>
        </p:nvSpPr>
        <p:spPr>
          <a:xfrm>
            <a:off x="10185400" y="2803741"/>
            <a:ext cx="1452880" cy="837143"/>
          </a:xfrm>
          <a:prstGeom prst="rect">
            <a:avLst/>
          </a:prstGeom>
          <a:solidFill>
            <a:srgbClr val="12ABDB"/>
          </a:solidFill>
          <a:ln>
            <a:solidFill>
              <a:srgbClr val="95E61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900" b="1" dirty="0"/>
              <a:t>Directive</a:t>
            </a:r>
          </a:p>
          <a:p>
            <a:pPr algn="ctr"/>
            <a:r>
              <a:rPr lang="fr-FR" sz="3200" b="1" dirty="0"/>
              <a:t>{ }</a:t>
            </a:r>
            <a:endParaRPr lang="fr-FR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4051D0-2A10-4B5D-A967-745C56B34532}"/>
              </a:ext>
            </a:extLst>
          </p:cNvPr>
          <p:cNvSpPr/>
          <p:nvPr/>
        </p:nvSpPr>
        <p:spPr>
          <a:xfrm>
            <a:off x="472439" y="4216400"/>
            <a:ext cx="1899921" cy="2479040"/>
          </a:xfrm>
          <a:prstGeom prst="rect">
            <a:avLst/>
          </a:prstGeom>
          <a:noFill/>
          <a:ln w="38100">
            <a:solidFill>
              <a:srgbClr val="FF304C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Template</a:t>
            </a:r>
          </a:p>
          <a:p>
            <a:pPr algn="ctr"/>
            <a:endParaRPr lang="fr-FR" dirty="0"/>
          </a:p>
          <a:p>
            <a:pPr algn="ctr"/>
            <a:r>
              <a:rPr lang="fr-FR" b="1" dirty="0" err="1">
                <a:solidFill>
                  <a:schemeClr val="tx1"/>
                </a:solidFill>
              </a:rPr>
              <a:t>Injector</a:t>
            </a:r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31CD84-83D8-4202-86AE-A3DAF8675E46}"/>
              </a:ext>
            </a:extLst>
          </p:cNvPr>
          <p:cNvSpPr/>
          <p:nvPr/>
        </p:nvSpPr>
        <p:spPr>
          <a:xfrm>
            <a:off x="722072" y="4751812"/>
            <a:ext cx="1407160" cy="789137"/>
          </a:xfrm>
          <a:prstGeom prst="rect">
            <a:avLst/>
          </a:prstGeom>
          <a:solidFill>
            <a:srgbClr val="CC3300"/>
          </a:solidFill>
          <a:ln w="28575">
            <a:solidFill>
              <a:srgbClr val="CC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Service</a:t>
            </a:r>
          </a:p>
          <a:p>
            <a:r>
              <a:rPr lang="fr-FR" dirty="0">
                <a:solidFill>
                  <a:schemeClr val="tx1"/>
                </a:solidFill>
              </a:rPr>
              <a:t>    </a:t>
            </a:r>
            <a:r>
              <a:rPr lang="fr-FR" sz="3200" dirty="0">
                <a:solidFill>
                  <a:schemeClr val="bg1"/>
                </a:solidFill>
              </a:rPr>
              <a:t>{      }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2" name="Espace réservé du contenu 9">
            <a:extLst>
              <a:ext uri="{FF2B5EF4-FFF2-40B4-BE49-F238E27FC236}">
                <a16:creationId xmlns:a16="http://schemas.microsoft.com/office/drawing/2014/main" id="{920F4788-8B0F-407B-81EE-AB566F71DB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14" y="5065101"/>
            <a:ext cx="594019" cy="594019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09F833C-19AC-4145-97AA-D20CB11D7130}"/>
              </a:ext>
            </a:extLst>
          </p:cNvPr>
          <p:cNvSpPr/>
          <p:nvPr/>
        </p:nvSpPr>
        <p:spPr>
          <a:xfrm>
            <a:off x="722072" y="5962249"/>
            <a:ext cx="594019" cy="599439"/>
          </a:xfrm>
          <a:prstGeom prst="rect">
            <a:avLst/>
          </a:prstGeom>
          <a:solidFill>
            <a:srgbClr val="CC3300"/>
          </a:solidFill>
          <a:ln w="28575">
            <a:solidFill>
              <a:srgbClr val="CC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CD599A-F5D6-4640-80D0-C125FB7F2DCA}"/>
              </a:ext>
            </a:extLst>
          </p:cNvPr>
          <p:cNvSpPr/>
          <p:nvPr/>
        </p:nvSpPr>
        <p:spPr>
          <a:xfrm>
            <a:off x="1535213" y="5962249"/>
            <a:ext cx="594019" cy="599439"/>
          </a:xfrm>
          <a:prstGeom prst="rect">
            <a:avLst/>
          </a:prstGeom>
          <a:solidFill>
            <a:srgbClr val="CC3300"/>
          </a:solidFill>
          <a:ln w="28575">
            <a:solidFill>
              <a:srgbClr val="CC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5" name="Espace réservé du contenu 9">
            <a:extLst>
              <a:ext uri="{FF2B5EF4-FFF2-40B4-BE49-F238E27FC236}">
                <a16:creationId xmlns:a16="http://schemas.microsoft.com/office/drawing/2014/main" id="{694CE75E-22E1-4398-B7E6-146CC242DD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72" y="5992729"/>
            <a:ext cx="594019" cy="594019"/>
          </a:xfrm>
          <a:prstGeom prst="rect">
            <a:avLst/>
          </a:prstGeom>
        </p:spPr>
      </p:pic>
      <p:pic>
        <p:nvPicPr>
          <p:cNvPr id="56" name="Espace réservé du contenu 9">
            <a:extLst>
              <a:ext uri="{FF2B5EF4-FFF2-40B4-BE49-F238E27FC236}">
                <a16:creationId xmlns:a16="http://schemas.microsoft.com/office/drawing/2014/main" id="{C3DBBA0A-9BFE-4AF1-90FC-FE72CEB9BF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13" y="6009145"/>
            <a:ext cx="594019" cy="59401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1132CE8-357C-40F5-943A-C03D14D347F0}"/>
              </a:ext>
            </a:extLst>
          </p:cNvPr>
          <p:cNvSpPr/>
          <p:nvPr/>
        </p:nvSpPr>
        <p:spPr>
          <a:xfrm>
            <a:off x="294641" y="1790199"/>
            <a:ext cx="1076960" cy="822960"/>
          </a:xfrm>
          <a:prstGeom prst="rect">
            <a:avLst/>
          </a:prstGeom>
          <a:noFill/>
          <a:ln w="38100">
            <a:solidFill>
              <a:srgbClr val="FF304C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Module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{ }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1F5F96-7C46-4EAC-9D60-4C0252017F5B}"/>
              </a:ext>
            </a:extLst>
          </p:cNvPr>
          <p:cNvSpPr/>
          <p:nvPr/>
        </p:nvSpPr>
        <p:spPr>
          <a:xfrm>
            <a:off x="1527251" y="1809228"/>
            <a:ext cx="1076960" cy="822960"/>
          </a:xfrm>
          <a:prstGeom prst="rect">
            <a:avLst/>
          </a:prstGeom>
          <a:noFill/>
          <a:ln w="38100">
            <a:solidFill>
              <a:srgbClr val="FF304C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Module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{ }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923DCF-EBC5-45C7-BEE9-FFE9DE0E1CA6}"/>
              </a:ext>
            </a:extLst>
          </p:cNvPr>
          <p:cNvSpPr/>
          <p:nvPr/>
        </p:nvSpPr>
        <p:spPr>
          <a:xfrm>
            <a:off x="294641" y="2778732"/>
            <a:ext cx="1076960" cy="822960"/>
          </a:xfrm>
          <a:prstGeom prst="rect">
            <a:avLst/>
          </a:prstGeom>
          <a:noFill/>
          <a:ln w="38100">
            <a:solidFill>
              <a:srgbClr val="FF304C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b="1" dirty="0">
                <a:solidFill>
                  <a:prstClr val="black"/>
                </a:solidFill>
              </a:rPr>
              <a:t>Module</a:t>
            </a:r>
          </a:p>
          <a:p>
            <a:pPr lvl="0" algn="ctr"/>
            <a:r>
              <a:rPr lang="fr-FR" sz="1400" b="1" dirty="0">
                <a:solidFill>
                  <a:prstClr val="black"/>
                </a:solidFill>
              </a:rPr>
              <a:t>Value</a:t>
            </a:r>
          </a:p>
          <a:p>
            <a:pPr lvl="0" algn="ctr"/>
            <a:r>
              <a:rPr lang="fr-FR" sz="1400" b="1" dirty="0">
                <a:solidFill>
                  <a:prstClr val="black"/>
                </a:solidFill>
              </a:rPr>
              <a:t>3,14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5C8D73-7C57-49EC-8FBA-1C5E9B51F5B4}"/>
              </a:ext>
            </a:extLst>
          </p:cNvPr>
          <p:cNvSpPr/>
          <p:nvPr/>
        </p:nvSpPr>
        <p:spPr>
          <a:xfrm>
            <a:off x="1518125" y="2771310"/>
            <a:ext cx="1086086" cy="822960"/>
          </a:xfrm>
          <a:prstGeom prst="rect">
            <a:avLst/>
          </a:prstGeom>
          <a:noFill/>
          <a:ln w="38100">
            <a:solidFill>
              <a:srgbClr val="FF304C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b="1" dirty="0">
                <a:solidFill>
                  <a:prstClr val="black"/>
                </a:solidFill>
              </a:rPr>
              <a:t>Module</a:t>
            </a:r>
          </a:p>
          <a:p>
            <a:pPr lvl="0" algn="ctr"/>
            <a:r>
              <a:rPr lang="fr-FR" sz="1400" b="1" dirty="0">
                <a:solidFill>
                  <a:prstClr val="black"/>
                </a:solidFill>
              </a:rPr>
              <a:t>Fn</a:t>
            </a:r>
          </a:p>
          <a:p>
            <a:pPr lvl="0" algn="ctr"/>
            <a:r>
              <a:rPr lang="fr-FR" sz="1400" b="1" dirty="0">
                <a:solidFill>
                  <a:prstClr val="black"/>
                </a:solidFill>
              </a:rPr>
              <a:t>ƛ</a:t>
            </a:r>
          </a:p>
        </p:txBody>
      </p:sp>
      <p:sp>
        <p:nvSpPr>
          <p:cNvPr id="43" name="Nuage 42">
            <a:extLst>
              <a:ext uri="{FF2B5EF4-FFF2-40B4-BE49-F238E27FC236}">
                <a16:creationId xmlns:a16="http://schemas.microsoft.com/office/drawing/2014/main" id="{78706D60-1ABD-4149-AEF3-AF29975F45EF}"/>
              </a:ext>
            </a:extLst>
          </p:cNvPr>
          <p:cNvSpPr/>
          <p:nvPr/>
        </p:nvSpPr>
        <p:spPr>
          <a:xfrm>
            <a:off x="5064758" y="3958220"/>
            <a:ext cx="2407920" cy="64283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2ABDB"/>
                </a:solidFill>
              </a:rPr>
              <a:t>Metadonnées</a:t>
            </a:r>
          </a:p>
        </p:txBody>
      </p:sp>
      <p:sp>
        <p:nvSpPr>
          <p:cNvPr id="62" name="Nuage 61">
            <a:extLst>
              <a:ext uri="{FF2B5EF4-FFF2-40B4-BE49-F238E27FC236}">
                <a16:creationId xmlns:a16="http://schemas.microsoft.com/office/drawing/2014/main" id="{27E9C100-94F1-4742-BBE4-193D68E337ED}"/>
              </a:ext>
            </a:extLst>
          </p:cNvPr>
          <p:cNvSpPr/>
          <p:nvPr/>
        </p:nvSpPr>
        <p:spPr>
          <a:xfrm>
            <a:off x="9563608" y="1987580"/>
            <a:ext cx="2407920" cy="64283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2ABDB"/>
                </a:solidFill>
              </a:rPr>
              <a:t>Metadonnées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8FE33893-22E2-4509-80FB-CEEDF26B8846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6812994" y="3220721"/>
            <a:ext cx="3372406" cy="1592"/>
          </a:xfrm>
          <a:prstGeom prst="straightConnector1">
            <a:avLst/>
          </a:prstGeom>
          <a:ln w="28575">
            <a:solidFill>
              <a:srgbClr val="FF531D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3A081A90-6612-4EEB-BCCC-7473669F0FB4}"/>
              </a:ext>
            </a:extLst>
          </p:cNvPr>
          <p:cNvCxnSpPr>
            <a:cxnSpLocks/>
            <a:stCxn id="52" idx="3"/>
            <a:endCxn id="26" idx="1"/>
          </p:cNvCxnSpPr>
          <p:nvPr/>
        </p:nvCxnSpPr>
        <p:spPr>
          <a:xfrm>
            <a:off x="1722833" y="5362111"/>
            <a:ext cx="3981292" cy="473778"/>
          </a:xfrm>
          <a:prstGeom prst="straightConnector1">
            <a:avLst/>
          </a:prstGeom>
          <a:ln w="28575">
            <a:solidFill>
              <a:srgbClr val="12ABDB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4633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7185</TotalTime>
  <Words>1268</Words>
  <Application>Microsoft Office PowerPoint</Application>
  <PresentationFormat>Grand écran</PresentationFormat>
  <Paragraphs>245</Paragraphs>
  <Slides>19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Tahoma</vt:lpstr>
      <vt:lpstr>Thème Office</vt:lpstr>
      <vt:lpstr>Présentation PowerPoint</vt:lpstr>
      <vt:lpstr>Présentation PowerPoint</vt:lpstr>
      <vt:lpstr>Book de stage </vt:lpstr>
      <vt:lpstr>  Angular 5</vt:lpstr>
      <vt:lpstr>  Angular: Qu’est-ce que c’est?</vt:lpstr>
      <vt:lpstr>Points forts / faibles</vt:lpstr>
      <vt:lpstr>  Framework MVC</vt:lpstr>
      <vt:lpstr> Angular 5 Concepts</vt:lpstr>
      <vt:lpstr>  Architecture </vt:lpstr>
      <vt:lpstr>    Première utilisation</vt:lpstr>
      <vt:lpstr> Outils AngularJs</vt:lpstr>
      <vt:lpstr> Environnement et installation</vt:lpstr>
      <vt:lpstr>Présentation PowerPoint</vt:lpstr>
      <vt:lpstr>Présentation PowerPoint</vt:lpstr>
      <vt:lpstr>Présentation PowerPoint</vt:lpstr>
      <vt:lpstr> Services</vt:lpstr>
      <vt:lpstr> Directives</vt:lpstr>
      <vt:lpstr> Routage</vt:lpstr>
      <vt:lpstr>Présentation PowerPoint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GHADAB, Amal</dc:creator>
  <cp:lastModifiedBy>GHADAB, Amal</cp:lastModifiedBy>
  <cp:revision>130</cp:revision>
  <cp:lastPrinted>2017-10-28T09:12:07Z</cp:lastPrinted>
  <dcterms:created xsi:type="dcterms:W3CDTF">2017-10-24T13:06:12Z</dcterms:created>
  <dcterms:modified xsi:type="dcterms:W3CDTF">2018-11-12T07:37:27Z</dcterms:modified>
</cp:coreProperties>
</file>