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64" r:id="rId3"/>
    <p:sldId id="276" r:id="rId4"/>
    <p:sldId id="277" r:id="rId5"/>
    <p:sldId id="278" r:id="rId6"/>
    <p:sldId id="293" r:id="rId7"/>
    <p:sldId id="294" r:id="rId8"/>
    <p:sldId id="295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296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251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87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54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98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20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85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041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88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948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792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686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7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190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9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94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800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BF83D-478D-4613-856D-E9F9447093EB}" type="datetimeFigureOut">
              <a:rPr lang="he-IL" smtClean="0"/>
              <a:t>כ"ו/שבט/תשפ"ג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2B54-444E-447D-8482-9114A2DC881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3257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lightradar24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B6CE81E-05D8-559F-7F96-95CE6EE0E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562" y="348688"/>
            <a:ext cx="8552669" cy="23876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departure time prediction</a:t>
            </a:r>
            <a:endParaRPr lang="he-IL" sz="4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1748CC5-A8A4-2F09-2F33-DED129B55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130" y="3603096"/>
            <a:ext cx="4833870" cy="1654704"/>
          </a:xfrm>
        </p:spPr>
        <p:txBody>
          <a:bodyPr>
            <a:normAutofit/>
          </a:bodyPr>
          <a:lstStyle/>
          <a:p>
            <a:pPr algn="ctr"/>
            <a:r>
              <a:rPr lang="he-IL" b="1" dirty="0"/>
              <a:t>מבוא למדעי הנתונים – </a:t>
            </a:r>
            <a:r>
              <a:rPr lang="he-IL" b="1" dirty="0" err="1"/>
              <a:t>פרוייקט</a:t>
            </a:r>
            <a:r>
              <a:rPr lang="he-IL" b="1" dirty="0"/>
              <a:t> סיום</a:t>
            </a:r>
          </a:p>
          <a:p>
            <a:pPr algn="ctr"/>
            <a:endParaRPr lang="he-IL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94768E-B613-B1DD-1793-93372A2467D5}"/>
              </a:ext>
            </a:extLst>
          </p:cNvPr>
          <p:cNvSpPr txBox="1">
            <a:spLocks/>
          </p:cNvSpPr>
          <p:nvPr/>
        </p:nvSpPr>
        <p:spPr>
          <a:xfrm>
            <a:off x="1863710" y="2776928"/>
            <a:ext cx="4833870" cy="165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By </a:t>
            </a:r>
            <a:r>
              <a:rPr lang="en-US" b="1" dirty="0" err="1"/>
              <a:t>eden</a:t>
            </a:r>
            <a:r>
              <a:rPr lang="en-US" b="1" dirty="0"/>
              <a:t> </a:t>
            </a:r>
            <a:r>
              <a:rPr lang="en-US" b="1" dirty="0" err="1"/>
              <a:t>hasson</a:t>
            </a:r>
            <a:r>
              <a:rPr lang="en-US" b="1" dirty="0"/>
              <a:t> &amp; roman </a:t>
            </a:r>
            <a:r>
              <a:rPr lang="en-US" b="1" dirty="0" err="1"/>
              <a:t>agbyev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55336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בחירת שיטת העבודה: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4D55563-97B9-E6A9-99F8-983F2C12704B}"/>
              </a:ext>
            </a:extLst>
          </p:cNvPr>
          <p:cNvSpPr txBox="1">
            <a:spLocks/>
          </p:cNvSpPr>
          <p:nvPr/>
        </p:nvSpPr>
        <p:spPr>
          <a:xfrm>
            <a:off x="1341120" y="1564640"/>
            <a:ext cx="9706291" cy="47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dirty="0">
                <a:solidFill>
                  <a:schemeClr val="tx1"/>
                </a:solidFill>
              </a:rPr>
              <a:t>לאחר שלא מצאנו ערכי קורלציה משמעותיים באף אחת משלושת השיטות, חילקנו את המשתנים הקטגוריאליים לעמודות </a:t>
            </a:r>
            <a:r>
              <a:rPr lang="en-US" sz="2400" dirty="0">
                <a:solidFill>
                  <a:schemeClr val="tx1"/>
                </a:solidFill>
              </a:rPr>
              <a:t>DUMMIES</a:t>
            </a:r>
            <a:r>
              <a:rPr lang="he-IL" sz="2400" dirty="0">
                <a:solidFill>
                  <a:schemeClr val="tx1"/>
                </a:solidFill>
              </a:rPr>
              <a:t> ובדקנו את ערכי </a:t>
            </a:r>
            <a:r>
              <a:rPr lang="en-US" sz="2400" dirty="0">
                <a:solidFill>
                  <a:schemeClr val="tx1"/>
                </a:solidFill>
              </a:rPr>
              <a:t>R^2</a:t>
            </a:r>
            <a:r>
              <a:rPr lang="he-IL" sz="2400" dirty="0">
                <a:solidFill>
                  <a:schemeClr val="tx1"/>
                </a:solidFill>
              </a:rPr>
              <a:t> לאחר השינוי.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he-IL" sz="2400" dirty="0">
                <a:solidFill>
                  <a:schemeClr val="tx1"/>
                </a:solidFill>
              </a:rPr>
              <a:t>ערכי ה </a:t>
            </a:r>
            <a:r>
              <a:rPr lang="en-US" sz="2400" dirty="0">
                <a:solidFill>
                  <a:schemeClr val="tx1"/>
                </a:solidFill>
              </a:rPr>
              <a:t>R^2</a:t>
            </a:r>
            <a:r>
              <a:rPr lang="he-IL" sz="2400" dirty="0">
                <a:solidFill>
                  <a:schemeClr val="tx1"/>
                </a:solidFill>
              </a:rPr>
              <a:t> נותרו כפי שהם ולא היה שיפור.</a:t>
            </a:r>
          </a:p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בשלב זה הבנו כי הדאטה שאספנו לא משקף את הגורמים המשמעותיים לעיכוב בזמני ההמראה.</a:t>
            </a:r>
          </a:p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השלב האחרון שניסינו הוא לבדוק את ערכי הקורלציה לאחר ביצוע </a:t>
            </a:r>
            <a:r>
              <a:rPr lang="en-US" sz="2400" dirty="0">
                <a:solidFill>
                  <a:schemeClr val="tx1"/>
                </a:solidFill>
              </a:rPr>
              <a:t>PCA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6024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יישום והערכת ביצועים: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4D55563-97B9-E6A9-99F8-983F2C12704B}"/>
              </a:ext>
            </a:extLst>
          </p:cNvPr>
          <p:cNvSpPr txBox="1">
            <a:spLocks/>
          </p:cNvSpPr>
          <p:nvPr/>
        </p:nvSpPr>
        <p:spPr>
          <a:xfrm>
            <a:off x="1341120" y="1219201"/>
            <a:ext cx="9706291" cy="508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dirty="0">
                <a:solidFill>
                  <a:schemeClr val="tx1"/>
                </a:solidFill>
              </a:rPr>
              <a:t>השלב האחרון שניסינו הוא לבדוק את ערכי הקורלציה לאחר ביצוע </a:t>
            </a:r>
            <a:r>
              <a:rPr lang="en-US" sz="2400" dirty="0">
                <a:solidFill>
                  <a:schemeClr val="tx1"/>
                </a:solidFill>
              </a:rPr>
              <a:t>PCA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B588FC-99CA-DBA7-B2CD-07BED536C4FD}"/>
              </a:ext>
            </a:extLst>
          </p:cNvPr>
          <p:cNvSpPr txBox="1">
            <a:spLocks/>
          </p:cNvSpPr>
          <p:nvPr/>
        </p:nvSpPr>
        <p:spPr>
          <a:xfrm>
            <a:off x="1710047" y="171704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8C7447E-31DD-5392-0B26-F5ABB83E84B4}"/>
              </a:ext>
            </a:extLst>
          </p:cNvPr>
          <p:cNvSpPr txBox="1">
            <a:spLocks/>
          </p:cNvSpPr>
          <p:nvPr/>
        </p:nvSpPr>
        <p:spPr>
          <a:xfrm>
            <a:off x="591820" y="1282578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רגרסיה לינארית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BD0EE0D-29D3-AD6C-719F-B6287D16C9C8}"/>
              </a:ext>
            </a:extLst>
          </p:cNvPr>
          <p:cNvSpPr txBox="1">
            <a:spLocks/>
          </p:cNvSpPr>
          <p:nvPr/>
        </p:nvSpPr>
        <p:spPr>
          <a:xfrm>
            <a:off x="4335778" y="1777117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עץ החלטה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F3B84C5-A86D-2433-B89B-90724A3500B6}"/>
              </a:ext>
            </a:extLst>
          </p:cNvPr>
          <p:cNvSpPr txBox="1">
            <a:spLocks/>
          </p:cNvSpPr>
          <p:nvPr/>
        </p:nvSpPr>
        <p:spPr>
          <a:xfrm>
            <a:off x="7856222" y="1282578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יער החלטה</a:t>
            </a: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ABD1BBDF-1BBE-D31C-7EF0-36E14A1CD7C8}"/>
              </a:ext>
            </a:extLst>
          </p:cNvPr>
          <p:cNvCxnSpPr>
            <a:cxnSpLocks/>
          </p:cNvCxnSpPr>
          <p:nvPr/>
        </p:nvCxnSpPr>
        <p:spPr>
          <a:xfrm>
            <a:off x="2387599" y="2448116"/>
            <a:ext cx="0" cy="50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2093E9BC-41B6-114B-CBEB-5AA6D00075E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283956" y="2942655"/>
            <a:ext cx="1" cy="145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B42FB439-F05F-5ACC-5A25-E9ACD3931E4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804400" y="2448116"/>
            <a:ext cx="1" cy="50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E999829-C924-B33F-F4D9-EDD7E780BDFD}"/>
              </a:ext>
            </a:extLst>
          </p:cNvPr>
          <p:cNvSpPr txBox="1">
            <a:spLocks/>
          </p:cNvSpPr>
          <p:nvPr/>
        </p:nvSpPr>
        <p:spPr>
          <a:xfrm>
            <a:off x="729553" y="2907586"/>
            <a:ext cx="5044881" cy="204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no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0.0239019732154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4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0.00949748605315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3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0.00871280180135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2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0.00501236947933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C06B62A-D4B4-4188-EAA6-463F2B589980}"/>
              </a:ext>
            </a:extLst>
          </p:cNvPr>
          <p:cNvSpPr txBox="1">
            <a:spLocks/>
          </p:cNvSpPr>
          <p:nvPr/>
        </p:nvSpPr>
        <p:spPr>
          <a:xfrm>
            <a:off x="7874867" y="2900979"/>
            <a:ext cx="4610891" cy="204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no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0.0756548055041970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4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0.008704917659738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3 = 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0.010093986725867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2 = -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0.01656179859402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rtl="0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18FFDD3-D5D2-096E-7FF8-BB0C97A16F00}"/>
              </a:ext>
            </a:extLst>
          </p:cNvPr>
          <p:cNvSpPr txBox="1">
            <a:spLocks/>
          </p:cNvSpPr>
          <p:nvPr/>
        </p:nvSpPr>
        <p:spPr>
          <a:xfrm>
            <a:off x="4449482" y="4637196"/>
            <a:ext cx="4610891" cy="204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no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0.0675537132557</a:t>
            </a: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4 = -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0.169719375874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3 = -0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.266028060929</a:t>
            </a:r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rtl="0">
              <a:lnSpc>
                <a:spcPct val="130000"/>
              </a:lnSpc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R^2: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pca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2 = -</a:t>
            </a:r>
            <a:r>
              <a:rPr lang="he-IL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0.25759596399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6024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סיכום ומסקנות: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4D55563-97B9-E6A9-99F8-983F2C12704B}"/>
              </a:ext>
            </a:extLst>
          </p:cNvPr>
          <p:cNvSpPr txBox="1">
            <a:spLocks/>
          </p:cNvSpPr>
          <p:nvPr/>
        </p:nvSpPr>
        <p:spPr>
          <a:xfrm>
            <a:off x="1525583" y="1225784"/>
            <a:ext cx="9706291" cy="4971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- שאלת המחקר הייתה האם ניתן לחזות דיוק בזמני ההמראה בהתאם למוצא, יעד, חברת תעופה ופרמטרים נוספים.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מהפרמטרים הבסיסיים גזרנו פרמטרים נוספים כמו מס' נוסעים מקסימלי, חברת תעופה ועוד על מנת לשפר את דיוק המודל כמה שניתן.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ניסינו לבצע מניפולציות נוספות על הדאטה (מעבר לעמודות </a:t>
            </a:r>
            <a:r>
              <a:rPr lang="en-US" sz="2400" dirty="0">
                <a:solidFill>
                  <a:schemeClr val="tx1"/>
                </a:solidFill>
              </a:rPr>
              <a:t>DUMMIES</a:t>
            </a:r>
            <a:r>
              <a:rPr lang="he-IL" sz="2400" dirty="0">
                <a:solidFill>
                  <a:schemeClr val="tx1"/>
                </a:solidFill>
              </a:rPr>
              <a:t>, שימוש ב</a:t>
            </a:r>
            <a:r>
              <a:rPr lang="en-US" sz="2400" dirty="0">
                <a:solidFill>
                  <a:schemeClr val="tx1"/>
                </a:solidFill>
              </a:rPr>
              <a:t>PCA</a:t>
            </a:r>
            <a:r>
              <a:rPr lang="he-IL" sz="2400" dirty="0">
                <a:solidFill>
                  <a:schemeClr val="tx1"/>
                </a:solidFill>
              </a:rPr>
              <a:t>).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ניסינו 3 מודלים שונים של למידת מכונה: רגרסיה לינארית, עץ החלטה ויער החלטה.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הגענו למסקנה כי שיטות המבוססות על רגרסיה, עם ה</a:t>
            </a:r>
            <a:r>
              <a:rPr lang="en-US" sz="2400" dirty="0" err="1">
                <a:solidFill>
                  <a:schemeClr val="tx1"/>
                </a:solidFill>
              </a:rPr>
              <a:t>DATASet</a:t>
            </a:r>
            <a:r>
              <a:rPr lang="he-IL" sz="2400" dirty="0">
                <a:solidFill>
                  <a:schemeClr val="tx1"/>
                </a:solidFill>
              </a:rPr>
              <a:t> שחילצנו מהאתר והפרמטרים ששלפנו </a:t>
            </a:r>
            <a:r>
              <a:rPr lang="he-IL" sz="2400" dirty="0" err="1">
                <a:solidFill>
                  <a:schemeClr val="tx1"/>
                </a:solidFill>
              </a:rPr>
              <a:t>מהדאטה</a:t>
            </a:r>
            <a:r>
              <a:rPr lang="he-IL" sz="2400" dirty="0">
                <a:solidFill>
                  <a:schemeClr val="tx1"/>
                </a:solidFill>
              </a:rPr>
              <a:t>, לא נותנות פתרון יעיל עבור הבעיה שלנו.</a:t>
            </a:r>
          </a:p>
          <a:p>
            <a:pPr marL="342900" indent="-342900" algn="r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B588FC-99CA-DBA7-B2CD-07BED536C4FD}"/>
              </a:ext>
            </a:extLst>
          </p:cNvPr>
          <p:cNvSpPr txBox="1">
            <a:spLocks/>
          </p:cNvSpPr>
          <p:nvPr/>
        </p:nvSpPr>
        <p:spPr>
          <a:xfrm>
            <a:off x="1710047" y="171704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1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הקדמה: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141412" y="1727200"/>
            <a:ext cx="9905999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שאלת המחקר: האם ניתן לחזות דיוק בזמני ההמראה בהתאם למוצא, יעד, חברת תעופה ופרמטרים נוספים.</a:t>
            </a:r>
          </a:p>
          <a:p>
            <a:pPr marL="342900" indent="-342900" algn="r">
              <a:buFontTx/>
              <a:buChar char="-"/>
            </a:pPr>
            <a:endParaRPr lang="he-IL" sz="2400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מטרת הפרוייקט היא לחזות עד כמה טיסה תדייק בזמן ההמראה.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בחנו את השפעת הפרמטרים השונים על זמני ההמראה בפועל של טיסות.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יצרנו מודל, על סמך פרמטרים אלה, אשר ינסה לחזות מה יהיה זמן העיכוב בהמראת הטיסה.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בחנו דאטה ביחס לטיסות מקבוצת נמלי תעופה וחברות שיש </a:t>
            </a:r>
            <a:r>
              <a:rPr lang="he-IL" sz="2400" dirty="0" err="1">
                <a:solidFill>
                  <a:schemeClr val="tx1"/>
                </a:solidFill>
              </a:rPr>
              <a:t>בינהם</a:t>
            </a:r>
            <a:r>
              <a:rPr lang="he-IL" sz="2400" dirty="0">
                <a:solidFill>
                  <a:schemeClr val="tx1"/>
                </a:solidFill>
              </a:rPr>
              <a:t> קשרים דו צדדיים.</a:t>
            </a:r>
          </a:p>
          <a:p>
            <a:pPr marL="342900" indent="-342900" algn="r">
              <a:buFontTx/>
              <a:buChar char="-"/>
            </a:pPr>
            <a:endParaRPr lang="he-IL" sz="2400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endParaRPr lang="he-IL" sz="2400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endParaRPr lang="he-IL" sz="2400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0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3001" y="198909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מקורות הנתונים והרכשה: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273492" y="1463039"/>
            <a:ext cx="9905999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  <a:hlinkClick r:id="rId2"/>
              </a:rPr>
              <a:t>https://www.flightradar24.com/</a:t>
            </a:r>
            <a:endParaRPr lang="he-IL" sz="2400" dirty="0">
              <a:solidFill>
                <a:schemeClr val="tx1"/>
              </a:solidFill>
            </a:endParaRPr>
          </a:p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r>
              <a:rPr lang="he-IL" dirty="0">
                <a:solidFill>
                  <a:schemeClr val="tx1"/>
                </a:solidFill>
              </a:rPr>
              <a:t>הרכשנו את הדאטה מאתר </a:t>
            </a:r>
            <a:r>
              <a:rPr lang="en-US" dirty="0">
                <a:solidFill>
                  <a:schemeClr val="tx1"/>
                </a:solidFill>
              </a:rPr>
              <a:t>flightradar24</a:t>
            </a:r>
            <a:r>
              <a:rPr lang="he-IL" dirty="0">
                <a:solidFill>
                  <a:schemeClr val="tx1"/>
                </a:solidFill>
              </a:rPr>
              <a:t> באמצעות </a:t>
            </a:r>
            <a:r>
              <a:rPr lang="en-US" dirty="0">
                <a:solidFill>
                  <a:schemeClr val="tx1"/>
                </a:solidFill>
              </a:rPr>
              <a:t>CRAWLING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he-IL" dirty="0">
                <a:solidFill>
                  <a:schemeClr val="tx1"/>
                </a:solidFill>
              </a:rPr>
              <a:t>האתר מספק מידע אודות טיסות יוצאות ונכנסות מכלל שדות התעופה בעולם.</a:t>
            </a:r>
          </a:p>
          <a:p>
            <a:pPr algn="r"/>
            <a:r>
              <a:rPr lang="he-IL" dirty="0">
                <a:solidFill>
                  <a:schemeClr val="tx1"/>
                </a:solidFill>
              </a:rPr>
              <a:t>חילצנו כל מסלול אפשרי בין שדות התעופה שבחרנו, המופעל ע"י אחת מחברות התעופה הלאומיות של אותו מוצא/יעד.</a:t>
            </a:r>
          </a:p>
          <a:p>
            <a:pPr algn="r"/>
            <a:r>
              <a:rPr lang="he-IL" dirty="0">
                <a:solidFill>
                  <a:schemeClr val="tx1"/>
                </a:solidFill>
              </a:rPr>
              <a:t>הפרמטרים </a:t>
            </a:r>
            <a:r>
              <a:rPr lang="he-IL" dirty="0" err="1">
                <a:solidFill>
                  <a:schemeClr val="tx1"/>
                </a:solidFill>
              </a:rPr>
              <a:t>שחיצלנו</a:t>
            </a:r>
            <a:r>
              <a:rPr lang="he-IL" dirty="0">
                <a:solidFill>
                  <a:schemeClr val="tx1"/>
                </a:solidFill>
              </a:rPr>
              <a:t> עבור כל אחת מהטיסות: תאריך, מוצא, יעד, מס' טיסה, סוג המטוס, המראה מתוכננת והמראה בפועל.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AD17E12-CD50-89D3-C74D-6951BEE56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5" y="5118286"/>
            <a:ext cx="6979009" cy="116846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391B865-D398-5F26-F787-8657BD9BD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15" y="1176251"/>
            <a:ext cx="2823965" cy="24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דוגמא לטיסה: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141412" y="1727200"/>
            <a:ext cx="9905999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800" b="1" dirty="0">
                <a:solidFill>
                  <a:schemeClr val="tx1"/>
                </a:solidFill>
              </a:rPr>
              <a:t>להלן דוגמא לדאטה שהורכש עבור טיסה:</a:t>
            </a:r>
          </a:p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r>
              <a:rPr lang="he-IL" sz="2800" b="1" dirty="0">
                <a:solidFill>
                  <a:schemeClr val="tx1"/>
                </a:solidFill>
              </a:rPr>
              <a:t>הפרמטרים שהורכשו עבור כל טיסה: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CA5DD63-6C75-7F34-39AD-6D530311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6" y="2374890"/>
            <a:ext cx="10302469" cy="429270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B1621E56-7928-FA0B-3E4C-E85CCF2804B6}"/>
              </a:ext>
            </a:extLst>
          </p:cNvPr>
          <p:cNvSpPr/>
          <p:nvPr/>
        </p:nvSpPr>
        <p:spPr>
          <a:xfrm>
            <a:off x="10281920" y="367792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קוד טיסה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ADED370A-A4FC-1164-3E8D-167F278E0348}"/>
              </a:ext>
            </a:extLst>
          </p:cNvPr>
          <p:cNvSpPr/>
          <p:nvPr/>
        </p:nvSpPr>
        <p:spPr>
          <a:xfrm>
            <a:off x="8646160" y="365760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תאריך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9D8330FD-4228-4B4C-C8CF-AAEBD524FAD3}"/>
              </a:ext>
            </a:extLst>
          </p:cNvPr>
          <p:cNvSpPr/>
          <p:nvPr/>
        </p:nvSpPr>
        <p:spPr>
          <a:xfrm>
            <a:off x="6959600" y="366776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מוצא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AC317898-8900-08E4-71F8-6213558A534F}"/>
              </a:ext>
            </a:extLst>
          </p:cNvPr>
          <p:cNvSpPr/>
          <p:nvPr/>
        </p:nvSpPr>
        <p:spPr>
          <a:xfrm>
            <a:off x="5293360" y="367792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יעד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EB26E05A-D349-AF29-5074-FAEC77BFC87B}"/>
              </a:ext>
            </a:extLst>
          </p:cNvPr>
          <p:cNvSpPr/>
          <p:nvPr/>
        </p:nvSpPr>
        <p:spPr>
          <a:xfrm>
            <a:off x="3637280" y="366776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דגם המטוס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2A09CD6D-D4C0-AB3A-6882-7E4A2050740E}"/>
              </a:ext>
            </a:extLst>
          </p:cNvPr>
          <p:cNvSpPr/>
          <p:nvPr/>
        </p:nvSpPr>
        <p:spPr>
          <a:xfrm>
            <a:off x="2001520" y="366776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המראה מתוכננת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3C2DB8CA-5ADC-6783-4950-7196A0070EB4}"/>
              </a:ext>
            </a:extLst>
          </p:cNvPr>
          <p:cNvSpPr/>
          <p:nvPr/>
        </p:nvSpPr>
        <p:spPr>
          <a:xfrm>
            <a:off x="365760" y="3667760"/>
            <a:ext cx="1425891" cy="10566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המראה בפועל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2E6810-D4DB-27ED-FD48-EF000715DD82}"/>
              </a:ext>
            </a:extLst>
          </p:cNvPr>
          <p:cNvSpPr txBox="1">
            <a:spLocks/>
          </p:cNvSpPr>
          <p:nvPr/>
        </p:nvSpPr>
        <p:spPr>
          <a:xfrm>
            <a:off x="1141412" y="4826001"/>
            <a:ext cx="9905999" cy="1991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3000" b="1" dirty="0">
                <a:solidFill>
                  <a:schemeClr val="tx1"/>
                </a:solidFill>
              </a:rPr>
              <a:t>הכלים בהם השתמשנו על מנת </a:t>
            </a:r>
            <a:r>
              <a:rPr lang="he-IL" sz="3000" b="1" dirty="0" err="1">
                <a:solidFill>
                  <a:schemeClr val="tx1"/>
                </a:solidFill>
              </a:rPr>
              <a:t>להרכיש</a:t>
            </a:r>
            <a:r>
              <a:rPr lang="he-IL" sz="3000" b="1" dirty="0">
                <a:solidFill>
                  <a:schemeClr val="tx1"/>
                </a:solidFill>
              </a:rPr>
              <a:t> את הנתונים:</a:t>
            </a:r>
          </a:p>
          <a:p>
            <a:pPr marL="457200" indent="-457200" algn="r">
              <a:buAutoNum type="arabicParenR"/>
            </a:pPr>
            <a:r>
              <a:rPr lang="en-US" sz="2400" dirty="0">
                <a:solidFill>
                  <a:schemeClr val="tx1"/>
                </a:solidFill>
              </a:rPr>
              <a:t>SELENIUM</a:t>
            </a:r>
          </a:p>
          <a:p>
            <a:pPr marL="457200" indent="-457200" algn="r">
              <a:buAutoNum type="arabicParenR"/>
            </a:pPr>
            <a:r>
              <a:rPr lang="en-US" sz="2400" dirty="0">
                <a:solidFill>
                  <a:schemeClr val="tx1"/>
                </a:solidFill>
              </a:rPr>
              <a:t>BEAUTIFULSOUP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 </a:t>
            </a:r>
          </a:p>
          <a:p>
            <a:pPr marL="342900" indent="-342900" algn="r">
              <a:buFontTx/>
              <a:buChar char="-"/>
            </a:pPr>
            <a:endParaRPr lang="he-IL" sz="2400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7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ניתוח נתונים ראשוני: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710047" y="172720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A48E2D-E4D2-6083-3B8C-3767C9F4D73F}"/>
              </a:ext>
            </a:extLst>
          </p:cNvPr>
          <p:cNvSpPr txBox="1">
            <a:spLocks/>
          </p:cNvSpPr>
          <p:nvPr/>
        </p:nvSpPr>
        <p:spPr>
          <a:xfrm>
            <a:off x="1141412" y="1727200"/>
            <a:ext cx="9905999" cy="47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b="1" dirty="0">
                <a:solidFill>
                  <a:schemeClr val="tx1"/>
                </a:solidFill>
              </a:rPr>
              <a:t>בשלב זה ניקינו את הדאטה וחילצנו את הפרמטרים </a:t>
            </a:r>
            <a:r>
              <a:rPr lang="he-IL" sz="2400" b="1" dirty="0" err="1">
                <a:solidFill>
                  <a:schemeClr val="tx1"/>
                </a:solidFill>
              </a:rPr>
              <a:t>הרלוונטים</a:t>
            </a:r>
            <a:r>
              <a:rPr lang="he-IL" sz="2400" b="1" dirty="0">
                <a:solidFill>
                  <a:schemeClr val="tx1"/>
                </a:solidFill>
              </a:rPr>
              <a:t> לנו: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קוד הטיסה הומר לעמודת משתנה קטגוריאלי – כל קוד טיסה הומר לערך קטגוריאלי הייצג את חברת התעופה.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שעת ההמראה המתוכננת חולקה ל24 סלים (סל לכל שעה).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את עמודת המטרה חישבנו כך: שעת המראה בפועל – שעת המראה מתוכננת = זמן העיכוב בהמראת הטיסה.</a:t>
            </a:r>
          </a:p>
          <a:p>
            <a:pPr marL="342900" indent="-342900" algn="r">
              <a:buFontTx/>
              <a:buChar char="-"/>
            </a:pPr>
            <a:r>
              <a:rPr lang="he-IL" sz="2400" dirty="0">
                <a:solidFill>
                  <a:schemeClr val="tx1"/>
                </a:solidFill>
              </a:rPr>
              <a:t>דגם המטוס הומר למס' הנוסעים המירבי אשר המטוס יכול להכיל.</a:t>
            </a:r>
          </a:p>
          <a:p>
            <a:pPr marL="342900" indent="-342900" algn="r">
              <a:buFontTx/>
              <a:buChar char="-"/>
            </a:pPr>
            <a:endParaRPr lang="he-IL" sz="2400" dirty="0">
              <a:solidFill>
                <a:schemeClr val="tx1"/>
              </a:solidFill>
            </a:endParaRPr>
          </a:p>
          <a:p>
            <a:pPr marL="342900" indent="-342900" algn="r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8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המשך - טיוב הנתונים: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710047" y="172720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A48E2D-E4D2-6083-3B8C-3767C9F4D73F}"/>
              </a:ext>
            </a:extLst>
          </p:cNvPr>
          <p:cNvSpPr txBox="1">
            <a:spLocks/>
          </p:cNvSpPr>
          <p:nvPr/>
        </p:nvSpPr>
        <p:spPr>
          <a:xfrm>
            <a:off x="1141412" y="1564640"/>
            <a:ext cx="9905999" cy="47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dirty="0">
                <a:solidFill>
                  <a:schemeClr val="tx1"/>
                </a:solidFill>
              </a:rPr>
              <a:t>יצרנו </a:t>
            </a:r>
            <a:r>
              <a:rPr lang="en-US" sz="2400" dirty="0" err="1">
                <a:solidFill>
                  <a:schemeClr val="tx1"/>
                </a:solidFill>
              </a:rPr>
              <a:t>dataframe</a:t>
            </a:r>
            <a:r>
              <a:rPr lang="he-IL" sz="2400" dirty="0">
                <a:solidFill>
                  <a:schemeClr val="tx1"/>
                </a:solidFill>
              </a:rPr>
              <a:t> באמצעות </a:t>
            </a:r>
            <a:r>
              <a:rPr lang="en-US" sz="2400" dirty="0">
                <a:solidFill>
                  <a:schemeClr val="tx1"/>
                </a:solidFill>
              </a:rPr>
              <a:t>PANDAS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כל שורה בדאטה מייצגת טיסה, כל עמודה מייצגת פרמטר </a:t>
            </a:r>
            <a:r>
              <a:rPr lang="he-IL" sz="2400" dirty="0" err="1">
                <a:solidFill>
                  <a:schemeClr val="tx1"/>
                </a:solidFill>
              </a:rPr>
              <a:t>מסויים</a:t>
            </a:r>
            <a:r>
              <a:rPr lang="he-IL" sz="2400" dirty="0">
                <a:solidFill>
                  <a:schemeClr val="tx1"/>
                </a:solidFill>
              </a:rPr>
              <a:t>.</a:t>
            </a: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את המשתנים הרציפים (עמודת המטרה, מס' הנוסעים המירבי) נרמלנו כך שערכם יהיה בין 0 ל1.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004F572-9319-2FFC-5A16-6EA5DF49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9" y="3266440"/>
            <a:ext cx="6445581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9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EDA</a:t>
            </a:r>
            <a:r>
              <a:rPr lang="he-IL" b="1" dirty="0"/>
              <a:t>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710047" y="172720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A48E2D-E4D2-6083-3B8C-3767C9F4D73F}"/>
              </a:ext>
            </a:extLst>
          </p:cNvPr>
          <p:cNvSpPr txBox="1">
            <a:spLocks/>
          </p:cNvSpPr>
          <p:nvPr/>
        </p:nvSpPr>
        <p:spPr>
          <a:xfrm>
            <a:off x="6492240" y="1564640"/>
            <a:ext cx="4555171" cy="47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dirty="0">
                <a:solidFill>
                  <a:schemeClr val="tx1"/>
                </a:solidFill>
              </a:rPr>
              <a:t>לאחר שלא מצאנו קשר מובהק בין הפרמטרים השונים לבין עמודת היעד, ניסינו למצוא קשר בין הפרמטרים השונים לבין עצמם באמצעות מפת חום.</a:t>
            </a:r>
          </a:p>
          <a:p>
            <a:pPr algn="r"/>
            <a:endParaRPr lang="he-IL" sz="2400" dirty="0">
              <a:solidFill>
                <a:schemeClr val="tx1"/>
              </a:solidFill>
            </a:endParaRPr>
          </a:p>
          <a:p>
            <a:pPr algn="r"/>
            <a:r>
              <a:rPr lang="he-IL" sz="2400" dirty="0">
                <a:solidFill>
                  <a:schemeClr val="tx1"/>
                </a:solidFill>
              </a:rPr>
              <a:t>לצערנו גם כאן לא מצאנו קשר מובהק.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CB80079-EF5C-359B-DC85-6541DC05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39" y="1517247"/>
            <a:ext cx="5855001" cy="4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8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בחירת שיטת העבודה: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710047" y="172720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A48E2D-E4D2-6083-3B8C-3767C9F4D73F}"/>
              </a:ext>
            </a:extLst>
          </p:cNvPr>
          <p:cNvSpPr txBox="1">
            <a:spLocks/>
          </p:cNvSpPr>
          <p:nvPr/>
        </p:nvSpPr>
        <p:spPr>
          <a:xfrm>
            <a:off x="375284" y="1452880"/>
            <a:ext cx="10021251" cy="472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2400" dirty="0">
                <a:solidFill>
                  <a:schemeClr val="tx1"/>
                </a:solidFill>
              </a:rPr>
              <a:t>הפרוייקט שלנו נדרש לחזות זמן עיכוב בטיסה, כלומר בעיית רגרסיה.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C3A10551-B17E-8AE8-9E43-6E09F42779F6}"/>
              </a:ext>
            </a:extLst>
          </p:cNvPr>
          <p:cNvCxnSpPr/>
          <p:nvPr/>
        </p:nvCxnSpPr>
        <p:spPr>
          <a:xfrm flipH="1">
            <a:off x="2590800" y="2062480"/>
            <a:ext cx="1818640" cy="125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7A8AF214-7C2A-A81A-1838-EFC39DC8DF7E}"/>
              </a:ext>
            </a:extLst>
          </p:cNvPr>
          <p:cNvCxnSpPr>
            <a:cxnSpLocks/>
          </p:cNvCxnSpPr>
          <p:nvPr/>
        </p:nvCxnSpPr>
        <p:spPr>
          <a:xfrm>
            <a:off x="7965440" y="2062480"/>
            <a:ext cx="1879600" cy="110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58321844-210E-D74C-E8B2-795A044097FA}"/>
              </a:ext>
            </a:extLst>
          </p:cNvPr>
          <p:cNvCxnSpPr>
            <a:cxnSpLocks/>
          </p:cNvCxnSpPr>
          <p:nvPr/>
        </p:nvCxnSpPr>
        <p:spPr>
          <a:xfrm>
            <a:off x="6228080" y="2062480"/>
            <a:ext cx="0" cy="199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4309098C-18E8-F407-FA1A-16BFE137DDA9}"/>
              </a:ext>
            </a:extLst>
          </p:cNvPr>
          <p:cNvSpPr txBox="1">
            <a:spLocks/>
          </p:cNvSpPr>
          <p:nvPr/>
        </p:nvSpPr>
        <p:spPr>
          <a:xfrm>
            <a:off x="642621" y="2895527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רגרסיה לינארית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1CE1A-9E06-8432-6D40-B1085EDBE67D}"/>
              </a:ext>
            </a:extLst>
          </p:cNvPr>
          <p:cNvSpPr txBox="1">
            <a:spLocks/>
          </p:cNvSpPr>
          <p:nvPr/>
        </p:nvSpPr>
        <p:spPr>
          <a:xfrm>
            <a:off x="4146233" y="3651336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עץ החלטה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43A0852-253D-6FDD-26E5-5D00AB311A7C}"/>
              </a:ext>
            </a:extLst>
          </p:cNvPr>
          <p:cNvSpPr txBox="1">
            <a:spLocks/>
          </p:cNvSpPr>
          <p:nvPr/>
        </p:nvSpPr>
        <p:spPr>
          <a:xfrm>
            <a:off x="7917183" y="2809487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יער החלטה</a:t>
            </a:r>
          </a:p>
        </p:txBody>
      </p:sp>
    </p:spTree>
    <p:extLst>
      <p:ext uri="{BB962C8B-B14F-4D97-AF65-F5344CB8AC3E}">
        <p14:creationId xmlns:p14="http://schemas.microsoft.com/office/powerpoint/2010/main" val="310677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5A67EC-37C0-A247-C348-851426DB7556}"/>
              </a:ext>
            </a:extLst>
          </p:cNvPr>
          <p:cNvSpPr txBox="1">
            <a:spLocks/>
          </p:cNvSpPr>
          <p:nvPr/>
        </p:nvSpPr>
        <p:spPr>
          <a:xfrm>
            <a:off x="1141413" y="405686"/>
            <a:ext cx="9905998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בחירת שיטת העבודה: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69A01-9B73-01B5-4F18-CEF2E1D9D7F6}"/>
              </a:ext>
            </a:extLst>
          </p:cNvPr>
          <p:cNvSpPr txBox="1">
            <a:spLocks/>
          </p:cNvSpPr>
          <p:nvPr/>
        </p:nvSpPr>
        <p:spPr>
          <a:xfrm>
            <a:off x="1710047" y="1727200"/>
            <a:ext cx="9337364" cy="472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09098C-18E8-F407-FA1A-16BFE137DDA9}"/>
              </a:ext>
            </a:extLst>
          </p:cNvPr>
          <p:cNvSpPr txBox="1">
            <a:spLocks/>
          </p:cNvSpPr>
          <p:nvPr/>
        </p:nvSpPr>
        <p:spPr>
          <a:xfrm>
            <a:off x="591821" y="1571224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רגרסיה לינארית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1CE1A-9E06-8432-6D40-B1085EDBE67D}"/>
              </a:ext>
            </a:extLst>
          </p:cNvPr>
          <p:cNvSpPr txBox="1">
            <a:spLocks/>
          </p:cNvSpPr>
          <p:nvPr/>
        </p:nvSpPr>
        <p:spPr>
          <a:xfrm>
            <a:off x="4020826" y="2324423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עץ החלטה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43A0852-253D-6FDD-26E5-5D00AB311A7C}"/>
              </a:ext>
            </a:extLst>
          </p:cNvPr>
          <p:cNvSpPr txBox="1">
            <a:spLocks/>
          </p:cNvSpPr>
          <p:nvPr/>
        </p:nvSpPr>
        <p:spPr>
          <a:xfrm>
            <a:off x="7825743" y="1443043"/>
            <a:ext cx="3896357" cy="11655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/>
              <a:t>יער החלטה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8880551-5526-2B6B-5118-F8E0A692D93F}"/>
              </a:ext>
            </a:extLst>
          </p:cNvPr>
          <p:cNvCxnSpPr/>
          <p:nvPr/>
        </p:nvCxnSpPr>
        <p:spPr>
          <a:xfrm>
            <a:off x="2539999" y="2809487"/>
            <a:ext cx="0" cy="116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B51A26E2-7C04-801C-E6A5-BA34396BC12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969004" y="3489961"/>
            <a:ext cx="1" cy="145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419C447D-457C-CA26-1178-EB776E30ED55}"/>
              </a:ext>
            </a:extLst>
          </p:cNvPr>
          <p:cNvCxnSpPr>
            <a:stCxn id="15" idx="2"/>
          </p:cNvCxnSpPr>
          <p:nvPr/>
        </p:nvCxnSpPr>
        <p:spPr>
          <a:xfrm flipH="1">
            <a:off x="9773921" y="2608581"/>
            <a:ext cx="1" cy="105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71F3575-3F38-0C05-B925-43CF2AC81026}"/>
              </a:ext>
            </a:extLst>
          </p:cNvPr>
          <p:cNvSpPr txBox="1">
            <a:spLocks/>
          </p:cNvSpPr>
          <p:nvPr/>
        </p:nvSpPr>
        <p:spPr>
          <a:xfrm>
            <a:off x="239327" y="3923289"/>
            <a:ext cx="4936959" cy="204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R^2 on training data =  0.070349</a:t>
            </a:r>
          </a:p>
          <a:p>
            <a:pPr algn="l" rtl="0"/>
            <a:r>
              <a:rPr 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R^2 on test data = -1.941637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77FCD3A-1C3A-11FF-B94D-05E830EB02F6}"/>
              </a:ext>
            </a:extLst>
          </p:cNvPr>
          <p:cNvSpPr txBox="1">
            <a:spLocks/>
          </p:cNvSpPr>
          <p:nvPr/>
        </p:nvSpPr>
        <p:spPr>
          <a:xfrm>
            <a:off x="4061468" y="4943456"/>
            <a:ext cx="4610891" cy="204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R^2 on training data = 0.155911</a:t>
            </a:r>
          </a:p>
          <a:p>
            <a:pPr algn="l" rtl="0"/>
            <a:r>
              <a:rPr 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R^2 on test data = 0.069661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8F8BC64-DD16-320F-0F49-1DA1B0B64AC8}"/>
              </a:ext>
            </a:extLst>
          </p:cNvPr>
          <p:cNvSpPr txBox="1">
            <a:spLocks/>
          </p:cNvSpPr>
          <p:nvPr/>
        </p:nvSpPr>
        <p:spPr>
          <a:xfrm>
            <a:off x="7554440" y="3667760"/>
            <a:ext cx="4610891" cy="2040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1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R^2 on training data = 0.154694</a:t>
            </a:r>
          </a:p>
          <a:p>
            <a:r>
              <a:rPr lang="en-US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R^2 on test data = 0.075656</a:t>
            </a:r>
          </a:p>
          <a:p>
            <a:br>
              <a:rPr lang="en-US" sz="2000" dirty="0">
                <a:effectLst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11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187</TotalTime>
  <Words>737</Words>
  <Application>Microsoft Office PowerPoint</Application>
  <PresentationFormat>מסך רחב</PresentationFormat>
  <Paragraphs>94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Consolas</vt:lpstr>
      <vt:lpstr>Tw Cen MT</vt:lpstr>
      <vt:lpstr>מעגל</vt:lpstr>
      <vt:lpstr>departure time prediction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השכלה כללית</dc:title>
  <dc:creator>עדן חסון</dc:creator>
  <cp:lastModifiedBy>עדן חסון</cp:lastModifiedBy>
  <cp:revision>4</cp:revision>
  <dcterms:created xsi:type="dcterms:W3CDTF">2022-11-26T13:34:06Z</dcterms:created>
  <dcterms:modified xsi:type="dcterms:W3CDTF">2023-02-17T11:52:59Z</dcterms:modified>
</cp:coreProperties>
</file>