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8" r:id="rId3"/>
    <p:sldId id="274" r:id="rId4"/>
    <p:sldId id="278" r:id="rId5"/>
    <p:sldId id="284" r:id="rId6"/>
    <p:sldId id="275" r:id="rId7"/>
    <p:sldId id="279" r:id="rId8"/>
    <p:sldId id="280" r:id="rId9"/>
    <p:sldId id="281" r:id="rId10"/>
    <p:sldId id="276" r:id="rId11"/>
    <p:sldId id="282" r:id="rId12"/>
    <p:sldId id="283" r:id="rId13"/>
    <p:sldId id="277" r:id="rId14"/>
    <p:sldId id="285" r:id="rId15"/>
    <p:sldId id="273" r:id="rId16"/>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GOjNarJcv1gc3Ls3gBueKiSl+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4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363" cy="511731"/>
          </a:xfrm>
          <a:prstGeom prst="rect">
            <a:avLst/>
          </a:prstGeom>
          <a:noFill/>
          <a:ln>
            <a:noFill/>
          </a:ln>
        </p:spPr>
        <p:txBody>
          <a:bodyPr spcFirstLastPara="1" wrap="square" lIns="99025" tIns="49500" rIns="99025" bIns="495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294" y="0"/>
            <a:ext cx="3076363" cy="511731"/>
          </a:xfrm>
          <a:prstGeom prst="rect">
            <a:avLst/>
          </a:prstGeom>
          <a:noFill/>
          <a:ln>
            <a:noFill/>
          </a:ln>
        </p:spPr>
        <p:txBody>
          <a:bodyPr spcFirstLastPara="1" wrap="square" lIns="99025" tIns="49500" rIns="99025" bIns="495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0" y="4861441"/>
            <a:ext cx="5679440" cy="4605576"/>
          </a:xfrm>
          <a:prstGeom prst="rect">
            <a:avLst/>
          </a:prstGeom>
          <a:noFill/>
          <a:ln>
            <a:noFill/>
          </a:ln>
        </p:spPr>
        <p:txBody>
          <a:bodyPr spcFirstLastPara="1" wrap="square" lIns="99025" tIns="49500" rIns="99025" bIns="495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6"/>
            <a:ext cx="3076363" cy="511731"/>
          </a:xfrm>
          <a:prstGeom prst="rect">
            <a:avLst/>
          </a:prstGeom>
          <a:noFill/>
          <a:ln>
            <a:noFill/>
          </a:ln>
        </p:spPr>
        <p:txBody>
          <a:bodyPr spcFirstLastPara="1" wrap="square" lIns="99025" tIns="49500" rIns="99025" bIns="495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709930" y="4861441"/>
            <a:ext cx="5679440" cy="4605576"/>
          </a:xfrm>
          <a:prstGeom prst="rect">
            <a:avLst/>
          </a:prstGeom>
          <a:noFill/>
          <a:ln>
            <a:noFill/>
          </a:ln>
        </p:spPr>
        <p:txBody>
          <a:bodyPr spcFirstLastPara="1" wrap="square" lIns="99025" tIns="49500" rIns="99025" bIns="49500" anchor="t" anchorCtr="0">
            <a:normAutofit/>
          </a:bodyPr>
          <a:lstStyle/>
          <a:p>
            <a:pPr marL="0" lvl="0" indent="0" algn="l" rtl="0">
              <a:spcBef>
                <a:spcPts val="0"/>
              </a:spcBef>
              <a:spcAft>
                <a:spcPts val="0"/>
              </a:spcAft>
              <a:buNone/>
            </a:pPr>
            <a:endParaRPr/>
          </a:p>
        </p:txBody>
      </p:sp>
      <p:sp>
        <p:nvSpPr>
          <p:cNvPr id="92" name="Google Shape;92;p1: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709930" y="4861441"/>
            <a:ext cx="5679440" cy="4605576"/>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txBox="1">
            <a:spLocks noGrp="1"/>
          </p:cNvSpPr>
          <p:nvPr>
            <p:ph type="body" idx="1"/>
          </p:nvPr>
        </p:nvSpPr>
        <p:spPr>
          <a:xfrm>
            <a:off x="709930" y="4861441"/>
            <a:ext cx="5679440" cy="4605576"/>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225" name="Google Shape;225;p16: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8"/>
          <p:cNvSpPr/>
          <p:nvPr/>
        </p:nvSpPr>
        <p:spPr>
          <a:xfrm>
            <a:off x="0" y="990600"/>
            <a:ext cx="9144000" cy="50292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18"/>
          <p:cNvSpPr txBox="1">
            <a:spLocks noGrp="1"/>
          </p:cNvSpPr>
          <p:nvPr>
            <p:ph type="ctrTitle"/>
          </p:nvPr>
        </p:nvSpPr>
        <p:spPr>
          <a:xfrm>
            <a:off x="228600" y="2130425"/>
            <a:ext cx="87630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00194C"/>
              </a:buClr>
              <a:buSzPts val="3600"/>
              <a:buFont typeface="Times New Roman"/>
              <a:buNone/>
              <a:defRPr sz="3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8"/>
          <p:cNvSpPr txBox="1">
            <a:spLocks noGrp="1"/>
          </p:cNvSpPr>
          <p:nvPr>
            <p:ph type="subTitle" idx="1"/>
          </p:nvPr>
        </p:nvSpPr>
        <p:spPr>
          <a:xfrm>
            <a:off x="1371600" y="3886200"/>
            <a:ext cx="6400800" cy="2057400"/>
          </a:xfrm>
          <a:prstGeom prst="rect">
            <a:avLst/>
          </a:prstGeom>
          <a:noFill/>
          <a:ln>
            <a:noFill/>
          </a:ln>
        </p:spPr>
        <p:txBody>
          <a:bodyPr spcFirstLastPara="1" wrap="square" lIns="91425" tIns="45700" rIns="91425" bIns="45700" anchor="t" anchorCtr="0">
            <a:normAutofit/>
          </a:bodyPr>
          <a:lstStyle>
            <a:lvl1pPr lvl="0" algn="just">
              <a:spcBef>
                <a:spcPts val="200"/>
              </a:spcBef>
              <a:spcAft>
                <a:spcPts val="0"/>
              </a:spcAft>
              <a:buClr>
                <a:srgbClr val="001D58"/>
              </a:buClr>
              <a:buSzPts val="1000"/>
              <a:buNone/>
              <a:defRPr sz="1000"/>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18"/>
          <p:cNvSpPr txBox="1">
            <a:spLocks noGrp="1"/>
          </p:cNvSpPr>
          <p:nvPr>
            <p:ph type="sldNum" idx="12"/>
          </p:nvPr>
        </p:nvSpPr>
        <p:spPr>
          <a:xfrm>
            <a:off x="8534400" y="6477000"/>
            <a:ext cx="457200" cy="24447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1" name="Google Shape;21;p18"/>
          <p:cNvSpPr/>
          <p:nvPr/>
        </p:nvSpPr>
        <p:spPr>
          <a:xfrm>
            <a:off x="0" y="0"/>
            <a:ext cx="9144000" cy="990600"/>
          </a:xfrm>
          <a:prstGeom prst="rect">
            <a:avLst/>
          </a:prstGeom>
          <a:solidFill>
            <a:srgbClr val="C5D8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CFC24"/>
              </a:solidFill>
              <a:latin typeface="Calibri"/>
              <a:ea typeface="Calibri"/>
              <a:cs typeface="Calibri"/>
              <a:sym typeface="Calibri"/>
            </a:endParaRPr>
          </a:p>
        </p:txBody>
      </p:sp>
      <p:sp>
        <p:nvSpPr>
          <p:cNvPr id="22" name="Google Shape;22;p18"/>
          <p:cNvSpPr/>
          <p:nvPr/>
        </p:nvSpPr>
        <p:spPr>
          <a:xfrm>
            <a:off x="0" y="6019800"/>
            <a:ext cx="9144000" cy="838200"/>
          </a:xfrm>
          <a:prstGeom prst="rect">
            <a:avLst/>
          </a:prstGeom>
          <a:solidFill>
            <a:srgbClr val="8CB3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3" name="Google Shape;23;p18"/>
          <p:cNvCxnSpPr/>
          <p:nvPr/>
        </p:nvCxnSpPr>
        <p:spPr>
          <a:xfrm>
            <a:off x="0" y="685800"/>
            <a:ext cx="9144000" cy="0"/>
          </a:xfrm>
          <a:prstGeom prst="straightConnector1">
            <a:avLst/>
          </a:prstGeom>
          <a:noFill/>
          <a:ln w="130175" cap="flat" cmpd="sng">
            <a:solidFill>
              <a:srgbClr val="001D58"/>
            </a:solidFill>
            <a:prstDash val="solid"/>
            <a:round/>
            <a:headEnd type="none" w="sm" len="sm"/>
            <a:tailEnd type="none" w="sm" len="sm"/>
          </a:ln>
        </p:spPr>
      </p:cxnSp>
      <p:pic>
        <p:nvPicPr>
          <p:cNvPr id="24" name="Google Shape;24;p18" descr="http://ku.edu.np/cepp/images/ku_logo_big.png"/>
          <p:cNvPicPr preferRelativeResize="0"/>
          <p:nvPr/>
        </p:nvPicPr>
        <p:blipFill rotWithShape="1">
          <a:blip r:embed="rId2">
            <a:alphaModFix/>
          </a:blip>
          <a:srcRect/>
          <a:stretch/>
        </p:blipFill>
        <p:spPr>
          <a:xfrm>
            <a:off x="8077200" y="228600"/>
            <a:ext cx="838200" cy="838200"/>
          </a:xfrm>
          <a:prstGeom prst="rect">
            <a:avLst/>
          </a:prstGeom>
          <a:noFill/>
          <a:ln>
            <a:noFill/>
          </a:ln>
        </p:spPr>
      </p:pic>
      <p:cxnSp>
        <p:nvCxnSpPr>
          <p:cNvPr id="25" name="Google Shape;25;p18"/>
          <p:cNvCxnSpPr/>
          <p:nvPr/>
        </p:nvCxnSpPr>
        <p:spPr>
          <a:xfrm>
            <a:off x="0" y="6096000"/>
            <a:ext cx="9144000" cy="0"/>
          </a:xfrm>
          <a:prstGeom prst="straightConnector1">
            <a:avLst/>
          </a:prstGeom>
          <a:noFill/>
          <a:ln w="130175" cap="flat" cmpd="sng">
            <a:solidFill>
              <a:srgbClr val="001D58"/>
            </a:solidFill>
            <a:prstDash val="solid"/>
            <a:round/>
            <a:headEnd type="none" w="sm" len="sm"/>
            <a:tailEnd type="none" w="sm" len="sm"/>
          </a:ln>
        </p:spPr>
      </p:cxnSp>
      <p:pic>
        <p:nvPicPr>
          <p:cNvPr id="26" name="Google Shape;26;p18"/>
          <p:cNvPicPr preferRelativeResize="0"/>
          <p:nvPr/>
        </p:nvPicPr>
        <p:blipFill rotWithShape="1">
          <a:blip r:embed="rId3">
            <a:alphaModFix/>
          </a:blip>
          <a:srcRect/>
          <a:stretch/>
        </p:blipFill>
        <p:spPr>
          <a:xfrm>
            <a:off x="457200" y="2590800"/>
            <a:ext cx="8305800" cy="1752600"/>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7"/>
          <p:cNvSpPr txBox="1">
            <a:spLocks noGrp="1"/>
          </p:cNvSpPr>
          <p:nvPr>
            <p:ph type="title"/>
          </p:nvPr>
        </p:nvSpPr>
        <p:spPr>
          <a:xfrm>
            <a:off x="457200" y="152400"/>
            <a:ext cx="8229600" cy="6096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00194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7"/>
          <p:cNvSpPr txBox="1">
            <a:spLocks noGrp="1"/>
          </p:cNvSpPr>
          <p:nvPr>
            <p:ph type="body" idx="1"/>
          </p:nvPr>
        </p:nvSpPr>
        <p:spPr>
          <a:xfrm rot="5400000">
            <a:off x="2019300" y="-495300"/>
            <a:ext cx="5105400"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001D58"/>
              </a:buClr>
              <a:buSzPts val="1800"/>
              <a:buChar char="•"/>
              <a:defRPr/>
            </a:lvl1pPr>
            <a:lvl2pPr marL="914400" lvl="1" indent="-342900" algn="l">
              <a:spcBef>
                <a:spcPts val="360"/>
              </a:spcBef>
              <a:spcAft>
                <a:spcPts val="0"/>
              </a:spcAft>
              <a:buClr>
                <a:srgbClr val="001D58"/>
              </a:buClr>
              <a:buSzPts val="1800"/>
              <a:buChar char="–"/>
              <a:defRPr/>
            </a:lvl2pPr>
            <a:lvl3pPr marL="1371600" lvl="2" indent="-342900" algn="l">
              <a:spcBef>
                <a:spcPts val="360"/>
              </a:spcBef>
              <a:spcAft>
                <a:spcPts val="0"/>
              </a:spcAft>
              <a:buClr>
                <a:srgbClr val="001D58"/>
              </a:buClr>
              <a:buSzPts val="1800"/>
              <a:buChar char="•"/>
              <a:defRPr/>
            </a:lvl3pPr>
            <a:lvl4pPr marL="1828800" lvl="3" indent="-342900" algn="l">
              <a:spcBef>
                <a:spcPts val="360"/>
              </a:spcBef>
              <a:spcAft>
                <a:spcPts val="0"/>
              </a:spcAft>
              <a:buClr>
                <a:srgbClr val="001D58"/>
              </a:buClr>
              <a:buSzPts val="1800"/>
              <a:buChar char="–"/>
              <a:defRPr/>
            </a:lvl4pPr>
            <a:lvl5pPr marL="2286000" lvl="4" indent="-342900" algn="l">
              <a:spcBef>
                <a:spcPts val="360"/>
              </a:spcBef>
              <a:spcAft>
                <a:spcPts val="0"/>
              </a:spcAft>
              <a:buClr>
                <a:srgbClr val="001D58"/>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27"/>
          <p:cNvSpPr txBox="1">
            <a:spLocks noGrp="1"/>
          </p:cNvSpPr>
          <p:nvPr>
            <p:ph type="ftr" idx="11"/>
          </p:nvPr>
        </p:nvSpPr>
        <p:spPr>
          <a:xfrm>
            <a:off x="381000" y="6461125"/>
            <a:ext cx="7620000" cy="2444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2" name="Google Shape;82;p27"/>
          <p:cNvSpPr txBox="1">
            <a:spLocks noGrp="1"/>
          </p:cNvSpPr>
          <p:nvPr>
            <p:ph type="sldNum" idx="12"/>
          </p:nvPr>
        </p:nvSpPr>
        <p:spPr>
          <a:xfrm>
            <a:off x="8534400" y="6477000"/>
            <a:ext cx="457200" cy="24447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00194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001D58"/>
              </a:buClr>
              <a:buSzPts val="1800"/>
              <a:buChar char="•"/>
              <a:defRPr/>
            </a:lvl1pPr>
            <a:lvl2pPr marL="914400" lvl="1" indent="-342900" algn="l">
              <a:spcBef>
                <a:spcPts val="360"/>
              </a:spcBef>
              <a:spcAft>
                <a:spcPts val="0"/>
              </a:spcAft>
              <a:buClr>
                <a:srgbClr val="001D58"/>
              </a:buClr>
              <a:buSzPts val="1800"/>
              <a:buChar char="–"/>
              <a:defRPr/>
            </a:lvl2pPr>
            <a:lvl3pPr marL="1371600" lvl="2" indent="-342900" algn="l">
              <a:spcBef>
                <a:spcPts val="360"/>
              </a:spcBef>
              <a:spcAft>
                <a:spcPts val="0"/>
              </a:spcAft>
              <a:buClr>
                <a:srgbClr val="001D58"/>
              </a:buClr>
              <a:buSzPts val="1800"/>
              <a:buChar char="•"/>
              <a:defRPr/>
            </a:lvl3pPr>
            <a:lvl4pPr marL="1828800" lvl="3" indent="-342900" algn="l">
              <a:spcBef>
                <a:spcPts val="360"/>
              </a:spcBef>
              <a:spcAft>
                <a:spcPts val="0"/>
              </a:spcAft>
              <a:buClr>
                <a:srgbClr val="001D58"/>
              </a:buClr>
              <a:buSzPts val="1800"/>
              <a:buChar char="–"/>
              <a:defRPr/>
            </a:lvl4pPr>
            <a:lvl5pPr marL="2286000" lvl="4" indent="-342900" algn="l">
              <a:spcBef>
                <a:spcPts val="360"/>
              </a:spcBef>
              <a:spcAft>
                <a:spcPts val="0"/>
              </a:spcAft>
              <a:buClr>
                <a:srgbClr val="001D58"/>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28"/>
          <p:cNvSpPr txBox="1">
            <a:spLocks noGrp="1"/>
          </p:cNvSpPr>
          <p:nvPr>
            <p:ph type="ftr" idx="11"/>
          </p:nvPr>
        </p:nvSpPr>
        <p:spPr>
          <a:xfrm>
            <a:off x="381000" y="6461125"/>
            <a:ext cx="7620000" cy="2444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28"/>
          <p:cNvSpPr txBox="1">
            <a:spLocks noGrp="1"/>
          </p:cNvSpPr>
          <p:nvPr>
            <p:ph type="sldNum" idx="12"/>
          </p:nvPr>
        </p:nvSpPr>
        <p:spPr>
          <a:xfrm>
            <a:off x="8534400" y="6477000"/>
            <a:ext cx="457200" cy="24447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457200" y="152400"/>
            <a:ext cx="8229600" cy="6096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00194C"/>
              </a:buClr>
              <a:buSzPts val="3200"/>
              <a:buFont typeface="Times New Roman"/>
              <a:buNone/>
              <a:defRPr sz="3200" cap="sma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457200" y="1066800"/>
            <a:ext cx="8229600" cy="5105400"/>
          </a:xfrm>
          <a:prstGeom prst="rect">
            <a:avLst/>
          </a:prstGeom>
          <a:noFill/>
          <a:ln>
            <a:noFill/>
          </a:ln>
        </p:spPr>
        <p:txBody>
          <a:bodyPr spcFirstLastPara="1" wrap="square" lIns="91425" tIns="45700" rIns="91425" bIns="45700" anchor="t" anchorCtr="0">
            <a:normAutofit/>
          </a:bodyPr>
          <a:lstStyle>
            <a:lvl1pPr marL="457200" lvl="0" indent="-406400" algn="just">
              <a:spcBef>
                <a:spcPts val="560"/>
              </a:spcBef>
              <a:spcAft>
                <a:spcPts val="0"/>
              </a:spcAft>
              <a:buClr>
                <a:srgbClr val="001D58"/>
              </a:buClr>
              <a:buSzPts val="2800"/>
              <a:buFont typeface="Noto Sans Symbols"/>
              <a:buChar char="❑"/>
              <a:defRPr/>
            </a:lvl1pPr>
            <a:lvl2pPr marL="914400" lvl="1" indent="-406400" algn="just">
              <a:spcBef>
                <a:spcPts val="560"/>
              </a:spcBef>
              <a:spcAft>
                <a:spcPts val="0"/>
              </a:spcAft>
              <a:buClr>
                <a:srgbClr val="001D58"/>
              </a:buClr>
              <a:buSzPts val="2800"/>
              <a:buFont typeface="Noto Sans Symbols"/>
              <a:buChar char="▪"/>
              <a:defRPr/>
            </a:lvl2pPr>
            <a:lvl3pPr marL="1371600" lvl="2" indent="-381000" algn="just">
              <a:spcBef>
                <a:spcPts val="480"/>
              </a:spcBef>
              <a:spcAft>
                <a:spcPts val="0"/>
              </a:spcAft>
              <a:buClr>
                <a:srgbClr val="001D58"/>
              </a:buClr>
              <a:buSzPts val="2400"/>
              <a:buChar char="•"/>
              <a:defRPr/>
            </a:lvl3pPr>
            <a:lvl4pPr marL="1828800" lvl="3" indent="-355600" algn="just">
              <a:spcBef>
                <a:spcPts val="400"/>
              </a:spcBef>
              <a:spcAft>
                <a:spcPts val="0"/>
              </a:spcAft>
              <a:buClr>
                <a:srgbClr val="001D58"/>
              </a:buClr>
              <a:buSzPts val="2000"/>
              <a:buChar char="–"/>
              <a:defRPr/>
            </a:lvl4pPr>
            <a:lvl5pPr marL="2286000" lvl="4" indent="-355600" algn="just">
              <a:spcBef>
                <a:spcPts val="400"/>
              </a:spcBef>
              <a:spcAft>
                <a:spcPts val="0"/>
              </a:spcAft>
              <a:buClr>
                <a:srgbClr val="001D58"/>
              </a:buClr>
              <a:buSzPts val="20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30" name="Google Shape;30;p19"/>
          <p:cNvCxnSpPr/>
          <p:nvPr/>
        </p:nvCxnSpPr>
        <p:spPr>
          <a:xfrm>
            <a:off x="381000" y="762000"/>
            <a:ext cx="8458200" cy="0"/>
          </a:xfrm>
          <a:prstGeom prst="straightConnector1">
            <a:avLst/>
          </a:prstGeom>
          <a:noFill/>
          <a:ln w="101600" cap="flat" cmpd="tri">
            <a:solidFill>
              <a:srgbClr val="00194C"/>
            </a:solidFill>
            <a:prstDash val="solid"/>
            <a:round/>
            <a:headEnd type="none" w="sm" len="sm"/>
            <a:tailEnd type="none" w="sm" len="sm"/>
          </a:ln>
        </p:spPr>
      </p:cxnSp>
      <p:sp>
        <p:nvSpPr>
          <p:cNvPr id="31" name="Google Shape;31;p19"/>
          <p:cNvSpPr/>
          <p:nvPr/>
        </p:nvSpPr>
        <p:spPr>
          <a:xfrm>
            <a:off x="8610600" y="6477000"/>
            <a:ext cx="457200" cy="304800"/>
          </a:xfrm>
          <a:prstGeom prst="roundRect">
            <a:avLst>
              <a:gd name="adj" fmla="val 16667"/>
            </a:avLst>
          </a:prstGeom>
          <a:noFill/>
          <a:ln w="12700" cap="flat" cmpd="sng">
            <a:solidFill>
              <a:srgbClr val="0019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00194C"/>
              </a:buClr>
              <a:buSzPts val="4000"/>
              <a:buFont typeface="Times New Roman"/>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20"/>
          <p:cNvSpPr txBox="1">
            <a:spLocks noGrp="1"/>
          </p:cNvSpPr>
          <p:nvPr>
            <p:ph type="ftr" idx="11"/>
          </p:nvPr>
        </p:nvSpPr>
        <p:spPr>
          <a:xfrm>
            <a:off x="381000" y="6461125"/>
            <a:ext cx="7620000" cy="2444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20"/>
          <p:cNvSpPr txBox="1">
            <a:spLocks noGrp="1"/>
          </p:cNvSpPr>
          <p:nvPr>
            <p:ph type="sldNum" idx="12"/>
          </p:nvPr>
        </p:nvSpPr>
        <p:spPr>
          <a:xfrm>
            <a:off x="8534400" y="6477000"/>
            <a:ext cx="457200" cy="24447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1"/>
          <p:cNvSpPr txBox="1">
            <a:spLocks noGrp="1"/>
          </p:cNvSpPr>
          <p:nvPr>
            <p:ph type="title"/>
          </p:nvPr>
        </p:nvSpPr>
        <p:spPr>
          <a:xfrm>
            <a:off x="457200" y="152400"/>
            <a:ext cx="8229600" cy="6096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00194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001D58"/>
              </a:buClr>
              <a:buSzPts val="2800"/>
              <a:buChar char="•"/>
              <a:defRPr sz="2800"/>
            </a:lvl1pPr>
            <a:lvl2pPr marL="914400" lvl="1" indent="-381000" algn="l">
              <a:spcBef>
                <a:spcPts val="480"/>
              </a:spcBef>
              <a:spcAft>
                <a:spcPts val="0"/>
              </a:spcAft>
              <a:buClr>
                <a:srgbClr val="001D58"/>
              </a:buClr>
              <a:buSzPts val="2400"/>
              <a:buChar char="–"/>
              <a:defRPr sz="2400"/>
            </a:lvl2pPr>
            <a:lvl3pPr marL="1371600" lvl="2" indent="-355600" algn="l">
              <a:spcBef>
                <a:spcPts val="400"/>
              </a:spcBef>
              <a:spcAft>
                <a:spcPts val="0"/>
              </a:spcAft>
              <a:buClr>
                <a:srgbClr val="001D58"/>
              </a:buClr>
              <a:buSzPts val="2000"/>
              <a:buChar char="•"/>
              <a:defRPr sz="2000"/>
            </a:lvl3pPr>
            <a:lvl4pPr marL="1828800" lvl="3" indent="-342900" algn="l">
              <a:spcBef>
                <a:spcPts val="360"/>
              </a:spcBef>
              <a:spcAft>
                <a:spcPts val="0"/>
              </a:spcAft>
              <a:buClr>
                <a:srgbClr val="001D58"/>
              </a:buClr>
              <a:buSzPts val="1800"/>
              <a:buChar char="–"/>
              <a:defRPr sz="1800"/>
            </a:lvl4pPr>
            <a:lvl5pPr marL="2286000" lvl="4" indent="-342900" algn="l">
              <a:spcBef>
                <a:spcPts val="360"/>
              </a:spcBef>
              <a:spcAft>
                <a:spcPts val="0"/>
              </a:spcAft>
              <a:buClr>
                <a:srgbClr val="001D58"/>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001D58"/>
              </a:buClr>
              <a:buSzPts val="2800"/>
              <a:buChar char="•"/>
              <a:defRPr sz="2800"/>
            </a:lvl1pPr>
            <a:lvl2pPr marL="914400" lvl="1" indent="-381000" algn="l">
              <a:spcBef>
                <a:spcPts val="480"/>
              </a:spcBef>
              <a:spcAft>
                <a:spcPts val="0"/>
              </a:spcAft>
              <a:buClr>
                <a:srgbClr val="001D58"/>
              </a:buClr>
              <a:buSzPts val="2400"/>
              <a:buChar char="–"/>
              <a:defRPr sz="2400"/>
            </a:lvl2pPr>
            <a:lvl3pPr marL="1371600" lvl="2" indent="-355600" algn="l">
              <a:spcBef>
                <a:spcPts val="400"/>
              </a:spcBef>
              <a:spcAft>
                <a:spcPts val="0"/>
              </a:spcAft>
              <a:buClr>
                <a:srgbClr val="001D58"/>
              </a:buClr>
              <a:buSzPts val="2000"/>
              <a:buChar char="•"/>
              <a:defRPr sz="2000"/>
            </a:lvl3pPr>
            <a:lvl4pPr marL="1828800" lvl="3" indent="-342900" algn="l">
              <a:spcBef>
                <a:spcPts val="360"/>
              </a:spcBef>
              <a:spcAft>
                <a:spcPts val="0"/>
              </a:spcAft>
              <a:buClr>
                <a:srgbClr val="001D58"/>
              </a:buClr>
              <a:buSzPts val="1800"/>
              <a:buChar char="–"/>
              <a:defRPr sz="1800"/>
            </a:lvl4pPr>
            <a:lvl5pPr marL="2286000" lvl="4" indent="-342900" algn="l">
              <a:spcBef>
                <a:spcPts val="360"/>
              </a:spcBef>
              <a:spcAft>
                <a:spcPts val="0"/>
              </a:spcAft>
              <a:buClr>
                <a:srgbClr val="001D58"/>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21"/>
          <p:cNvSpPr txBox="1">
            <a:spLocks noGrp="1"/>
          </p:cNvSpPr>
          <p:nvPr>
            <p:ph type="ftr" idx="11"/>
          </p:nvPr>
        </p:nvSpPr>
        <p:spPr>
          <a:xfrm>
            <a:off x="381000" y="6461125"/>
            <a:ext cx="7620000" cy="2444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21"/>
          <p:cNvSpPr txBox="1">
            <a:spLocks noGrp="1"/>
          </p:cNvSpPr>
          <p:nvPr>
            <p:ph type="sldNum" idx="12"/>
          </p:nvPr>
        </p:nvSpPr>
        <p:spPr>
          <a:xfrm>
            <a:off x="8534400" y="6477000"/>
            <a:ext cx="457200" cy="24447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457200" y="152400"/>
            <a:ext cx="8229600" cy="6096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00194C"/>
              </a:buClr>
              <a:buSzPts val="3200"/>
              <a:buFont typeface="Times New Roma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rgbClr val="001D58"/>
              </a:buClr>
              <a:buSzPts val="2400"/>
              <a:buNone/>
              <a:defRPr sz="2400" b="1"/>
            </a:lvl1pPr>
            <a:lvl2pPr marL="914400" lvl="1" indent="-228600" algn="l">
              <a:spcBef>
                <a:spcPts val="400"/>
              </a:spcBef>
              <a:spcAft>
                <a:spcPts val="0"/>
              </a:spcAft>
              <a:buClr>
                <a:srgbClr val="001D58"/>
              </a:buClr>
              <a:buSzPts val="2000"/>
              <a:buNone/>
              <a:defRPr sz="2000" b="1"/>
            </a:lvl2pPr>
            <a:lvl3pPr marL="1371600" lvl="2" indent="-228600" algn="l">
              <a:spcBef>
                <a:spcPts val="360"/>
              </a:spcBef>
              <a:spcAft>
                <a:spcPts val="0"/>
              </a:spcAft>
              <a:buClr>
                <a:srgbClr val="001D58"/>
              </a:buClr>
              <a:buSzPts val="1800"/>
              <a:buNone/>
              <a:defRPr sz="1800" b="1"/>
            </a:lvl3pPr>
            <a:lvl4pPr marL="1828800" lvl="3" indent="-228600" algn="l">
              <a:spcBef>
                <a:spcPts val="320"/>
              </a:spcBef>
              <a:spcAft>
                <a:spcPts val="0"/>
              </a:spcAft>
              <a:buClr>
                <a:srgbClr val="001D58"/>
              </a:buClr>
              <a:buSzPts val="1600"/>
              <a:buNone/>
              <a:defRPr sz="1600" b="1"/>
            </a:lvl4pPr>
            <a:lvl5pPr marL="2286000" lvl="4" indent="-228600" algn="l">
              <a:spcBef>
                <a:spcPts val="320"/>
              </a:spcBef>
              <a:spcAft>
                <a:spcPts val="0"/>
              </a:spcAft>
              <a:buClr>
                <a:srgbClr val="001D58"/>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2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001D58"/>
              </a:buClr>
              <a:buSzPts val="2400"/>
              <a:buChar char="•"/>
              <a:defRPr sz="2400"/>
            </a:lvl1pPr>
            <a:lvl2pPr marL="914400" lvl="1" indent="-355600" algn="l">
              <a:spcBef>
                <a:spcPts val="400"/>
              </a:spcBef>
              <a:spcAft>
                <a:spcPts val="0"/>
              </a:spcAft>
              <a:buClr>
                <a:srgbClr val="001D58"/>
              </a:buClr>
              <a:buSzPts val="2000"/>
              <a:buChar char="–"/>
              <a:defRPr sz="2000"/>
            </a:lvl2pPr>
            <a:lvl3pPr marL="1371600" lvl="2" indent="-342900" algn="l">
              <a:spcBef>
                <a:spcPts val="360"/>
              </a:spcBef>
              <a:spcAft>
                <a:spcPts val="0"/>
              </a:spcAft>
              <a:buClr>
                <a:srgbClr val="001D58"/>
              </a:buClr>
              <a:buSzPts val="1800"/>
              <a:buChar char="•"/>
              <a:defRPr sz="1800"/>
            </a:lvl3pPr>
            <a:lvl4pPr marL="1828800" lvl="3" indent="-330200" algn="l">
              <a:spcBef>
                <a:spcPts val="320"/>
              </a:spcBef>
              <a:spcAft>
                <a:spcPts val="0"/>
              </a:spcAft>
              <a:buClr>
                <a:srgbClr val="001D58"/>
              </a:buClr>
              <a:buSzPts val="1600"/>
              <a:buChar char="–"/>
              <a:defRPr sz="1600"/>
            </a:lvl4pPr>
            <a:lvl5pPr marL="2286000" lvl="4" indent="-330200" algn="l">
              <a:spcBef>
                <a:spcPts val="320"/>
              </a:spcBef>
              <a:spcAft>
                <a:spcPts val="0"/>
              </a:spcAft>
              <a:buClr>
                <a:srgbClr val="001D58"/>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2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rgbClr val="001D58"/>
              </a:buClr>
              <a:buSzPts val="2400"/>
              <a:buNone/>
              <a:defRPr sz="2400" b="1"/>
            </a:lvl1pPr>
            <a:lvl2pPr marL="914400" lvl="1" indent="-228600" algn="l">
              <a:spcBef>
                <a:spcPts val="400"/>
              </a:spcBef>
              <a:spcAft>
                <a:spcPts val="0"/>
              </a:spcAft>
              <a:buClr>
                <a:srgbClr val="001D58"/>
              </a:buClr>
              <a:buSzPts val="2000"/>
              <a:buNone/>
              <a:defRPr sz="2000" b="1"/>
            </a:lvl2pPr>
            <a:lvl3pPr marL="1371600" lvl="2" indent="-228600" algn="l">
              <a:spcBef>
                <a:spcPts val="360"/>
              </a:spcBef>
              <a:spcAft>
                <a:spcPts val="0"/>
              </a:spcAft>
              <a:buClr>
                <a:srgbClr val="001D58"/>
              </a:buClr>
              <a:buSzPts val="1800"/>
              <a:buNone/>
              <a:defRPr sz="1800" b="1"/>
            </a:lvl3pPr>
            <a:lvl4pPr marL="1828800" lvl="3" indent="-228600" algn="l">
              <a:spcBef>
                <a:spcPts val="320"/>
              </a:spcBef>
              <a:spcAft>
                <a:spcPts val="0"/>
              </a:spcAft>
              <a:buClr>
                <a:srgbClr val="001D58"/>
              </a:buClr>
              <a:buSzPts val="1600"/>
              <a:buNone/>
              <a:defRPr sz="1600" b="1"/>
            </a:lvl4pPr>
            <a:lvl5pPr marL="2286000" lvl="4" indent="-228600" algn="l">
              <a:spcBef>
                <a:spcPts val="320"/>
              </a:spcBef>
              <a:spcAft>
                <a:spcPts val="0"/>
              </a:spcAft>
              <a:buClr>
                <a:srgbClr val="001D58"/>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001D58"/>
              </a:buClr>
              <a:buSzPts val="2400"/>
              <a:buChar char="•"/>
              <a:defRPr sz="2400"/>
            </a:lvl1pPr>
            <a:lvl2pPr marL="914400" lvl="1" indent="-355600" algn="l">
              <a:spcBef>
                <a:spcPts val="400"/>
              </a:spcBef>
              <a:spcAft>
                <a:spcPts val="0"/>
              </a:spcAft>
              <a:buClr>
                <a:srgbClr val="001D58"/>
              </a:buClr>
              <a:buSzPts val="2000"/>
              <a:buChar char="–"/>
              <a:defRPr sz="2000"/>
            </a:lvl2pPr>
            <a:lvl3pPr marL="1371600" lvl="2" indent="-342900" algn="l">
              <a:spcBef>
                <a:spcPts val="360"/>
              </a:spcBef>
              <a:spcAft>
                <a:spcPts val="0"/>
              </a:spcAft>
              <a:buClr>
                <a:srgbClr val="001D58"/>
              </a:buClr>
              <a:buSzPts val="1800"/>
              <a:buChar char="•"/>
              <a:defRPr sz="1800"/>
            </a:lvl3pPr>
            <a:lvl4pPr marL="1828800" lvl="3" indent="-330200" algn="l">
              <a:spcBef>
                <a:spcPts val="320"/>
              </a:spcBef>
              <a:spcAft>
                <a:spcPts val="0"/>
              </a:spcAft>
              <a:buClr>
                <a:srgbClr val="001D58"/>
              </a:buClr>
              <a:buSzPts val="1600"/>
              <a:buChar char="–"/>
              <a:defRPr sz="1600"/>
            </a:lvl4pPr>
            <a:lvl5pPr marL="2286000" lvl="4" indent="-330200" algn="l">
              <a:spcBef>
                <a:spcPts val="320"/>
              </a:spcBef>
              <a:spcAft>
                <a:spcPts val="0"/>
              </a:spcAft>
              <a:buClr>
                <a:srgbClr val="001D58"/>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22"/>
          <p:cNvSpPr txBox="1">
            <a:spLocks noGrp="1"/>
          </p:cNvSpPr>
          <p:nvPr>
            <p:ph type="ftr" idx="11"/>
          </p:nvPr>
        </p:nvSpPr>
        <p:spPr>
          <a:xfrm>
            <a:off x="381000" y="6461125"/>
            <a:ext cx="7620000" cy="2444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22"/>
          <p:cNvSpPr txBox="1">
            <a:spLocks noGrp="1"/>
          </p:cNvSpPr>
          <p:nvPr>
            <p:ph type="sldNum" idx="12"/>
          </p:nvPr>
        </p:nvSpPr>
        <p:spPr>
          <a:xfrm>
            <a:off x="8534400" y="6477000"/>
            <a:ext cx="457200" cy="24447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457200" y="152400"/>
            <a:ext cx="8229600" cy="6096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00194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23"/>
          <p:cNvSpPr txBox="1">
            <a:spLocks noGrp="1"/>
          </p:cNvSpPr>
          <p:nvPr>
            <p:ph type="ftr" idx="11"/>
          </p:nvPr>
        </p:nvSpPr>
        <p:spPr>
          <a:xfrm>
            <a:off x="381000" y="6461125"/>
            <a:ext cx="7620000" cy="2444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23"/>
          <p:cNvSpPr txBox="1">
            <a:spLocks noGrp="1"/>
          </p:cNvSpPr>
          <p:nvPr>
            <p:ph type="sldNum" idx="12"/>
          </p:nvPr>
        </p:nvSpPr>
        <p:spPr>
          <a:xfrm>
            <a:off x="8534400" y="6477000"/>
            <a:ext cx="457200" cy="24447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4"/>
          <p:cNvSpPr txBox="1">
            <a:spLocks noGrp="1"/>
          </p:cNvSpPr>
          <p:nvPr>
            <p:ph type="ftr" idx="11"/>
          </p:nvPr>
        </p:nvSpPr>
        <p:spPr>
          <a:xfrm>
            <a:off x="381000" y="6461125"/>
            <a:ext cx="7620000" cy="2444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24"/>
          <p:cNvSpPr txBox="1">
            <a:spLocks noGrp="1"/>
          </p:cNvSpPr>
          <p:nvPr>
            <p:ph type="sldNum" idx="12"/>
          </p:nvPr>
        </p:nvSpPr>
        <p:spPr>
          <a:xfrm>
            <a:off x="8534400" y="6477000"/>
            <a:ext cx="457200" cy="24447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00194C"/>
              </a:buClr>
              <a:buSzPts val="2000"/>
              <a:buFont typeface="Times New Roman"/>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rgbClr val="001D58"/>
              </a:buClr>
              <a:buSzPts val="3200"/>
              <a:buChar char="•"/>
              <a:defRPr sz="3200"/>
            </a:lvl1pPr>
            <a:lvl2pPr marL="914400" lvl="1" indent="-406400" algn="l">
              <a:spcBef>
                <a:spcPts val="560"/>
              </a:spcBef>
              <a:spcAft>
                <a:spcPts val="0"/>
              </a:spcAft>
              <a:buClr>
                <a:srgbClr val="001D58"/>
              </a:buClr>
              <a:buSzPts val="2800"/>
              <a:buChar char="–"/>
              <a:defRPr sz="2800"/>
            </a:lvl2pPr>
            <a:lvl3pPr marL="1371600" lvl="2" indent="-381000" algn="l">
              <a:spcBef>
                <a:spcPts val="480"/>
              </a:spcBef>
              <a:spcAft>
                <a:spcPts val="0"/>
              </a:spcAft>
              <a:buClr>
                <a:srgbClr val="001D58"/>
              </a:buClr>
              <a:buSzPts val="2400"/>
              <a:buChar char="•"/>
              <a:defRPr sz="2400"/>
            </a:lvl3pPr>
            <a:lvl4pPr marL="1828800" lvl="3" indent="-355600" algn="l">
              <a:spcBef>
                <a:spcPts val="400"/>
              </a:spcBef>
              <a:spcAft>
                <a:spcPts val="0"/>
              </a:spcAft>
              <a:buClr>
                <a:srgbClr val="001D58"/>
              </a:buClr>
              <a:buSzPts val="2000"/>
              <a:buChar char="–"/>
              <a:defRPr sz="2000"/>
            </a:lvl4pPr>
            <a:lvl5pPr marL="2286000" lvl="4" indent="-355600" algn="l">
              <a:spcBef>
                <a:spcPts val="400"/>
              </a:spcBef>
              <a:spcAft>
                <a:spcPts val="0"/>
              </a:spcAft>
              <a:buClr>
                <a:srgbClr val="001D58"/>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6" name="Google Shape;66;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rgbClr val="001D58"/>
              </a:buClr>
              <a:buSzPts val="1400"/>
              <a:buNone/>
              <a:defRPr sz="1400"/>
            </a:lvl1pPr>
            <a:lvl2pPr marL="914400" lvl="1" indent="-228600" algn="l">
              <a:spcBef>
                <a:spcPts val="240"/>
              </a:spcBef>
              <a:spcAft>
                <a:spcPts val="0"/>
              </a:spcAft>
              <a:buClr>
                <a:srgbClr val="001D58"/>
              </a:buClr>
              <a:buSzPts val="1200"/>
              <a:buNone/>
              <a:defRPr sz="1200"/>
            </a:lvl2pPr>
            <a:lvl3pPr marL="1371600" lvl="2" indent="-228600" algn="l">
              <a:spcBef>
                <a:spcPts val="200"/>
              </a:spcBef>
              <a:spcAft>
                <a:spcPts val="0"/>
              </a:spcAft>
              <a:buClr>
                <a:srgbClr val="001D58"/>
              </a:buClr>
              <a:buSzPts val="1000"/>
              <a:buNone/>
              <a:defRPr sz="1000"/>
            </a:lvl3pPr>
            <a:lvl4pPr marL="1828800" lvl="3" indent="-228600" algn="l">
              <a:spcBef>
                <a:spcPts val="180"/>
              </a:spcBef>
              <a:spcAft>
                <a:spcPts val="0"/>
              </a:spcAft>
              <a:buClr>
                <a:srgbClr val="001D58"/>
              </a:buClr>
              <a:buSzPts val="900"/>
              <a:buNone/>
              <a:defRPr sz="900"/>
            </a:lvl4pPr>
            <a:lvl5pPr marL="2286000" lvl="4" indent="-228600" algn="l">
              <a:spcBef>
                <a:spcPts val="180"/>
              </a:spcBef>
              <a:spcAft>
                <a:spcPts val="0"/>
              </a:spcAft>
              <a:buClr>
                <a:srgbClr val="001D58"/>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7" name="Google Shape;6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25"/>
          <p:cNvSpPr txBox="1">
            <a:spLocks noGrp="1"/>
          </p:cNvSpPr>
          <p:nvPr>
            <p:ph type="ftr" idx="11"/>
          </p:nvPr>
        </p:nvSpPr>
        <p:spPr>
          <a:xfrm>
            <a:off x="381000" y="6461125"/>
            <a:ext cx="7620000" cy="2444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25"/>
          <p:cNvSpPr txBox="1">
            <a:spLocks noGrp="1"/>
          </p:cNvSpPr>
          <p:nvPr>
            <p:ph type="sldNum" idx="12"/>
          </p:nvPr>
        </p:nvSpPr>
        <p:spPr>
          <a:xfrm>
            <a:off x="8534400" y="6477000"/>
            <a:ext cx="457200" cy="24447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00194C"/>
              </a:buClr>
              <a:buSzPts val="2000"/>
              <a:buFont typeface="Times New Roman"/>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6"/>
          <p:cNvSpPr>
            <a:spLocks noGrp="1"/>
          </p:cNvSpPr>
          <p:nvPr>
            <p:ph type="pic" idx="2"/>
          </p:nvPr>
        </p:nvSpPr>
        <p:spPr>
          <a:xfrm>
            <a:off x="1792288" y="612775"/>
            <a:ext cx="5486400" cy="4114800"/>
          </a:xfrm>
          <a:prstGeom prst="rect">
            <a:avLst/>
          </a:prstGeom>
          <a:noFill/>
          <a:ln>
            <a:noFill/>
          </a:ln>
        </p:spPr>
      </p:sp>
      <p:sp>
        <p:nvSpPr>
          <p:cNvPr id="73" name="Google Shape;73;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rgbClr val="001D58"/>
              </a:buClr>
              <a:buSzPts val="1400"/>
              <a:buNone/>
              <a:defRPr sz="1400"/>
            </a:lvl1pPr>
            <a:lvl2pPr marL="914400" lvl="1" indent="-228600" algn="l">
              <a:spcBef>
                <a:spcPts val="240"/>
              </a:spcBef>
              <a:spcAft>
                <a:spcPts val="0"/>
              </a:spcAft>
              <a:buClr>
                <a:srgbClr val="001D58"/>
              </a:buClr>
              <a:buSzPts val="1200"/>
              <a:buNone/>
              <a:defRPr sz="1200"/>
            </a:lvl2pPr>
            <a:lvl3pPr marL="1371600" lvl="2" indent="-228600" algn="l">
              <a:spcBef>
                <a:spcPts val="200"/>
              </a:spcBef>
              <a:spcAft>
                <a:spcPts val="0"/>
              </a:spcAft>
              <a:buClr>
                <a:srgbClr val="001D58"/>
              </a:buClr>
              <a:buSzPts val="1000"/>
              <a:buNone/>
              <a:defRPr sz="1000"/>
            </a:lvl3pPr>
            <a:lvl4pPr marL="1828800" lvl="3" indent="-228600" algn="l">
              <a:spcBef>
                <a:spcPts val="180"/>
              </a:spcBef>
              <a:spcAft>
                <a:spcPts val="0"/>
              </a:spcAft>
              <a:buClr>
                <a:srgbClr val="001D58"/>
              </a:buClr>
              <a:buSzPts val="900"/>
              <a:buNone/>
              <a:defRPr sz="900"/>
            </a:lvl4pPr>
            <a:lvl5pPr marL="2286000" lvl="4" indent="-228600" algn="l">
              <a:spcBef>
                <a:spcPts val="180"/>
              </a:spcBef>
              <a:spcAft>
                <a:spcPts val="0"/>
              </a:spcAft>
              <a:buClr>
                <a:srgbClr val="001D58"/>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4" name="Google Shape;74;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26"/>
          <p:cNvSpPr txBox="1">
            <a:spLocks noGrp="1"/>
          </p:cNvSpPr>
          <p:nvPr>
            <p:ph type="ftr" idx="11"/>
          </p:nvPr>
        </p:nvSpPr>
        <p:spPr>
          <a:xfrm>
            <a:off x="381000" y="6461125"/>
            <a:ext cx="7620000" cy="2444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26"/>
          <p:cNvSpPr txBox="1">
            <a:spLocks noGrp="1"/>
          </p:cNvSpPr>
          <p:nvPr>
            <p:ph type="sldNum" idx="12"/>
          </p:nvPr>
        </p:nvSpPr>
        <p:spPr>
          <a:xfrm>
            <a:off x="8534400" y="6477000"/>
            <a:ext cx="457200" cy="24447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p:nvPr/>
        </p:nvSpPr>
        <p:spPr>
          <a:xfrm>
            <a:off x="0" y="6324600"/>
            <a:ext cx="9144000" cy="707846"/>
          </a:xfrm>
          <a:prstGeom prst="rect">
            <a:avLst/>
          </a:prstGeom>
          <a:solidFill>
            <a:srgbClr val="8CB3E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u="none" strike="noStrike" cap="none" dirty="0">
                <a:solidFill>
                  <a:srgbClr val="002060"/>
                </a:solidFill>
                <a:latin typeface="Times New Roman"/>
                <a:ea typeface="Times New Roman"/>
                <a:cs typeface="Times New Roman"/>
                <a:sym typeface="Times New Roman"/>
              </a:rPr>
              <a:t>	Finite Difference Method</a:t>
            </a:r>
            <a:endParaRPr sz="1200" b="1" i="0" u="none" strike="noStrike" cap="none" dirty="0">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r>
              <a:rPr lang="en-US" sz="1200" b="1" i="0" u="none" strike="noStrike" cap="none" dirty="0">
                <a:solidFill>
                  <a:srgbClr val="002060"/>
                </a:solidFill>
                <a:latin typeface="Times New Roman"/>
                <a:ea typeface="Times New Roman"/>
                <a:cs typeface="Times New Roman"/>
                <a:sym typeface="Times New Roman"/>
              </a:rPr>
              <a:t>                        Romanch Nyaupane, Misson Khand | Department of Electrical and Electronics Engineering 202</a:t>
            </a:r>
            <a:r>
              <a:rPr lang="en-US" sz="1200" b="1" dirty="0">
                <a:solidFill>
                  <a:srgbClr val="002060"/>
                </a:solidFill>
                <a:latin typeface="Times New Roman"/>
                <a:ea typeface="Times New Roman"/>
                <a:cs typeface="Times New Roman"/>
                <a:sym typeface="Times New Roman"/>
              </a:rPr>
              <a:t>3</a:t>
            </a:r>
            <a:endParaRPr sz="1200" b="1" dirty="0">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b="1" i="0" u="none" strike="noStrike" cap="none" dirty="0">
                <a:solidFill>
                  <a:srgbClr val="002060"/>
                </a:solidFill>
                <a:latin typeface="Times New Roman"/>
                <a:ea typeface="Times New Roman"/>
                <a:cs typeface="Times New Roman"/>
                <a:sym typeface="Times New Roman"/>
              </a:rPr>
              <a:t>	</a:t>
            </a:r>
            <a:endParaRPr sz="1400" b="0" i="0" u="none" strike="noStrike" cap="none" dirty="0">
              <a:solidFill>
                <a:srgbClr val="001D58"/>
              </a:solidFill>
              <a:latin typeface="Times New Roman"/>
              <a:ea typeface="Times New Roman"/>
              <a:cs typeface="Times New Roman"/>
              <a:sym typeface="Times New Roman"/>
            </a:endParaRPr>
          </a:p>
        </p:txBody>
      </p:sp>
      <p:sp>
        <p:nvSpPr>
          <p:cNvPr id="11" name="Google Shape;11;p17"/>
          <p:cNvSpPr txBox="1">
            <a:spLocks noGrp="1"/>
          </p:cNvSpPr>
          <p:nvPr>
            <p:ph type="title"/>
          </p:nvPr>
        </p:nvSpPr>
        <p:spPr>
          <a:xfrm>
            <a:off x="457200" y="152400"/>
            <a:ext cx="8229600" cy="6096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00194C"/>
              </a:buClr>
              <a:buSzPts val="3200"/>
              <a:buFont typeface="Times New Roman"/>
              <a:buNone/>
              <a:defRPr sz="3200" b="1" i="0" u="none" strike="noStrike" cap="none">
                <a:solidFill>
                  <a:srgbClr val="00194C"/>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2" name="Google Shape;12;p17"/>
          <p:cNvSpPr txBox="1">
            <a:spLocks noGrp="1"/>
          </p:cNvSpPr>
          <p:nvPr>
            <p:ph type="body" idx="1"/>
          </p:nvPr>
        </p:nvSpPr>
        <p:spPr>
          <a:xfrm>
            <a:off x="457200" y="1066800"/>
            <a:ext cx="8229600" cy="5105400"/>
          </a:xfrm>
          <a:prstGeom prst="rect">
            <a:avLst/>
          </a:prstGeom>
          <a:noFill/>
          <a:ln>
            <a:noFill/>
          </a:ln>
        </p:spPr>
        <p:txBody>
          <a:bodyPr spcFirstLastPara="1" wrap="square" lIns="91425" tIns="45700" rIns="91425" bIns="45700" anchor="t" anchorCtr="0">
            <a:normAutofit/>
          </a:bodyPr>
          <a:lstStyle>
            <a:lvl1pPr marL="457200" marR="0" lvl="0" indent="-406400" algn="l" rtl="0">
              <a:spcBef>
                <a:spcPts val="560"/>
              </a:spcBef>
              <a:spcAft>
                <a:spcPts val="0"/>
              </a:spcAft>
              <a:buClr>
                <a:srgbClr val="001D58"/>
              </a:buClr>
              <a:buSzPts val="2800"/>
              <a:buFont typeface="Arial"/>
              <a:buChar char="•"/>
              <a:defRPr sz="2800" b="0" i="0" u="none" strike="noStrike" cap="none">
                <a:solidFill>
                  <a:srgbClr val="001D58"/>
                </a:solidFill>
                <a:latin typeface="Times New Roman"/>
                <a:ea typeface="Times New Roman"/>
                <a:cs typeface="Times New Roman"/>
                <a:sym typeface="Times New Roman"/>
              </a:defRPr>
            </a:lvl1pPr>
            <a:lvl2pPr marL="914400" marR="0" lvl="1" indent="-406400" algn="l" rtl="0">
              <a:spcBef>
                <a:spcPts val="560"/>
              </a:spcBef>
              <a:spcAft>
                <a:spcPts val="0"/>
              </a:spcAft>
              <a:buClr>
                <a:srgbClr val="001D58"/>
              </a:buClr>
              <a:buSzPts val="2800"/>
              <a:buFont typeface="Arial"/>
              <a:buChar char="–"/>
              <a:defRPr sz="2800" b="0" i="0" u="none" strike="noStrike" cap="none">
                <a:solidFill>
                  <a:srgbClr val="001D58"/>
                </a:solidFill>
                <a:latin typeface="Times New Roman"/>
                <a:ea typeface="Times New Roman"/>
                <a:cs typeface="Times New Roman"/>
                <a:sym typeface="Times New Roman"/>
              </a:defRPr>
            </a:lvl2pPr>
            <a:lvl3pPr marL="1371600" marR="0" lvl="2" indent="-381000" algn="l" rtl="0">
              <a:spcBef>
                <a:spcPts val="480"/>
              </a:spcBef>
              <a:spcAft>
                <a:spcPts val="0"/>
              </a:spcAft>
              <a:buClr>
                <a:srgbClr val="001D58"/>
              </a:buClr>
              <a:buSzPts val="2400"/>
              <a:buFont typeface="Arial"/>
              <a:buChar char="•"/>
              <a:defRPr sz="2400" b="0" i="0" u="none" strike="noStrike" cap="none">
                <a:solidFill>
                  <a:srgbClr val="001D58"/>
                </a:solidFill>
                <a:latin typeface="Times New Roman"/>
                <a:ea typeface="Times New Roman"/>
                <a:cs typeface="Times New Roman"/>
                <a:sym typeface="Times New Roman"/>
              </a:defRPr>
            </a:lvl3pPr>
            <a:lvl4pPr marL="1828800" marR="0" lvl="3" indent="-355600" algn="l" rtl="0">
              <a:spcBef>
                <a:spcPts val="400"/>
              </a:spcBef>
              <a:spcAft>
                <a:spcPts val="0"/>
              </a:spcAft>
              <a:buClr>
                <a:srgbClr val="001D58"/>
              </a:buClr>
              <a:buSzPts val="2000"/>
              <a:buFont typeface="Arial"/>
              <a:buChar char="–"/>
              <a:defRPr sz="2000" b="0" i="0" u="none" strike="noStrike" cap="none">
                <a:solidFill>
                  <a:srgbClr val="001D58"/>
                </a:solidFill>
                <a:latin typeface="Times New Roman"/>
                <a:ea typeface="Times New Roman"/>
                <a:cs typeface="Times New Roman"/>
                <a:sym typeface="Times New Roman"/>
              </a:defRPr>
            </a:lvl4pPr>
            <a:lvl5pPr marL="2286000" marR="0" lvl="4" indent="-355600" algn="l" rtl="0">
              <a:spcBef>
                <a:spcPts val="400"/>
              </a:spcBef>
              <a:spcAft>
                <a:spcPts val="0"/>
              </a:spcAft>
              <a:buClr>
                <a:srgbClr val="001D58"/>
              </a:buClr>
              <a:buSzPts val="2000"/>
              <a:buFont typeface="Arial"/>
              <a:buChar char="»"/>
              <a:defRPr sz="2000" b="0" i="0" u="none" strike="noStrike" cap="none">
                <a:solidFill>
                  <a:srgbClr val="001D58"/>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cxnSp>
        <p:nvCxnSpPr>
          <p:cNvPr id="13" name="Google Shape;13;p17"/>
          <p:cNvCxnSpPr/>
          <p:nvPr/>
        </p:nvCxnSpPr>
        <p:spPr>
          <a:xfrm>
            <a:off x="0" y="6324600"/>
            <a:ext cx="9144000" cy="0"/>
          </a:xfrm>
          <a:prstGeom prst="straightConnector1">
            <a:avLst/>
          </a:prstGeom>
          <a:noFill/>
          <a:ln w="50800" cap="flat" cmpd="sng">
            <a:solidFill>
              <a:srgbClr val="002060"/>
            </a:solidFill>
            <a:prstDash val="solid"/>
            <a:round/>
            <a:headEnd type="none" w="sm" len="sm"/>
            <a:tailEnd type="none" w="sm" len="sm"/>
          </a:ln>
        </p:spPr>
      </p:cxnSp>
      <p:pic>
        <p:nvPicPr>
          <p:cNvPr id="14" name="Google Shape;14;p17" descr="http://ku.edu.np/cepp/images/ku_logo_big.png"/>
          <p:cNvPicPr preferRelativeResize="0"/>
          <p:nvPr/>
        </p:nvPicPr>
        <p:blipFill rotWithShape="1">
          <a:blip r:embed="rId13">
            <a:alphaModFix/>
          </a:blip>
          <a:srcRect/>
          <a:stretch/>
        </p:blipFill>
        <p:spPr>
          <a:xfrm>
            <a:off x="228600" y="6324600"/>
            <a:ext cx="533400" cy="533400"/>
          </a:xfrm>
          <a:prstGeom prst="rect">
            <a:avLst/>
          </a:prstGeom>
          <a:noFill/>
          <a:ln>
            <a:noFill/>
          </a:ln>
        </p:spPr>
      </p:pic>
      <p:sp>
        <p:nvSpPr>
          <p:cNvPr id="15" name="Google Shape;15;p17"/>
          <p:cNvSpPr txBox="1"/>
          <p:nvPr/>
        </p:nvSpPr>
        <p:spPr>
          <a:xfrm>
            <a:off x="8610600" y="6477000"/>
            <a:ext cx="4572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194C"/>
              </a:buClr>
              <a:buSzPts val="1400"/>
              <a:buFont typeface="Times New Roman"/>
              <a:buNone/>
            </a:pPr>
            <a:fld id="{00000000-1234-1234-1234-123412341234}" type="slidenum">
              <a:rPr lang="en-US" sz="1400" b="1" i="0" u="none" strike="noStrike" cap="none">
                <a:solidFill>
                  <a:srgbClr val="00194C"/>
                </a:solidFill>
                <a:latin typeface="Times New Roman"/>
                <a:ea typeface="Times New Roman"/>
                <a:cs typeface="Times New Roman"/>
                <a:sym typeface="Times New Roman"/>
              </a:rPr>
              <a:t>‹#›</a:t>
            </a:fld>
            <a:endParaRPr sz="1400" b="1" i="0" u="none" strike="noStrike" cap="none">
              <a:solidFill>
                <a:srgbClr val="00194C"/>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0" y="1219200"/>
            <a:ext cx="9144000" cy="990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194C"/>
              </a:buClr>
              <a:buSzPts val="3200"/>
              <a:buFont typeface="Times New Roman"/>
              <a:buNone/>
            </a:pPr>
            <a:r>
              <a:rPr lang="en-US" sz="3400" cap="small" dirty="0">
                <a:latin typeface="Times New Roman"/>
                <a:ea typeface="Times New Roman"/>
                <a:cs typeface="Times New Roman"/>
                <a:sym typeface="Times New Roman"/>
              </a:rPr>
              <a:t>FINITE DIFFERENCE METHOD</a:t>
            </a:r>
            <a:endParaRPr sz="3400" cap="small" dirty="0">
              <a:latin typeface="Times New Roman"/>
              <a:ea typeface="Times New Roman"/>
              <a:cs typeface="Times New Roman"/>
              <a:sym typeface="Times New Roman"/>
            </a:endParaRPr>
          </a:p>
        </p:txBody>
      </p:sp>
      <p:sp>
        <p:nvSpPr>
          <p:cNvPr id="95" name="Google Shape;95;p1"/>
          <p:cNvSpPr/>
          <p:nvPr/>
        </p:nvSpPr>
        <p:spPr>
          <a:xfrm>
            <a:off x="3581400" y="6260068"/>
            <a:ext cx="1988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May 26, 2023</a:t>
            </a:r>
            <a:endParaRPr sz="1800" b="1" dirty="0">
              <a:solidFill>
                <a:schemeClr val="dk1"/>
              </a:solidFill>
              <a:latin typeface="Times New Roman"/>
              <a:ea typeface="Times New Roman"/>
              <a:cs typeface="Times New Roman"/>
              <a:sym typeface="Times New Roman"/>
            </a:endParaRPr>
          </a:p>
        </p:txBody>
      </p:sp>
      <p:sp>
        <p:nvSpPr>
          <p:cNvPr id="96" name="Google Shape;96;p1"/>
          <p:cNvSpPr/>
          <p:nvPr/>
        </p:nvSpPr>
        <p:spPr>
          <a:xfrm>
            <a:off x="552450" y="4604266"/>
            <a:ext cx="4572000"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244061"/>
                </a:solidFill>
                <a:latin typeface="Times New Roman"/>
                <a:ea typeface="Times New Roman"/>
                <a:cs typeface="Times New Roman"/>
                <a:sym typeface="Times New Roman"/>
              </a:rPr>
              <a:t>Presented by:</a:t>
            </a:r>
            <a:endParaRPr sz="1600" dirty="0"/>
          </a:p>
          <a:p>
            <a:pPr marL="0" lvl="0" indent="0" algn="l" rtl="0">
              <a:spcBef>
                <a:spcPts val="0"/>
              </a:spcBef>
              <a:spcAft>
                <a:spcPts val="0"/>
              </a:spcAft>
              <a:buClr>
                <a:schemeClr val="dk1"/>
              </a:buClr>
              <a:buFont typeface="Arial"/>
              <a:buNone/>
            </a:pPr>
            <a:r>
              <a:rPr lang="en-US" sz="2000" b="1" dirty="0">
                <a:solidFill>
                  <a:srgbClr val="244061"/>
                </a:solidFill>
                <a:latin typeface="Times New Roman"/>
                <a:ea typeface="Times New Roman"/>
                <a:cs typeface="Times New Roman"/>
                <a:sym typeface="Times New Roman"/>
              </a:rPr>
              <a:t>Misson Khand (22015)</a:t>
            </a:r>
            <a:endParaRPr sz="2000" b="1" dirty="0">
              <a:solidFill>
                <a:srgbClr val="244061"/>
              </a:solidFill>
              <a:latin typeface="Times New Roman"/>
              <a:ea typeface="Times New Roman"/>
              <a:cs typeface="Times New Roman"/>
              <a:sym typeface="Times New Roman"/>
            </a:endParaRPr>
          </a:p>
          <a:p>
            <a:r>
              <a:rPr lang="en-US" sz="2000" b="1" dirty="0">
                <a:solidFill>
                  <a:srgbClr val="244061"/>
                </a:solidFill>
                <a:latin typeface="Times New Roman"/>
                <a:ea typeface="Times New Roman"/>
                <a:cs typeface="Times New Roman"/>
                <a:sym typeface="Times New Roman"/>
              </a:rPr>
              <a:t>Romanch Nyaupane (22048)</a:t>
            </a:r>
            <a:br>
              <a:rPr lang="en-US" sz="2000" dirty="0">
                <a:solidFill>
                  <a:schemeClr val="dk1"/>
                </a:solidFill>
                <a:latin typeface="Calibri"/>
                <a:ea typeface="Calibri"/>
                <a:cs typeface="Calibri"/>
                <a:sym typeface="Calibri"/>
              </a:rPr>
            </a:br>
            <a:endParaRPr sz="2000" b="1" dirty="0">
              <a:solidFill>
                <a:srgbClr val="001D58"/>
              </a:solidFill>
              <a:latin typeface="Times New Roman"/>
              <a:ea typeface="Times New Roman"/>
              <a:cs typeface="Times New Roman"/>
              <a:sym typeface="Times New Roman"/>
            </a:endParaRPr>
          </a:p>
        </p:txBody>
      </p:sp>
      <p:sp>
        <p:nvSpPr>
          <p:cNvPr id="97" name="Google Shape;97;p1"/>
          <p:cNvSpPr txBox="1"/>
          <p:nvPr/>
        </p:nvSpPr>
        <p:spPr>
          <a:xfrm>
            <a:off x="4400550" y="4604266"/>
            <a:ext cx="4667250" cy="132339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dirty="0">
                <a:solidFill>
                  <a:srgbClr val="001D58"/>
                </a:solidFill>
                <a:latin typeface="Times New Roman"/>
                <a:ea typeface="Times New Roman"/>
                <a:cs typeface="Times New Roman"/>
                <a:sym typeface="Times New Roman"/>
              </a:rPr>
              <a:t>Submitted To</a:t>
            </a:r>
          </a:p>
          <a:p>
            <a:pPr marL="0" marR="0" lvl="0" indent="0" algn="just" rtl="0">
              <a:spcBef>
                <a:spcPts val="0"/>
              </a:spcBef>
              <a:spcAft>
                <a:spcPts val="0"/>
              </a:spcAft>
              <a:buNone/>
            </a:pPr>
            <a:r>
              <a:rPr lang="en-US" sz="2000" b="1" dirty="0">
                <a:solidFill>
                  <a:srgbClr val="001D58"/>
                </a:solidFill>
                <a:latin typeface="Times New Roman"/>
                <a:ea typeface="Times New Roman"/>
                <a:cs typeface="Times New Roman"/>
                <a:sym typeface="Times New Roman"/>
              </a:rPr>
              <a:t>Dr. Saraswati Acharya</a:t>
            </a:r>
          </a:p>
          <a:p>
            <a:pPr marL="0" marR="0" lvl="0" indent="0" algn="just" rtl="0">
              <a:spcBef>
                <a:spcPts val="0"/>
              </a:spcBef>
              <a:spcAft>
                <a:spcPts val="0"/>
              </a:spcAft>
              <a:buNone/>
            </a:pPr>
            <a:r>
              <a:rPr lang="en-US" sz="2000" b="1" dirty="0">
                <a:solidFill>
                  <a:srgbClr val="001D58"/>
                </a:solidFill>
                <a:latin typeface="Times New Roman"/>
                <a:ea typeface="Times New Roman"/>
                <a:cs typeface="Times New Roman"/>
                <a:sym typeface="Times New Roman"/>
              </a:rPr>
              <a:t>Asst. Prof. Department Of  Mathematics	</a:t>
            </a: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86FD-AFC6-D2E4-83EE-003B558329AE}"/>
              </a:ext>
            </a:extLst>
          </p:cNvPr>
          <p:cNvSpPr>
            <a:spLocks noGrp="1"/>
          </p:cNvSpPr>
          <p:nvPr>
            <p:ph type="title"/>
          </p:nvPr>
        </p:nvSpPr>
        <p:spPr/>
        <p:txBody>
          <a:bodyPr/>
          <a:lstStyle/>
          <a:p>
            <a:r>
              <a:rPr lang="en-US" dirty="0"/>
              <a:t>OUTPUT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D2DD50C-4D24-2FF3-5E73-EA053C344098}"/>
                  </a:ext>
                </a:extLst>
              </p:cNvPr>
              <p:cNvSpPr>
                <a:spLocks noGrp="1"/>
              </p:cNvSpPr>
              <p:nvPr>
                <p:ph type="body" idx="1"/>
              </p:nvPr>
            </p:nvSpPr>
            <p:spPr>
              <a:xfrm>
                <a:off x="457200" y="990176"/>
                <a:ext cx="8229600" cy="5105400"/>
              </a:xfrm>
            </p:spPr>
            <p:txBody>
              <a:bodyPr/>
              <a:lstStyle/>
              <a:p>
                <a:r>
                  <a:rPr lang="en-US" dirty="0"/>
                  <a:t>Solution for the ODE </a:t>
                </a:r>
                <a14:m>
                  <m:oMath xmlns:m="http://schemas.openxmlformats.org/officeDocument/2006/math">
                    <m:f>
                      <m:fPr>
                        <m:ctrlPr>
                          <a:rPr lang="en-US" i="1" smtClean="0">
                            <a:solidFill>
                              <a:srgbClr val="836967"/>
                            </a:solidFill>
                            <a:latin typeface="Cambria Math" panose="02040503050406030204" pitchFamily="18" charset="0"/>
                          </a:rPr>
                        </m:ctrlPr>
                      </m:fPr>
                      <m:num>
                        <m:sSup>
                          <m:sSupPr>
                            <m:ctrlPr>
                              <a:rPr lang="en-US" i="1" smtClean="0">
                                <a:solidFill>
                                  <a:srgbClr val="836967"/>
                                </a:solidFill>
                                <a:latin typeface="Cambria Math" panose="02040503050406030204" pitchFamily="18" charset="0"/>
                              </a:rPr>
                            </m:ctrlPr>
                          </m:sSupPr>
                          <m:e>
                            <m:r>
                              <a:rPr lang="en-US" smtClean="0">
                                <a:latin typeface="Cambria Math" panose="02040503050406030204" pitchFamily="18" charset="0"/>
                              </a:rPr>
                              <m:t>ⅆ</m:t>
                            </m:r>
                          </m:e>
                          <m:sup>
                            <m:r>
                              <a:rPr lang="en-US" i="0" smtClean="0">
                                <a:latin typeface="Cambria Math" panose="02040503050406030204" pitchFamily="18" charset="0"/>
                              </a:rPr>
                              <m:t>2</m:t>
                            </m:r>
                          </m:sup>
                        </m:sSup>
                        <m:r>
                          <a:rPr lang="en-US" i="1" smtClean="0">
                            <a:latin typeface="Cambria Math" panose="02040503050406030204" pitchFamily="18" charset="0"/>
                          </a:rPr>
                          <m:t>𝑦</m:t>
                        </m:r>
                      </m:num>
                      <m:den>
                        <m:r>
                          <a:rPr lang="en-US" i="0" smtClean="0">
                            <a:latin typeface="Cambria Math" panose="02040503050406030204" pitchFamily="18" charset="0"/>
                          </a:rPr>
                          <m:t>ⅆ</m:t>
                        </m:r>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𝑥</m:t>
                            </m:r>
                          </m:e>
                          <m:sup>
                            <m:r>
                              <a:rPr lang="en-US" i="0" smtClean="0">
                                <a:latin typeface="Cambria Math" panose="02040503050406030204" pitchFamily="18" charset="0"/>
                              </a:rPr>
                              <m:t>2</m:t>
                            </m:r>
                          </m:sup>
                        </m:sSup>
                      </m:den>
                    </m:f>
                  </m:oMath>
                </a14:m>
                <a:r>
                  <a:rPr lang="en-US" dirty="0"/>
                  <a:t> -y = x(x-4):</a:t>
                </a:r>
              </a:p>
            </p:txBody>
          </p:sp>
        </mc:Choice>
        <mc:Fallback xmlns="">
          <p:sp>
            <p:nvSpPr>
              <p:cNvPr id="3" name="Text Placeholder 2">
                <a:extLst>
                  <a:ext uri="{FF2B5EF4-FFF2-40B4-BE49-F238E27FC236}">
                    <a16:creationId xmlns:a16="http://schemas.microsoft.com/office/drawing/2014/main" id="{CD2DD50C-4D24-2FF3-5E73-EA053C344098}"/>
                  </a:ext>
                </a:extLst>
              </p:cNvPr>
              <p:cNvSpPr>
                <a:spLocks noGrp="1" noRot="1" noChangeAspect="1" noMove="1" noResize="1" noEditPoints="1" noAdjustHandles="1" noChangeArrowheads="1" noChangeShapeType="1" noTextEdit="1"/>
              </p:cNvSpPr>
              <p:nvPr>
                <p:ph type="body" idx="1"/>
              </p:nvPr>
            </p:nvSpPr>
            <p:spPr>
              <a:xfrm>
                <a:off x="457200" y="990176"/>
                <a:ext cx="8229600" cy="5105400"/>
              </a:xfrm>
              <a:blipFill>
                <a:blip r:embed="rId2"/>
                <a:stretch>
                  <a:fillRect l="-125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E891493-2DC2-192A-D56D-6C4AA266F64D}"/>
              </a:ext>
            </a:extLst>
          </p:cNvPr>
          <p:cNvPicPr>
            <a:picLocks noChangeAspect="1"/>
          </p:cNvPicPr>
          <p:nvPr/>
        </p:nvPicPr>
        <p:blipFill rotWithShape="1">
          <a:blip r:embed="rId3"/>
          <a:srcRect r="55063" b="37517"/>
          <a:stretch/>
        </p:blipFill>
        <p:spPr>
          <a:xfrm>
            <a:off x="914400" y="2341884"/>
            <a:ext cx="3362325" cy="3449315"/>
          </a:xfrm>
          <a:prstGeom prst="rect">
            <a:avLst/>
          </a:prstGeom>
        </p:spPr>
      </p:pic>
      <p:pic>
        <p:nvPicPr>
          <p:cNvPr id="7" name="Picture 6">
            <a:extLst>
              <a:ext uri="{FF2B5EF4-FFF2-40B4-BE49-F238E27FC236}">
                <a16:creationId xmlns:a16="http://schemas.microsoft.com/office/drawing/2014/main" id="{3DFD9926-182D-DAD3-D42F-5AE37DD22833}"/>
              </a:ext>
            </a:extLst>
          </p:cNvPr>
          <p:cNvPicPr>
            <a:picLocks noChangeAspect="1"/>
          </p:cNvPicPr>
          <p:nvPr/>
        </p:nvPicPr>
        <p:blipFill>
          <a:blip r:embed="rId4"/>
          <a:stretch>
            <a:fillRect/>
          </a:stretch>
        </p:blipFill>
        <p:spPr>
          <a:xfrm>
            <a:off x="3676650" y="2308450"/>
            <a:ext cx="5334000" cy="3533775"/>
          </a:xfrm>
          <a:prstGeom prst="rect">
            <a:avLst/>
          </a:prstGeom>
        </p:spPr>
      </p:pic>
      <p:sp>
        <p:nvSpPr>
          <p:cNvPr id="8" name="TextBox 7">
            <a:extLst>
              <a:ext uri="{FF2B5EF4-FFF2-40B4-BE49-F238E27FC236}">
                <a16:creationId xmlns:a16="http://schemas.microsoft.com/office/drawing/2014/main" id="{68718EB5-922D-5CF4-EA06-E5258A361484}"/>
              </a:ext>
            </a:extLst>
          </p:cNvPr>
          <p:cNvSpPr txBox="1"/>
          <p:nvPr/>
        </p:nvSpPr>
        <p:spPr>
          <a:xfrm>
            <a:off x="4571999" y="5791200"/>
            <a:ext cx="393382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plot of solution of  </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y'' - y = x(x-4) a</a:t>
            </a:r>
            <a:r>
              <a:rPr lang="en-US" dirty="0">
                <a:latin typeface="Times New Roman" panose="02020603050405020304" pitchFamily="18" charset="0"/>
                <a:ea typeface="Times New Roman" panose="02020603050405020304" pitchFamily="18" charset="0"/>
                <a:cs typeface="Times New Roman" panose="02020603050405020304" pitchFamily="18" charset="0"/>
              </a:rPr>
              <a:t>t n=4</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A97BD35-1967-0E38-D196-7024CD53F0BE}"/>
              </a:ext>
            </a:extLst>
          </p:cNvPr>
          <p:cNvSpPr txBox="1"/>
          <p:nvPr/>
        </p:nvSpPr>
        <p:spPr>
          <a:xfrm>
            <a:off x="919163" y="1818664"/>
            <a:ext cx="7767637" cy="523220"/>
          </a:xfrm>
          <a:prstGeom prst="rect">
            <a:avLst/>
          </a:prstGeom>
          <a:noFill/>
        </p:spPr>
        <p:txBody>
          <a:bodyPr wrap="square" rtlCol="0">
            <a:spAutoFit/>
          </a:bodyPr>
          <a:lstStyle/>
          <a:p>
            <a:r>
              <a:rPr kumimoji="0" lang="en-US" sz="2800" b="0" i="0" u="none" strike="noStrike" kern="0" cap="none" spc="0" normalizeH="0" baseline="0" noProof="0" dirty="0">
                <a:ln>
                  <a:noFill/>
                </a:ln>
                <a:solidFill>
                  <a:srgbClr val="001D58"/>
                </a:solidFill>
                <a:effectLst/>
                <a:uLnTx/>
                <a:uFillTx/>
                <a:latin typeface="Times New Roman"/>
                <a:cs typeface="Times New Roman"/>
                <a:sym typeface="Times New Roman"/>
              </a:rPr>
              <a:t>At n=4, we obtained y</a:t>
            </a:r>
            <a:r>
              <a:rPr kumimoji="0" lang="en-US" sz="2800" b="0" i="0" u="none" strike="noStrike" kern="0" cap="none" spc="0" normalizeH="0" baseline="-25000" noProof="0" dirty="0">
                <a:ln>
                  <a:noFill/>
                </a:ln>
                <a:solidFill>
                  <a:srgbClr val="001D58"/>
                </a:solidFill>
                <a:effectLst/>
                <a:uLnTx/>
                <a:uFillTx/>
                <a:latin typeface="Times New Roman"/>
                <a:cs typeface="Times New Roman"/>
                <a:sym typeface="Times New Roman"/>
              </a:rPr>
              <a:t>1</a:t>
            </a:r>
            <a:r>
              <a:rPr kumimoji="0" lang="en-US" sz="2800" b="0" i="0" u="none" strike="noStrike" kern="0" cap="none" spc="0" normalizeH="0" noProof="0" dirty="0">
                <a:ln>
                  <a:noFill/>
                </a:ln>
                <a:solidFill>
                  <a:srgbClr val="001D58"/>
                </a:solidFill>
                <a:effectLst/>
                <a:uLnTx/>
                <a:uFillTx/>
                <a:latin typeface="Times New Roman"/>
                <a:cs typeface="Times New Roman"/>
                <a:sym typeface="Times New Roman"/>
              </a:rPr>
              <a:t>=1.857, y</a:t>
            </a:r>
            <a:r>
              <a:rPr kumimoji="0" lang="en-US" sz="2800" b="0" i="0" u="none" strike="noStrike" kern="0" cap="none" spc="0" normalizeH="0" baseline="-25000" noProof="0" dirty="0">
                <a:ln>
                  <a:noFill/>
                </a:ln>
                <a:solidFill>
                  <a:srgbClr val="001D58"/>
                </a:solidFill>
                <a:effectLst/>
                <a:uLnTx/>
                <a:uFillTx/>
                <a:latin typeface="Times New Roman"/>
                <a:cs typeface="Times New Roman"/>
                <a:sym typeface="Times New Roman"/>
              </a:rPr>
              <a:t>2</a:t>
            </a:r>
            <a:r>
              <a:rPr kumimoji="0" lang="en-US" sz="2800" b="0" i="0" u="none" strike="noStrike" kern="0" cap="none" spc="0" normalizeH="0" noProof="0" dirty="0">
                <a:ln>
                  <a:noFill/>
                </a:ln>
                <a:solidFill>
                  <a:srgbClr val="001D58"/>
                </a:solidFill>
                <a:effectLst/>
                <a:uLnTx/>
                <a:uFillTx/>
                <a:latin typeface="Times New Roman"/>
                <a:cs typeface="Times New Roman"/>
                <a:sym typeface="Times New Roman"/>
              </a:rPr>
              <a:t>=2.5714, y</a:t>
            </a:r>
            <a:r>
              <a:rPr lang="en-US" sz="2800" baseline="-25000" dirty="0">
                <a:solidFill>
                  <a:srgbClr val="001D58"/>
                </a:solidFill>
                <a:latin typeface="Times New Roman"/>
                <a:cs typeface="Times New Roman"/>
                <a:sym typeface="Times New Roman"/>
              </a:rPr>
              <a:t>3</a:t>
            </a:r>
            <a:r>
              <a:rPr lang="en-US" sz="2800" dirty="0">
                <a:solidFill>
                  <a:srgbClr val="001D58"/>
                </a:solidFill>
                <a:latin typeface="Times New Roman"/>
                <a:cs typeface="Times New Roman"/>
                <a:sym typeface="Times New Roman"/>
              </a:rPr>
              <a:t>=1.857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75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A9EE-73F8-5ADC-10F7-FA2B84C27067}"/>
              </a:ext>
            </a:extLst>
          </p:cNvPr>
          <p:cNvSpPr>
            <a:spLocks noGrp="1"/>
          </p:cNvSpPr>
          <p:nvPr>
            <p:ph type="title"/>
          </p:nvPr>
        </p:nvSpPr>
        <p:spPr/>
        <p:txBody>
          <a:bodyPr/>
          <a:lstStyle/>
          <a:p>
            <a:r>
              <a:rPr lang="en-US" dirty="0"/>
              <a:t>OUTPUT</a:t>
            </a:r>
          </a:p>
        </p:txBody>
      </p:sp>
      <p:sp>
        <p:nvSpPr>
          <p:cNvPr id="3" name="Text Placeholder 2">
            <a:extLst>
              <a:ext uri="{FF2B5EF4-FFF2-40B4-BE49-F238E27FC236}">
                <a16:creationId xmlns:a16="http://schemas.microsoft.com/office/drawing/2014/main" id="{A18D621F-3FEE-56F3-8D8C-E80BFB9A39AC}"/>
              </a:ext>
            </a:extLst>
          </p:cNvPr>
          <p:cNvSpPr>
            <a:spLocks noGrp="1"/>
          </p:cNvSpPr>
          <p:nvPr>
            <p:ph type="body" idx="1"/>
          </p:nvPr>
        </p:nvSpPr>
        <p:spPr/>
        <p:txBody>
          <a:bodyPr>
            <a:normAutofit lnSpcReduction="10000"/>
          </a:bodyPr>
          <a:lstStyle/>
          <a:p>
            <a:pPr>
              <a:lnSpc>
                <a:spcPct val="150000"/>
              </a:lnSpc>
            </a:pPr>
            <a:r>
              <a:rPr lang="en-US" sz="2400" dirty="0"/>
              <a:t>The program generates the following diagonal and RHS vectors as shown below</a:t>
            </a:r>
          </a:p>
          <a:p>
            <a:endParaRPr lang="en-US" dirty="0"/>
          </a:p>
          <a:p>
            <a:endParaRPr lang="en-US" dirty="0"/>
          </a:p>
          <a:p>
            <a:endParaRPr lang="en-US" dirty="0"/>
          </a:p>
          <a:p>
            <a:endParaRPr lang="en-US" dirty="0"/>
          </a:p>
          <a:p>
            <a:endParaRPr lang="en-US" dirty="0"/>
          </a:p>
          <a:p>
            <a:endParaRPr lang="en-US" dirty="0"/>
          </a:p>
          <a:p>
            <a:pPr>
              <a:lnSpc>
                <a:spcPct val="150000"/>
              </a:lnSpc>
            </a:pPr>
            <a:r>
              <a:rPr lang="en-US" sz="2400" dirty="0"/>
              <a:t>The function takes the sub-diagonal (e), diagonal (f), super-diagonal (g), and right-hand side (r) vectors as input</a:t>
            </a:r>
          </a:p>
        </p:txBody>
      </p:sp>
      <p:pic>
        <p:nvPicPr>
          <p:cNvPr id="5" name="Picture 4">
            <a:extLst>
              <a:ext uri="{FF2B5EF4-FFF2-40B4-BE49-F238E27FC236}">
                <a16:creationId xmlns:a16="http://schemas.microsoft.com/office/drawing/2014/main" id="{2F968CEB-7E5C-FF90-3386-0B12E000A417}"/>
              </a:ext>
            </a:extLst>
          </p:cNvPr>
          <p:cNvPicPr>
            <a:picLocks noChangeAspect="1"/>
          </p:cNvPicPr>
          <p:nvPr/>
        </p:nvPicPr>
        <p:blipFill>
          <a:blip r:embed="rId2"/>
          <a:stretch>
            <a:fillRect/>
          </a:stretch>
        </p:blipFill>
        <p:spPr>
          <a:xfrm>
            <a:off x="909445" y="2142665"/>
            <a:ext cx="2753109" cy="2886535"/>
          </a:xfrm>
          <a:prstGeom prst="rect">
            <a:avLst/>
          </a:prstGeom>
        </p:spPr>
      </p:pic>
    </p:spTree>
    <p:extLst>
      <p:ext uri="{BB962C8B-B14F-4D97-AF65-F5344CB8AC3E}">
        <p14:creationId xmlns:p14="http://schemas.microsoft.com/office/powerpoint/2010/main" val="1779304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A86C-76D4-2482-3658-C624CA1DBDB1}"/>
              </a:ext>
            </a:extLst>
          </p:cNvPr>
          <p:cNvSpPr>
            <a:spLocks noGrp="1"/>
          </p:cNvSpPr>
          <p:nvPr>
            <p:ph type="title"/>
          </p:nvPr>
        </p:nvSpPr>
        <p:spPr/>
        <p:txBody>
          <a:bodyPr/>
          <a:lstStyle/>
          <a:p>
            <a:r>
              <a:rPr lang="en-US" dirty="0"/>
              <a:t>OUTPUT</a:t>
            </a:r>
          </a:p>
        </p:txBody>
      </p:sp>
      <p:sp>
        <p:nvSpPr>
          <p:cNvPr id="3" name="Text Placeholder 2">
            <a:extLst>
              <a:ext uri="{FF2B5EF4-FFF2-40B4-BE49-F238E27FC236}">
                <a16:creationId xmlns:a16="http://schemas.microsoft.com/office/drawing/2014/main" id="{B54C4580-A47F-E07C-0F8A-1A822A6253F7}"/>
              </a:ext>
            </a:extLst>
          </p:cNvPr>
          <p:cNvSpPr>
            <a:spLocks noGrp="1"/>
          </p:cNvSpPr>
          <p:nvPr>
            <p:ph type="body" idx="1"/>
          </p:nvPr>
        </p:nvSpPr>
        <p:spPr/>
        <p:txBody>
          <a:bodyPr>
            <a:normAutofit lnSpcReduction="10000"/>
          </a:bodyPr>
          <a:lstStyle/>
          <a:p>
            <a:pPr>
              <a:lnSpc>
                <a:spcPct val="150000"/>
              </a:lnSpc>
            </a:pPr>
            <a:r>
              <a:rPr lang="en-US" sz="2400" dirty="0"/>
              <a:t>The function then performs forward elimination, adjusting the diagonal and right-hand side vectors to incorporate the influence of the sub-diagonal elements.</a:t>
            </a:r>
          </a:p>
          <a:p>
            <a:pPr>
              <a:lnSpc>
                <a:spcPct val="150000"/>
              </a:lnSpc>
            </a:pPr>
            <a:r>
              <a:rPr lang="en-US" sz="2400" dirty="0"/>
              <a:t>Then, the code performs back substitution, starting from the last element and working backward to calculate the unknowns.</a:t>
            </a:r>
          </a:p>
          <a:p>
            <a:pPr>
              <a:lnSpc>
                <a:spcPct val="150000"/>
              </a:lnSpc>
            </a:pPr>
            <a:r>
              <a:rPr lang="en-US" sz="2400" dirty="0"/>
              <a:t>The modified diagonal and right-hand side vectors are used in the back substitution step to obtain the correct solutions and display the output</a:t>
            </a:r>
          </a:p>
        </p:txBody>
      </p:sp>
    </p:spTree>
    <p:extLst>
      <p:ext uri="{BB962C8B-B14F-4D97-AF65-F5344CB8AC3E}">
        <p14:creationId xmlns:p14="http://schemas.microsoft.com/office/powerpoint/2010/main" val="364406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EB6C-BB01-FE4F-46E0-8BD1A3EA3755}"/>
              </a:ext>
            </a:extLst>
          </p:cNvPr>
          <p:cNvSpPr>
            <a:spLocks noGrp="1"/>
          </p:cNvSpPr>
          <p:nvPr>
            <p:ph type="title"/>
          </p:nvPr>
        </p:nvSpPr>
        <p:spPr/>
        <p:txBody>
          <a:bodyPr/>
          <a:lstStyle/>
          <a:p>
            <a:r>
              <a:rPr lang="en-US" dirty="0"/>
              <a:t>OUTPUT</a:t>
            </a:r>
          </a:p>
        </p:txBody>
      </p:sp>
      <p:pic>
        <p:nvPicPr>
          <p:cNvPr id="8" name="Picture 7">
            <a:extLst>
              <a:ext uri="{FF2B5EF4-FFF2-40B4-BE49-F238E27FC236}">
                <a16:creationId xmlns:a16="http://schemas.microsoft.com/office/drawing/2014/main" id="{80873462-FB4E-E579-E7C4-3F693FD250BF}"/>
              </a:ext>
            </a:extLst>
          </p:cNvPr>
          <p:cNvPicPr>
            <a:picLocks noChangeAspect="1"/>
          </p:cNvPicPr>
          <p:nvPr/>
        </p:nvPicPr>
        <p:blipFill>
          <a:blip r:embed="rId2"/>
          <a:stretch>
            <a:fillRect/>
          </a:stretch>
        </p:blipFill>
        <p:spPr>
          <a:xfrm>
            <a:off x="540842" y="1208432"/>
            <a:ext cx="4450258" cy="3738217"/>
          </a:xfrm>
          <a:prstGeom prst="rect">
            <a:avLst/>
          </a:prstGeom>
        </p:spPr>
      </p:pic>
      <p:sp>
        <p:nvSpPr>
          <p:cNvPr id="9" name="TextBox 8">
            <a:extLst>
              <a:ext uri="{FF2B5EF4-FFF2-40B4-BE49-F238E27FC236}">
                <a16:creationId xmlns:a16="http://schemas.microsoft.com/office/drawing/2014/main" id="{77D3056C-5D77-94F1-58DF-301ED3C612DE}"/>
              </a:ext>
            </a:extLst>
          </p:cNvPr>
          <p:cNvSpPr txBox="1"/>
          <p:nvPr/>
        </p:nvSpPr>
        <p:spPr>
          <a:xfrm>
            <a:off x="799058" y="4818359"/>
            <a:ext cx="393382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plot of solution of  </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y'' - y = x(x-4) a</a:t>
            </a:r>
            <a:r>
              <a:rPr lang="en-US" dirty="0">
                <a:latin typeface="Times New Roman" panose="02020603050405020304" pitchFamily="18" charset="0"/>
                <a:ea typeface="Times New Roman" panose="02020603050405020304" pitchFamily="18" charset="0"/>
                <a:cs typeface="Times New Roman" panose="02020603050405020304" pitchFamily="18" charset="0"/>
              </a:rPr>
              <a:t>t n=5</a:t>
            </a:r>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84BC1AA-E0FE-3706-0C77-8E4E6936E7B2}"/>
              </a:ext>
            </a:extLst>
          </p:cNvPr>
          <p:cNvPicPr>
            <a:picLocks noChangeAspect="1"/>
          </p:cNvPicPr>
          <p:nvPr/>
        </p:nvPicPr>
        <p:blipFill>
          <a:blip r:embed="rId3"/>
          <a:stretch>
            <a:fillRect/>
          </a:stretch>
        </p:blipFill>
        <p:spPr>
          <a:xfrm>
            <a:off x="4693742" y="1208432"/>
            <a:ext cx="4450258" cy="3738217"/>
          </a:xfrm>
          <a:prstGeom prst="rect">
            <a:avLst/>
          </a:prstGeom>
        </p:spPr>
      </p:pic>
      <p:sp>
        <p:nvSpPr>
          <p:cNvPr id="12" name="TextBox 11">
            <a:extLst>
              <a:ext uri="{FF2B5EF4-FFF2-40B4-BE49-F238E27FC236}">
                <a16:creationId xmlns:a16="http://schemas.microsoft.com/office/drawing/2014/main" id="{9F0EC942-52C8-507F-B9B8-547657E511B7}"/>
              </a:ext>
            </a:extLst>
          </p:cNvPr>
          <p:cNvSpPr txBox="1"/>
          <p:nvPr/>
        </p:nvSpPr>
        <p:spPr>
          <a:xfrm>
            <a:off x="5100637" y="4817068"/>
            <a:ext cx="393382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plot of solution of  </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y'' - y = x(x-4) a</a:t>
            </a:r>
            <a:r>
              <a:rPr lang="en-US" dirty="0">
                <a:latin typeface="Times New Roman" panose="02020603050405020304" pitchFamily="18" charset="0"/>
                <a:ea typeface="Times New Roman" panose="02020603050405020304" pitchFamily="18" charset="0"/>
                <a:cs typeface="Times New Roman" panose="02020603050405020304" pitchFamily="18" charset="0"/>
              </a:rPr>
              <a:t>t n=8</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319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B466-C979-F304-5D23-DAC6E9E4B10D}"/>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82CB2BD-3FE2-23D9-A2ED-7501C87309E3}"/>
              </a:ext>
            </a:extLst>
          </p:cNvPr>
          <p:cNvSpPr>
            <a:spLocks noGrp="1"/>
          </p:cNvSpPr>
          <p:nvPr>
            <p:ph type="body" idx="1"/>
          </p:nvPr>
        </p:nvSpPr>
        <p:spPr/>
        <p:txBody>
          <a:bodyPr/>
          <a:lstStyle/>
          <a:p>
            <a:pPr>
              <a:lnSpc>
                <a:spcPct val="150000"/>
              </a:lnSpc>
            </a:pPr>
            <a:r>
              <a:rPr lang="en-US" sz="2400" kern="0" dirty="0">
                <a:effectLst/>
                <a:latin typeface="Times New Roman" panose="02020603050405020304" pitchFamily="18" charset="0"/>
                <a:ea typeface="Calibri" panose="020F0502020204030204" pitchFamily="34" charset="0"/>
                <a:cs typeface="Mangal" panose="020B0502040204020203" pitchFamily="18" charset="0"/>
              </a:rPr>
              <a:t>In conclusion, this project successfully implemented the tridiagonal matrix algorithm to solve a second-order linear ordinary differential equation. The result of the calculation done manually and the result of the calculation of implemented program match with each other. Also, we can verify an increase in accuracy with an increase in discretization of the domain. Thus, it can be concluded that the implementation of the program in MATLAB is successful.</a:t>
            </a:r>
            <a:endParaRPr lang="en-US" sz="2400" kern="100" dirty="0">
              <a:effectLst/>
              <a:latin typeface="Calibri" panose="020F0502020204030204" pitchFamily="34" charset="0"/>
              <a:ea typeface="Calibri" panose="020F0502020204030204" pitchFamily="34" charset="0"/>
              <a:cs typeface="Mangal" panose="020B0502040204020203" pitchFamily="18" charset="0"/>
            </a:endParaRPr>
          </a:p>
          <a:p>
            <a:endParaRPr lang="en-US" dirty="0"/>
          </a:p>
        </p:txBody>
      </p:sp>
    </p:spTree>
    <p:extLst>
      <p:ext uri="{BB962C8B-B14F-4D97-AF65-F5344CB8AC3E}">
        <p14:creationId xmlns:p14="http://schemas.microsoft.com/office/powerpoint/2010/main" val="789198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16"/>
          <p:cNvSpPr txBox="1">
            <a:spLocks noGrp="1"/>
          </p:cNvSpPr>
          <p:nvPr>
            <p:ph type="title"/>
          </p:nvPr>
        </p:nvSpPr>
        <p:spPr>
          <a:xfrm>
            <a:off x="1447800" y="4038600"/>
            <a:ext cx="3352800" cy="838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808A3"/>
              </a:buClr>
              <a:buSzPts val="4000"/>
              <a:buFont typeface="Calibri"/>
              <a:buNone/>
            </a:pPr>
            <a:r>
              <a:rPr lang="en-US" dirty="0">
                <a:sym typeface="Calibri"/>
              </a:rPr>
              <a:t>…thank you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457200" y="152400"/>
            <a:ext cx="82296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194C"/>
              </a:buClr>
              <a:buSzPts val="3200"/>
              <a:buFont typeface="Times New Roman"/>
              <a:buNone/>
            </a:pPr>
            <a:r>
              <a:rPr lang="en-US" dirty="0"/>
              <a:t>INTRODUCTION</a:t>
            </a:r>
            <a:endParaRPr dirty="0"/>
          </a:p>
        </p:txBody>
      </p:sp>
      <p:sp>
        <p:nvSpPr>
          <p:cNvPr id="109" name="Google Shape;109;p5"/>
          <p:cNvSpPr txBox="1">
            <a:spLocks noGrp="1"/>
          </p:cNvSpPr>
          <p:nvPr>
            <p:ph type="body" idx="1"/>
          </p:nvPr>
        </p:nvSpPr>
        <p:spPr>
          <a:xfrm>
            <a:off x="457200" y="384750"/>
            <a:ext cx="8229600" cy="4716900"/>
          </a:xfrm>
          <a:prstGeom prst="rect">
            <a:avLst/>
          </a:prstGeom>
          <a:noFill/>
          <a:ln>
            <a:noFill/>
          </a:ln>
        </p:spPr>
        <p:txBody>
          <a:bodyPr spcFirstLastPara="1" wrap="square" lIns="91425" tIns="45700" rIns="91425" bIns="45700" anchor="t" anchorCtr="0">
            <a:normAutofit/>
          </a:bodyPr>
          <a:lstStyle/>
          <a:p>
            <a:pPr marL="342900" lvl="0" indent="0" algn="just" rtl="0">
              <a:lnSpc>
                <a:spcPct val="115000"/>
              </a:lnSpc>
              <a:spcBef>
                <a:spcPts val="560"/>
              </a:spcBef>
              <a:spcAft>
                <a:spcPts val="0"/>
              </a:spcAft>
              <a:buNone/>
            </a:pPr>
            <a:endParaRPr lang="en-US" dirty="0"/>
          </a:p>
          <a:p>
            <a:pPr marL="342900" lvl="0" indent="-307264" algn="just" rtl="0">
              <a:lnSpc>
                <a:spcPct val="150000"/>
              </a:lnSpc>
              <a:spcBef>
                <a:spcPts val="560"/>
              </a:spcBef>
              <a:spcAft>
                <a:spcPts val="0"/>
              </a:spcAft>
              <a:buClr>
                <a:srgbClr val="001D58"/>
              </a:buClr>
              <a:buSzPct val="100000"/>
              <a:buChar char="❑"/>
            </a:pPr>
            <a:r>
              <a:rPr lang="en-US" sz="2400" kern="0" dirty="0">
                <a:effectLst/>
                <a:latin typeface="Times New Roman" panose="02020603050405020304" pitchFamily="18" charset="0"/>
                <a:ea typeface="Times New Roman" panose="02020603050405020304" pitchFamily="18" charset="0"/>
              </a:rPr>
              <a:t>The finite difference method is a numerical technique used to solve boundary value problems by approximating derivatives using finite differences</a:t>
            </a:r>
          </a:p>
          <a:p>
            <a:pPr marL="342900" lvl="0" indent="-307264" algn="just" rtl="0">
              <a:lnSpc>
                <a:spcPct val="150000"/>
              </a:lnSpc>
              <a:spcBef>
                <a:spcPts val="560"/>
              </a:spcBef>
              <a:spcAft>
                <a:spcPts val="0"/>
              </a:spcAft>
              <a:buClr>
                <a:srgbClr val="001D58"/>
              </a:buClr>
              <a:buSzPct val="100000"/>
              <a:buChar char="❑"/>
            </a:pPr>
            <a:r>
              <a:rPr lang="en-US" sz="2400" kern="0" dirty="0">
                <a:effectLst/>
                <a:latin typeface="Times New Roman" panose="02020603050405020304" pitchFamily="18" charset="0"/>
                <a:ea typeface="Times New Roman" panose="02020603050405020304" pitchFamily="18" charset="0"/>
              </a:rPr>
              <a:t>A boundary value problem is a mathematical problem that involves finding a solution to a differential equation subject to specified conditions at the boundaries of the domain.</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643E-9CCC-4F59-47B8-D337762188B2}"/>
              </a:ext>
            </a:extLst>
          </p:cNvPr>
          <p:cNvSpPr>
            <a:spLocks noGrp="1"/>
          </p:cNvSpPr>
          <p:nvPr>
            <p:ph type="title"/>
          </p:nvPr>
        </p:nvSpPr>
        <p:spPr/>
        <p:txBody>
          <a:bodyPr/>
          <a:lstStyle/>
          <a:p>
            <a:r>
              <a:rPr lang="en-US" dirty="0"/>
              <a:t>FORMULA</a:t>
            </a:r>
          </a:p>
        </p:txBody>
      </p:sp>
      <p:sp>
        <p:nvSpPr>
          <p:cNvPr id="3" name="Text Placeholder 2">
            <a:extLst>
              <a:ext uri="{FF2B5EF4-FFF2-40B4-BE49-F238E27FC236}">
                <a16:creationId xmlns:a16="http://schemas.microsoft.com/office/drawing/2014/main" id="{9A40124D-E23C-2DCC-F05B-0EDC54C1E2CA}"/>
              </a:ext>
            </a:extLst>
          </p:cNvPr>
          <p:cNvSpPr>
            <a:spLocks noGrp="1"/>
          </p:cNvSpPr>
          <p:nvPr>
            <p:ph type="body" idx="1"/>
          </p:nvPr>
        </p:nvSpPr>
        <p:spPr/>
        <p:txBody>
          <a:bodyPr>
            <a:normAutofit/>
          </a:bodyPr>
          <a:lstStyle/>
          <a:p>
            <a:pPr marL="0" marR="0" algn="l">
              <a:lnSpc>
                <a:spcPct val="150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2400" kern="100" baseline="-25000" dirty="0">
                <a:effectLst/>
                <a:latin typeface="Times New Roman" panose="02020603050405020304" pitchFamily="18" charset="0"/>
                <a:ea typeface="Calibri" panose="020F0502020204030204" pitchFamily="34" charset="0"/>
                <a:cs typeface="Times New Roman" panose="02020603050405020304" pitchFamily="18" charset="0"/>
              </a:rPr>
              <a:t>n-2</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(2 – hp</a:t>
            </a:r>
            <a:r>
              <a:rPr lang="en-US" sz="2400" kern="100" baseline="-25000" dirty="0">
                <a:effectLst/>
                <a:latin typeface="Times New Roman" panose="02020603050405020304" pitchFamily="18" charset="0"/>
                <a:ea typeface="Calibri" panose="020F0502020204030204" pitchFamily="34" charset="0"/>
                <a:cs typeface="Times New Roman" panose="02020603050405020304" pitchFamily="18" charset="0"/>
              </a:rPr>
              <a:t>n-1</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 y</a:t>
            </a:r>
            <a:r>
              <a:rPr lang="en-US" sz="2400" kern="100" baseline="-25000" dirty="0">
                <a:effectLst/>
                <a:latin typeface="Times New Roman" panose="02020603050405020304" pitchFamily="18" charset="0"/>
                <a:ea typeface="Calibri" panose="020F0502020204030204" pitchFamily="34" charset="0"/>
                <a:cs typeface="Times New Roman" panose="02020603050405020304" pitchFamily="18" charset="0"/>
              </a:rPr>
              <a:t>n-1</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(−4 + 2h</a:t>
            </a:r>
            <a:r>
              <a:rPr lang="en-US" sz="2400"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kern="100" baseline="-25000" dirty="0">
                <a:effectLst/>
                <a:latin typeface="Times New Roman" panose="02020603050405020304" pitchFamily="18" charset="0"/>
                <a:ea typeface="Calibri" panose="020F0502020204030204" pitchFamily="34" charset="0"/>
                <a:cs typeface="Times New Roman" panose="02020603050405020304" pitchFamily="18" charset="0"/>
              </a:rPr>
              <a:t>n-1</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400" kern="100" baseline="-25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(2 + hp</a:t>
            </a:r>
            <a:r>
              <a:rPr lang="en-US" sz="2400" kern="100" baseline="-25000" dirty="0">
                <a:effectLst/>
                <a:latin typeface="Times New Roman" panose="02020603050405020304" pitchFamily="18" charset="0"/>
                <a:ea typeface="Calibri" panose="020F0502020204030204" pitchFamily="34" charset="0"/>
                <a:cs typeface="Times New Roman" panose="02020603050405020304" pitchFamily="18" charset="0"/>
              </a:rPr>
              <a:t>n-1</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 2h</a:t>
            </a:r>
            <a:r>
              <a:rPr lang="en-US" sz="2400"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r</a:t>
            </a:r>
            <a:r>
              <a:rPr lang="en-US" sz="2400" kern="100" baseline="-25000" dirty="0">
                <a:effectLst/>
                <a:latin typeface="Times New Roman" panose="02020603050405020304" pitchFamily="18" charset="0"/>
                <a:ea typeface="Calibri" panose="020F0502020204030204" pitchFamily="34" charset="0"/>
                <a:cs typeface="Times New Roman" panose="02020603050405020304" pitchFamily="18" charset="0"/>
              </a:rPr>
              <a:t>n-1</a:t>
            </a:r>
            <a:endParaRPr lang="en-US" sz="2400" dirty="0"/>
          </a:p>
          <a:p>
            <a:pPr marL="0" marR="0">
              <a:lnSpc>
                <a:spcPct val="150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Substituting boundary conditions y</a:t>
            </a:r>
            <a:r>
              <a:rPr lang="en-US" sz="2400" kern="1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 a and =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400" kern="100" baseline="-25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 b and solving</a:t>
            </a:r>
            <a:r>
              <a:rPr lang="en-US" sz="20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system of equations, we get required solution.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0800" indent="0">
              <a:lnSpc>
                <a:spcPct val="150000"/>
              </a:lnSpc>
              <a:buNone/>
            </a:pPr>
            <a:r>
              <a:rPr lang="en-US" sz="2400" dirty="0" err="1"/>
              <a:t>i</a:t>
            </a:r>
            <a:r>
              <a:rPr lang="en-US" sz="2400" dirty="0"/>
              <a:t> = 1 :  y</a:t>
            </a:r>
            <a:r>
              <a:rPr lang="en-US" sz="2400" baseline="-25000" dirty="0"/>
              <a:t>0</a:t>
            </a:r>
            <a:r>
              <a:rPr lang="en-US" sz="2400" dirty="0"/>
              <a:t>(2 – hp</a:t>
            </a:r>
            <a:r>
              <a:rPr lang="en-US" sz="2400" baseline="-25000" dirty="0"/>
              <a:t>1</a:t>
            </a:r>
            <a:r>
              <a:rPr lang="en-US" sz="2400" dirty="0"/>
              <a:t>) + y</a:t>
            </a:r>
            <a:r>
              <a:rPr lang="en-US" sz="2400" baseline="-25000" dirty="0"/>
              <a:t>1</a:t>
            </a:r>
            <a:r>
              <a:rPr lang="en-US" sz="2400" dirty="0"/>
              <a:t>(−4 + 2h</a:t>
            </a:r>
            <a:r>
              <a:rPr lang="en-US" sz="2400" baseline="30000" dirty="0"/>
              <a:t>2</a:t>
            </a:r>
            <a:r>
              <a:rPr lang="en-US" sz="2400" dirty="0"/>
              <a:t>q</a:t>
            </a:r>
            <a:r>
              <a:rPr lang="en-US" sz="2400" baseline="-25000" dirty="0"/>
              <a:t>1</a:t>
            </a:r>
            <a:r>
              <a:rPr lang="en-US" sz="2400" dirty="0"/>
              <a:t>) + y</a:t>
            </a:r>
            <a:r>
              <a:rPr lang="en-US" sz="2400" baseline="-25000" dirty="0"/>
              <a:t>2</a:t>
            </a:r>
            <a:r>
              <a:rPr lang="en-US" sz="2400" dirty="0"/>
              <a:t> (2 + hp</a:t>
            </a:r>
            <a:r>
              <a:rPr lang="en-US" sz="2400" baseline="-25000" dirty="0"/>
              <a:t>1</a:t>
            </a:r>
            <a:r>
              <a:rPr lang="en-US" sz="2400" dirty="0"/>
              <a:t>) = 2h</a:t>
            </a:r>
            <a:r>
              <a:rPr lang="en-US" sz="2400" baseline="30000" dirty="0"/>
              <a:t>2</a:t>
            </a:r>
            <a:r>
              <a:rPr lang="en-US" sz="2400" dirty="0"/>
              <a:t>r</a:t>
            </a:r>
            <a:r>
              <a:rPr lang="en-US" sz="2400" baseline="-25000" dirty="0"/>
              <a:t>1</a:t>
            </a:r>
          </a:p>
          <a:p>
            <a:pPr marL="50800" indent="0">
              <a:lnSpc>
                <a:spcPct val="150000"/>
              </a:lnSpc>
              <a:buNone/>
            </a:pPr>
            <a:r>
              <a:rPr lang="en-US" sz="2400" dirty="0" err="1"/>
              <a:t>i</a:t>
            </a:r>
            <a:r>
              <a:rPr lang="en-US" sz="2400" dirty="0"/>
              <a:t> = 2 :  y</a:t>
            </a:r>
            <a:r>
              <a:rPr lang="en-US" sz="2400" baseline="-25000" dirty="0"/>
              <a:t>1</a:t>
            </a:r>
            <a:r>
              <a:rPr lang="en-US" sz="2400" dirty="0"/>
              <a:t>(2 – hp</a:t>
            </a:r>
            <a:r>
              <a:rPr lang="en-US" sz="2400" baseline="-25000" dirty="0"/>
              <a:t>2</a:t>
            </a:r>
            <a:r>
              <a:rPr lang="en-US" sz="2400" dirty="0"/>
              <a:t>) + y</a:t>
            </a:r>
            <a:r>
              <a:rPr lang="en-US" sz="2400" baseline="-25000" dirty="0"/>
              <a:t>2</a:t>
            </a:r>
            <a:r>
              <a:rPr lang="en-US" sz="2400" dirty="0"/>
              <a:t>(−4 + 2h</a:t>
            </a:r>
            <a:r>
              <a:rPr lang="en-US" sz="2400" baseline="30000" dirty="0"/>
              <a:t>2</a:t>
            </a:r>
            <a:r>
              <a:rPr lang="en-US" sz="2400" dirty="0"/>
              <a:t>q</a:t>
            </a:r>
            <a:r>
              <a:rPr lang="en-US" sz="2400" baseline="-25000" dirty="0"/>
              <a:t>2</a:t>
            </a:r>
            <a:r>
              <a:rPr lang="en-US" sz="2400" dirty="0"/>
              <a:t>) + y</a:t>
            </a:r>
            <a:r>
              <a:rPr lang="en-US" sz="2400" baseline="-25000" dirty="0"/>
              <a:t>3</a:t>
            </a:r>
            <a:r>
              <a:rPr lang="en-US" sz="2400" dirty="0"/>
              <a:t> (2 + hp</a:t>
            </a:r>
            <a:r>
              <a:rPr lang="en-US" sz="2400" baseline="-25000" dirty="0"/>
              <a:t>2</a:t>
            </a:r>
            <a:r>
              <a:rPr lang="en-US" sz="2400" dirty="0"/>
              <a:t>) = 2h</a:t>
            </a:r>
            <a:r>
              <a:rPr lang="en-US" sz="2400" baseline="30000" dirty="0"/>
              <a:t>2</a:t>
            </a:r>
            <a:r>
              <a:rPr lang="en-US" sz="2400" dirty="0"/>
              <a:t>r</a:t>
            </a:r>
            <a:r>
              <a:rPr lang="en-US" sz="2400" baseline="-25000" dirty="0"/>
              <a:t>2</a:t>
            </a:r>
            <a:endParaRPr lang="en-US" sz="2400" dirty="0"/>
          </a:p>
          <a:p>
            <a:pPr marL="50800" indent="0">
              <a:lnSpc>
                <a:spcPct val="150000"/>
              </a:lnSpc>
              <a:buNone/>
            </a:pPr>
            <a:r>
              <a:rPr lang="en-US" sz="2400" dirty="0" err="1"/>
              <a:t>i</a:t>
            </a:r>
            <a:r>
              <a:rPr lang="en-US" sz="2400" dirty="0"/>
              <a:t> = 3 :  y</a:t>
            </a:r>
            <a:r>
              <a:rPr lang="en-US" sz="2400" baseline="-25000" dirty="0"/>
              <a:t>2</a:t>
            </a:r>
            <a:r>
              <a:rPr lang="en-US" sz="2400" dirty="0"/>
              <a:t>(2 – hp</a:t>
            </a:r>
            <a:r>
              <a:rPr lang="en-US" sz="2400" baseline="-25000" dirty="0"/>
              <a:t>3</a:t>
            </a:r>
            <a:r>
              <a:rPr lang="en-US" sz="2400" dirty="0"/>
              <a:t>) + y</a:t>
            </a:r>
            <a:r>
              <a:rPr lang="en-US" sz="2400" baseline="-25000" dirty="0"/>
              <a:t>3</a:t>
            </a:r>
            <a:r>
              <a:rPr lang="en-US" sz="2400" dirty="0"/>
              <a:t>(−4 + 2h</a:t>
            </a:r>
            <a:r>
              <a:rPr lang="en-US" sz="2400" baseline="30000" dirty="0"/>
              <a:t>2</a:t>
            </a:r>
            <a:r>
              <a:rPr lang="en-US" sz="2400" dirty="0"/>
              <a:t>q</a:t>
            </a:r>
            <a:r>
              <a:rPr lang="en-US" sz="2400" baseline="-25000" dirty="0"/>
              <a:t>3</a:t>
            </a:r>
            <a:r>
              <a:rPr lang="en-US" sz="2400" dirty="0"/>
              <a:t>) + y</a:t>
            </a:r>
            <a:r>
              <a:rPr lang="en-US" sz="2400" baseline="-25000" dirty="0"/>
              <a:t>4</a:t>
            </a:r>
            <a:r>
              <a:rPr lang="en-US" sz="2400" dirty="0"/>
              <a:t> (2 + hp</a:t>
            </a:r>
            <a:r>
              <a:rPr lang="en-US" sz="2400" baseline="-25000" dirty="0"/>
              <a:t>3</a:t>
            </a:r>
            <a:r>
              <a:rPr lang="en-US" sz="2400" dirty="0"/>
              <a:t>) = 2h</a:t>
            </a:r>
            <a:r>
              <a:rPr lang="en-US" sz="2400" baseline="30000" dirty="0"/>
              <a:t>2</a:t>
            </a:r>
            <a:r>
              <a:rPr lang="en-US" sz="2400" dirty="0"/>
              <a:t>r</a:t>
            </a:r>
            <a:r>
              <a:rPr lang="en-US" sz="2400" baseline="-25000" dirty="0"/>
              <a:t>3</a:t>
            </a:r>
          </a:p>
          <a:p>
            <a:pPr marL="50800" indent="0" algn="l">
              <a:lnSpc>
                <a:spcPct val="150000"/>
              </a:lnSpc>
              <a:buNone/>
            </a:pPr>
            <a:r>
              <a:rPr lang="en-US" sz="1800" dirty="0">
                <a:effectLst/>
                <a:latin typeface="Times New Roman" panose="02020603050405020304" pitchFamily="18" charset="0"/>
                <a:ea typeface="Calibri" panose="020F0502020204030204" pitchFamily="34" charset="0"/>
              </a:rPr>
              <a:t>· · · · · · · · · · · · · · · </a:t>
            </a:r>
            <a:endParaRPr lang="en-US" sz="2400" baseline="-25000" dirty="0"/>
          </a:p>
        </p:txBody>
      </p:sp>
    </p:spTree>
    <p:extLst>
      <p:ext uri="{BB962C8B-B14F-4D97-AF65-F5344CB8AC3E}">
        <p14:creationId xmlns:p14="http://schemas.microsoft.com/office/powerpoint/2010/main" val="230506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9449-15AA-579C-F68F-795B2DA6B620}"/>
              </a:ext>
            </a:extLst>
          </p:cNvPr>
          <p:cNvSpPr>
            <a:spLocks noGrp="1"/>
          </p:cNvSpPr>
          <p:nvPr>
            <p:ph type="title"/>
          </p:nvPr>
        </p:nvSpPr>
        <p:spPr/>
        <p:txBody>
          <a:bodyPr/>
          <a:lstStyle/>
          <a:p>
            <a:r>
              <a:rPr lang="en-US" dirty="0"/>
              <a:t>FORMULA</a:t>
            </a:r>
          </a:p>
        </p:txBody>
      </p:sp>
      <p:sp>
        <p:nvSpPr>
          <p:cNvPr id="3" name="Text Placeholder 2">
            <a:extLst>
              <a:ext uri="{FF2B5EF4-FFF2-40B4-BE49-F238E27FC236}">
                <a16:creationId xmlns:a16="http://schemas.microsoft.com/office/drawing/2014/main" id="{88B79199-5E67-130B-14AF-634F3BEC243F}"/>
              </a:ext>
            </a:extLst>
          </p:cNvPr>
          <p:cNvSpPr>
            <a:spLocks noGrp="1"/>
          </p:cNvSpPr>
          <p:nvPr>
            <p:ph type="body" idx="1"/>
          </p:nvPr>
        </p:nvSpPr>
        <p:spPr/>
        <p:txBody>
          <a:bodyPr>
            <a:normAutofit/>
          </a:bodyPr>
          <a:lstStyle/>
          <a:p>
            <a:pPr>
              <a:lnSpc>
                <a:spcPct val="150000"/>
              </a:lnSpc>
            </a:pPr>
            <a:r>
              <a:rPr lang="en-US" sz="2400" kern="0" dirty="0">
                <a:effectLst/>
                <a:latin typeface="Times New Roman" panose="02020603050405020304" pitchFamily="18" charset="0"/>
                <a:ea typeface="Times New Roman" panose="02020603050405020304" pitchFamily="18" charset="0"/>
              </a:rPr>
              <a:t>Since y</a:t>
            </a:r>
            <a:r>
              <a:rPr lang="en-US" sz="2400" kern="0" baseline="-25000" dirty="0">
                <a:effectLst/>
                <a:latin typeface="Times New Roman" panose="02020603050405020304" pitchFamily="18" charset="0"/>
                <a:ea typeface="Times New Roman" panose="02020603050405020304" pitchFamily="18" charset="0"/>
              </a:rPr>
              <a:t>0</a:t>
            </a:r>
            <a:r>
              <a:rPr lang="en-US" sz="2400" kern="0" dirty="0">
                <a:effectLst/>
                <a:latin typeface="Times New Roman" panose="02020603050405020304" pitchFamily="18" charset="0"/>
                <a:ea typeface="Times New Roman" panose="02020603050405020304" pitchFamily="18" charset="0"/>
              </a:rPr>
              <a:t> and y</a:t>
            </a:r>
            <a:r>
              <a:rPr lang="en-US" sz="2400" kern="0" baseline="-25000" dirty="0">
                <a:effectLst/>
                <a:latin typeface="Times New Roman" panose="02020603050405020304" pitchFamily="18" charset="0"/>
                <a:ea typeface="Times New Roman" panose="02020603050405020304" pitchFamily="18" charset="0"/>
              </a:rPr>
              <a:t>n-1</a:t>
            </a:r>
            <a:r>
              <a:rPr lang="en-US" sz="2400" kern="0" dirty="0">
                <a:effectLst/>
                <a:latin typeface="Times New Roman" panose="02020603050405020304" pitchFamily="18" charset="0"/>
                <a:ea typeface="Times New Roman" panose="02020603050405020304" pitchFamily="18" charset="0"/>
              </a:rPr>
              <a:t> are constants, we obtain a tridiagonal matrix from the system of equations at left hand side of equation as:</a:t>
            </a:r>
            <a:endParaRPr lang="en-US" sz="2400" dirty="0"/>
          </a:p>
        </p:txBody>
      </p:sp>
      <p:pic>
        <p:nvPicPr>
          <p:cNvPr id="1028" name="Picture 4" descr="Tridiagonal matrix algorithm - Wikipedia">
            <a:extLst>
              <a:ext uri="{FF2B5EF4-FFF2-40B4-BE49-F238E27FC236}">
                <a16:creationId xmlns:a16="http://schemas.microsoft.com/office/drawing/2014/main" id="{BE7A2DAB-330D-CB86-9390-199F5CB98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5" y="2728913"/>
            <a:ext cx="3257550" cy="1400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48B5FE-2D30-4171-9AAA-0B83B3A34856}"/>
              </a:ext>
            </a:extLst>
          </p:cNvPr>
          <p:cNvSpPr txBox="1"/>
          <p:nvPr/>
        </p:nvSpPr>
        <p:spPr>
          <a:xfrm>
            <a:off x="1476375" y="4495800"/>
            <a:ext cx="2800350" cy="95410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 2-hp (sub-diagonal vector)</a:t>
            </a:r>
          </a:p>
          <a:p>
            <a:r>
              <a:rPr lang="en-US" dirty="0">
                <a:latin typeface="Times New Roman" panose="02020603050405020304" pitchFamily="18" charset="0"/>
                <a:cs typeface="Times New Roman" panose="02020603050405020304" pitchFamily="18" charset="0"/>
              </a:rPr>
              <a:t>b = -4+2h</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p (diagonal vector)</a:t>
            </a:r>
          </a:p>
          <a:p>
            <a:r>
              <a:rPr lang="en-US" dirty="0">
                <a:latin typeface="Times New Roman" panose="02020603050405020304" pitchFamily="18" charset="0"/>
                <a:cs typeface="Times New Roman" panose="02020603050405020304" pitchFamily="18" charset="0"/>
              </a:rPr>
              <a:t>c = 2+hp (super diagonal vector)</a:t>
            </a:r>
          </a:p>
          <a:p>
            <a:r>
              <a:rPr lang="en-US" dirty="0">
                <a:latin typeface="Times New Roman" panose="02020603050405020304" pitchFamily="18" charset="0"/>
                <a:cs typeface="Times New Roman" panose="02020603050405020304" pitchFamily="18" charset="0"/>
              </a:rPr>
              <a:t>d=2h</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r (RHS vector)</a:t>
            </a:r>
          </a:p>
        </p:txBody>
      </p:sp>
    </p:spTree>
    <p:extLst>
      <p:ext uri="{BB962C8B-B14F-4D97-AF65-F5344CB8AC3E}">
        <p14:creationId xmlns:p14="http://schemas.microsoft.com/office/powerpoint/2010/main" val="158307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5522-C1C0-8B73-7745-A0B2F18733AB}"/>
              </a:ext>
            </a:extLst>
          </p:cNvPr>
          <p:cNvSpPr>
            <a:spLocks noGrp="1"/>
          </p:cNvSpPr>
          <p:nvPr>
            <p:ph type="title"/>
          </p:nvPr>
        </p:nvSpPr>
        <p:spPr/>
        <p:txBody>
          <a:bodyPr/>
          <a:lstStyle/>
          <a:p>
            <a:r>
              <a:rPr lang="en-US" dirty="0"/>
              <a:t>EXAMPLE</a:t>
            </a:r>
          </a:p>
        </p:txBody>
      </p:sp>
      <p:sp>
        <p:nvSpPr>
          <p:cNvPr id="3" name="Text Placeholder 2">
            <a:extLst>
              <a:ext uri="{FF2B5EF4-FFF2-40B4-BE49-F238E27FC236}">
                <a16:creationId xmlns:a16="http://schemas.microsoft.com/office/drawing/2014/main" id="{4BB65C46-8BBD-A299-628D-C365F413DFB8}"/>
              </a:ext>
            </a:extLst>
          </p:cNvPr>
          <p:cNvSpPr>
            <a:spLocks noGrp="1"/>
          </p:cNvSpPr>
          <p:nvPr>
            <p:ph type="body" idx="1"/>
          </p:nvPr>
        </p:nvSpPr>
        <p:spPr/>
        <p:txBody>
          <a:bodyPr/>
          <a:lstStyle/>
          <a:p>
            <a:pPr marL="50800" indent="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y'' - y = x(x-4)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y(0)=0 , y(4)=0</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BFD48B8F-9B1F-ABD6-3BA9-56E79CC8F831}"/>
              </a:ext>
            </a:extLst>
          </p:cNvPr>
          <p:cNvPicPr>
            <a:picLocks noChangeAspect="1"/>
          </p:cNvPicPr>
          <p:nvPr/>
        </p:nvPicPr>
        <p:blipFill>
          <a:blip r:embed="rId2"/>
          <a:stretch>
            <a:fillRect/>
          </a:stretch>
        </p:blipFill>
        <p:spPr>
          <a:xfrm>
            <a:off x="553212" y="1746885"/>
            <a:ext cx="5942076" cy="3153156"/>
          </a:xfrm>
          <a:prstGeom prst="rect">
            <a:avLst/>
          </a:prstGeom>
        </p:spPr>
      </p:pic>
      <p:pic>
        <p:nvPicPr>
          <p:cNvPr id="11" name="Picture 10">
            <a:extLst>
              <a:ext uri="{FF2B5EF4-FFF2-40B4-BE49-F238E27FC236}">
                <a16:creationId xmlns:a16="http://schemas.microsoft.com/office/drawing/2014/main" id="{7EA43949-B7D2-FE56-72D5-67D52D80DE84}"/>
              </a:ext>
            </a:extLst>
          </p:cNvPr>
          <p:cNvPicPr>
            <a:picLocks noChangeAspect="1"/>
          </p:cNvPicPr>
          <p:nvPr/>
        </p:nvPicPr>
        <p:blipFill>
          <a:blip r:embed="rId3"/>
          <a:stretch>
            <a:fillRect/>
          </a:stretch>
        </p:blipFill>
        <p:spPr>
          <a:xfrm>
            <a:off x="553212" y="4947666"/>
            <a:ext cx="5942076" cy="772668"/>
          </a:xfrm>
          <a:prstGeom prst="rect">
            <a:avLst/>
          </a:prstGeom>
        </p:spPr>
      </p:pic>
    </p:spTree>
    <p:extLst>
      <p:ext uri="{BB962C8B-B14F-4D97-AF65-F5344CB8AC3E}">
        <p14:creationId xmlns:p14="http://schemas.microsoft.com/office/powerpoint/2010/main" val="142620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7206-C68B-DA35-85B2-226883A5B877}"/>
              </a:ext>
            </a:extLst>
          </p:cNvPr>
          <p:cNvSpPr>
            <a:spLocks noGrp="1"/>
          </p:cNvSpPr>
          <p:nvPr>
            <p:ph type="title"/>
          </p:nvPr>
        </p:nvSpPr>
        <p:spPr/>
        <p:txBody>
          <a:bodyPr/>
          <a:lstStyle/>
          <a:p>
            <a:r>
              <a:rPr lang="en-US" dirty="0"/>
              <a:t>MATLAB CODE</a:t>
            </a:r>
          </a:p>
        </p:txBody>
      </p:sp>
      <p:sp>
        <p:nvSpPr>
          <p:cNvPr id="3" name="Text Placeholder 2">
            <a:extLst>
              <a:ext uri="{FF2B5EF4-FFF2-40B4-BE49-F238E27FC236}">
                <a16:creationId xmlns:a16="http://schemas.microsoft.com/office/drawing/2014/main" id="{4BB62082-A9A7-C85E-47A0-EFEDA88641E9}"/>
              </a:ext>
            </a:extLst>
          </p:cNvPr>
          <p:cNvSpPr>
            <a:spLocks noGrp="1"/>
          </p:cNvSpPr>
          <p:nvPr>
            <p:ph type="body" idx="1"/>
          </p:nvPr>
        </p:nvSpPr>
        <p:spPr/>
        <p:txBody>
          <a:bodyPr/>
          <a:lstStyle/>
          <a:p>
            <a:pPr>
              <a:lnSpc>
                <a:spcPct val="150000"/>
              </a:lnSpc>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rPr>
              <a:t>The code is divided into two sections. One is program section and another is a function section that is called during the runtime of the program</a:t>
            </a:r>
            <a:r>
              <a:rPr lang="en-US" sz="2800" dirty="0">
                <a:effectLst/>
                <a:latin typeface="Times New Roman" panose="02020603050405020304" pitchFamily="18" charset="0"/>
                <a:ea typeface="Calibri" panose="020F0502020204030204" pitchFamily="34" charset="0"/>
              </a:rPr>
              <a:t>.</a:t>
            </a:r>
          </a:p>
          <a:p>
            <a:pPr>
              <a:lnSpc>
                <a:spcPct val="150000"/>
              </a:lnSpc>
              <a:buFont typeface="Wingdings" panose="05000000000000000000" pitchFamily="2" charset="2"/>
              <a:buChar char="q"/>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Program section contains the main program code.</a:t>
            </a:r>
          </a:p>
          <a:p>
            <a:pPr>
              <a:lnSpc>
                <a:spcPct val="150000"/>
              </a:lnSpc>
              <a:buFont typeface="Wingdings" panose="05000000000000000000" pitchFamily="2" charset="2"/>
              <a:buChar char="q"/>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function section Includes the definition of tridiagonal matrix algorithm which is key component of the implementation</a:t>
            </a:r>
          </a:p>
          <a:p>
            <a:pPr>
              <a:lnSpc>
                <a:spcPct val="150000"/>
              </a:lnSpc>
              <a:buFont typeface="Wingdings" panose="05000000000000000000" pitchFamily="2" charset="2"/>
              <a:buChar char="q"/>
            </a:pPr>
            <a:endParaRPr lang="en-US" dirty="0"/>
          </a:p>
        </p:txBody>
      </p:sp>
    </p:spTree>
    <p:extLst>
      <p:ext uri="{BB962C8B-B14F-4D97-AF65-F5344CB8AC3E}">
        <p14:creationId xmlns:p14="http://schemas.microsoft.com/office/powerpoint/2010/main" val="1328814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7206-C68B-DA35-85B2-226883A5B877}"/>
              </a:ext>
            </a:extLst>
          </p:cNvPr>
          <p:cNvSpPr>
            <a:spLocks noGrp="1"/>
          </p:cNvSpPr>
          <p:nvPr>
            <p:ph type="title"/>
          </p:nvPr>
        </p:nvSpPr>
        <p:spPr/>
        <p:txBody>
          <a:bodyPr/>
          <a:lstStyle/>
          <a:p>
            <a:r>
              <a:rPr lang="en-US" dirty="0"/>
              <a:t>PROGRAM SECTION</a:t>
            </a:r>
          </a:p>
        </p:txBody>
      </p:sp>
      <p:pic>
        <p:nvPicPr>
          <p:cNvPr id="9" name="Picture 8">
            <a:extLst>
              <a:ext uri="{FF2B5EF4-FFF2-40B4-BE49-F238E27FC236}">
                <a16:creationId xmlns:a16="http://schemas.microsoft.com/office/drawing/2014/main" id="{C62BA025-4C7A-ABC0-8B17-95601C3B8AA7}"/>
              </a:ext>
            </a:extLst>
          </p:cNvPr>
          <p:cNvPicPr>
            <a:picLocks noChangeAspect="1"/>
          </p:cNvPicPr>
          <p:nvPr/>
        </p:nvPicPr>
        <p:blipFill>
          <a:blip r:embed="rId2"/>
          <a:stretch>
            <a:fillRect/>
          </a:stretch>
        </p:blipFill>
        <p:spPr>
          <a:xfrm>
            <a:off x="637626" y="904874"/>
            <a:ext cx="7868748" cy="5419725"/>
          </a:xfrm>
          <a:prstGeom prst="rect">
            <a:avLst/>
          </a:prstGeom>
        </p:spPr>
      </p:pic>
    </p:spTree>
    <p:extLst>
      <p:ext uri="{BB962C8B-B14F-4D97-AF65-F5344CB8AC3E}">
        <p14:creationId xmlns:p14="http://schemas.microsoft.com/office/powerpoint/2010/main" val="966018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7206-C68B-DA35-85B2-226883A5B877}"/>
              </a:ext>
            </a:extLst>
          </p:cNvPr>
          <p:cNvSpPr>
            <a:spLocks noGrp="1"/>
          </p:cNvSpPr>
          <p:nvPr>
            <p:ph type="title"/>
          </p:nvPr>
        </p:nvSpPr>
        <p:spPr/>
        <p:txBody>
          <a:bodyPr/>
          <a:lstStyle/>
          <a:p>
            <a:r>
              <a:rPr lang="en-US" dirty="0"/>
              <a:t>PROGRAM SECTION</a:t>
            </a:r>
          </a:p>
        </p:txBody>
      </p:sp>
      <p:pic>
        <p:nvPicPr>
          <p:cNvPr id="4" name="Picture 3">
            <a:extLst>
              <a:ext uri="{FF2B5EF4-FFF2-40B4-BE49-F238E27FC236}">
                <a16:creationId xmlns:a16="http://schemas.microsoft.com/office/drawing/2014/main" id="{59937DC4-C299-9EBE-5CD5-9D79E58F9EFE}"/>
              </a:ext>
            </a:extLst>
          </p:cNvPr>
          <p:cNvPicPr>
            <a:picLocks noChangeAspect="1"/>
          </p:cNvPicPr>
          <p:nvPr/>
        </p:nvPicPr>
        <p:blipFill>
          <a:blip r:embed="rId2"/>
          <a:stretch>
            <a:fillRect/>
          </a:stretch>
        </p:blipFill>
        <p:spPr>
          <a:xfrm>
            <a:off x="457200" y="942975"/>
            <a:ext cx="8229600" cy="5286375"/>
          </a:xfrm>
          <a:prstGeom prst="rect">
            <a:avLst/>
          </a:prstGeom>
        </p:spPr>
      </p:pic>
    </p:spTree>
    <p:extLst>
      <p:ext uri="{BB962C8B-B14F-4D97-AF65-F5344CB8AC3E}">
        <p14:creationId xmlns:p14="http://schemas.microsoft.com/office/powerpoint/2010/main" val="404628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7206-C68B-DA35-85B2-226883A5B877}"/>
              </a:ext>
            </a:extLst>
          </p:cNvPr>
          <p:cNvSpPr>
            <a:spLocks noGrp="1"/>
          </p:cNvSpPr>
          <p:nvPr>
            <p:ph type="title"/>
          </p:nvPr>
        </p:nvSpPr>
        <p:spPr/>
        <p:txBody>
          <a:bodyPr/>
          <a:lstStyle/>
          <a:p>
            <a:r>
              <a:rPr lang="en-US" dirty="0"/>
              <a:t>FUNCTION SECTION</a:t>
            </a:r>
          </a:p>
        </p:txBody>
      </p:sp>
      <p:pic>
        <p:nvPicPr>
          <p:cNvPr id="5" name="Picture 4">
            <a:extLst>
              <a:ext uri="{FF2B5EF4-FFF2-40B4-BE49-F238E27FC236}">
                <a16:creationId xmlns:a16="http://schemas.microsoft.com/office/drawing/2014/main" id="{7C8D2D23-2C53-203C-FCB6-BA1710A3BE51}"/>
              </a:ext>
            </a:extLst>
          </p:cNvPr>
          <p:cNvPicPr>
            <a:picLocks noChangeAspect="1"/>
          </p:cNvPicPr>
          <p:nvPr/>
        </p:nvPicPr>
        <p:blipFill>
          <a:blip r:embed="rId2"/>
          <a:stretch>
            <a:fillRect/>
          </a:stretch>
        </p:blipFill>
        <p:spPr>
          <a:xfrm>
            <a:off x="1361627" y="914400"/>
            <a:ext cx="6496498" cy="5353050"/>
          </a:xfrm>
          <a:prstGeom prst="rect">
            <a:avLst/>
          </a:prstGeom>
        </p:spPr>
      </p:pic>
    </p:spTree>
    <p:extLst>
      <p:ext uri="{BB962C8B-B14F-4D97-AF65-F5344CB8AC3E}">
        <p14:creationId xmlns:p14="http://schemas.microsoft.com/office/powerpoint/2010/main" val="4029527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632</Words>
  <Application>Microsoft Office PowerPoint</Application>
  <PresentationFormat>On-screen Show (4:3)</PresentationFormat>
  <Paragraphs>58</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 Math</vt:lpstr>
      <vt:lpstr>Noto Sans Symbols</vt:lpstr>
      <vt:lpstr>Times New Roman</vt:lpstr>
      <vt:lpstr>Wingdings</vt:lpstr>
      <vt:lpstr>Office Theme</vt:lpstr>
      <vt:lpstr>FINITE DIFFERENCE METHOD</vt:lpstr>
      <vt:lpstr>INTRODUCTION</vt:lpstr>
      <vt:lpstr>FORMULA</vt:lpstr>
      <vt:lpstr>FORMULA</vt:lpstr>
      <vt:lpstr>EXAMPLE</vt:lpstr>
      <vt:lpstr>MATLAB CODE</vt:lpstr>
      <vt:lpstr>PROGRAM SECTION</vt:lpstr>
      <vt:lpstr>PROGRAM SECTION</vt:lpstr>
      <vt:lpstr>FUNCTION SECTION</vt:lpstr>
      <vt:lpstr>OUTPUT</vt:lpstr>
      <vt:lpstr>OUTPUT</vt:lpstr>
      <vt:lpstr>OUTPUT</vt:lpstr>
      <vt:lpstr>OUTPUT</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8-BIT Arithmetic Logic Unit</dc:title>
  <dc:creator>hp</dc:creator>
  <cp:lastModifiedBy>Romanch Nyaupane</cp:lastModifiedBy>
  <cp:revision>15</cp:revision>
  <dcterms:created xsi:type="dcterms:W3CDTF">2015-11-29T13:24:53Z</dcterms:created>
  <dcterms:modified xsi:type="dcterms:W3CDTF">2023-05-26T07:35:47Z</dcterms:modified>
</cp:coreProperties>
</file>