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Roboto Medium"/>
      <p:regular r:id="rId28"/>
      <p:bold r:id="rId29"/>
      <p:italic r:id="rId30"/>
      <p:boldItalic r:id="rId31"/>
    </p:embeddedFont>
    <p:embeddedFont>
      <p:font typeface="Merriweather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RobotoMedium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boldItalic.fntdata"/><Relationship Id="rId30" Type="http://schemas.openxmlformats.org/officeDocument/2006/relationships/font" Target="fonts/RobotoMedium-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.fntdata"/><Relationship Id="rId10" Type="http://schemas.openxmlformats.org/officeDocument/2006/relationships/slide" Target="slides/slide5.xml"/><Relationship Id="rId32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35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09a53b9c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09a53b9c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09a53b9c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09a53b9c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09a53b9c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09a53b9c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09a53b9c9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09a53b9c9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09a53b9c9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09a53b9c9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09a53b9c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609a53b9c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09a53b9c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09a53b9c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9a53b9c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9a53b9c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09a53b9c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09a53b9c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9a53b9c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9a53b9c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9a53b9c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9a53b9c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9a53b9c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9a53b9c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09a53b9c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609a53b9c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09a53b9c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09a53b9c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9a53b9c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9a53b9c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09a53b9c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09a53b9c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09a53b9c9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09a53b9c9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forms/d/e/1FAIpQLSfMj61oxyQmIUjWuSJtEpblzdRr2hGv3oD-OWVlVuAKRTrrIw/viewform?usp=dialo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changelog.md" TargetMode="External"/><Relationship Id="rId4" Type="http://schemas.openxmlformats.org/officeDocument/2006/relationships/hyperlink" Target="http://readme.m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hyperlink" Target="http://changelod.d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hyperlink" Target="http://readme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793200" y="916125"/>
            <a:ext cx="7557600" cy="18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Визуализация сортировки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071400" y="3107800"/>
            <a:ext cx="4622700" cy="19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latin typeface="Roboto Medium"/>
                <a:ea typeface="Roboto Medium"/>
                <a:cs typeface="Roboto Medium"/>
                <a:sym typeface="Roboto Medium"/>
              </a:rPr>
              <a:t>Академия TOP</a:t>
            </a:r>
            <a:br>
              <a:rPr lang="ru" sz="2100"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ru" sz="2100">
                <a:latin typeface="Roboto Medium"/>
                <a:ea typeface="Roboto Medium"/>
                <a:cs typeface="Roboto Medium"/>
                <a:sym typeface="Roboto Medium"/>
              </a:rPr>
              <a:t>Номер группы: БВ311</a:t>
            </a:r>
            <a:br>
              <a:rPr lang="ru" sz="2100"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ru" sz="2100">
                <a:latin typeface="Roboto Medium"/>
                <a:ea typeface="Roboto Medium"/>
                <a:cs typeface="Roboto Medium"/>
                <a:sym typeface="Roboto Medium"/>
              </a:rPr>
              <a:t>Номер подгруппы: 5  </a:t>
            </a:r>
            <a:endParaRPr sz="21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201700" y="200325"/>
            <a:ext cx="24381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Актив</a:t>
            </a:r>
            <a:r>
              <a:rPr lang="ru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ити.pd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22" title="Снимок экрана 2025-05-30 153047.png"/>
          <p:cNvPicPr preferRelativeResize="0"/>
          <p:nvPr/>
        </p:nvPicPr>
        <p:blipFill rotWithShape="1">
          <a:blip r:embed="rId3">
            <a:alphaModFix amt="50000"/>
          </a:blip>
          <a:srcRect b="31184" l="8295" r="14822" t="8061"/>
          <a:stretch/>
        </p:blipFill>
        <p:spPr>
          <a:xfrm>
            <a:off x="942175" y="1743150"/>
            <a:ext cx="7539527" cy="31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1047038" y="1001313"/>
            <a:ext cx="748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Пошаговая</a:t>
            </a:r>
            <a:r>
              <a:rPr lang="ru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р</a:t>
            </a:r>
            <a:r>
              <a:rPr lang="ru" sz="2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абота приложения</a:t>
            </a:r>
            <a:endParaRPr sz="2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-116725" y="0"/>
            <a:ext cx="90699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As</a:t>
            </a:r>
            <a:r>
              <a:rPr lang="ru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ana</a:t>
            </a:r>
            <a:endParaRPr>
              <a:solidFill>
                <a:srgbClr val="3139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3" title="Снимок экрана 2025-05-30 15333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375" y="1245200"/>
            <a:ext cx="7087949" cy="371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256125" y="776500"/>
            <a:ext cx="8761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Asana - облачное приложение д</a:t>
            </a:r>
            <a:r>
              <a:rPr lang="ru" sz="1800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ля управления задачами и проектами</a:t>
            </a:r>
            <a:endParaRPr sz="1800">
              <a:solidFill>
                <a:srgbClr val="3139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87550" y="153200"/>
            <a:ext cx="86310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Главное окно </a:t>
            </a:r>
            <a:r>
              <a:rPr lang="ru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в приложении</a:t>
            </a:r>
            <a:endParaRPr>
              <a:solidFill>
                <a:srgbClr val="3139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800" y="1014400"/>
            <a:ext cx="5142476" cy="3567325"/>
          </a:xfrm>
          <a:prstGeom prst="rect">
            <a:avLst/>
          </a:prstGeom>
          <a:noFill/>
          <a:ln>
            <a:noFill/>
          </a:ln>
          <a:effectLst>
            <a:outerShdw blurRad="485775" rotWithShape="0" algn="bl" dir="4080000" dist="333375">
              <a:srgbClr val="20124D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0" y="152400"/>
            <a:ext cx="9144000" cy="7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 Вывод сгенерированны</a:t>
            </a:r>
            <a:r>
              <a:rPr lang="ru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х значений для сортировки</a:t>
            </a:r>
            <a:endParaRPr>
              <a:solidFill>
                <a:srgbClr val="3139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5" title="5318855098589375769_12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175" y="997625"/>
            <a:ext cx="5418526" cy="3765049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3000000" dist="190500">
              <a:srgbClr val="20124D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-148726" y="240750"/>
            <a:ext cx="9144000" cy="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Режим с</a:t>
            </a:r>
            <a:r>
              <a:rPr lang="ru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ортировки</a:t>
            </a:r>
            <a:endParaRPr>
              <a:solidFill>
                <a:srgbClr val="3139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6" title="5318855098589375770_12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350" y="1245800"/>
            <a:ext cx="5208550" cy="2882725"/>
          </a:xfrm>
          <a:prstGeom prst="rect">
            <a:avLst/>
          </a:prstGeom>
          <a:noFill/>
          <a:ln>
            <a:noFill/>
          </a:ln>
          <a:effectLst>
            <a:outerShdw blurRad="371475" rotWithShape="0" algn="bl" dir="3000000" dist="304800">
              <a:srgbClr val="20124D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0" y="0"/>
            <a:ext cx="8594400" cy="5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Конечный</a:t>
            </a:r>
            <a:r>
              <a:rPr lang="ru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 результат</a:t>
            </a:r>
            <a:endParaRPr>
              <a:solidFill>
                <a:srgbClr val="3139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7" title="5318855098589375784_12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375" y="651625"/>
            <a:ext cx="5697651" cy="4264150"/>
          </a:xfrm>
          <a:prstGeom prst="rect">
            <a:avLst/>
          </a:prstGeom>
          <a:noFill/>
          <a:ln>
            <a:noFill/>
          </a:ln>
          <a:effectLst>
            <a:outerShdw blurRad="514350" rotWithShape="0" algn="bl" dir="1500000" dist="161925">
              <a:srgbClr val="20124D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2116150" y="155950"/>
            <a:ext cx="4557000" cy="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Google</a:t>
            </a:r>
            <a:r>
              <a:rPr lang="ru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-форма </a:t>
            </a:r>
            <a:endParaRPr>
              <a:solidFill>
                <a:srgbClr val="3139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667950" y="3403000"/>
            <a:ext cx="7808100" cy="11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https://docs.google.com/forms/d/e/1FAIpQLSfMj61oxyQmIUjWuSJtEpblzdRr2hGv3oD-OWVlVuAKRTrrIw/viewform?usp=dialog</a:t>
            </a:r>
            <a:endParaRPr/>
          </a:p>
        </p:txBody>
      </p:sp>
      <p:sp>
        <p:nvSpPr>
          <p:cNvPr id="166" name="Google Shape;166;p28"/>
          <p:cNvSpPr txBox="1"/>
          <p:nvPr/>
        </p:nvSpPr>
        <p:spPr>
          <a:xfrm>
            <a:off x="4462100" y="2047375"/>
            <a:ext cx="4785300" cy="94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Опросник по пользовательскому опы</a:t>
            </a: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ту по программе VisualSort в виде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google-forms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132550" y="1049875"/>
            <a:ext cx="42102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Переходите по ссылке ниже, вводите свою почту и оцените качество созданного приложение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0" y="43025"/>
            <a:ext cx="8966400" cy="5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Вывод о прод</a:t>
            </a:r>
            <a:r>
              <a:rPr lang="ru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еланной работе</a:t>
            </a:r>
            <a:endParaRPr>
              <a:solidFill>
                <a:srgbClr val="3139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41075" y="639425"/>
            <a:ext cx="4292700" cy="4504200"/>
          </a:xfrm>
          <a:prstGeom prst="rect">
            <a:avLst/>
          </a:prstGeom>
          <a:effectLst>
            <a:outerShdw rotWithShape="0" algn="bl" dir="3420000" dist="28575">
              <a:srgbClr val="000000">
                <a:alpha val="12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490"/>
              <a:t>В результате проделанной работы было успешно разработано оконное приложение, которое визуализирует процесс сортировки с использованием различных алгоритмов, таких как пузырьковая сортировка, сортировка вставками, быстрая сортировка и другие. </a:t>
            </a:r>
            <a:endParaRPr sz="149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49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49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490"/>
              <a:t>Поставленные цели достигнуты: создан качественный, функциональный и образовательный продукт, способствующий углублению знаний в области алгоритмов и структур данных. </a:t>
            </a:r>
            <a:endParaRPr sz="149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090"/>
          </a:p>
        </p:txBody>
      </p:sp>
      <p:sp>
        <p:nvSpPr>
          <p:cNvPr id="174" name="Google Shape;174;p29"/>
          <p:cNvSpPr txBox="1"/>
          <p:nvPr/>
        </p:nvSpPr>
        <p:spPr>
          <a:xfrm>
            <a:off x="4508775" y="1225675"/>
            <a:ext cx="4221900" cy="30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ru" sz="149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Приложение:   </a:t>
            </a:r>
            <a:endParaRPr sz="149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ru" sz="149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демонстрирует, как каждый алгоритм обрабатывает данные</a:t>
            </a:r>
            <a:endParaRPr sz="149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ru" sz="149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позволяет пользователю наблюдать за изменениями в реальном времени</a:t>
            </a:r>
            <a:endParaRPr sz="149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ru" sz="149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удобный и интуитивно понятный интерфейс</a:t>
            </a:r>
            <a:endParaRPr sz="149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9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служит отличным инструментом для проведения сравнительного анализа эффективности алгоритмов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159696" y="1609475"/>
            <a:ext cx="8295300" cy="15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Спа</a:t>
            </a:r>
            <a:r>
              <a:rPr lang="ru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с</a:t>
            </a:r>
            <a:r>
              <a:rPr lang="ru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ибо </a:t>
            </a:r>
            <a:endParaRPr>
              <a:solidFill>
                <a:srgbClr val="3139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з</a:t>
            </a:r>
            <a:r>
              <a:rPr lang="ru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а </a:t>
            </a:r>
            <a:endParaRPr>
              <a:solidFill>
                <a:srgbClr val="3139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вним</a:t>
            </a:r>
            <a:r>
              <a:rPr lang="ru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ание!</a:t>
            </a:r>
            <a:endParaRPr>
              <a:solidFill>
                <a:srgbClr val="3139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4259700" y="1747050"/>
            <a:ext cx="4884300" cy="16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Разработчики</a:t>
            </a:r>
            <a:endParaRPr>
              <a:solidFill>
                <a:srgbClr val="3139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279150" y="514350"/>
            <a:ext cx="3510000" cy="3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ru" sz="2200">
                <a:solidFill>
                  <a:schemeClr val="lt1"/>
                </a:solidFill>
              </a:rPr>
              <a:t>Романов Роман (Developer, Git master)</a:t>
            </a:r>
            <a:br>
              <a:rPr lang="ru" sz="2200">
                <a:solidFill>
                  <a:schemeClr val="lt1"/>
                </a:solidFill>
              </a:rPr>
            </a:br>
            <a:endParaRPr sz="2200">
              <a:solidFill>
                <a:schemeClr val="lt1"/>
              </a:solidFill>
            </a:endParaRPr>
          </a:p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ru" sz="2200">
                <a:solidFill>
                  <a:schemeClr val="lt1"/>
                </a:solidFill>
              </a:rPr>
              <a:t>Рожнова Екатерина (Дизайнер)</a:t>
            </a:r>
            <a:br>
              <a:rPr lang="ru" sz="2200">
                <a:solidFill>
                  <a:schemeClr val="lt1"/>
                </a:solidFill>
              </a:rPr>
            </a:br>
            <a:endParaRPr sz="2200">
              <a:solidFill>
                <a:schemeClr val="lt1"/>
              </a:solidFill>
            </a:endParaRPr>
          </a:p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ru" sz="2200">
                <a:solidFill>
                  <a:schemeClr val="lt1"/>
                </a:solidFill>
              </a:rPr>
              <a:t>Решетникова Ольга (Asana, Coding Helper)</a:t>
            </a:r>
            <a:br>
              <a:rPr lang="ru" sz="2200">
                <a:solidFill>
                  <a:schemeClr val="lt1"/>
                </a:solidFill>
              </a:rPr>
            </a:br>
            <a:endParaRPr sz="2200">
              <a:solidFill>
                <a:schemeClr val="lt1"/>
              </a:solidFill>
            </a:endParaRPr>
          </a:p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ru" sz="2200">
                <a:solidFill>
                  <a:schemeClr val="lt1"/>
                </a:solidFill>
              </a:rPr>
              <a:t>Сергеева Ирина </a:t>
            </a:r>
            <a:br>
              <a:rPr lang="ru" sz="2200">
                <a:solidFill>
                  <a:schemeClr val="lt1"/>
                </a:solidFill>
              </a:rPr>
            </a:br>
            <a:r>
              <a:rPr lang="ru" sz="2200">
                <a:solidFill>
                  <a:schemeClr val="lt1"/>
                </a:solidFill>
              </a:rPr>
              <a:t>(Презентация для защиты)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507075" y="17922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Актуальность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ru" sz="1850">
                <a:solidFill>
                  <a:srgbClr val="31394D"/>
                </a:solidFill>
              </a:rPr>
              <a:t>Тема анализа сортировок актуальна для начинающих программистов всех возрастов независимо от языка программирования.</a:t>
            </a:r>
            <a:br>
              <a:rPr lang="ru" sz="1850">
                <a:solidFill>
                  <a:srgbClr val="31394D"/>
                </a:solidFill>
              </a:rPr>
            </a:br>
            <a:r>
              <a:rPr lang="ru" sz="1850">
                <a:solidFill>
                  <a:srgbClr val="31394D"/>
                </a:solidFill>
              </a:rPr>
              <a:t>Визуализация поможет быстрее понять и запомнить отличительные особенности разных алгоритмов сортировок.</a:t>
            </a:r>
            <a:endParaRPr sz="1850">
              <a:solidFill>
                <a:srgbClr val="31394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296925" y="1996650"/>
            <a:ext cx="60600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5357"/>
              <a:buNone/>
            </a:pPr>
            <a:r>
              <a:rPr lang="ru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Что уже существует на рынке?</a:t>
            </a:r>
            <a:endParaRPr>
              <a:solidFill>
                <a:srgbClr val="3139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6190"/>
              <a:buNone/>
            </a:pPr>
            <a:r>
              <a:t/>
            </a:r>
            <a:endParaRPr sz="378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65425" y="4683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lt1"/>
                </a:solidFill>
              </a:rPr>
              <a:t>Есть замечательные видео с танцорами, которые наглядны и запоминающиеся.</a:t>
            </a:r>
            <a:endParaRPr sz="2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lt1"/>
                </a:solidFill>
              </a:rPr>
              <a:t>Есть множество текстовых источников с “сухим” кодом.</a:t>
            </a:r>
            <a:endParaRPr sz="2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lt1"/>
                </a:solidFill>
              </a:rPr>
              <a:t>НО…</a:t>
            </a:r>
            <a:endParaRPr sz="2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lt1"/>
                </a:solidFill>
              </a:rPr>
              <a:t>Это не так удобно, как возможность наглядной сортировки в оконном приложении!</a:t>
            </a:r>
            <a:endParaRPr sz="2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0" y="1903250"/>
            <a:ext cx="43524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Из чего состоит проект?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80500" y="7396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2900"/>
              <a:buChar char="●"/>
            </a:pPr>
            <a:r>
              <a:rPr lang="ru" sz="2900">
                <a:solidFill>
                  <a:srgbClr val="31394D"/>
                </a:solidFill>
              </a:rPr>
              <a:t>RoadMap на Miro</a:t>
            </a:r>
            <a:r>
              <a:rPr lang="ru" sz="2900">
                <a:solidFill>
                  <a:srgbClr val="31394D"/>
                </a:solidFill>
              </a:rPr>
              <a:t> </a:t>
            </a:r>
            <a:endParaRPr sz="2900">
              <a:solidFill>
                <a:srgbClr val="31394D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2900"/>
              <a:buChar char="●"/>
            </a:pPr>
            <a:r>
              <a:rPr lang="ru" sz="2900">
                <a:solidFill>
                  <a:srgbClr val="31394D"/>
                </a:solidFill>
              </a:rPr>
              <a:t>Asana</a:t>
            </a:r>
            <a:endParaRPr sz="2900">
              <a:solidFill>
                <a:srgbClr val="31394D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2900"/>
              <a:buChar char="●"/>
            </a:pPr>
            <a:r>
              <a:rPr lang="ru" sz="2900">
                <a:solidFill>
                  <a:srgbClr val="31394D"/>
                </a:solidFill>
              </a:rPr>
              <a:t>Google-форма</a:t>
            </a:r>
            <a:endParaRPr sz="2900">
              <a:solidFill>
                <a:srgbClr val="31394D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2900"/>
              <a:buChar char="●"/>
            </a:pPr>
            <a:r>
              <a:rPr lang="ru" sz="2900">
                <a:solidFill>
                  <a:srgbClr val="31394D"/>
                </a:solidFill>
              </a:rPr>
              <a:t>GitHub</a:t>
            </a:r>
            <a:endParaRPr sz="2900">
              <a:solidFill>
                <a:srgbClr val="31394D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2900"/>
              <a:buChar char="●"/>
            </a:pPr>
            <a:r>
              <a:rPr lang="ru" sz="2900">
                <a:solidFill>
                  <a:srgbClr val="31394D"/>
                </a:solidFill>
              </a:rPr>
              <a:t>UML-диаграмма</a:t>
            </a:r>
            <a:endParaRPr sz="2900">
              <a:solidFill>
                <a:srgbClr val="31394D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2900"/>
              <a:buChar char="●"/>
            </a:pPr>
            <a:r>
              <a:rPr lang="ru" sz="2900">
                <a:solidFill>
                  <a:srgbClr val="31394D"/>
                </a:solidFill>
              </a:rPr>
              <a:t>Приложение</a:t>
            </a:r>
            <a:endParaRPr sz="2900">
              <a:solidFill>
                <a:srgbClr val="31394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610000" y="43075"/>
            <a:ext cx="62007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>
                <a:latin typeface="Roboto"/>
                <a:ea typeface="Roboto"/>
                <a:cs typeface="Roboto"/>
                <a:sym typeface="Roboto"/>
              </a:rPr>
              <a:t>RoadMap на</a:t>
            </a:r>
            <a:r>
              <a:rPr lang="ru" sz="2820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 платформе Miro</a:t>
            </a:r>
            <a:endParaRPr sz="2820">
              <a:solidFill>
                <a:srgbClr val="3139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8" title="image_2025-05-30_16-36-4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299" y="1297750"/>
            <a:ext cx="7133150" cy="36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1821450" y="636213"/>
            <a:ext cx="77349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Пошаговое создание </a:t>
            </a:r>
            <a:r>
              <a:rPr lang="ru" sz="185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пр</a:t>
            </a:r>
            <a:r>
              <a:rPr lang="ru" sz="1850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оекта в виде  RoadMap</a:t>
            </a:r>
            <a:endParaRPr sz="1850">
              <a:solidFill>
                <a:srgbClr val="3139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5086275" y="1928800"/>
            <a:ext cx="37065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>
              <a:solidFill>
                <a:srgbClr val="3139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170425" y="1534525"/>
            <a:ext cx="3989100" cy="19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ru" sz="28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CHANGELOG.md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ru" sz="28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README.md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ru" sz="2800">
                <a:solidFill>
                  <a:schemeClr val="lt1"/>
                </a:solidFill>
              </a:rPr>
              <a:t>Активити.pdf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2583225" y="87025"/>
            <a:ext cx="37713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CHANG</a:t>
            </a:r>
            <a:r>
              <a:rPr lang="ru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ELOG.md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20" title="Снимок экрана 2025-05-30 15001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00" y="814225"/>
            <a:ext cx="3835123" cy="1847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 title="Снимок экрана 2025-05-30 15004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3300" y="2928525"/>
            <a:ext cx="4820698" cy="206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 title="Снимок экрана 2025-05-30 15013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000" y="2928525"/>
            <a:ext cx="3835123" cy="20666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4401900" y="595175"/>
            <a:ext cx="4820700" cy="20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u="sng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changelod.dm</a:t>
            </a:r>
            <a:r>
              <a:rPr lang="ru" sz="1700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 - это текстовый файл, который документирует все значимые изменения, сделанные в проекте в разных версиях. Написан в формате Markdown и находится в корневой директории репозитория проекта.</a:t>
            </a:r>
            <a:endParaRPr sz="1700">
              <a:solidFill>
                <a:srgbClr val="3139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139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Цель:</a:t>
            </a:r>
            <a:r>
              <a:rPr lang="ru" sz="17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Помочь понять в чем различия разных версий программы</a:t>
            </a:r>
            <a:endParaRPr sz="17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316037" y="160450"/>
            <a:ext cx="22029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READ</a:t>
            </a:r>
            <a:r>
              <a:rPr lang="ru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ME.md</a:t>
            </a:r>
            <a:endParaRPr>
              <a:solidFill>
                <a:srgbClr val="3139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21" title="Снимок экрана 2025-05-30 15205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00" y="795975"/>
            <a:ext cx="3566327" cy="14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 title="Снимок экрана 2025-05-30 15211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6775" y="808350"/>
            <a:ext cx="3895048" cy="14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 title="Снимок экрана 2025-05-30 15214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800" y="3419775"/>
            <a:ext cx="3472777" cy="1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 title="Снимок экрана 2025-05-30 152201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5675" y="3419775"/>
            <a:ext cx="3846151" cy="15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33137" y="2390500"/>
            <a:ext cx="87477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readme.md</a:t>
            </a: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текстовый файл, который </a:t>
            </a:r>
            <a:r>
              <a:rPr lang="ru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служит справочным руководством </a:t>
            </a: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</a:t>
            </a: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проекту.Содержит: полезную информа</a:t>
            </a:r>
            <a:r>
              <a:rPr lang="ru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цию о цели репозитория, о </a:t>
            </a: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функциях,установки и использования </a:t>
            </a:r>
            <a:r>
              <a:rPr lang="ru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проекта и др.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