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Roboto Mon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RobotoMono-italic.fntdata"/><Relationship Id="rId10" Type="http://schemas.openxmlformats.org/officeDocument/2006/relationships/slide" Target="slides/slide5.xml"/><Relationship Id="rId32" Type="http://schemas.openxmlformats.org/officeDocument/2006/relationships/font" Target="fonts/RobotoMon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Mon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d20925afc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d20925afc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solidFill>
                  <a:schemeClr val="dk1"/>
                </a:solidFill>
              </a:rPr>
              <a:t>Directives:</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rPr>
              <a:t>@include(if: Boolean) Only include this field in the result if the argument is true.</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rPr>
              <a:t>@skip(if: Boolean) Skip this field if the argument is true.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rPr>
              <a:t>Directives can be useful to get out of situations where you otherwise would need to do string manipulation to add and remove fields in your query. Server implementations may also add experimental features by defining completely new directives.</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rPr>
              <a:t>Inline Fragments:</a:t>
            </a:r>
            <a:endParaRPr>
              <a:solidFill>
                <a:schemeClr val="dk1"/>
              </a:solidFill>
            </a:endParaRPr>
          </a:p>
          <a:p>
            <a:pPr indent="0" lvl="0" marL="0" rtl="0" algn="l">
              <a:spcBef>
                <a:spcPts val="0"/>
              </a:spcBef>
              <a:spcAft>
                <a:spcPts val="0"/>
              </a:spcAft>
              <a:buNone/>
            </a:pPr>
            <a:r>
              <a:rPr lang="ru"/>
              <a:t>To ask for a field on the concrete type, you need to use an inline fragment with a type condition. Because the first fragment is labeled as ... on Droid, the primaryFunction field will only be executed if the Character returned from hero is of the Droid type. Similarly for the height field for the Human type.</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ru">
                <a:solidFill>
                  <a:schemeClr val="dk1"/>
                </a:solidFill>
              </a:rPr>
              <a:t>Meta fields:</a:t>
            </a:r>
            <a:endParaRPr/>
          </a:p>
          <a:p>
            <a:pPr indent="0" lvl="0" marL="0" rtl="0" algn="l">
              <a:spcBef>
                <a:spcPts val="0"/>
              </a:spcBef>
              <a:spcAft>
                <a:spcPts val="0"/>
              </a:spcAft>
              <a:buNone/>
            </a:pPr>
            <a:r>
              <a:rPr lang="ru"/>
              <a:t>what type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d20925afc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d20925af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ru"/>
              <a:t>C</a:t>
            </a:r>
            <a:r>
              <a:rPr lang="ru"/>
              <a:t>haracter is a GraphQL Object Type, meaning it's a type with some fields. Most of the types in your schema will be object types.</a:t>
            </a:r>
            <a:endParaRPr/>
          </a:p>
          <a:p>
            <a:pPr indent="-298450" lvl="0" marL="457200" rtl="0" algn="l">
              <a:spcBef>
                <a:spcPts val="0"/>
              </a:spcBef>
              <a:spcAft>
                <a:spcPts val="0"/>
              </a:spcAft>
              <a:buSzPts val="1100"/>
              <a:buChar char="+"/>
            </a:pPr>
            <a:r>
              <a:rPr lang="ru"/>
              <a:t>name and appearsIn are fields on the Character type. That means that name and appearsIn are the only fields that can appear in any part of a GraphQL query that operates on the Character type.</a:t>
            </a:r>
            <a:endParaRPr/>
          </a:p>
          <a:p>
            <a:pPr indent="-298450" lvl="0" marL="457200" rtl="0" algn="l">
              <a:spcBef>
                <a:spcPts val="0"/>
              </a:spcBef>
              <a:spcAft>
                <a:spcPts val="0"/>
              </a:spcAft>
              <a:buSzPts val="1100"/>
              <a:buChar char="+"/>
            </a:pPr>
            <a:r>
              <a:rPr lang="ru"/>
              <a:t>String is one of the built-in scalar types - these are types that resolve to a single scalar object, and can't have sub-selections in the query. We'll go over scalar types more later.</a:t>
            </a:r>
            <a:endParaRPr/>
          </a:p>
          <a:p>
            <a:pPr indent="-298450" lvl="0" marL="457200" rtl="0" algn="l">
              <a:spcBef>
                <a:spcPts val="0"/>
              </a:spcBef>
              <a:spcAft>
                <a:spcPts val="0"/>
              </a:spcAft>
              <a:buSzPts val="1100"/>
              <a:buChar char="+"/>
            </a:pPr>
            <a:r>
              <a:rPr lang="ru"/>
              <a:t>String! means that the field is non-nullable, meaning that the GraphQL service promises to always give you a value when you query this field. In the type language, we'll represent those with an exclamation mark.</a:t>
            </a:r>
            <a:endParaRPr/>
          </a:p>
          <a:p>
            <a:pPr indent="-298450" lvl="0" marL="457200" rtl="0" algn="l">
              <a:spcBef>
                <a:spcPts val="0"/>
              </a:spcBef>
              <a:spcAft>
                <a:spcPts val="0"/>
              </a:spcAft>
              <a:buSzPts val="1100"/>
              <a:buChar char="+"/>
            </a:pPr>
            <a:r>
              <a:rPr lang="ru"/>
              <a:t>[Episode!]! represents an array of Episode objects. Since it is also non-nullable, you can always expect an array (with zero or more items) when you query the appearsIn field. And since Episode! is also non-nullable, you can always expect every item of the array to be an Episode object.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d20925afc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d20925afc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d20925afc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d20925afc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Most types in your schema will just be normal object types, but there are two types that are special within a schema.</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Every GraphQL service has a query type and may or may not have a mutation type. These types are the same as a regular object type, but they are special because they define the entry point of every GraphQL query. So if you see a query that looks like</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Mutations work in a similar way - you define fields on the Mutation type, and those are available as the root mutation fields you can call in your query.</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d81259c5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d81259c5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In most GraphQL service implementations, there is also a way to specify custom scalar types. For example, we could define a Date type: scalar Date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d81259c5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d81259c5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A</a:t>
            </a:r>
            <a:r>
              <a:rPr lang="ru"/>
              <a:t>lso </a:t>
            </a:r>
            <a:r>
              <a:rPr lang="ru"/>
              <a:t>called Enums, enumeration types are a special kind of scalar that is restricted to a particular set of allowed values. This allows you to:</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Validate that any arguments of this type are one of the allowed values</a:t>
            </a:r>
            <a:endParaRPr/>
          </a:p>
          <a:p>
            <a:pPr indent="0" lvl="0" marL="0" rtl="0" algn="l">
              <a:spcBef>
                <a:spcPts val="0"/>
              </a:spcBef>
              <a:spcAft>
                <a:spcPts val="0"/>
              </a:spcAft>
              <a:buNone/>
            </a:pPr>
            <a:r>
              <a:rPr lang="ru"/>
              <a:t>Communicate through the type system that a field will always be one of a finite set of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This means that wherever we use the type Episode in our schema, we expect it to be exactly one of NEWHOPE, EMPIRE, or JEDI.</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Note that GraphQL service implementations in various languages will have their own language-specific way to deal with enums. In languages that support enums as a first-class citizen, the implementation might take advantage of that; in a language like JavaScript with no enum support, these values might be internally mapped to a set of integers. However, these details don't leak out to the client, which can operate entirely in terms of the string names of the enum values.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d81259c5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d81259c5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Here, we're using a String type and marking it as Non-Null by adding an exclamation mark, ! after the type name. This means that our server always expects to return a non-null value for this field, and if it ends up getting a null value that will actually trigger a GraphQL execution error, letting the client know that something has gone wrong.</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The Non-Null type modifier can also be used when defining arguments for a field, which will cause the GraphQL server to return a validation error if a null value is passed as that argument, whether in the GraphQL string or in the variables.</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The Non-Null and List modifiers can be combined. For example, you can have a List of Non-Null Strings:</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myField: [String!]</a:t>
            </a:r>
            <a:endParaRPr/>
          </a:p>
          <a:p>
            <a:pPr indent="0" lvl="0" marL="0" rtl="0" algn="l">
              <a:spcBef>
                <a:spcPts val="0"/>
              </a:spcBef>
              <a:spcAft>
                <a:spcPts val="0"/>
              </a:spcAft>
              <a:buNone/>
            </a:pPr>
            <a:r>
              <a:rPr lang="ru"/>
              <a:t>This means that the list itself can be null, but it can't have any null members. For example, in JSON:</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myField: null // valid</a:t>
            </a:r>
            <a:endParaRPr/>
          </a:p>
          <a:p>
            <a:pPr indent="0" lvl="0" marL="0" rtl="0" algn="l">
              <a:spcBef>
                <a:spcPts val="0"/>
              </a:spcBef>
              <a:spcAft>
                <a:spcPts val="0"/>
              </a:spcAft>
              <a:buNone/>
            </a:pPr>
            <a:r>
              <a:rPr lang="ru"/>
              <a:t>myField: [] // valid</a:t>
            </a:r>
            <a:endParaRPr/>
          </a:p>
          <a:p>
            <a:pPr indent="0" lvl="0" marL="0" rtl="0" algn="l">
              <a:spcBef>
                <a:spcPts val="0"/>
              </a:spcBef>
              <a:spcAft>
                <a:spcPts val="0"/>
              </a:spcAft>
              <a:buNone/>
            </a:pPr>
            <a:r>
              <a:rPr lang="ru"/>
              <a:t>myField: ['a', 'b'] // valid</a:t>
            </a:r>
            <a:endParaRPr/>
          </a:p>
          <a:p>
            <a:pPr indent="0" lvl="0" marL="0" rtl="0" algn="l">
              <a:spcBef>
                <a:spcPts val="0"/>
              </a:spcBef>
              <a:spcAft>
                <a:spcPts val="0"/>
              </a:spcAft>
              <a:buNone/>
            </a:pPr>
            <a:r>
              <a:rPr lang="ru"/>
              <a:t>myField: ['a', null, 'b'] // error</a:t>
            </a:r>
            <a:endParaRPr/>
          </a:p>
          <a:p>
            <a:pPr indent="0" lvl="0" marL="0" rtl="0" algn="l">
              <a:spcBef>
                <a:spcPts val="0"/>
              </a:spcBef>
              <a:spcAft>
                <a:spcPts val="0"/>
              </a:spcAft>
              <a:buNone/>
            </a:pPr>
            <a:r>
              <a:rPr lang="ru"/>
              <a:t>Now, let's say we defined a Non-Null List of Strings:</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myField: [String]!</a:t>
            </a:r>
            <a:endParaRPr/>
          </a:p>
          <a:p>
            <a:pPr indent="0" lvl="0" marL="0" rtl="0" algn="l">
              <a:spcBef>
                <a:spcPts val="0"/>
              </a:spcBef>
              <a:spcAft>
                <a:spcPts val="0"/>
              </a:spcAft>
              <a:buNone/>
            </a:pPr>
            <a:r>
              <a:rPr lang="ru"/>
              <a:t>This means that the list itself cannot be null, but it can contain null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myField: null // error</a:t>
            </a:r>
            <a:endParaRPr/>
          </a:p>
          <a:p>
            <a:pPr indent="0" lvl="0" marL="0" rtl="0" algn="l">
              <a:spcBef>
                <a:spcPts val="0"/>
              </a:spcBef>
              <a:spcAft>
                <a:spcPts val="0"/>
              </a:spcAft>
              <a:buNone/>
            </a:pPr>
            <a:r>
              <a:rPr lang="ru"/>
              <a:t>myField: [] // valid</a:t>
            </a:r>
            <a:endParaRPr/>
          </a:p>
          <a:p>
            <a:pPr indent="0" lvl="0" marL="0" rtl="0" algn="l">
              <a:spcBef>
                <a:spcPts val="0"/>
              </a:spcBef>
              <a:spcAft>
                <a:spcPts val="0"/>
              </a:spcAft>
              <a:buNone/>
            </a:pPr>
            <a:r>
              <a:rPr lang="ru"/>
              <a:t>myField: ['a', 'b'] // valid</a:t>
            </a:r>
            <a:endParaRPr/>
          </a:p>
          <a:p>
            <a:pPr indent="0" lvl="0" marL="0" rtl="0" algn="l">
              <a:spcBef>
                <a:spcPts val="0"/>
              </a:spcBef>
              <a:spcAft>
                <a:spcPts val="0"/>
              </a:spcAft>
              <a:buNone/>
            </a:pPr>
            <a:r>
              <a:rPr lang="ru"/>
              <a:t>myField: ['a', null, 'b'] // valid</a:t>
            </a:r>
            <a:endParaRPr/>
          </a:p>
          <a:p>
            <a:pPr indent="0" lvl="0" marL="0" rtl="0" algn="l">
              <a:spcBef>
                <a:spcPts val="0"/>
              </a:spcBef>
              <a:spcAft>
                <a:spcPts val="0"/>
              </a:spcAft>
              <a:buNone/>
            </a:pPr>
            <a:r>
              <a:rPr lang="ru"/>
              <a:t>You can arbitrarily nest any number of Non-Null and List modifiers, according to your needs.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d81259c5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d81259c5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Like many type systems, GraphQL supports interfaces. An Interface is an abstract type that includes a certain set of fields that a type must include to implement the interface.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d81259c5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d81259c5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d81259c5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d81259c5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So far, we've only talked about passing scalar values, like enums or strings, as arguments into a field. But you can also easily pass complex objects. This is particularly valuable in the case of mutations, where you might want to pass in a whole object to be created. In the GraphQL schema language, input types look exactly the same as regular object types, but with the keyword input instead of type:</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The fields on an input object type can themselves refer to input object types, but you can't mix input and output types in your schema. Input object types also can't have arguments on their fields.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d20925af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d20925af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d81259c5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d81259c5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arenR"/>
            </a:pPr>
            <a:r>
              <a:rPr lang="ru"/>
              <a:t>obj The previous object, which for a field on the root Query type is often not used.</a:t>
            </a:r>
            <a:endParaRPr/>
          </a:p>
          <a:p>
            <a:pPr indent="-298450" lvl="0" marL="457200" rtl="0" algn="l">
              <a:spcBef>
                <a:spcPts val="0"/>
              </a:spcBef>
              <a:spcAft>
                <a:spcPts val="0"/>
              </a:spcAft>
              <a:buSzPts val="1100"/>
              <a:buAutoNum type="arabicParenR"/>
            </a:pPr>
            <a:r>
              <a:rPr lang="ru"/>
              <a:t>args The arguments provided to the field in the GraphQL query.</a:t>
            </a:r>
            <a:endParaRPr/>
          </a:p>
          <a:p>
            <a:pPr indent="-298450" lvl="0" marL="457200" rtl="0" algn="l">
              <a:spcBef>
                <a:spcPts val="0"/>
              </a:spcBef>
              <a:spcAft>
                <a:spcPts val="0"/>
              </a:spcAft>
              <a:buSzPts val="1100"/>
              <a:buAutoNum type="arabicParenR"/>
            </a:pPr>
            <a:r>
              <a:rPr lang="ru"/>
              <a:t>context A value which is provided to every resolver and holds important contextual information like the currently logged in user, or access to a database.</a:t>
            </a:r>
            <a:endParaRPr/>
          </a:p>
          <a:p>
            <a:pPr indent="-298450" lvl="0" marL="457200" rtl="0" algn="l">
              <a:spcBef>
                <a:spcPts val="0"/>
              </a:spcBef>
              <a:spcAft>
                <a:spcPts val="0"/>
              </a:spcAft>
              <a:buSzPts val="1100"/>
              <a:buAutoNum type="arabicParenR"/>
            </a:pPr>
            <a:r>
              <a:rPr lang="ru"/>
              <a:t>info A value which holds field-specific information relevant to the current query as well as the schema details, also refer to type GraphQLResolveInfo for more details.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d81259c5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d81259c5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A GraphQL server is powered by a type system which is used to determine what to do next. Even before the human field returns anything, GraphQL knows that the next step will be to resolve fields on the Human type since the type system tells it that the human field will return a Human.</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Resolving the name in this case is very straight-forward. The name resolver function is called and the obj argument is the new Human object returned from the previous field. In this case, we expect that Human object to have a name property which we can read and return directly.</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In fact, many GraphQL libraries will let you omit resolvers this simple and will just assume that if a resolver isn't provided for a field, that a property of the same name should be read and returned.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d20925af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d20925af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GraphQL queries look the same for both single items or lists of items, however we know which one to expect based on what is indicated in the schema.</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letting clients fetch lots of related data in one request, instead of making several roundtrips as one would need in a classic REST architecture.</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We start with a special "root" object</a:t>
            </a:r>
            <a:endParaRPr/>
          </a:p>
          <a:p>
            <a:pPr indent="0" lvl="0" marL="0" rtl="0" algn="l">
              <a:spcBef>
                <a:spcPts val="0"/>
              </a:spcBef>
              <a:spcAft>
                <a:spcPts val="0"/>
              </a:spcAft>
              <a:buNone/>
            </a:pPr>
            <a:r>
              <a:rPr lang="ru"/>
              <a:t>We select the hero field on that</a:t>
            </a:r>
            <a:endParaRPr/>
          </a:p>
          <a:p>
            <a:pPr indent="0" lvl="0" marL="0" rtl="0" algn="l">
              <a:spcBef>
                <a:spcPts val="0"/>
              </a:spcBef>
              <a:spcAft>
                <a:spcPts val="0"/>
              </a:spcAft>
              <a:buNone/>
            </a:pPr>
            <a:r>
              <a:rPr lang="ru"/>
              <a:t>For the object returned by hero, we select the name and appearsIn fields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d20925af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ad20925af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Up until now, we have been using a shorthand syntax where we omit both the query keyword and the query name, but in production apps it's useful to use these to make our code less ambiguous.</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Here’s an example that includes the keyword query as operation type and HeroNameAndFriends as operation name</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it’s handy for debugging for example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d20925af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d20925af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d20925af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d20925af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In the above example, the two hero fields would have conflicted, but since we can alias them to different names, we can get both results in one request.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d20925af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ad20925af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The concept of fragments is frequently used to split complicated application data requirements into smaller chunks, especially when you need to combine lots of UI components with different fragments into one initial data fetch.</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it is possible for fragments to access variables declared in the query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d20925af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d20925af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Now, in our client code, we can simply pass a different variable rather than needing to construct an entirely new query.</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When default values are provided for all variables, you can call the query without passing any variables. If any variables are passed as part of the variables dictionary, they will override the defaults.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d20925af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d20925af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Note how createReview field returns the stars and commentary fields of the newly created review. This is especially useful when mutating existing data, for example, when incrementing a field, since we can mutate and query the new value of the field with one request.</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You might also notice that, in this example, the review variable we passed in is not a scalar. It's an input object type, a special kind of object type that can be passed in as an argument. Learn more about input types on the Schema page.</a:t>
            </a:r>
            <a:endParaRPr/>
          </a:p>
          <a:p>
            <a:pPr indent="0" lvl="0" marL="0" rtl="0" algn="l">
              <a:spcBef>
                <a:spcPts val="0"/>
              </a:spcBef>
              <a:spcAft>
                <a:spcPts val="0"/>
              </a:spcAft>
              <a:buNone/>
            </a:pPr>
            <a:r>
              <a:t/>
            </a:r>
            <a:endParaRPr/>
          </a:p>
          <a:p>
            <a:pPr indent="0" lvl="0" marL="0" rtl="0" algn="l">
              <a:spcBef>
                <a:spcPts val="0"/>
              </a:spcBef>
              <a:spcAft>
                <a:spcPts val="0"/>
              </a:spcAft>
              <a:buNone/>
            </a:pPr>
            <a:r>
              <a:rPr b="1" lang="ru"/>
              <a:t>While query fields are executed in parallel, mutation fields run in series, one after the other.</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ru"/>
              <a:t>GraphQL ❤️ .NET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t>Introduction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Worth mention</a:t>
            </a:r>
            <a:endParaRPr/>
          </a:p>
        </p:txBody>
      </p:sp>
      <p:sp>
        <p:nvSpPr>
          <p:cNvPr id="116" name="Google Shape;116;p22"/>
          <p:cNvSpPr txBox="1"/>
          <p:nvPr>
            <p:ph idx="1" type="body"/>
          </p:nvPr>
        </p:nvSpPr>
        <p:spPr>
          <a:xfrm>
            <a:off x="193450" y="1139325"/>
            <a:ext cx="8520600" cy="328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750">
                <a:solidFill>
                  <a:srgbClr val="202020"/>
                </a:solidFill>
                <a:highlight>
                  <a:srgbClr val="FFFFFF"/>
                </a:highlight>
              </a:rPr>
              <a:t>Directives:</a:t>
            </a:r>
            <a:endParaRPr sz="1750">
              <a:solidFill>
                <a:srgbClr val="202020"/>
              </a:solidFill>
              <a:highlight>
                <a:srgbClr val="FFFFFF"/>
              </a:highlight>
            </a:endParaRPr>
          </a:p>
          <a:p>
            <a:pPr indent="0" lvl="0" marL="0" rtl="0" algn="l">
              <a:spcBef>
                <a:spcPts val="1600"/>
              </a:spcBef>
              <a:spcAft>
                <a:spcPts val="0"/>
              </a:spcAft>
              <a:buClr>
                <a:schemeClr val="dk1"/>
              </a:buClr>
              <a:buSzPts val="1100"/>
              <a:buFont typeface="Arial"/>
              <a:buNone/>
            </a:pPr>
            <a:r>
              <a:rPr lang="ru" sz="1750">
                <a:solidFill>
                  <a:srgbClr val="202020"/>
                </a:solidFill>
                <a:highlight>
                  <a:srgbClr val="FFFFFF"/>
                </a:highlight>
              </a:rPr>
              <a:t>@include, @skip, custom directives</a:t>
            </a:r>
            <a:endParaRPr sz="1750">
              <a:solidFill>
                <a:srgbClr val="202020"/>
              </a:solidFill>
              <a:highlight>
                <a:srgbClr val="FFFFFF"/>
              </a:highlight>
            </a:endParaRPr>
          </a:p>
          <a:p>
            <a:pPr indent="0" lvl="0" marL="0" rtl="0" algn="l">
              <a:spcBef>
                <a:spcPts val="1600"/>
              </a:spcBef>
              <a:spcAft>
                <a:spcPts val="0"/>
              </a:spcAft>
              <a:buNone/>
            </a:pPr>
            <a:r>
              <a:rPr lang="ru" sz="1750">
                <a:solidFill>
                  <a:srgbClr val="202020"/>
                </a:solidFill>
                <a:highlight>
                  <a:srgbClr val="FFFFFF"/>
                </a:highlight>
              </a:rPr>
              <a:t>Inline Fragments:</a:t>
            </a:r>
            <a:endParaRPr sz="1750">
              <a:solidFill>
                <a:srgbClr val="202020"/>
              </a:solidFill>
              <a:highlight>
                <a:srgbClr val="FFFFFF"/>
              </a:highlight>
            </a:endParaRPr>
          </a:p>
          <a:p>
            <a:pPr indent="0" lvl="0" marL="0" rtl="0" algn="l">
              <a:spcBef>
                <a:spcPts val="1600"/>
              </a:spcBef>
              <a:spcAft>
                <a:spcPts val="0"/>
              </a:spcAft>
              <a:buNone/>
            </a:pPr>
            <a:r>
              <a:rPr lang="ru" sz="1750">
                <a:solidFill>
                  <a:srgbClr val="202020"/>
                </a:solidFill>
                <a:highlight>
                  <a:srgbClr val="FFFFFF"/>
                </a:highlight>
              </a:rPr>
              <a:t>... on Human</a:t>
            </a:r>
            <a:endParaRPr sz="1750">
              <a:solidFill>
                <a:srgbClr val="202020"/>
              </a:solidFill>
              <a:highlight>
                <a:srgbClr val="FFFFFF"/>
              </a:highlight>
            </a:endParaRPr>
          </a:p>
          <a:p>
            <a:pPr indent="0" lvl="0" marL="0" rtl="0" algn="l">
              <a:spcBef>
                <a:spcPts val="1600"/>
              </a:spcBef>
              <a:spcAft>
                <a:spcPts val="0"/>
              </a:spcAft>
              <a:buNone/>
            </a:pPr>
            <a:r>
              <a:rPr lang="ru" sz="1750">
                <a:solidFill>
                  <a:srgbClr val="202020"/>
                </a:solidFill>
                <a:highlight>
                  <a:srgbClr val="FFFFFF"/>
                </a:highlight>
              </a:rPr>
              <a:t>Meta fields:</a:t>
            </a:r>
            <a:endParaRPr sz="1750">
              <a:solidFill>
                <a:srgbClr val="202020"/>
              </a:solidFill>
              <a:highlight>
                <a:srgbClr val="FFFFFF"/>
              </a:highlight>
            </a:endParaRPr>
          </a:p>
          <a:p>
            <a:pPr indent="0" lvl="0" marL="0" rtl="0" algn="l">
              <a:spcBef>
                <a:spcPts val="1600"/>
              </a:spcBef>
              <a:spcAft>
                <a:spcPts val="0"/>
              </a:spcAft>
              <a:buNone/>
            </a:pPr>
            <a:r>
              <a:rPr lang="ru" sz="1750">
                <a:solidFill>
                  <a:srgbClr val="202020"/>
                </a:solidFill>
                <a:highlight>
                  <a:srgbClr val="FFFFFF"/>
                </a:highlight>
              </a:rPr>
              <a:t>__typename</a:t>
            </a:r>
            <a:endParaRPr sz="1750">
              <a:solidFill>
                <a:srgbClr val="202020"/>
              </a:solidFill>
              <a:highlight>
                <a:srgbClr val="FFFFFF"/>
              </a:highlight>
            </a:endParaRPr>
          </a:p>
          <a:p>
            <a:pPr indent="0" lvl="0" marL="0" rtl="0" algn="l">
              <a:spcBef>
                <a:spcPts val="1600"/>
              </a:spcBef>
              <a:spcAft>
                <a:spcPts val="0"/>
              </a:spcAft>
              <a:buNone/>
            </a:pPr>
            <a:r>
              <a:t/>
            </a:r>
            <a:endParaRPr sz="2250">
              <a:solidFill>
                <a:srgbClr val="202020"/>
              </a:solidFill>
              <a:highlight>
                <a:srgbClr val="FFFFFF"/>
              </a:highlight>
            </a:endParaRPr>
          </a:p>
          <a:p>
            <a:pPr indent="0" lvl="0" marL="0" rtl="0" algn="l">
              <a:spcBef>
                <a:spcPts val="1600"/>
              </a:spcBef>
              <a:spcAft>
                <a:spcPts val="1600"/>
              </a:spcAft>
              <a:buNone/>
            </a:pPr>
            <a:r>
              <a:t/>
            </a:r>
            <a:endParaRPr sz="2250">
              <a:solidFill>
                <a:srgbClr val="202020"/>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Schemas and Types</a:t>
            </a:r>
            <a:endParaRPr/>
          </a:p>
        </p:txBody>
      </p:sp>
      <p:sp>
        <p:nvSpPr>
          <p:cNvPr id="122" name="Google Shape;122;p23"/>
          <p:cNvSpPr txBox="1"/>
          <p:nvPr/>
        </p:nvSpPr>
        <p:spPr>
          <a:xfrm>
            <a:off x="311700" y="2191025"/>
            <a:ext cx="5633400" cy="2952600"/>
          </a:xfrm>
          <a:prstGeom prst="rect">
            <a:avLst/>
          </a:prstGeom>
          <a:noFill/>
          <a:ln>
            <a:noFill/>
          </a:ln>
        </p:spPr>
        <p:txBody>
          <a:bodyPr anchorCtr="0" anchor="t" bIns="91425" lIns="91425" spcFirstLastPara="1" rIns="91425" wrap="square" tIns="91425">
            <a:noAutofit/>
          </a:bodyPr>
          <a:lstStyle/>
          <a:p>
            <a:pPr indent="0" lvl="0" marL="101600" marR="101600" rtl="0" algn="l">
              <a:lnSpc>
                <a:spcPct val="127500"/>
              </a:lnSpc>
              <a:spcBef>
                <a:spcPts val="1100"/>
              </a:spcBef>
              <a:spcAft>
                <a:spcPts val="0"/>
              </a:spcAft>
              <a:buNone/>
            </a:pPr>
            <a:r>
              <a:rPr lang="ru" sz="2100">
                <a:solidFill>
                  <a:srgbClr val="B11A04"/>
                </a:solidFill>
                <a:highlight>
                  <a:srgbClr val="FFFFFF"/>
                </a:highlight>
                <a:latin typeface="Roboto Mono"/>
                <a:ea typeface="Roboto Mono"/>
                <a:cs typeface="Roboto Mono"/>
                <a:sym typeface="Roboto Mono"/>
              </a:rPr>
              <a:t>type</a:t>
            </a:r>
            <a:r>
              <a:rPr lang="ru" sz="2100">
                <a:solidFill>
                  <a:srgbClr val="202020"/>
                </a:solidFill>
                <a:highlight>
                  <a:srgbClr val="FFFFFF"/>
                </a:highlight>
                <a:latin typeface="Roboto Mono"/>
                <a:ea typeface="Roboto Mono"/>
                <a:cs typeface="Roboto Mono"/>
                <a:sym typeface="Roboto Mono"/>
              </a:rPr>
              <a:t> Character </a:t>
            </a:r>
            <a:r>
              <a:rPr lang="ru" sz="2100">
                <a:solidFill>
                  <a:srgbClr val="555555"/>
                </a:solidFill>
                <a:highlight>
                  <a:srgbClr val="FFFFFF"/>
                </a:highlight>
                <a:latin typeface="Roboto Mono"/>
                <a:ea typeface="Roboto Mono"/>
                <a:cs typeface="Roboto Mono"/>
                <a:sym typeface="Roboto Mono"/>
              </a:rPr>
              <a:t>{</a:t>
            </a:r>
            <a:endParaRPr sz="2100">
              <a:solidFill>
                <a:srgbClr val="555555"/>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0"/>
              </a:spcAft>
              <a:buNone/>
            </a:pPr>
            <a:r>
              <a:rPr lang="ru" sz="2100">
                <a:solidFill>
                  <a:srgbClr val="202020"/>
                </a:solidFill>
                <a:highlight>
                  <a:srgbClr val="FFFFFF"/>
                </a:highlight>
                <a:latin typeface="Roboto Mono"/>
                <a:ea typeface="Roboto Mono"/>
                <a:cs typeface="Roboto Mono"/>
                <a:sym typeface="Roboto Mono"/>
              </a:rPr>
              <a:t> </a:t>
            </a:r>
            <a:r>
              <a:rPr lang="ru" sz="2100">
                <a:solidFill>
                  <a:srgbClr val="1F61A0"/>
                </a:solidFill>
                <a:highlight>
                  <a:srgbClr val="FFFFFF"/>
                </a:highlight>
                <a:latin typeface="Roboto Mono"/>
                <a:ea typeface="Roboto Mono"/>
                <a:cs typeface="Roboto Mono"/>
                <a:sym typeface="Roboto Mono"/>
              </a:rPr>
              <a:t>name</a:t>
            </a:r>
            <a:r>
              <a:rPr lang="ru" sz="2100">
                <a:solidFill>
                  <a:srgbClr val="555555"/>
                </a:solidFill>
                <a:highlight>
                  <a:srgbClr val="FFFFFF"/>
                </a:highlight>
                <a:latin typeface="Roboto Mono"/>
                <a:ea typeface="Roboto Mono"/>
                <a:cs typeface="Roboto Mono"/>
                <a:sym typeface="Roboto Mono"/>
              </a:rPr>
              <a:t>:</a:t>
            </a:r>
            <a:r>
              <a:rPr lang="ru" sz="2100">
                <a:solidFill>
                  <a:srgbClr val="202020"/>
                </a:solidFill>
                <a:highlight>
                  <a:srgbClr val="FFFFFF"/>
                </a:highlight>
                <a:latin typeface="Roboto Mono"/>
                <a:ea typeface="Roboto Mono"/>
                <a:cs typeface="Roboto Mono"/>
                <a:sym typeface="Roboto Mono"/>
              </a:rPr>
              <a:t> </a:t>
            </a:r>
            <a:r>
              <a:rPr lang="ru" sz="2100">
                <a:solidFill>
                  <a:srgbClr val="CA9800"/>
                </a:solidFill>
                <a:highlight>
                  <a:srgbClr val="FFFFFF"/>
                </a:highlight>
                <a:latin typeface="Roboto Mono"/>
                <a:ea typeface="Roboto Mono"/>
                <a:cs typeface="Roboto Mono"/>
                <a:sym typeface="Roboto Mono"/>
              </a:rPr>
              <a:t>String</a:t>
            </a:r>
            <a:r>
              <a:rPr lang="ru" sz="2100">
                <a:solidFill>
                  <a:srgbClr val="555555"/>
                </a:solidFill>
                <a:highlight>
                  <a:srgbClr val="FFFFFF"/>
                </a:highlight>
                <a:latin typeface="Roboto Mono"/>
                <a:ea typeface="Roboto Mono"/>
                <a:cs typeface="Roboto Mono"/>
                <a:sym typeface="Roboto Mono"/>
              </a:rPr>
              <a:t>!</a:t>
            </a:r>
            <a:endParaRPr sz="2100">
              <a:solidFill>
                <a:srgbClr val="555555"/>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0"/>
              </a:spcAft>
              <a:buNone/>
            </a:pPr>
            <a:r>
              <a:rPr lang="ru" sz="2100">
                <a:solidFill>
                  <a:srgbClr val="202020"/>
                </a:solidFill>
                <a:highlight>
                  <a:srgbClr val="FFFFFF"/>
                </a:highlight>
                <a:latin typeface="Roboto Mono"/>
                <a:ea typeface="Roboto Mono"/>
                <a:cs typeface="Roboto Mono"/>
                <a:sym typeface="Roboto Mono"/>
              </a:rPr>
              <a:t> </a:t>
            </a:r>
            <a:r>
              <a:rPr lang="ru" sz="2100">
                <a:solidFill>
                  <a:srgbClr val="1F61A0"/>
                </a:solidFill>
                <a:highlight>
                  <a:srgbClr val="FFFFFF"/>
                </a:highlight>
                <a:latin typeface="Roboto Mono"/>
                <a:ea typeface="Roboto Mono"/>
                <a:cs typeface="Roboto Mono"/>
                <a:sym typeface="Roboto Mono"/>
              </a:rPr>
              <a:t>appearsIn</a:t>
            </a:r>
            <a:r>
              <a:rPr lang="ru" sz="2100">
                <a:solidFill>
                  <a:srgbClr val="555555"/>
                </a:solidFill>
                <a:highlight>
                  <a:srgbClr val="FFFFFF"/>
                </a:highlight>
                <a:latin typeface="Roboto Mono"/>
                <a:ea typeface="Roboto Mono"/>
                <a:cs typeface="Roboto Mono"/>
                <a:sym typeface="Roboto Mono"/>
              </a:rPr>
              <a:t>:</a:t>
            </a:r>
            <a:r>
              <a:rPr lang="ru" sz="2100">
                <a:solidFill>
                  <a:srgbClr val="202020"/>
                </a:solidFill>
                <a:highlight>
                  <a:srgbClr val="FFFFFF"/>
                </a:highlight>
                <a:latin typeface="Roboto Mono"/>
                <a:ea typeface="Roboto Mono"/>
                <a:cs typeface="Roboto Mono"/>
                <a:sym typeface="Roboto Mono"/>
              </a:rPr>
              <a:t> </a:t>
            </a:r>
            <a:r>
              <a:rPr lang="ru" sz="2100">
                <a:solidFill>
                  <a:srgbClr val="555555"/>
                </a:solidFill>
                <a:highlight>
                  <a:srgbClr val="FFFFFF"/>
                </a:highlight>
                <a:latin typeface="Roboto Mono"/>
                <a:ea typeface="Roboto Mono"/>
                <a:cs typeface="Roboto Mono"/>
                <a:sym typeface="Roboto Mono"/>
              </a:rPr>
              <a:t>[</a:t>
            </a:r>
            <a:r>
              <a:rPr lang="ru" sz="2100">
                <a:solidFill>
                  <a:srgbClr val="CA9800"/>
                </a:solidFill>
                <a:highlight>
                  <a:srgbClr val="FFFFFF"/>
                </a:highlight>
                <a:latin typeface="Roboto Mono"/>
                <a:ea typeface="Roboto Mono"/>
                <a:cs typeface="Roboto Mono"/>
                <a:sym typeface="Roboto Mono"/>
              </a:rPr>
              <a:t>Episode</a:t>
            </a:r>
            <a:r>
              <a:rPr lang="ru" sz="2100">
                <a:solidFill>
                  <a:srgbClr val="555555"/>
                </a:solidFill>
                <a:highlight>
                  <a:srgbClr val="FFFFFF"/>
                </a:highlight>
                <a:latin typeface="Roboto Mono"/>
                <a:ea typeface="Roboto Mono"/>
                <a:cs typeface="Roboto Mono"/>
                <a:sym typeface="Roboto Mono"/>
              </a:rPr>
              <a:t>!]!</a:t>
            </a:r>
            <a:endParaRPr sz="2100">
              <a:solidFill>
                <a:srgbClr val="555555"/>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1100"/>
              </a:spcAft>
              <a:buNone/>
            </a:pPr>
            <a:r>
              <a:rPr lang="ru" sz="2100">
                <a:solidFill>
                  <a:srgbClr val="555555"/>
                </a:solidFill>
                <a:highlight>
                  <a:srgbClr val="FFFFFF"/>
                </a:highlight>
                <a:latin typeface="Roboto Mono"/>
                <a:ea typeface="Roboto Mono"/>
                <a:cs typeface="Roboto Mono"/>
                <a:sym typeface="Roboto Mono"/>
              </a:rPr>
              <a:t>}</a:t>
            </a:r>
            <a:endParaRPr sz="2100">
              <a:solidFill>
                <a:srgbClr val="555555"/>
              </a:solidFill>
              <a:highlight>
                <a:srgbClr val="FFFFFF"/>
              </a:highlight>
              <a:latin typeface="Roboto Mono"/>
              <a:ea typeface="Roboto Mono"/>
              <a:cs typeface="Roboto Mono"/>
              <a:sym typeface="Roboto Mono"/>
            </a:endParaRPr>
          </a:p>
        </p:txBody>
      </p:sp>
      <p:sp>
        <p:nvSpPr>
          <p:cNvPr id="123" name="Google Shape;123;p23"/>
          <p:cNvSpPr txBox="1"/>
          <p:nvPr/>
        </p:nvSpPr>
        <p:spPr>
          <a:xfrm>
            <a:off x="311700" y="1017725"/>
            <a:ext cx="7387800" cy="11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650">
                <a:solidFill>
                  <a:srgbClr val="202020"/>
                </a:solidFill>
                <a:highlight>
                  <a:srgbClr val="FFFFFF"/>
                </a:highlight>
                <a:latin typeface="Roboto"/>
                <a:ea typeface="Roboto"/>
                <a:cs typeface="Roboto"/>
                <a:sym typeface="Roboto"/>
              </a:rPr>
              <a:t>The most basic components of a GraphQL schema are object types, which just represent a kind of object you can fetch from your service, and what fields it has</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Arguments</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101600" marR="101600" rtl="0" algn="l">
              <a:lnSpc>
                <a:spcPct val="127500"/>
              </a:lnSpc>
              <a:spcBef>
                <a:spcPts val="1100"/>
              </a:spcBef>
              <a:spcAft>
                <a:spcPts val="0"/>
              </a:spcAft>
              <a:buClr>
                <a:schemeClr val="dk1"/>
              </a:buClr>
              <a:buSzPts val="1100"/>
              <a:buFont typeface="Arial"/>
              <a:buNone/>
            </a:pPr>
            <a:r>
              <a:rPr lang="ru" sz="1500">
                <a:solidFill>
                  <a:srgbClr val="B11A04"/>
                </a:solidFill>
                <a:highlight>
                  <a:srgbClr val="FFFFFF"/>
                </a:highlight>
                <a:latin typeface="Roboto Mono"/>
                <a:ea typeface="Roboto Mono"/>
                <a:cs typeface="Roboto Mono"/>
                <a:sym typeface="Roboto Mono"/>
              </a:rPr>
              <a:t>type</a:t>
            </a:r>
            <a:r>
              <a:rPr lang="ru" sz="1500">
                <a:solidFill>
                  <a:srgbClr val="202020"/>
                </a:solidFill>
                <a:highlight>
                  <a:srgbClr val="FFFFFF"/>
                </a:highlight>
                <a:latin typeface="Roboto Mono"/>
                <a:ea typeface="Roboto Mono"/>
                <a:cs typeface="Roboto Mono"/>
                <a:sym typeface="Roboto Mono"/>
              </a:rPr>
              <a:t> Starship </a:t>
            </a:r>
            <a:r>
              <a:rPr lang="ru" sz="1500">
                <a:solidFill>
                  <a:srgbClr val="555555"/>
                </a:solidFill>
                <a:highlight>
                  <a:srgbClr val="FFFFFF"/>
                </a:highlight>
                <a:latin typeface="Roboto Mono"/>
                <a:ea typeface="Roboto Mono"/>
                <a:cs typeface="Roboto Mono"/>
                <a:sym typeface="Roboto Mono"/>
              </a:rPr>
              <a:t>{</a:t>
            </a:r>
            <a:endParaRPr sz="1500">
              <a:solidFill>
                <a:srgbClr val="555555"/>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0"/>
              </a:spcAft>
              <a:buClr>
                <a:schemeClr val="dk1"/>
              </a:buClr>
              <a:buSzPts val="1100"/>
              <a:buFont typeface="Arial"/>
              <a:buNone/>
            </a:pPr>
            <a:r>
              <a:rPr lang="ru" sz="1500">
                <a:solidFill>
                  <a:srgbClr val="202020"/>
                </a:solidFill>
                <a:highlight>
                  <a:srgbClr val="FFFFFF"/>
                </a:highlight>
                <a:latin typeface="Roboto Mono"/>
                <a:ea typeface="Roboto Mono"/>
                <a:cs typeface="Roboto Mono"/>
                <a:sym typeface="Roboto Mono"/>
              </a:rPr>
              <a:t> </a:t>
            </a:r>
            <a:r>
              <a:rPr lang="ru" sz="1500">
                <a:solidFill>
                  <a:srgbClr val="1F61A0"/>
                </a:solidFill>
                <a:highlight>
                  <a:srgbClr val="FFFFFF"/>
                </a:highlight>
                <a:latin typeface="Roboto Mono"/>
                <a:ea typeface="Roboto Mono"/>
                <a:cs typeface="Roboto Mono"/>
                <a:sym typeface="Roboto Mono"/>
              </a:rPr>
              <a:t>id</a:t>
            </a:r>
            <a:r>
              <a:rPr lang="ru" sz="1500">
                <a:solidFill>
                  <a:srgbClr val="555555"/>
                </a:solidFill>
                <a:highlight>
                  <a:srgbClr val="FFFFFF"/>
                </a:highlight>
                <a:latin typeface="Roboto Mono"/>
                <a:ea typeface="Roboto Mono"/>
                <a:cs typeface="Roboto Mono"/>
                <a:sym typeface="Roboto Mono"/>
              </a:rPr>
              <a:t>:</a:t>
            </a:r>
            <a:r>
              <a:rPr lang="ru" sz="1500">
                <a:solidFill>
                  <a:srgbClr val="202020"/>
                </a:solidFill>
                <a:highlight>
                  <a:srgbClr val="FFFFFF"/>
                </a:highlight>
                <a:latin typeface="Roboto Mono"/>
                <a:ea typeface="Roboto Mono"/>
                <a:cs typeface="Roboto Mono"/>
                <a:sym typeface="Roboto Mono"/>
              </a:rPr>
              <a:t> </a:t>
            </a:r>
            <a:r>
              <a:rPr lang="ru" sz="1500">
                <a:solidFill>
                  <a:srgbClr val="CA9800"/>
                </a:solidFill>
                <a:highlight>
                  <a:srgbClr val="FFFFFF"/>
                </a:highlight>
                <a:latin typeface="Roboto Mono"/>
                <a:ea typeface="Roboto Mono"/>
                <a:cs typeface="Roboto Mono"/>
                <a:sym typeface="Roboto Mono"/>
              </a:rPr>
              <a:t>ID</a:t>
            </a:r>
            <a:r>
              <a:rPr lang="ru" sz="1500">
                <a:solidFill>
                  <a:srgbClr val="555555"/>
                </a:solidFill>
                <a:highlight>
                  <a:srgbClr val="FFFFFF"/>
                </a:highlight>
                <a:latin typeface="Roboto Mono"/>
                <a:ea typeface="Roboto Mono"/>
                <a:cs typeface="Roboto Mono"/>
                <a:sym typeface="Roboto Mono"/>
              </a:rPr>
              <a:t>!</a:t>
            </a:r>
            <a:endParaRPr sz="1500">
              <a:solidFill>
                <a:srgbClr val="555555"/>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0"/>
              </a:spcAft>
              <a:buClr>
                <a:schemeClr val="dk1"/>
              </a:buClr>
              <a:buSzPts val="1100"/>
              <a:buFont typeface="Arial"/>
              <a:buNone/>
            </a:pPr>
            <a:r>
              <a:rPr lang="ru" sz="1500">
                <a:solidFill>
                  <a:srgbClr val="202020"/>
                </a:solidFill>
                <a:highlight>
                  <a:srgbClr val="FFFFFF"/>
                </a:highlight>
                <a:latin typeface="Roboto Mono"/>
                <a:ea typeface="Roboto Mono"/>
                <a:cs typeface="Roboto Mono"/>
                <a:sym typeface="Roboto Mono"/>
              </a:rPr>
              <a:t> </a:t>
            </a:r>
            <a:r>
              <a:rPr lang="ru" sz="1500">
                <a:solidFill>
                  <a:srgbClr val="1F61A0"/>
                </a:solidFill>
                <a:highlight>
                  <a:srgbClr val="FFFFFF"/>
                </a:highlight>
                <a:latin typeface="Roboto Mono"/>
                <a:ea typeface="Roboto Mono"/>
                <a:cs typeface="Roboto Mono"/>
                <a:sym typeface="Roboto Mono"/>
              </a:rPr>
              <a:t>name</a:t>
            </a:r>
            <a:r>
              <a:rPr lang="ru" sz="1500">
                <a:solidFill>
                  <a:srgbClr val="555555"/>
                </a:solidFill>
                <a:highlight>
                  <a:srgbClr val="FFFFFF"/>
                </a:highlight>
                <a:latin typeface="Roboto Mono"/>
                <a:ea typeface="Roboto Mono"/>
                <a:cs typeface="Roboto Mono"/>
                <a:sym typeface="Roboto Mono"/>
              </a:rPr>
              <a:t>:</a:t>
            </a:r>
            <a:r>
              <a:rPr lang="ru" sz="1500">
                <a:solidFill>
                  <a:srgbClr val="202020"/>
                </a:solidFill>
                <a:highlight>
                  <a:srgbClr val="FFFFFF"/>
                </a:highlight>
                <a:latin typeface="Roboto Mono"/>
                <a:ea typeface="Roboto Mono"/>
                <a:cs typeface="Roboto Mono"/>
                <a:sym typeface="Roboto Mono"/>
              </a:rPr>
              <a:t> </a:t>
            </a:r>
            <a:r>
              <a:rPr lang="ru" sz="1500">
                <a:solidFill>
                  <a:srgbClr val="CA9800"/>
                </a:solidFill>
                <a:highlight>
                  <a:srgbClr val="FFFFFF"/>
                </a:highlight>
                <a:latin typeface="Roboto Mono"/>
                <a:ea typeface="Roboto Mono"/>
                <a:cs typeface="Roboto Mono"/>
                <a:sym typeface="Roboto Mono"/>
              </a:rPr>
              <a:t>String</a:t>
            </a:r>
            <a:r>
              <a:rPr lang="ru" sz="1500">
                <a:solidFill>
                  <a:srgbClr val="555555"/>
                </a:solidFill>
                <a:highlight>
                  <a:srgbClr val="FFFFFF"/>
                </a:highlight>
                <a:latin typeface="Roboto Mono"/>
                <a:ea typeface="Roboto Mono"/>
                <a:cs typeface="Roboto Mono"/>
                <a:sym typeface="Roboto Mono"/>
              </a:rPr>
              <a:t>!</a:t>
            </a:r>
            <a:endParaRPr sz="1500">
              <a:solidFill>
                <a:srgbClr val="555555"/>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0"/>
              </a:spcAft>
              <a:buClr>
                <a:schemeClr val="dk1"/>
              </a:buClr>
              <a:buSzPts val="1100"/>
              <a:buFont typeface="Arial"/>
              <a:buNone/>
            </a:pPr>
            <a:r>
              <a:rPr lang="ru" sz="1500">
                <a:solidFill>
                  <a:srgbClr val="202020"/>
                </a:solidFill>
                <a:highlight>
                  <a:srgbClr val="FFFFFF"/>
                </a:highlight>
                <a:latin typeface="Roboto Mono"/>
                <a:ea typeface="Roboto Mono"/>
                <a:cs typeface="Roboto Mono"/>
                <a:sym typeface="Roboto Mono"/>
              </a:rPr>
              <a:t> </a:t>
            </a:r>
            <a:r>
              <a:rPr lang="ru" sz="1500">
                <a:solidFill>
                  <a:srgbClr val="1F61A0"/>
                </a:solidFill>
                <a:highlight>
                  <a:srgbClr val="FFFFFF"/>
                </a:highlight>
                <a:latin typeface="Roboto Mono"/>
                <a:ea typeface="Roboto Mono"/>
                <a:cs typeface="Roboto Mono"/>
                <a:sym typeface="Roboto Mono"/>
              </a:rPr>
              <a:t>length</a:t>
            </a:r>
            <a:r>
              <a:rPr lang="ru" sz="1500">
                <a:solidFill>
                  <a:srgbClr val="555555"/>
                </a:solidFill>
                <a:highlight>
                  <a:srgbClr val="FFFFFF"/>
                </a:highlight>
                <a:latin typeface="Roboto Mono"/>
                <a:ea typeface="Roboto Mono"/>
                <a:cs typeface="Roboto Mono"/>
                <a:sym typeface="Roboto Mono"/>
              </a:rPr>
              <a:t>(</a:t>
            </a:r>
            <a:r>
              <a:rPr lang="ru" sz="1500">
                <a:solidFill>
                  <a:srgbClr val="1F61A0"/>
                </a:solidFill>
                <a:highlight>
                  <a:srgbClr val="FFFFFF"/>
                </a:highlight>
                <a:latin typeface="Roboto Mono"/>
                <a:ea typeface="Roboto Mono"/>
                <a:cs typeface="Roboto Mono"/>
                <a:sym typeface="Roboto Mono"/>
              </a:rPr>
              <a:t>unit</a:t>
            </a:r>
            <a:r>
              <a:rPr lang="ru" sz="1500">
                <a:solidFill>
                  <a:srgbClr val="555555"/>
                </a:solidFill>
                <a:highlight>
                  <a:srgbClr val="FFFFFF"/>
                </a:highlight>
                <a:latin typeface="Roboto Mono"/>
                <a:ea typeface="Roboto Mono"/>
                <a:cs typeface="Roboto Mono"/>
                <a:sym typeface="Roboto Mono"/>
              </a:rPr>
              <a:t>:</a:t>
            </a:r>
            <a:r>
              <a:rPr lang="ru" sz="1500">
                <a:solidFill>
                  <a:srgbClr val="202020"/>
                </a:solidFill>
                <a:highlight>
                  <a:srgbClr val="FFFFFF"/>
                </a:highlight>
                <a:latin typeface="Roboto Mono"/>
                <a:ea typeface="Roboto Mono"/>
                <a:cs typeface="Roboto Mono"/>
                <a:sym typeface="Roboto Mono"/>
              </a:rPr>
              <a:t> </a:t>
            </a:r>
            <a:r>
              <a:rPr lang="ru" sz="1500">
                <a:solidFill>
                  <a:srgbClr val="CA9800"/>
                </a:solidFill>
                <a:highlight>
                  <a:srgbClr val="FFFFFF"/>
                </a:highlight>
                <a:latin typeface="Roboto Mono"/>
                <a:ea typeface="Roboto Mono"/>
                <a:cs typeface="Roboto Mono"/>
                <a:sym typeface="Roboto Mono"/>
              </a:rPr>
              <a:t>LengthUnit</a:t>
            </a:r>
            <a:r>
              <a:rPr lang="ru" sz="1500">
                <a:solidFill>
                  <a:srgbClr val="202020"/>
                </a:solidFill>
                <a:highlight>
                  <a:srgbClr val="FFFFFF"/>
                </a:highlight>
                <a:latin typeface="Roboto Mono"/>
                <a:ea typeface="Roboto Mono"/>
                <a:cs typeface="Roboto Mono"/>
                <a:sym typeface="Roboto Mono"/>
              </a:rPr>
              <a:t> = METER</a:t>
            </a:r>
            <a:r>
              <a:rPr lang="ru" sz="1500">
                <a:solidFill>
                  <a:srgbClr val="555555"/>
                </a:solidFill>
                <a:highlight>
                  <a:srgbClr val="FFFFFF"/>
                </a:highlight>
                <a:latin typeface="Roboto Mono"/>
                <a:ea typeface="Roboto Mono"/>
                <a:cs typeface="Roboto Mono"/>
                <a:sym typeface="Roboto Mono"/>
              </a:rPr>
              <a:t>):</a:t>
            </a:r>
            <a:r>
              <a:rPr lang="ru" sz="1500">
                <a:solidFill>
                  <a:srgbClr val="202020"/>
                </a:solidFill>
                <a:highlight>
                  <a:srgbClr val="FFFFFF"/>
                </a:highlight>
                <a:latin typeface="Roboto Mono"/>
                <a:ea typeface="Roboto Mono"/>
                <a:cs typeface="Roboto Mono"/>
                <a:sym typeface="Roboto Mono"/>
              </a:rPr>
              <a:t> </a:t>
            </a:r>
            <a:r>
              <a:rPr lang="ru" sz="1500">
                <a:solidFill>
                  <a:srgbClr val="CA9800"/>
                </a:solidFill>
                <a:highlight>
                  <a:srgbClr val="FFFFFF"/>
                </a:highlight>
                <a:latin typeface="Roboto Mono"/>
                <a:ea typeface="Roboto Mono"/>
                <a:cs typeface="Roboto Mono"/>
                <a:sym typeface="Roboto Mono"/>
              </a:rPr>
              <a:t>Float</a:t>
            </a:r>
            <a:endParaRPr sz="1500">
              <a:solidFill>
                <a:srgbClr val="CA9800"/>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0"/>
              </a:spcAft>
              <a:buClr>
                <a:schemeClr val="dk1"/>
              </a:buClr>
              <a:buSzPts val="1100"/>
              <a:buFont typeface="Arial"/>
              <a:buNone/>
            </a:pPr>
            <a:r>
              <a:rPr lang="ru" sz="1500">
                <a:solidFill>
                  <a:srgbClr val="555555"/>
                </a:solidFill>
                <a:highlight>
                  <a:srgbClr val="FFFFFF"/>
                </a:highlight>
                <a:latin typeface="Roboto Mono"/>
                <a:ea typeface="Roboto Mono"/>
                <a:cs typeface="Roboto Mono"/>
                <a:sym typeface="Roboto Mono"/>
              </a:rPr>
              <a:t>}</a:t>
            </a:r>
            <a:endParaRPr sz="1500">
              <a:solidFill>
                <a:srgbClr val="555555"/>
              </a:solidFill>
              <a:highlight>
                <a:srgbClr val="FFFFFF"/>
              </a:highlight>
              <a:latin typeface="Roboto Mono"/>
              <a:ea typeface="Roboto Mono"/>
              <a:cs typeface="Roboto Mono"/>
              <a:sym typeface="Roboto Mono"/>
            </a:endParaRPr>
          </a:p>
          <a:p>
            <a:pPr indent="0" lvl="0" marL="0" rtl="0" algn="l">
              <a:spcBef>
                <a:spcPts val="1100"/>
              </a:spcBef>
              <a:spcAft>
                <a:spcPts val="1600"/>
              </a:spcAft>
              <a:buNone/>
            </a:pPr>
            <a:r>
              <a:t/>
            </a:r>
            <a:endParaRPr sz="2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T</a:t>
            </a:r>
            <a:r>
              <a:rPr lang="ru"/>
              <a:t>he Query and Mutation types</a:t>
            </a:r>
            <a:endParaRPr/>
          </a:p>
        </p:txBody>
      </p:sp>
      <p:sp>
        <p:nvSpPr>
          <p:cNvPr id="135" name="Google Shape;135;p25"/>
          <p:cNvSpPr txBox="1"/>
          <p:nvPr/>
        </p:nvSpPr>
        <p:spPr>
          <a:xfrm>
            <a:off x="311700" y="1017725"/>
            <a:ext cx="2350800" cy="1932600"/>
          </a:xfrm>
          <a:prstGeom prst="rect">
            <a:avLst/>
          </a:prstGeom>
          <a:noFill/>
          <a:ln>
            <a:noFill/>
          </a:ln>
        </p:spPr>
        <p:txBody>
          <a:bodyPr anchorCtr="0" anchor="t" bIns="91425" lIns="91425" spcFirstLastPara="1" rIns="91425" wrap="square" tIns="91425">
            <a:noAutofit/>
          </a:bodyPr>
          <a:lstStyle/>
          <a:p>
            <a:pPr indent="0" lvl="0" marL="101600" marR="101600" rtl="0" algn="l">
              <a:lnSpc>
                <a:spcPct val="127500"/>
              </a:lnSpc>
              <a:spcBef>
                <a:spcPts val="1100"/>
              </a:spcBef>
              <a:spcAft>
                <a:spcPts val="0"/>
              </a:spcAft>
              <a:buNone/>
            </a:pPr>
            <a:r>
              <a:rPr lang="ru" sz="1000">
                <a:solidFill>
                  <a:srgbClr val="B11A04"/>
                </a:solidFill>
                <a:highlight>
                  <a:srgbClr val="FFFFFF"/>
                </a:highlight>
                <a:latin typeface="Roboto Mono"/>
                <a:ea typeface="Roboto Mono"/>
                <a:cs typeface="Roboto Mono"/>
                <a:sym typeface="Roboto Mono"/>
              </a:rPr>
              <a:t>schema</a:t>
            </a:r>
            <a:r>
              <a:rPr lang="ru" sz="1000">
                <a:solidFill>
                  <a:srgbClr val="202020"/>
                </a:solidFill>
                <a:highlight>
                  <a:srgbClr val="FFFFFF"/>
                </a:highlight>
                <a:latin typeface="Roboto Mono"/>
                <a:ea typeface="Roboto Mono"/>
                <a:cs typeface="Roboto Mono"/>
                <a:sym typeface="Roboto Mono"/>
              </a:rPr>
              <a:t> </a:t>
            </a:r>
            <a:r>
              <a:rPr lang="ru" sz="1000">
                <a:solidFill>
                  <a:srgbClr val="555555"/>
                </a:solidFill>
                <a:highlight>
                  <a:srgbClr val="FFFFFF"/>
                </a:highlight>
                <a:latin typeface="Roboto Mono"/>
                <a:ea typeface="Roboto Mono"/>
                <a:cs typeface="Roboto Mono"/>
                <a:sym typeface="Roboto Mono"/>
              </a:rPr>
              <a:t>{</a:t>
            </a:r>
            <a:endParaRPr sz="1000">
              <a:solidFill>
                <a:srgbClr val="555555"/>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0"/>
              </a:spcAft>
              <a:buNone/>
            </a:pPr>
            <a:r>
              <a:rPr lang="ru" sz="1000">
                <a:solidFill>
                  <a:srgbClr val="202020"/>
                </a:solidFill>
                <a:highlight>
                  <a:srgbClr val="FFFFFF"/>
                </a:highlight>
                <a:latin typeface="Roboto Mono"/>
                <a:ea typeface="Roboto Mono"/>
                <a:cs typeface="Roboto Mono"/>
                <a:sym typeface="Roboto Mono"/>
              </a:rPr>
              <a:t> </a:t>
            </a:r>
            <a:r>
              <a:rPr lang="ru" sz="1000">
                <a:solidFill>
                  <a:srgbClr val="B11A04"/>
                </a:solidFill>
                <a:highlight>
                  <a:srgbClr val="FFFFFF"/>
                </a:highlight>
                <a:latin typeface="Roboto Mono"/>
                <a:ea typeface="Roboto Mono"/>
                <a:cs typeface="Roboto Mono"/>
                <a:sym typeface="Roboto Mono"/>
              </a:rPr>
              <a:t>query</a:t>
            </a:r>
            <a:r>
              <a:rPr lang="ru" sz="1000">
                <a:solidFill>
                  <a:srgbClr val="555555"/>
                </a:solidFill>
                <a:highlight>
                  <a:srgbClr val="FFFFFF"/>
                </a:highlight>
                <a:latin typeface="Roboto Mono"/>
                <a:ea typeface="Roboto Mono"/>
                <a:cs typeface="Roboto Mono"/>
                <a:sym typeface="Roboto Mono"/>
              </a:rPr>
              <a:t>:</a:t>
            </a:r>
            <a:r>
              <a:rPr lang="ru" sz="1000">
                <a:solidFill>
                  <a:srgbClr val="202020"/>
                </a:solidFill>
                <a:highlight>
                  <a:srgbClr val="FFFFFF"/>
                </a:highlight>
                <a:latin typeface="Roboto Mono"/>
                <a:ea typeface="Roboto Mono"/>
                <a:cs typeface="Roboto Mono"/>
                <a:sym typeface="Roboto Mono"/>
              </a:rPr>
              <a:t> </a:t>
            </a:r>
            <a:r>
              <a:rPr lang="ru" sz="1000">
                <a:solidFill>
                  <a:srgbClr val="CA9800"/>
                </a:solidFill>
                <a:highlight>
                  <a:srgbClr val="FFFFFF"/>
                </a:highlight>
                <a:latin typeface="Roboto Mono"/>
                <a:ea typeface="Roboto Mono"/>
                <a:cs typeface="Roboto Mono"/>
                <a:sym typeface="Roboto Mono"/>
              </a:rPr>
              <a:t>Query</a:t>
            </a:r>
            <a:endParaRPr sz="1000">
              <a:solidFill>
                <a:srgbClr val="CA9800"/>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0"/>
              </a:spcAft>
              <a:buNone/>
            </a:pPr>
            <a:r>
              <a:rPr lang="ru" sz="1000">
                <a:solidFill>
                  <a:srgbClr val="202020"/>
                </a:solidFill>
                <a:highlight>
                  <a:srgbClr val="FFFFFF"/>
                </a:highlight>
                <a:latin typeface="Roboto Mono"/>
                <a:ea typeface="Roboto Mono"/>
                <a:cs typeface="Roboto Mono"/>
                <a:sym typeface="Roboto Mono"/>
              </a:rPr>
              <a:t> </a:t>
            </a:r>
            <a:r>
              <a:rPr lang="ru" sz="1000">
                <a:solidFill>
                  <a:srgbClr val="B11A04"/>
                </a:solidFill>
                <a:highlight>
                  <a:srgbClr val="FFFFFF"/>
                </a:highlight>
                <a:latin typeface="Roboto Mono"/>
                <a:ea typeface="Roboto Mono"/>
                <a:cs typeface="Roboto Mono"/>
                <a:sym typeface="Roboto Mono"/>
              </a:rPr>
              <a:t>mutation</a:t>
            </a:r>
            <a:r>
              <a:rPr lang="ru" sz="1000">
                <a:solidFill>
                  <a:srgbClr val="555555"/>
                </a:solidFill>
                <a:highlight>
                  <a:srgbClr val="FFFFFF"/>
                </a:highlight>
                <a:latin typeface="Roboto Mono"/>
                <a:ea typeface="Roboto Mono"/>
                <a:cs typeface="Roboto Mono"/>
                <a:sym typeface="Roboto Mono"/>
              </a:rPr>
              <a:t>:</a:t>
            </a:r>
            <a:r>
              <a:rPr lang="ru" sz="1000">
                <a:solidFill>
                  <a:srgbClr val="202020"/>
                </a:solidFill>
                <a:highlight>
                  <a:srgbClr val="FFFFFF"/>
                </a:highlight>
                <a:latin typeface="Roboto Mono"/>
                <a:ea typeface="Roboto Mono"/>
                <a:cs typeface="Roboto Mono"/>
                <a:sym typeface="Roboto Mono"/>
              </a:rPr>
              <a:t> </a:t>
            </a:r>
            <a:r>
              <a:rPr lang="ru" sz="1000">
                <a:solidFill>
                  <a:srgbClr val="CA9800"/>
                </a:solidFill>
                <a:highlight>
                  <a:srgbClr val="FFFFFF"/>
                </a:highlight>
                <a:latin typeface="Roboto Mono"/>
                <a:ea typeface="Roboto Mono"/>
                <a:cs typeface="Roboto Mono"/>
                <a:sym typeface="Roboto Mono"/>
              </a:rPr>
              <a:t>Mutation</a:t>
            </a:r>
            <a:endParaRPr sz="1000">
              <a:solidFill>
                <a:srgbClr val="CA9800"/>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1100"/>
              </a:spcAft>
              <a:buNone/>
            </a:pPr>
            <a:r>
              <a:rPr lang="ru" sz="1000">
                <a:solidFill>
                  <a:srgbClr val="555555"/>
                </a:solidFill>
                <a:highlight>
                  <a:srgbClr val="FFFFFF"/>
                </a:highlight>
                <a:latin typeface="Roboto Mono"/>
                <a:ea typeface="Roboto Mono"/>
                <a:cs typeface="Roboto Mono"/>
                <a:sym typeface="Roboto Mono"/>
              </a:rPr>
              <a:t>}</a:t>
            </a:r>
            <a:endParaRPr sz="1000">
              <a:solidFill>
                <a:srgbClr val="555555"/>
              </a:solidFill>
              <a:highlight>
                <a:srgbClr val="FFFFFF"/>
              </a:highlight>
              <a:latin typeface="Roboto Mono"/>
              <a:ea typeface="Roboto Mono"/>
              <a:cs typeface="Roboto Mono"/>
              <a:sym typeface="Roboto Mono"/>
            </a:endParaRPr>
          </a:p>
        </p:txBody>
      </p:sp>
      <p:sp>
        <p:nvSpPr>
          <p:cNvPr id="136" name="Google Shape;136;p25"/>
          <p:cNvSpPr txBox="1"/>
          <p:nvPr/>
        </p:nvSpPr>
        <p:spPr>
          <a:xfrm>
            <a:off x="5474900" y="101772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query {</a:t>
            </a:r>
            <a:endParaRPr/>
          </a:p>
          <a:p>
            <a:pPr indent="0" lvl="0" marL="0" rtl="0" algn="l">
              <a:spcBef>
                <a:spcPts val="0"/>
              </a:spcBef>
              <a:spcAft>
                <a:spcPts val="0"/>
              </a:spcAft>
              <a:buNone/>
            </a:pPr>
            <a:r>
              <a:rPr lang="ru"/>
              <a:t>  hero {</a:t>
            </a:r>
            <a:endParaRPr/>
          </a:p>
          <a:p>
            <a:pPr indent="0" lvl="0" marL="0" rtl="0" algn="l">
              <a:spcBef>
                <a:spcPts val="0"/>
              </a:spcBef>
              <a:spcAft>
                <a:spcPts val="0"/>
              </a:spcAft>
              <a:buNone/>
            </a:pPr>
            <a:r>
              <a:rPr lang="ru"/>
              <a:t>    name</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droid(id: "2000") {</a:t>
            </a:r>
            <a:endParaRPr/>
          </a:p>
          <a:p>
            <a:pPr indent="0" lvl="0" marL="0" rtl="0" algn="l">
              <a:spcBef>
                <a:spcPts val="0"/>
              </a:spcBef>
              <a:spcAft>
                <a:spcPts val="0"/>
              </a:spcAft>
              <a:buNone/>
            </a:pPr>
            <a:r>
              <a:rPr lang="ru"/>
              <a:t>    name</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a:t>
            </a:r>
            <a:endParaRPr/>
          </a:p>
        </p:txBody>
      </p:sp>
      <p:sp>
        <p:nvSpPr>
          <p:cNvPr id="137" name="Google Shape;137;p25"/>
          <p:cNvSpPr txBox="1"/>
          <p:nvPr/>
        </p:nvSpPr>
        <p:spPr>
          <a:xfrm>
            <a:off x="2293200" y="1017725"/>
            <a:ext cx="3000000" cy="3000000"/>
          </a:xfrm>
          <a:prstGeom prst="rect">
            <a:avLst/>
          </a:prstGeom>
          <a:noFill/>
          <a:ln>
            <a:noFill/>
          </a:ln>
        </p:spPr>
        <p:txBody>
          <a:bodyPr anchorCtr="0" anchor="t" bIns="91425" lIns="91425" spcFirstLastPara="1" rIns="91425" wrap="square" tIns="91425">
            <a:noAutofit/>
          </a:bodyPr>
          <a:lstStyle/>
          <a:p>
            <a:pPr indent="0" lvl="0" marL="101600" marR="101600" rtl="0" algn="l">
              <a:lnSpc>
                <a:spcPct val="127500"/>
              </a:lnSpc>
              <a:spcBef>
                <a:spcPts val="1100"/>
              </a:spcBef>
              <a:spcAft>
                <a:spcPts val="0"/>
              </a:spcAft>
              <a:buNone/>
            </a:pPr>
            <a:r>
              <a:rPr lang="ru" sz="1000">
                <a:solidFill>
                  <a:srgbClr val="B11A04"/>
                </a:solidFill>
                <a:highlight>
                  <a:srgbClr val="FFFFFF"/>
                </a:highlight>
                <a:latin typeface="Roboto Mono"/>
                <a:ea typeface="Roboto Mono"/>
                <a:cs typeface="Roboto Mono"/>
                <a:sym typeface="Roboto Mono"/>
              </a:rPr>
              <a:t>type</a:t>
            </a:r>
            <a:r>
              <a:rPr lang="ru" sz="1000">
                <a:solidFill>
                  <a:srgbClr val="202020"/>
                </a:solidFill>
                <a:highlight>
                  <a:srgbClr val="FFFFFF"/>
                </a:highlight>
                <a:latin typeface="Roboto Mono"/>
                <a:ea typeface="Roboto Mono"/>
                <a:cs typeface="Roboto Mono"/>
                <a:sym typeface="Roboto Mono"/>
              </a:rPr>
              <a:t> Query </a:t>
            </a:r>
            <a:r>
              <a:rPr lang="ru" sz="1000">
                <a:solidFill>
                  <a:srgbClr val="555555"/>
                </a:solidFill>
                <a:highlight>
                  <a:srgbClr val="FFFFFF"/>
                </a:highlight>
                <a:latin typeface="Roboto Mono"/>
                <a:ea typeface="Roboto Mono"/>
                <a:cs typeface="Roboto Mono"/>
                <a:sym typeface="Roboto Mono"/>
              </a:rPr>
              <a:t>{</a:t>
            </a:r>
            <a:endParaRPr sz="1000">
              <a:solidFill>
                <a:srgbClr val="555555"/>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0"/>
              </a:spcAft>
              <a:buNone/>
            </a:pPr>
            <a:r>
              <a:rPr lang="ru" sz="1000">
                <a:solidFill>
                  <a:srgbClr val="202020"/>
                </a:solidFill>
                <a:highlight>
                  <a:srgbClr val="FFFFFF"/>
                </a:highlight>
                <a:latin typeface="Roboto Mono"/>
                <a:ea typeface="Roboto Mono"/>
                <a:cs typeface="Roboto Mono"/>
                <a:sym typeface="Roboto Mono"/>
              </a:rPr>
              <a:t> </a:t>
            </a:r>
            <a:r>
              <a:rPr lang="ru" sz="1000">
                <a:solidFill>
                  <a:srgbClr val="1F61A0"/>
                </a:solidFill>
                <a:highlight>
                  <a:srgbClr val="FFFFFF"/>
                </a:highlight>
                <a:latin typeface="Roboto Mono"/>
                <a:ea typeface="Roboto Mono"/>
                <a:cs typeface="Roboto Mono"/>
                <a:sym typeface="Roboto Mono"/>
              </a:rPr>
              <a:t>hero</a:t>
            </a:r>
            <a:r>
              <a:rPr lang="ru" sz="1000">
                <a:solidFill>
                  <a:srgbClr val="555555"/>
                </a:solidFill>
                <a:highlight>
                  <a:srgbClr val="FFFFFF"/>
                </a:highlight>
                <a:latin typeface="Roboto Mono"/>
                <a:ea typeface="Roboto Mono"/>
                <a:cs typeface="Roboto Mono"/>
                <a:sym typeface="Roboto Mono"/>
              </a:rPr>
              <a:t>(</a:t>
            </a:r>
            <a:r>
              <a:rPr lang="ru" sz="1000">
                <a:solidFill>
                  <a:srgbClr val="1F61A0"/>
                </a:solidFill>
                <a:highlight>
                  <a:srgbClr val="FFFFFF"/>
                </a:highlight>
                <a:latin typeface="Roboto Mono"/>
                <a:ea typeface="Roboto Mono"/>
                <a:cs typeface="Roboto Mono"/>
                <a:sym typeface="Roboto Mono"/>
              </a:rPr>
              <a:t>episode</a:t>
            </a:r>
            <a:r>
              <a:rPr lang="ru" sz="1000">
                <a:solidFill>
                  <a:srgbClr val="555555"/>
                </a:solidFill>
                <a:highlight>
                  <a:srgbClr val="FFFFFF"/>
                </a:highlight>
                <a:latin typeface="Roboto Mono"/>
                <a:ea typeface="Roboto Mono"/>
                <a:cs typeface="Roboto Mono"/>
                <a:sym typeface="Roboto Mono"/>
              </a:rPr>
              <a:t>:</a:t>
            </a:r>
            <a:r>
              <a:rPr lang="ru" sz="1000">
                <a:solidFill>
                  <a:srgbClr val="202020"/>
                </a:solidFill>
                <a:highlight>
                  <a:srgbClr val="FFFFFF"/>
                </a:highlight>
                <a:latin typeface="Roboto Mono"/>
                <a:ea typeface="Roboto Mono"/>
                <a:cs typeface="Roboto Mono"/>
                <a:sym typeface="Roboto Mono"/>
              </a:rPr>
              <a:t> </a:t>
            </a:r>
            <a:r>
              <a:rPr lang="ru" sz="1000">
                <a:solidFill>
                  <a:srgbClr val="CA9800"/>
                </a:solidFill>
                <a:highlight>
                  <a:srgbClr val="FFFFFF"/>
                </a:highlight>
                <a:latin typeface="Roboto Mono"/>
                <a:ea typeface="Roboto Mono"/>
                <a:cs typeface="Roboto Mono"/>
                <a:sym typeface="Roboto Mono"/>
              </a:rPr>
              <a:t>Episode</a:t>
            </a:r>
            <a:r>
              <a:rPr lang="ru" sz="1000">
                <a:solidFill>
                  <a:srgbClr val="555555"/>
                </a:solidFill>
                <a:highlight>
                  <a:srgbClr val="FFFFFF"/>
                </a:highlight>
                <a:latin typeface="Roboto Mono"/>
                <a:ea typeface="Roboto Mono"/>
                <a:cs typeface="Roboto Mono"/>
                <a:sym typeface="Roboto Mono"/>
              </a:rPr>
              <a:t>):</a:t>
            </a:r>
            <a:r>
              <a:rPr lang="ru" sz="1000">
                <a:solidFill>
                  <a:srgbClr val="202020"/>
                </a:solidFill>
                <a:highlight>
                  <a:srgbClr val="FFFFFF"/>
                </a:highlight>
                <a:latin typeface="Roboto Mono"/>
                <a:ea typeface="Roboto Mono"/>
                <a:cs typeface="Roboto Mono"/>
                <a:sym typeface="Roboto Mono"/>
              </a:rPr>
              <a:t> </a:t>
            </a:r>
            <a:r>
              <a:rPr lang="ru" sz="1000">
                <a:solidFill>
                  <a:srgbClr val="CA9800"/>
                </a:solidFill>
                <a:highlight>
                  <a:srgbClr val="FFFFFF"/>
                </a:highlight>
                <a:latin typeface="Roboto Mono"/>
                <a:ea typeface="Roboto Mono"/>
                <a:cs typeface="Roboto Mono"/>
                <a:sym typeface="Roboto Mono"/>
              </a:rPr>
              <a:t>Character</a:t>
            </a:r>
            <a:endParaRPr sz="1000">
              <a:solidFill>
                <a:srgbClr val="CA9800"/>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0"/>
              </a:spcAft>
              <a:buNone/>
            </a:pPr>
            <a:r>
              <a:rPr lang="ru" sz="1000">
                <a:solidFill>
                  <a:srgbClr val="202020"/>
                </a:solidFill>
                <a:highlight>
                  <a:srgbClr val="FFFFFF"/>
                </a:highlight>
                <a:latin typeface="Roboto Mono"/>
                <a:ea typeface="Roboto Mono"/>
                <a:cs typeface="Roboto Mono"/>
                <a:sym typeface="Roboto Mono"/>
              </a:rPr>
              <a:t> </a:t>
            </a:r>
            <a:r>
              <a:rPr lang="ru" sz="1000">
                <a:solidFill>
                  <a:srgbClr val="1F61A0"/>
                </a:solidFill>
                <a:highlight>
                  <a:srgbClr val="FFFFFF"/>
                </a:highlight>
                <a:latin typeface="Roboto Mono"/>
                <a:ea typeface="Roboto Mono"/>
                <a:cs typeface="Roboto Mono"/>
                <a:sym typeface="Roboto Mono"/>
              </a:rPr>
              <a:t>droid</a:t>
            </a:r>
            <a:r>
              <a:rPr lang="ru" sz="1000">
                <a:solidFill>
                  <a:srgbClr val="555555"/>
                </a:solidFill>
                <a:highlight>
                  <a:srgbClr val="FFFFFF"/>
                </a:highlight>
                <a:latin typeface="Roboto Mono"/>
                <a:ea typeface="Roboto Mono"/>
                <a:cs typeface="Roboto Mono"/>
                <a:sym typeface="Roboto Mono"/>
              </a:rPr>
              <a:t>(</a:t>
            </a:r>
            <a:r>
              <a:rPr lang="ru" sz="1000">
                <a:solidFill>
                  <a:srgbClr val="1F61A0"/>
                </a:solidFill>
                <a:highlight>
                  <a:srgbClr val="FFFFFF"/>
                </a:highlight>
                <a:latin typeface="Roboto Mono"/>
                <a:ea typeface="Roboto Mono"/>
                <a:cs typeface="Roboto Mono"/>
                <a:sym typeface="Roboto Mono"/>
              </a:rPr>
              <a:t>id</a:t>
            </a:r>
            <a:r>
              <a:rPr lang="ru" sz="1000">
                <a:solidFill>
                  <a:srgbClr val="555555"/>
                </a:solidFill>
                <a:highlight>
                  <a:srgbClr val="FFFFFF"/>
                </a:highlight>
                <a:latin typeface="Roboto Mono"/>
                <a:ea typeface="Roboto Mono"/>
                <a:cs typeface="Roboto Mono"/>
                <a:sym typeface="Roboto Mono"/>
              </a:rPr>
              <a:t>:</a:t>
            </a:r>
            <a:r>
              <a:rPr lang="ru" sz="1000">
                <a:solidFill>
                  <a:srgbClr val="202020"/>
                </a:solidFill>
                <a:highlight>
                  <a:srgbClr val="FFFFFF"/>
                </a:highlight>
                <a:latin typeface="Roboto Mono"/>
                <a:ea typeface="Roboto Mono"/>
                <a:cs typeface="Roboto Mono"/>
                <a:sym typeface="Roboto Mono"/>
              </a:rPr>
              <a:t> </a:t>
            </a:r>
            <a:r>
              <a:rPr lang="ru" sz="1000">
                <a:solidFill>
                  <a:srgbClr val="CA9800"/>
                </a:solidFill>
                <a:highlight>
                  <a:srgbClr val="FFFFFF"/>
                </a:highlight>
                <a:latin typeface="Roboto Mono"/>
                <a:ea typeface="Roboto Mono"/>
                <a:cs typeface="Roboto Mono"/>
                <a:sym typeface="Roboto Mono"/>
              </a:rPr>
              <a:t>ID</a:t>
            </a:r>
            <a:r>
              <a:rPr lang="ru" sz="1000">
                <a:solidFill>
                  <a:srgbClr val="202020"/>
                </a:solidFill>
                <a:highlight>
                  <a:srgbClr val="FFFFFF"/>
                </a:highlight>
                <a:latin typeface="Roboto Mono"/>
                <a:ea typeface="Roboto Mono"/>
                <a:cs typeface="Roboto Mono"/>
                <a:sym typeface="Roboto Mono"/>
              </a:rPr>
              <a:t>!</a:t>
            </a:r>
            <a:r>
              <a:rPr lang="ru" sz="1000">
                <a:solidFill>
                  <a:srgbClr val="555555"/>
                </a:solidFill>
                <a:highlight>
                  <a:srgbClr val="FFFFFF"/>
                </a:highlight>
                <a:latin typeface="Roboto Mono"/>
                <a:ea typeface="Roboto Mono"/>
                <a:cs typeface="Roboto Mono"/>
                <a:sym typeface="Roboto Mono"/>
              </a:rPr>
              <a:t>):</a:t>
            </a:r>
            <a:r>
              <a:rPr lang="ru" sz="1000">
                <a:solidFill>
                  <a:srgbClr val="202020"/>
                </a:solidFill>
                <a:highlight>
                  <a:srgbClr val="FFFFFF"/>
                </a:highlight>
                <a:latin typeface="Roboto Mono"/>
                <a:ea typeface="Roboto Mono"/>
                <a:cs typeface="Roboto Mono"/>
                <a:sym typeface="Roboto Mono"/>
              </a:rPr>
              <a:t> </a:t>
            </a:r>
            <a:r>
              <a:rPr lang="ru" sz="1000">
                <a:solidFill>
                  <a:srgbClr val="CA9800"/>
                </a:solidFill>
                <a:highlight>
                  <a:srgbClr val="FFFFFF"/>
                </a:highlight>
                <a:latin typeface="Roboto Mono"/>
                <a:ea typeface="Roboto Mono"/>
                <a:cs typeface="Roboto Mono"/>
                <a:sym typeface="Roboto Mono"/>
              </a:rPr>
              <a:t>Droid</a:t>
            </a:r>
            <a:endParaRPr sz="1000">
              <a:solidFill>
                <a:srgbClr val="CA9800"/>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1100"/>
              </a:spcAft>
              <a:buNone/>
            </a:pPr>
            <a:r>
              <a:rPr lang="ru" sz="1000">
                <a:solidFill>
                  <a:srgbClr val="555555"/>
                </a:solidFill>
                <a:highlight>
                  <a:srgbClr val="FFFFFF"/>
                </a:highlight>
                <a:latin typeface="Roboto Mono"/>
                <a:ea typeface="Roboto Mono"/>
                <a:cs typeface="Roboto Mono"/>
                <a:sym typeface="Roboto Mono"/>
              </a:rPr>
              <a:t>}</a:t>
            </a:r>
            <a:endParaRPr sz="1000">
              <a:solidFill>
                <a:srgbClr val="555555"/>
              </a:solidFill>
              <a:highlight>
                <a:srgbClr val="FFFFFF"/>
              </a:highlight>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Scalar types</a:t>
            </a:r>
            <a:endParaRPr/>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u"/>
              <a:t>Int: A signed 32‐bit integer.</a:t>
            </a:r>
            <a:endParaRPr/>
          </a:p>
          <a:p>
            <a:pPr indent="-342900" lvl="0" marL="457200" rtl="0" algn="l">
              <a:spcBef>
                <a:spcPts val="0"/>
              </a:spcBef>
              <a:spcAft>
                <a:spcPts val="0"/>
              </a:spcAft>
              <a:buSzPts val="1800"/>
              <a:buChar char="●"/>
            </a:pPr>
            <a:r>
              <a:rPr lang="ru"/>
              <a:t>Float: A signed double-precision floating-point value.</a:t>
            </a:r>
            <a:endParaRPr/>
          </a:p>
          <a:p>
            <a:pPr indent="-342900" lvl="0" marL="457200" rtl="0" algn="l">
              <a:spcBef>
                <a:spcPts val="0"/>
              </a:spcBef>
              <a:spcAft>
                <a:spcPts val="0"/>
              </a:spcAft>
              <a:buSzPts val="1800"/>
              <a:buChar char="●"/>
            </a:pPr>
            <a:r>
              <a:rPr lang="ru"/>
              <a:t>String: A UTF‐8 character sequence.</a:t>
            </a:r>
            <a:endParaRPr/>
          </a:p>
          <a:p>
            <a:pPr indent="-342900" lvl="0" marL="457200" rtl="0" algn="l">
              <a:spcBef>
                <a:spcPts val="0"/>
              </a:spcBef>
              <a:spcAft>
                <a:spcPts val="0"/>
              </a:spcAft>
              <a:buSzPts val="1800"/>
              <a:buChar char="●"/>
            </a:pPr>
            <a:r>
              <a:rPr lang="ru"/>
              <a:t>Boolean: true or false.</a:t>
            </a:r>
            <a:endParaRPr/>
          </a:p>
          <a:p>
            <a:pPr indent="-342900" lvl="0" marL="457200" rtl="0" algn="l">
              <a:spcBef>
                <a:spcPts val="0"/>
              </a:spcBef>
              <a:spcAft>
                <a:spcPts val="0"/>
              </a:spcAft>
              <a:buSzPts val="1800"/>
              <a:buChar char="●"/>
            </a:pPr>
            <a:r>
              <a:rPr lang="ru"/>
              <a:t>ID: The ID scalar type represents a unique identifier, often used to refetch an object or as the key for a cache. The ID type is serialized in the same way as a String; however, defining it as an ID signifies that it is not intended to be human‐readable.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Enumeration types</a:t>
            </a:r>
            <a:endParaRPr/>
          </a:p>
        </p:txBody>
      </p:sp>
      <p:sp>
        <p:nvSpPr>
          <p:cNvPr id="149" name="Google Shape;149;p27"/>
          <p:cNvSpPr txBox="1"/>
          <p:nvPr/>
        </p:nvSpPr>
        <p:spPr>
          <a:xfrm>
            <a:off x="311700" y="1071750"/>
            <a:ext cx="3000000" cy="3000000"/>
          </a:xfrm>
          <a:prstGeom prst="rect">
            <a:avLst/>
          </a:prstGeom>
          <a:noFill/>
          <a:ln>
            <a:noFill/>
          </a:ln>
        </p:spPr>
        <p:txBody>
          <a:bodyPr anchorCtr="0" anchor="t" bIns="91425" lIns="91425" spcFirstLastPara="1" rIns="91425" wrap="square" tIns="91425">
            <a:noAutofit/>
          </a:bodyPr>
          <a:lstStyle/>
          <a:p>
            <a:pPr indent="0" lvl="0" marL="101600" marR="101600" rtl="0" algn="l">
              <a:lnSpc>
                <a:spcPct val="127500"/>
              </a:lnSpc>
              <a:spcBef>
                <a:spcPts val="1100"/>
              </a:spcBef>
              <a:spcAft>
                <a:spcPts val="0"/>
              </a:spcAft>
              <a:buNone/>
            </a:pPr>
            <a:r>
              <a:rPr lang="ru" sz="1600">
                <a:solidFill>
                  <a:srgbClr val="B11A04"/>
                </a:solidFill>
                <a:highlight>
                  <a:srgbClr val="FFFFFF"/>
                </a:highlight>
                <a:latin typeface="Roboto Mono"/>
                <a:ea typeface="Roboto Mono"/>
                <a:cs typeface="Roboto Mono"/>
                <a:sym typeface="Roboto Mono"/>
              </a:rPr>
              <a:t>enum</a:t>
            </a:r>
            <a:r>
              <a:rPr lang="ru" sz="1600">
                <a:solidFill>
                  <a:srgbClr val="202020"/>
                </a:solidFill>
                <a:highlight>
                  <a:srgbClr val="FFFFFF"/>
                </a:highlight>
                <a:latin typeface="Roboto Mono"/>
                <a:ea typeface="Roboto Mono"/>
                <a:cs typeface="Roboto Mono"/>
                <a:sym typeface="Roboto Mono"/>
              </a:rPr>
              <a:t> Episode </a:t>
            </a:r>
            <a:r>
              <a:rPr lang="ru" sz="1600">
                <a:solidFill>
                  <a:srgbClr val="555555"/>
                </a:solidFill>
                <a:highlight>
                  <a:srgbClr val="FFFFFF"/>
                </a:highlight>
                <a:latin typeface="Roboto Mono"/>
                <a:ea typeface="Roboto Mono"/>
                <a:cs typeface="Roboto Mono"/>
                <a:sym typeface="Roboto Mono"/>
              </a:rPr>
              <a:t>{</a:t>
            </a:r>
            <a:endParaRPr sz="1600">
              <a:solidFill>
                <a:srgbClr val="555555"/>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0"/>
              </a:spcAft>
              <a:buNone/>
            </a:pPr>
            <a:r>
              <a:rPr lang="ru" sz="1600">
                <a:solidFill>
                  <a:srgbClr val="202020"/>
                </a:solidFill>
                <a:highlight>
                  <a:srgbClr val="FFFFFF"/>
                </a:highlight>
                <a:latin typeface="Roboto Mono"/>
                <a:ea typeface="Roboto Mono"/>
                <a:cs typeface="Roboto Mono"/>
                <a:sym typeface="Roboto Mono"/>
              </a:rPr>
              <a:t> NEWHOPE</a:t>
            </a:r>
            <a:endParaRPr sz="1600">
              <a:solidFill>
                <a:srgbClr val="202020"/>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0"/>
              </a:spcAft>
              <a:buNone/>
            </a:pPr>
            <a:r>
              <a:rPr lang="ru" sz="1600">
                <a:solidFill>
                  <a:srgbClr val="202020"/>
                </a:solidFill>
                <a:highlight>
                  <a:srgbClr val="FFFFFF"/>
                </a:highlight>
                <a:latin typeface="Roboto Mono"/>
                <a:ea typeface="Roboto Mono"/>
                <a:cs typeface="Roboto Mono"/>
                <a:sym typeface="Roboto Mono"/>
              </a:rPr>
              <a:t> EMPIRE</a:t>
            </a:r>
            <a:endParaRPr sz="1600">
              <a:solidFill>
                <a:srgbClr val="202020"/>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0"/>
              </a:spcAft>
              <a:buNone/>
            </a:pPr>
            <a:r>
              <a:rPr lang="ru" sz="1600">
                <a:solidFill>
                  <a:srgbClr val="202020"/>
                </a:solidFill>
                <a:highlight>
                  <a:srgbClr val="FFFFFF"/>
                </a:highlight>
                <a:latin typeface="Roboto Mono"/>
                <a:ea typeface="Roboto Mono"/>
                <a:cs typeface="Roboto Mono"/>
                <a:sym typeface="Roboto Mono"/>
              </a:rPr>
              <a:t> JEDI</a:t>
            </a:r>
            <a:endParaRPr sz="1600">
              <a:solidFill>
                <a:srgbClr val="202020"/>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1100"/>
              </a:spcAft>
              <a:buNone/>
            </a:pPr>
            <a:r>
              <a:rPr lang="ru" sz="1600">
                <a:solidFill>
                  <a:srgbClr val="555555"/>
                </a:solidFill>
                <a:highlight>
                  <a:srgbClr val="FFFFFF"/>
                </a:highlight>
                <a:latin typeface="Roboto Mono"/>
                <a:ea typeface="Roboto Mono"/>
                <a:cs typeface="Roboto Mono"/>
                <a:sym typeface="Roboto Mono"/>
              </a:rPr>
              <a:t>}</a:t>
            </a:r>
            <a:endParaRPr sz="1600">
              <a:solidFill>
                <a:srgbClr val="555555"/>
              </a:solidFill>
              <a:highlight>
                <a:srgbClr val="FFFFFF"/>
              </a:highlight>
              <a:latin typeface="Roboto Mono"/>
              <a:ea typeface="Roboto Mono"/>
              <a:cs typeface="Roboto Mono"/>
              <a:sym typeface="Roboto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Lists and Non-Null</a:t>
            </a:r>
            <a:endParaRPr/>
          </a:p>
        </p:txBody>
      </p:sp>
      <p:sp>
        <p:nvSpPr>
          <p:cNvPr id="155" name="Google Shape;155;p28"/>
          <p:cNvSpPr txBox="1"/>
          <p:nvPr/>
        </p:nvSpPr>
        <p:spPr>
          <a:xfrm>
            <a:off x="311700" y="1017725"/>
            <a:ext cx="3294000" cy="1895700"/>
          </a:xfrm>
          <a:prstGeom prst="rect">
            <a:avLst/>
          </a:prstGeom>
          <a:noFill/>
          <a:ln>
            <a:noFill/>
          </a:ln>
        </p:spPr>
        <p:txBody>
          <a:bodyPr anchorCtr="0" anchor="t" bIns="91425" lIns="91425" spcFirstLastPara="1" rIns="91425" wrap="square" tIns="91425">
            <a:noAutofit/>
          </a:bodyPr>
          <a:lstStyle/>
          <a:p>
            <a:pPr indent="0" lvl="0" marL="101600" marR="101600" rtl="0" algn="l">
              <a:lnSpc>
                <a:spcPct val="127500"/>
              </a:lnSpc>
              <a:spcBef>
                <a:spcPts val="1100"/>
              </a:spcBef>
              <a:spcAft>
                <a:spcPts val="0"/>
              </a:spcAft>
              <a:buNone/>
            </a:pPr>
            <a:r>
              <a:rPr lang="ru" sz="1700">
                <a:solidFill>
                  <a:srgbClr val="B11A04"/>
                </a:solidFill>
                <a:highlight>
                  <a:srgbClr val="FFFFFF"/>
                </a:highlight>
                <a:latin typeface="Roboto Mono"/>
                <a:ea typeface="Roboto Mono"/>
                <a:cs typeface="Roboto Mono"/>
                <a:sym typeface="Roboto Mono"/>
              </a:rPr>
              <a:t>type</a:t>
            </a:r>
            <a:r>
              <a:rPr lang="ru" sz="1700">
                <a:solidFill>
                  <a:srgbClr val="202020"/>
                </a:solidFill>
                <a:highlight>
                  <a:srgbClr val="FFFFFF"/>
                </a:highlight>
                <a:latin typeface="Roboto Mono"/>
                <a:ea typeface="Roboto Mono"/>
                <a:cs typeface="Roboto Mono"/>
                <a:sym typeface="Roboto Mono"/>
              </a:rPr>
              <a:t> Character </a:t>
            </a:r>
            <a:r>
              <a:rPr lang="ru" sz="1700">
                <a:solidFill>
                  <a:srgbClr val="555555"/>
                </a:solidFill>
                <a:highlight>
                  <a:srgbClr val="FFFFFF"/>
                </a:highlight>
                <a:latin typeface="Roboto Mono"/>
                <a:ea typeface="Roboto Mono"/>
                <a:cs typeface="Roboto Mono"/>
                <a:sym typeface="Roboto Mono"/>
              </a:rPr>
              <a:t>{</a:t>
            </a:r>
            <a:endParaRPr sz="1700">
              <a:solidFill>
                <a:srgbClr val="555555"/>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0"/>
              </a:spcAft>
              <a:buNone/>
            </a:pPr>
            <a:r>
              <a:rPr lang="ru" sz="1700">
                <a:solidFill>
                  <a:srgbClr val="202020"/>
                </a:solidFill>
                <a:highlight>
                  <a:srgbClr val="FFFFFF"/>
                </a:highlight>
                <a:latin typeface="Roboto Mono"/>
                <a:ea typeface="Roboto Mono"/>
                <a:cs typeface="Roboto Mono"/>
                <a:sym typeface="Roboto Mono"/>
              </a:rPr>
              <a:t> </a:t>
            </a:r>
            <a:r>
              <a:rPr lang="ru" sz="1700">
                <a:solidFill>
                  <a:srgbClr val="1F61A0"/>
                </a:solidFill>
                <a:highlight>
                  <a:srgbClr val="FFFFFF"/>
                </a:highlight>
                <a:latin typeface="Roboto Mono"/>
                <a:ea typeface="Roboto Mono"/>
                <a:cs typeface="Roboto Mono"/>
                <a:sym typeface="Roboto Mono"/>
              </a:rPr>
              <a:t>name</a:t>
            </a:r>
            <a:r>
              <a:rPr lang="ru" sz="1700">
                <a:solidFill>
                  <a:srgbClr val="555555"/>
                </a:solidFill>
                <a:highlight>
                  <a:srgbClr val="FFFFFF"/>
                </a:highlight>
                <a:latin typeface="Roboto Mono"/>
                <a:ea typeface="Roboto Mono"/>
                <a:cs typeface="Roboto Mono"/>
                <a:sym typeface="Roboto Mono"/>
              </a:rPr>
              <a:t>:</a:t>
            </a:r>
            <a:r>
              <a:rPr lang="ru" sz="1700">
                <a:solidFill>
                  <a:srgbClr val="202020"/>
                </a:solidFill>
                <a:highlight>
                  <a:srgbClr val="FFFFFF"/>
                </a:highlight>
                <a:latin typeface="Roboto Mono"/>
                <a:ea typeface="Roboto Mono"/>
                <a:cs typeface="Roboto Mono"/>
                <a:sym typeface="Roboto Mono"/>
              </a:rPr>
              <a:t> </a:t>
            </a:r>
            <a:r>
              <a:rPr lang="ru" sz="1700">
                <a:solidFill>
                  <a:srgbClr val="CA9800"/>
                </a:solidFill>
                <a:highlight>
                  <a:srgbClr val="FFFFFF"/>
                </a:highlight>
                <a:latin typeface="Roboto Mono"/>
                <a:ea typeface="Roboto Mono"/>
                <a:cs typeface="Roboto Mono"/>
                <a:sym typeface="Roboto Mono"/>
              </a:rPr>
              <a:t>String</a:t>
            </a:r>
            <a:r>
              <a:rPr lang="ru" sz="1700">
                <a:solidFill>
                  <a:srgbClr val="555555"/>
                </a:solidFill>
                <a:highlight>
                  <a:srgbClr val="FFFFFF"/>
                </a:highlight>
                <a:latin typeface="Roboto Mono"/>
                <a:ea typeface="Roboto Mono"/>
                <a:cs typeface="Roboto Mono"/>
                <a:sym typeface="Roboto Mono"/>
              </a:rPr>
              <a:t>!</a:t>
            </a:r>
            <a:endParaRPr sz="1700">
              <a:solidFill>
                <a:srgbClr val="555555"/>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0"/>
              </a:spcAft>
              <a:buNone/>
            </a:pPr>
            <a:r>
              <a:rPr lang="ru" sz="1700">
                <a:solidFill>
                  <a:srgbClr val="202020"/>
                </a:solidFill>
                <a:highlight>
                  <a:srgbClr val="FFFFFF"/>
                </a:highlight>
                <a:latin typeface="Roboto Mono"/>
                <a:ea typeface="Roboto Mono"/>
                <a:cs typeface="Roboto Mono"/>
                <a:sym typeface="Roboto Mono"/>
              </a:rPr>
              <a:t> </a:t>
            </a:r>
            <a:r>
              <a:rPr lang="ru" sz="1700">
                <a:solidFill>
                  <a:srgbClr val="1F61A0"/>
                </a:solidFill>
                <a:highlight>
                  <a:srgbClr val="FFFFFF"/>
                </a:highlight>
                <a:latin typeface="Roboto Mono"/>
                <a:ea typeface="Roboto Mono"/>
                <a:cs typeface="Roboto Mono"/>
                <a:sym typeface="Roboto Mono"/>
              </a:rPr>
              <a:t>appearsIn</a:t>
            </a:r>
            <a:r>
              <a:rPr lang="ru" sz="1700">
                <a:solidFill>
                  <a:srgbClr val="555555"/>
                </a:solidFill>
                <a:highlight>
                  <a:srgbClr val="FFFFFF"/>
                </a:highlight>
                <a:latin typeface="Roboto Mono"/>
                <a:ea typeface="Roboto Mono"/>
                <a:cs typeface="Roboto Mono"/>
                <a:sym typeface="Roboto Mono"/>
              </a:rPr>
              <a:t>:</a:t>
            </a:r>
            <a:r>
              <a:rPr lang="ru" sz="1700">
                <a:solidFill>
                  <a:srgbClr val="202020"/>
                </a:solidFill>
                <a:highlight>
                  <a:srgbClr val="FFFFFF"/>
                </a:highlight>
                <a:latin typeface="Roboto Mono"/>
                <a:ea typeface="Roboto Mono"/>
                <a:cs typeface="Roboto Mono"/>
                <a:sym typeface="Roboto Mono"/>
              </a:rPr>
              <a:t> </a:t>
            </a:r>
            <a:r>
              <a:rPr lang="ru" sz="1700">
                <a:solidFill>
                  <a:srgbClr val="555555"/>
                </a:solidFill>
                <a:highlight>
                  <a:srgbClr val="FFFFFF"/>
                </a:highlight>
                <a:latin typeface="Roboto Mono"/>
                <a:ea typeface="Roboto Mono"/>
                <a:cs typeface="Roboto Mono"/>
                <a:sym typeface="Roboto Mono"/>
              </a:rPr>
              <a:t>[</a:t>
            </a:r>
            <a:r>
              <a:rPr lang="ru" sz="1700">
                <a:solidFill>
                  <a:srgbClr val="CA9800"/>
                </a:solidFill>
                <a:highlight>
                  <a:srgbClr val="FFFFFF"/>
                </a:highlight>
                <a:latin typeface="Roboto Mono"/>
                <a:ea typeface="Roboto Mono"/>
                <a:cs typeface="Roboto Mono"/>
                <a:sym typeface="Roboto Mono"/>
              </a:rPr>
              <a:t>Episode</a:t>
            </a:r>
            <a:r>
              <a:rPr lang="ru" sz="1700">
                <a:solidFill>
                  <a:srgbClr val="555555"/>
                </a:solidFill>
                <a:highlight>
                  <a:srgbClr val="FFFFFF"/>
                </a:highlight>
                <a:latin typeface="Roboto Mono"/>
                <a:ea typeface="Roboto Mono"/>
                <a:cs typeface="Roboto Mono"/>
                <a:sym typeface="Roboto Mono"/>
              </a:rPr>
              <a:t>]!</a:t>
            </a:r>
            <a:endParaRPr sz="1700">
              <a:solidFill>
                <a:srgbClr val="555555"/>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1100"/>
              </a:spcAft>
              <a:buNone/>
            </a:pPr>
            <a:r>
              <a:rPr lang="ru" sz="1700">
                <a:solidFill>
                  <a:srgbClr val="555555"/>
                </a:solidFill>
                <a:highlight>
                  <a:srgbClr val="FFFFFF"/>
                </a:highlight>
                <a:latin typeface="Roboto Mono"/>
                <a:ea typeface="Roboto Mono"/>
                <a:cs typeface="Roboto Mono"/>
                <a:sym typeface="Roboto Mono"/>
              </a:rPr>
              <a:t>}</a:t>
            </a:r>
            <a:endParaRPr sz="1600">
              <a:solidFill>
                <a:srgbClr val="555555"/>
              </a:solidFill>
              <a:highlight>
                <a:srgbClr val="FFFFFF"/>
              </a:highlight>
              <a:latin typeface="Roboto Mono"/>
              <a:ea typeface="Roboto Mono"/>
              <a:cs typeface="Roboto Mono"/>
              <a:sym typeface="Roboto Mono"/>
            </a:endParaRPr>
          </a:p>
        </p:txBody>
      </p:sp>
      <p:sp>
        <p:nvSpPr>
          <p:cNvPr id="156" name="Google Shape;156;p28"/>
          <p:cNvSpPr txBox="1"/>
          <p:nvPr/>
        </p:nvSpPr>
        <p:spPr>
          <a:xfrm>
            <a:off x="3605700" y="1017725"/>
            <a:ext cx="3475800" cy="1895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ru" sz="1600">
                <a:latin typeface="Roboto Mono"/>
                <a:ea typeface="Roboto Mono"/>
                <a:cs typeface="Roboto Mono"/>
                <a:sym typeface="Roboto Mono"/>
              </a:rPr>
              <a:t>query DroidById($id: ID!) {</a:t>
            </a:r>
            <a:endParaRPr sz="1600">
              <a:latin typeface="Roboto Mono"/>
              <a:ea typeface="Roboto Mono"/>
              <a:cs typeface="Roboto Mono"/>
              <a:sym typeface="Roboto Mono"/>
            </a:endParaRPr>
          </a:p>
          <a:p>
            <a:pPr indent="0" lvl="0" marL="0" rtl="0" algn="l">
              <a:lnSpc>
                <a:spcPct val="150000"/>
              </a:lnSpc>
              <a:spcBef>
                <a:spcPts val="0"/>
              </a:spcBef>
              <a:spcAft>
                <a:spcPts val="0"/>
              </a:spcAft>
              <a:buNone/>
            </a:pPr>
            <a:r>
              <a:rPr lang="ru" sz="1600">
                <a:latin typeface="Roboto Mono"/>
                <a:ea typeface="Roboto Mono"/>
                <a:cs typeface="Roboto Mono"/>
                <a:sym typeface="Roboto Mono"/>
              </a:rPr>
              <a:t>  droid(id: $id) {</a:t>
            </a:r>
            <a:endParaRPr sz="1600">
              <a:latin typeface="Roboto Mono"/>
              <a:ea typeface="Roboto Mono"/>
              <a:cs typeface="Roboto Mono"/>
              <a:sym typeface="Roboto Mono"/>
            </a:endParaRPr>
          </a:p>
          <a:p>
            <a:pPr indent="0" lvl="0" marL="0" rtl="0" algn="l">
              <a:lnSpc>
                <a:spcPct val="150000"/>
              </a:lnSpc>
              <a:spcBef>
                <a:spcPts val="0"/>
              </a:spcBef>
              <a:spcAft>
                <a:spcPts val="0"/>
              </a:spcAft>
              <a:buNone/>
            </a:pPr>
            <a:r>
              <a:rPr lang="ru" sz="1600">
                <a:latin typeface="Roboto Mono"/>
                <a:ea typeface="Roboto Mono"/>
                <a:cs typeface="Roboto Mono"/>
                <a:sym typeface="Roboto Mono"/>
              </a:rPr>
              <a:t>    name</a:t>
            </a:r>
            <a:endParaRPr sz="1600">
              <a:latin typeface="Roboto Mono"/>
              <a:ea typeface="Roboto Mono"/>
              <a:cs typeface="Roboto Mono"/>
              <a:sym typeface="Roboto Mono"/>
            </a:endParaRPr>
          </a:p>
          <a:p>
            <a:pPr indent="0" lvl="0" marL="0" rtl="0" algn="l">
              <a:lnSpc>
                <a:spcPct val="150000"/>
              </a:lnSpc>
              <a:spcBef>
                <a:spcPts val="0"/>
              </a:spcBef>
              <a:spcAft>
                <a:spcPts val="0"/>
              </a:spcAft>
              <a:buNone/>
            </a:pPr>
            <a:r>
              <a:rPr lang="ru" sz="1600">
                <a:latin typeface="Roboto Mono"/>
                <a:ea typeface="Roboto Mono"/>
                <a:cs typeface="Roboto Mono"/>
                <a:sym typeface="Roboto Mono"/>
              </a:rPr>
              <a:t>  }</a:t>
            </a:r>
            <a:endParaRPr sz="1600">
              <a:latin typeface="Roboto Mono"/>
              <a:ea typeface="Roboto Mono"/>
              <a:cs typeface="Roboto Mono"/>
              <a:sym typeface="Roboto Mono"/>
            </a:endParaRPr>
          </a:p>
          <a:p>
            <a:pPr indent="0" lvl="0" marL="0" rtl="0" algn="l">
              <a:lnSpc>
                <a:spcPct val="150000"/>
              </a:lnSpc>
              <a:spcBef>
                <a:spcPts val="0"/>
              </a:spcBef>
              <a:spcAft>
                <a:spcPts val="0"/>
              </a:spcAft>
              <a:buNone/>
            </a:pPr>
            <a:r>
              <a:rPr lang="ru" sz="1600">
                <a:latin typeface="Roboto Mono"/>
                <a:ea typeface="Roboto Mono"/>
                <a:cs typeface="Roboto Mono"/>
                <a:sym typeface="Roboto Mono"/>
              </a:rPr>
              <a:t>}</a:t>
            </a:r>
            <a:endParaRPr sz="1600">
              <a:latin typeface="Roboto Mono"/>
              <a:ea typeface="Roboto Mono"/>
              <a:cs typeface="Roboto Mono"/>
              <a:sym typeface="Roboto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Interfaces</a:t>
            </a:r>
            <a:endParaRPr/>
          </a:p>
        </p:txBody>
      </p:sp>
      <p:sp>
        <p:nvSpPr>
          <p:cNvPr id="162" name="Google Shape;162;p29"/>
          <p:cNvSpPr txBox="1"/>
          <p:nvPr/>
        </p:nvSpPr>
        <p:spPr>
          <a:xfrm>
            <a:off x="311700" y="1017725"/>
            <a:ext cx="3164100" cy="3092700"/>
          </a:xfrm>
          <a:prstGeom prst="rect">
            <a:avLst/>
          </a:prstGeom>
          <a:noFill/>
          <a:ln>
            <a:noFill/>
          </a:ln>
        </p:spPr>
        <p:txBody>
          <a:bodyPr anchorCtr="0" anchor="t" bIns="91425" lIns="91425" spcFirstLastPara="1" rIns="91425" wrap="square" tIns="91425">
            <a:noAutofit/>
          </a:bodyPr>
          <a:lstStyle/>
          <a:p>
            <a:pPr indent="0" lvl="0" marL="101600" marR="101600" rtl="0" algn="l">
              <a:lnSpc>
                <a:spcPct val="127500"/>
              </a:lnSpc>
              <a:spcBef>
                <a:spcPts val="1100"/>
              </a:spcBef>
              <a:spcAft>
                <a:spcPts val="0"/>
              </a:spcAft>
              <a:buNone/>
            </a:pPr>
            <a:r>
              <a:rPr lang="ru" sz="1600">
                <a:solidFill>
                  <a:srgbClr val="B11A04"/>
                </a:solidFill>
                <a:highlight>
                  <a:srgbClr val="FFFFFF"/>
                </a:highlight>
                <a:latin typeface="Roboto Mono"/>
                <a:ea typeface="Roboto Mono"/>
                <a:cs typeface="Roboto Mono"/>
                <a:sym typeface="Roboto Mono"/>
              </a:rPr>
              <a:t>interface</a:t>
            </a:r>
            <a:r>
              <a:rPr lang="ru" sz="1600">
                <a:solidFill>
                  <a:srgbClr val="202020"/>
                </a:solidFill>
                <a:highlight>
                  <a:srgbClr val="FFFFFF"/>
                </a:highlight>
                <a:latin typeface="Roboto Mono"/>
                <a:ea typeface="Roboto Mono"/>
                <a:cs typeface="Roboto Mono"/>
                <a:sym typeface="Roboto Mono"/>
              </a:rPr>
              <a:t> Character </a:t>
            </a:r>
            <a:r>
              <a:rPr lang="ru" sz="1600">
                <a:solidFill>
                  <a:srgbClr val="555555"/>
                </a:solidFill>
                <a:highlight>
                  <a:srgbClr val="FFFFFF"/>
                </a:highlight>
                <a:latin typeface="Roboto Mono"/>
                <a:ea typeface="Roboto Mono"/>
                <a:cs typeface="Roboto Mono"/>
                <a:sym typeface="Roboto Mono"/>
              </a:rPr>
              <a:t>{</a:t>
            </a:r>
            <a:endParaRPr sz="1600">
              <a:solidFill>
                <a:srgbClr val="555555"/>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0"/>
              </a:spcAft>
              <a:buNone/>
            </a:pPr>
            <a:r>
              <a:rPr lang="ru" sz="1600">
                <a:solidFill>
                  <a:srgbClr val="202020"/>
                </a:solidFill>
                <a:highlight>
                  <a:srgbClr val="FFFFFF"/>
                </a:highlight>
                <a:latin typeface="Roboto Mono"/>
                <a:ea typeface="Roboto Mono"/>
                <a:cs typeface="Roboto Mono"/>
                <a:sym typeface="Roboto Mono"/>
              </a:rPr>
              <a:t> </a:t>
            </a:r>
            <a:r>
              <a:rPr lang="ru" sz="1600">
                <a:solidFill>
                  <a:srgbClr val="1F61A0"/>
                </a:solidFill>
                <a:highlight>
                  <a:srgbClr val="FFFFFF"/>
                </a:highlight>
                <a:latin typeface="Roboto Mono"/>
                <a:ea typeface="Roboto Mono"/>
                <a:cs typeface="Roboto Mono"/>
                <a:sym typeface="Roboto Mono"/>
              </a:rPr>
              <a:t>id</a:t>
            </a:r>
            <a:r>
              <a:rPr lang="ru" sz="1600">
                <a:solidFill>
                  <a:srgbClr val="555555"/>
                </a:solidFill>
                <a:highlight>
                  <a:srgbClr val="FFFFFF"/>
                </a:highlight>
                <a:latin typeface="Roboto Mono"/>
                <a:ea typeface="Roboto Mono"/>
                <a:cs typeface="Roboto Mono"/>
                <a:sym typeface="Roboto Mono"/>
              </a:rPr>
              <a:t>:</a:t>
            </a:r>
            <a:r>
              <a:rPr lang="ru" sz="1600">
                <a:solidFill>
                  <a:srgbClr val="202020"/>
                </a:solidFill>
                <a:highlight>
                  <a:srgbClr val="FFFFFF"/>
                </a:highlight>
                <a:latin typeface="Roboto Mono"/>
                <a:ea typeface="Roboto Mono"/>
                <a:cs typeface="Roboto Mono"/>
                <a:sym typeface="Roboto Mono"/>
              </a:rPr>
              <a:t> </a:t>
            </a:r>
            <a:r>
              <a:rPr lang="ru" sz="1600">
                <a:solidFill>
                  <a:srgbClr val="CA9800"/>
                </a:solidFill>
                <a:highlight>
                  <a:srgbClr val="FFFFFF"/>
                </a:highlight>
                <a:latin typeface="Roboto Mono"/>
                <a:ea typeface="Roboto Mono"/>
                <a:cs typeface="Roboto Mono"/>
                <a:sym typeface="Roboto Mono"/>
              </a:rPr>
              <a:t>ID</a:t>
            </a:r>
            <a:r>
              <a:rPr lang="ru" sz="1600">
                <a:solidFill>
                  <a:srgbClr val="555555"/>
                </a:solidFill>
                <a:highlight>
                  <a:srgbClr val="FFFFFF"/>
                </a:highlight>
                <a:latin typeface="Roboto Mono"/>
                <a:ea typeface="Roboto Mono"/>
                <a:cs typeface="Roboto Mono"/>
                <a:sym typeface="Roboto Mono"/>
              </a:rPr>
              <a:t>!</a:t>
            </a:r>
            <a:endParaRPr sz="1600">
              <a:solidFill>
                <a:srgbClr val="555555"/>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0"/>
              </a:spcAft>
              <a:buNone/>
            </a:pPr>
            <a:r>
              <a:rPr lang="ru" sz="1600">
                <a:solidFill>
                  <a:srgbClr val="202020"/>
                </a:solidFill>
                <a:highlight>
                  <a:srgbClr val="FFFFFF"/>
                </a:highlight>
                <a:latin typeface="Roboto Mono"/>
                <a:ea typeface="Roboto Mono"/>
                <a:cs typeface="Roboto Mono"/>
                <a:sym typeface="Roboto Mono"/>
              </a:rPr>
              <a:t> </a:t>
            </a:r>
            <a:r>
              <a:rPr lang="ru" sz="1600">
                <a:solidFill>
                  <a:srgbClr val="1F61A0"/>
                </a:solidFill>
                <a:highlight>
                  <a:srgbClr val="FFFFFF"/>
                </a:highlight>
                <a:latin typeface="Roboto Mono"/>
                <a:ea typeface="Roboto Mono"/>
                <a:cs typeface="Roboto Mono"/>
                <a:sym typeface="Roboto Mono"/>
              </a:rPr>
              <a:t>name</a:t>
            </a:r>
            <a:r>
              <a:rPr lang="ru" sz="1600">
                <a:solidFill>
                  <a:srgbClr val="555555"/>
                </a:solidFill>
                <a:highlight>
                  <a:srgbClr val="FFFFFF"/>
                </a:highlight>
                <a:latin typeface="Roboto Mono"/>
                <a:ea typeface="Roboto Mono"/>
                <a:cs typeface="Roboto Mono"/>
                <a:sym typeface="Roboto Mono"/>
              </a:rPr>
              <a:t>:</a:t>
            </a:r>
            <a:r>
              <a:rPr lang="ru" sz="1600">
                <a:solidFill>
                  <a:srgbClr val="202020"/>
                </a:solidFill>
                <a:highlight>
                  <a:srgbClr val="FFFFFF"/>
                </a:highlight>
                <a:latin typeface="Roboto Mono"/>
                <a:ea typeface="Roboto Mono"/>
                <a:cs typeface="Roboto Mono"/>
                <a:sym typeface="Roboto Mono"/>
              </a:rPr>
              <a:t> </a:t>
            </a:r>
            <a:r>
              <a:rPr lang="ru" sz="1600">
                <a:solidFill>
                  <a:srgbClr val="CA9800"/>
                </a:solidFill>
                <a:highlight>
                  <a:srgbClr val="FFFFFF"/>
                </a:highlight>
                <a:latin typeface="Roboto Mono"/>
                <a:ea typeface="Roboto Mono"/>
                <a:cs typeface="Roboto Mono"/>
                <a:sym typeface="Roboto Mono"/>
              </a:rPr>
              <a:t>String</a:t>
            </a:r>
            <a:r>
              <a:rPr lang="ru" sz="1600">
                <a:solidFill>
                  <a:srgbClr val="555555"/>
                </a:solidFill>
                <a:highlight>
                  <a:srgbClr val="FFFFFF"/>
                </a:highlight>
                <a:latin typeface="Roboto Mono"/>
                <a:ea typeface="Roboto Mono"/>
                <a:cs typeface="Roboto Mono"/>
                <a:sym typeface="Roboto Mono"/>
              </a:rPr>
              <a:t>!</a:t>
            </a:r>
            <a:endParaRPr sz="1600">
              <a:solidFill>
                <a:srgbClr val="555555"/>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0"/>
              </a:spcAft>
              <a:buNone/>
            </a:pPr>
            <a:r>
              <a:rPr lang="ru" sz="1600">
                <a:solidFill>
                  <a:srgbClr val="202020"/>
                </a:solidFill>
                <a:highlight>
                  <a:srgbClr val="FFFFFF"/>
                </a:highlight>
                <a:latin typeface="Roboto Mono"/>
                <a:ea typeface="Roboto Mono"/>
                <a:cs typeface="Roboto Mono"/>
                <a:sym typeface="Roboto Mono"/>
              </a:rPr>
              <a:t> </a:t>
            </a:r>
            <a:r>
              <a:rPr lang="ru" sz="1600">
                <a:solidFill>
                  <a:srgbClr val="1F61A0"/>
                </a:solidFill>
                <a:highlight>
                  <a:srgbClr val="FFFFFF"/>
                </a:highlight>
                <a:latin typeface="Roboto Mono"/>
                <a:ea typeface="Roboto Mono"/>
                <a:cs typeface="Roboto Mono"/>
                <a:sym typeface="Roboto Mono"/>
              </a:rPr>
              <a:t>friends</a:t>
            </a:r>
            <a:r>
              <a:rPr lang="ru" sz="1600">
                <a:solidFill>
                  <a:srgbClr val="555555"/>
                </a:solidFill>
                <a:highlight>
                  <a:srgbClr val="FFFFFF"/>
                </a:highlight>
                <a:latin typeface="Roboto Mono"/>
                <a:ea typeface="Roboto Mono"/>
                <a:cs typeface="Roboto Mono"/>
                <a:sym typeface="Roboto Mono"/>
              </a:rPr>
              <a:t>:</a:t>
            </a:r>
            <a:r>
              <a:rPr lang="ru" sz="1600">
                <a:solidFill>
                  <a:srgbClr val="202020"/>
                </a:solidFill>
                <a:highlight>
                  <a:srgbClr val="FFFFFF"/>
                </a:highlight>
                <a:latin typeface="Roboto Mono"/>
                <a:ea typeface="Roboto Mono"/>
                <a:cs typeface="Roboto Mono"/>
                <a:sym typeface="Roboto Mono"/>
              </a:rPr>
              <a:t> </a:t>
            </a:r>
            <a:r>
              <a:rPr lang="ru" sz="1600">
                <a:solidFill>
                  <a:srgbClr val="555555"/>
                </a:solidFill>
                <a:highlight>
                  <a:srgbClr val="FFFFFF"/>
                </a:highlight>
                <a:latin typeface="Roboto Mono"/>
                <a:ea typeface="Roboto Mono"/>
                <a:cs typeface="Roboto Mono"/>
                <a:sym typeface="Roboto Mono"/>
              </a:rPr>
              <a:t>[</a:t>
            </a:r>
            <a:r>
              <a:rPr lang="ru" sz="1600">
                <a:solidFill>
                  <a:srgbClr val="CA9800"/>
                </a:solidFill>
                <a:highlight>
                  <a:srgbClr val="FFFFFF"/>
                </a:highlight>
                <a:latin typeface="Roboto Mono"/>
                <a:ea typeface="Roboto Mono"/>
                <a:cs typeface="Roboto Mono"/>
                <a:sym typeface="Roboto Mono"/>
              </a:rPr>
              <a:t>Character</a:t>
            </a:r>
            <a:r>
              <a:rPr lang="ru" sz="1600">
                <a:solidFill>
                  <a:srgbClr val="555555"/>
                </a:solidFill>
                <a:highlight>
                  <a:srgbClr val="FFFFFF"/>
                </a:highlight>
                <a:latin typeface="Roboto Mono"/>
                <a:ea typeface="Roboto Mono"/>
                <a:cs typeface="Roboto Mono"/>
                <a:sym typeface="Roboto Mono"/>
              </a:rPr>
              <a:t>]</a:t>
            </a:r>
            <a:endParaRPr sz="1600">
              <a:solidFill>
                <a:srgbClr val="555555"/>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0"/>
              </a:spcAft>
              <a:buNone/>
            </a:pPr>
            <a:r>
              <a:rPr lang="ru" sz="1600">
                <a:solidFill>
                  <a:srgbClr val="202020"/>
                </a:solidFill>
                <a:highlight>
                  <a:srgbClr val="FFFFFF"/>
                </a:highlight>
                <a:latin typeface="Roboto Mono"/>
                <a:ea typeface="Roboto Mono"/>
                <a:cs typeface="Roboto Mono"/>
                <a:sym typeface="Roboto Mono"/>
              </a:rPr>
              <a:t> </a:t>
            </a:r>
            <a:r>
              <a:rPr lang="ru" sz="1600">
                <a:solidFill>
                  <a:srgbClr val="1F61A0"/>
                </a:solidFill>
                <a:highlight>
                  <a:srgbClr val="FFFFFF"/>
                </a:highlight>
                <a:latin typeface="Roboto Mono"/>
                <a:ea typeface="Roboto Mono"/>
                <a:cs typeface="Roboto Mono"/>
                <a:sym typeface="Roboto Mono"/>
              </a:rPr>
              <a:t>appearsIn</a:t>
            </a:r>
            <a:r>
              <a:rPr lang="ru" sz="1600">
                <a:solidFill>
                  <a:srgbClr val="555555"/>
                </a:solidFill>
                <a:highlight>
                  <a:srgbClr val="FFFFFF"/>
                </a:highlight>
                <a:latin typeface="Roboto Mono"/>
                <a:ea typeface="Roboto Mono"/>
                <a:cs typeface="Roboto Mono"/>
                <a:sym typeface="Roboto Mono"/>
              </a:rPr>
              <a:t>:</a:t>
            </a:r>
            <a:r>
              <a:rPr lang="ru" sz="1600">
                <a:solidFill>
                  <a:srgbClr val="202020"/>
                </a:solidFill>
                <a:highlight>
                  <a:srgbClr val="FFFFFF"/>
                </a:highlight>
                <a:latin typeface="Roboto Mono"/>
                <a:ea typeface="Roboto Mono"/>
                <a:cs typeface="Roboto Mono"/>
                <a:sym typeface="Roboto Mono"/>
              </a:rPr>
              <a:t> </a:t>
            </a:r>
            <a:r>
              <a:rPr lang="ru" sz="1600">
                <a:solidFill>
                  <a:srgbClr val="555555"/>
                </a:solidFill>
                <a:highlight>
                  <a:srgbClr val="FFFFFF"/>
                </a:highlight>
                <a:latin typeface="Roboto Mono"/>
                <a:ea typeface="Roboto Mono"/>
                <a:cs typeface="Roboto Mono"/>
                <a:sym typeface="Roboto Mono"/>
              </a:rPr>
              <a:t>[</a:t>
            </a:r>
            <a:r>
              <a:rPr lang="ru" sz="1600">
                <a:solidFill>
                  <a:srgbClr val="CA9800"/>
                </a:solidFill>
                <a:highlight>
                  <a:srgbClr val="FFFFFF"/>
                </a:highlight>
                <a:latin typeface="Roboto Mono"/>
                <a:ea typeface="Roboto Mono"/>
                <a:cs typeface="Roboto Mono"/>
                <a:sym typeface="Roboto Mono"/>
              </a:rPr>
              <a:t>Episode</a:t>
            </a:r>
            <a:r>
              <a:rPr lang="ru" sz="1600">
                <a:solidFill>
                  <a:srgbClr val="555555"/>
                </a:solidFill>
                <a:highlight>
                  <a:srgbClr val="FFFFFF"/>
                </a:highlight>
                <a:latin typeface="Roboto Mono"/>
                <a:ea typeface="Roboto Mono"/>
                <a:cs typeface="Roboto Mono"/>
                <a:sym typeface="Roboto Mono"/>
              </a:rPr>
              <a:t>]!</a:t>
            </a:r>
            <a:endParaRPr sz="1600">
              <a:solidFill>
                <a:srgbClr val="555555"/>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1100"/>
              </a:spcAft>
              <a:buNone/>
            </a:pPr>
            <a:r>
              <a:rPr lang="ru" sz="1600">
                <a:solidFill>
                  <a:srgbClr val="555555"/>
                </a:solidFill>
                <a:highlight>
                  <a:srgbClr val="FFFFFF"/>
                </a:highlight>
                <a:latin typeface="Roboto Mono"/>
                <a:ea typeface="Roboto Mono"/>
                <a:cs typeface="Roboto Mono"/>
                <a:sym typeface="Roboto Mono"/>
              </a:rPr>
              <a:t>}</a:t>
            </a:r>
            <a:endParaRPr sz="1600">
              <a:solidFill>
                <a:srgbClr val="555555"/>
              </a:solidFill>
              <a:highlight>
                <a:srgbClr val="FFFFFF"/>
              </a:highlight>
              <a:latin typeface="Roboto Mono"/>
              <a:ea typeface="Roboto Mono"/>
              <a:cs typeface="Roboto Mono"/>
              <a:sym typeface="Roboto Mono"/>
            </a:endParaRPr>
          </a:p>
        </p:txBody>
      </p:sp>
      <p:sp>
        <p:nvSpPr>
          <p:cNvPr id="163" name="Google Shape;163;p29"/>
          <p:cNvSpPr txBox="1"/>
          <p:nvPr/>
        </p:nvSpPr>
        <p:spPr>
          <a:xfrm>
            <a:off x="3475800" y="1017725"/>
            <a:ext cx="4932600" cy="3929400"/>
          </a:xfrm>
          <a:prstGeom prst="rect">
            <a:avLst/>
          </a:prstGeom>
          <a:noFill/>
          <a:ln>
            <a:noFill/>
          </a:ln>
        </p:spPr>
        <p:txBody>
          <a:bodyPr anchorCtr="0" anchor="t" bIns="91425" lIns="91425" spcFirstLastPara="1" rIns="91425" wrap="square" tIns="91425">
            <a:noAutofit/>
          </a:bodyPr>
          <a:lstStyle/>
          <a:p>
            <a:pPr indent="0" lvl="0" marL="101600" marR="101600" rtl="0" algn="l">
              <a:lnSpc>
                <a:spcPct val="127500"/>
              </a:lnSpc>
              <a:spcBef>
                <a:spcPts val="1100"/>
              </a:spcBef>
              <a:spcAft>
                <a:spcPts val="0"/>
              </a:spcAft>
              <a:buNone/>
            </a:pPr>
            <a:r>
              <a:rPr lang="ru" sz="1600">
                <a:solidFill>
                  <a:srgbClr val="B11A04"/>
                </a:solidFill>
                <a:highlight>
                  <a:srgbClr val="FFFFFF"/>
                </a:highlight>
                <a:latin typeface="Roboto Mono"/>
                <a:ea typeface="Roboto Mono"/>
                <a:cs typeface="Roboto Mono"/>
                <a:sym typeface="Roboto Mono"/>
              </a:rPr>
              <a:t>type</a:t>
            </a:r>
            <a:r>
              <a:rPr lang="ru" sz="1600">
                <a:solidFill>
                  <a:srgbClr val="202020"/>
                </a:solidFill>
                <a:highlight>
                  <a:srgbClr val="FFFFFF"/>
                </a:highlight>
                <a:latin typeface="Roboto Mono"/>
                <a:ea typeface="Roboto Mono"/>
                <a:cs typeface="Roboto Mono"/>
                <a:sym typeface="Roboto Mono"/>
              </a:rPr>
              <a:t> Human </a:t>
            </a:r>
            <a:r>
              <a:rPr lang="ru" sz="1600">
                <a:solidFill>
                  <a:srgbClr val="B11A04"/>
                </a:solidFill>
                <a:highlight>
                  <a:srgbClr val="FFFFFF"/>
                </a:highlight>
                <a:latin typeface="Roboto Mono"/>
                <a:ea typeface="Roboto Mono"/>
                <a:cs typeface="Roboto Mono"/>
                <a:sym typeface="Roboto Mono"/>
              </a:rPr>
              <a:t>implements</a:t>
            </a:r>
            <a:r>
              <a:rPr lang="ru" sz="1600">
                <a:solidFill>
                  <a:srgbClr val="202020"/>
                </a:solidFill>
                <a:highlight>
                  <a:srgbClr val="FFFFFF"/>
                </a:highlight>
                <a:latin typeface="Roboto Mono"/>
                <a:ea typeface="Roboto Mono"/>
                <a:cs typeface="Roboto Mono"/>
                <a:sym typeface="Roboto Mono"/>
              </a:rPr>
              <a:t> Character </a:t>
            </a:r>
            <a:r>
              <a:rPr lang="ru" sz="1600">
                <a:solidFill>
                  <a:srgbClr val="555555"/>
                </a:solidFill>
                <a:highlight>
                  <a:srgbClr val="FFFFFF"/>
                </a:highlight>
                <a:latin typeface="Roboto Mono"/>
                <a:ea typeface="Roboto Mono"/>
                <a:cs typeface="Roboto Mono"/>
                <a:sym typeface="Roboto Mono"/>
              </a:rPr>
              <a:t>{</a:t>
            </a:r>
            <a:endParaRPr sz="1600">
              <a:solidFill>
                <a:srgbClr val="555555"/>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0"/>
              </a:spcAft>
              <a:buNone/>
            </a:pPr>
            <a:r>
              <a:rPr lang="ru" sz="1600">
                <a:solidFill>
                  <a:srgbClr val="202020"/>
                </a:solidFill>
                <a:highlight>
                  <a:srgbClr val="FFFFFF"/>
                </a:highlight>
                <a:latin typeface="Roboto Mono"/>
                <a:ea typeface="Roboto Mono"/>
                <a:cs typeface="Roboto Mono"/>
                <a:sym typeface="Roboto Mono"/>
              </a:rPr>
              <a:t> </a:t>
            </a:r>
            <a:r>
              <a:rPr lang="ru" sz="1600">
                <a:solidFill>
                  <a:srgbClr val="1F61A0"/>
                </a:solidFill>
                <a:highlight>
                  <a:srgbClr val="FFFFFF"/>
                </a:highlight>
                <a:latin typeface="Roboto Mono"/>
                <a:ea typeface="Roboto Mono"/>
                <a:cs typeface="Roboto Mono"/>
                <a:sym typeface="Roboto Mono"/>
              </a:rPr>
              <a:t>id</a:t>
            </a:r>
            <a:r>
              <a:rPr lang="ru" sz="1600">
                <a:solidFill>
                  <a:srgbClr val="555555"/>
                </a:solidFill>
                <a:highlight>
                  <a:srgbClr val="FFFFFF"/>
                </a:highlight>
                <a:latin typeface="Roboto Mono"/>
                <a:ea typeface="Roboto Mono"/>
                <a:cs typeface="Roboto Mono"/>
                <a:sym typeface="Roboto Mono"/>
              </a:rPr>
              <a:t>:</a:t>
            </a:r>
            <a:r>
              <a:rPr lang="ru" sz="1600">
                <a:solidFill>
                  <a:srgbClr val="202020"/>
                </a:solidFill>
                <a:highlight>
                  <a:srgbClr val="FFFFFF"/>
                </a:highlight>
                <a:latin typeface="Roboto Mono"/>
                <a:ea typeface="Roboto Mono"/>
                <a:cs typeface="Roboto Mono"/>
                <a:sym typeface="Roboto Mono"/>
              </a:rPr>
              <a:t> </a:t>
            </a:r>
            <a:r>
              <a:rPr lang="ru" sz="1600">
                <a:solidFill>
                  <a:srgbClr val="CA9800"/>
                </a:solidFill>
                <a:highlight>
                  <a:srgbClr val="FFFFFF"/>
                </a:highlight>
                <a:latin typeface="Roboto Mono"/>
                <a:ea typeface="Roboto Mono"/>
                <a:cs typeface="Roboto Mono"/>
                <a:sym typeface="Roboto Mono"/>
              </a:rPr>
              <a:t>ID</a:t>
            </a:r>
            <a:r>
              <a:rPr lang="ru" sz="1600">
                <a:solidFill>
                  <a:srgbClr val="555555"/>
                </a:solidFill>
                <a:highlight>
                  <a:srgbClr val="FFFFFF"/>
                </a:highlight>
                <a:latin typeface="Roboto Mono"/>
                <a:ea typeface="Roboto Mono"/>
                <a:cs typeface="Roboto Mono"/>
                <a:sym typeface="Roboto Mono"/>
              </a:rPr>
              <a:t>!</a:t>
            </a:r>
            <a:endParaRPr sz="1600">
              <a:solidFill>
                <a:srgbClr val="555555"/>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0"/>
              </a:spcAft>
              <a:buNone/>
            </a:pPr>
            <a:r>
              <a:rPr lang="ru" sz="1600">
                <a:solidFill>
                  <a:srgbClr val="202020"/>
                </a:solidFill>
                <a:highlight>
                  <a:srgbClr val="FFFFFF"/>
                </a:highlight>
                <a:latin typeface="Roboto Mono"/>
                <a:ea typeface="Roboto Mono"/>
                <a:cs typeface="Roboto Mono"/>
                <a:sym typeface="Roboto Mono"/>
              </a:rPr>
              <a:t> </a:t>
            </a:r>
            <a:r>
              <a:rPr lang="ru" sz="1600">
                <a:solidFill>
                  <a:srgbClr val="1F61A0"/>
                </a:solidFill>
                <a:highlight>
                  <a:srgbClr val="FFFFFF"/>
                </a:highlight>
                <a:latin typeface="Roboto Mono"/>
                <a:ea typeface="Roboto Mono"/>
                <a:cs typeface="Roboto Mono"/>
                <a:sym typeface="Roboto Mono"/>
              </a:rPr>
              <a:t>name</a:t>
            </a:r>
            <a:r>
              <a:rPr lang="ru" sz="1600">
                <a:solidFill>
                  <a:srgbClr val="555555"/>
                </a:solidFill>
                <a:highlight>
                  <a:srgbClr val="FFFFFF"/>
                </a:highlight>
                <a:latin typeface="Roboto Mono"/>
                <a:ea typeface="Roboto Mono"/>
                <a:cs typeface="Roboto Mono"/>
                <a:sym typeface="Roboto Mono"/>
              </a:rPr>
              <a:t>:</a:t>
            </a:r>
            <a:r>
              <a:rPr lang="ru" sz="1600">
                <a:solidFill>
                  <a:srgbClr val="202020"/>
                </a:solidFill>
                <a:highlight>
                  <a:srgbClr val="FFFFFF"/>
                </a:highlight>
                <a:latin typeface="Roboto Mono"/>
                <a:ea typeface="Roboto Mono"/>
                <a:cs typeface="Roboto Mono"/>
                <a:sym typeface="Roboto Mono"/>
              </a:rPr>
              <a:t> </a:t>
            </a:r>
            <a:r>
              <a:rPr lang="ru" sz="1600">
                <a:solidFill>
                  <a:srgbClr val="CA9800"/>
                </a:solidFill>
                <a:highlight>
                  <a:srgbClr val="FFFFFF"/>
                </a:highlight>
                <a:latin typeface="Roboto Mono"/>
                <a:ea typeface="Roboto Mono"/>
                <a:cs typeface="Roboto Mono"/>
                <a:sym typeface="Roboto Mono"/>
              </a:rPr>
              <a:t>String</a:t>
            </a:r>
            <a:r>
              <a:rPr lang="ru" sz="1600">
                <a:solidFill>
                  <a:srgbClr val="555555"/>
                </a:solidFill>
                <a:highlight>
                  <a:srgbClr val="FFFFFF"/>
                </a:highlight>
                <a:latin typeface="Roboto Mono"/>
                <a:ea typeface="Roboto Mono"/>
                <a:cs typeface="Roboto Mono"/>
                <a:sym typeface="Roboto Mono"/>
              </a:rPr>
              <a:t>!</a:t>
            </a:r>
            <a:endParaRPr sz="1600">
              <a:solidFill>
                <a:srgbClr val="555555"/>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0"/>
              </a:spcAft>
              <a:buNone/>
            </a:pPr>
            <a:r>
              <a:rPr lang="ru" sz="1600">
                <a:solidFill>
                  <a:srgbClr val="202020"/>
                </a:solidFill>
                <a:highlight>
                  <a:srgbClr val="FFFFFF"/>
                </a:highlight>
                <a:latin typeface="Roboto Mono"/>
                <a:ea typeface="Roboto Mono"/>
                <a:cs typeface="Roboto Mono"/>
                <a:sym typeface="Roboto Mono"/>
              </a:rPr>
              <a:t> </a:t>
            </a:r>
            <a:r>
              <a:rPr lang="ru" sz="1600">
                <a:solidFill>
                  <a:srgbClr val="1F61A0"/>
                </a:solidFill>
                <a:highlight>
                  <a:srgbClr val="FFFFFF"/>
                </a:highlight>
                <a:latin typeface="Roboto Mono"/>
                <a:ea typeface="Roboto Mono"/>
                <a:cs typeface="Roboto Mono"/>
                <a:sym typeface="Roboto Mono"/>
              </a:rPr>
              <a:t>friends</a:t>
            </a:r>
            <a:r>
              <a:rPr lang="ru" sz="1600">
                <a:solidFill>
                  <a:srgbClr val="555555"/>
                </a:solidFill>
                <a:highlight>
                  <a:srgbClr val="FFFFFF"/>
                </a:highlight>
                <a:latin typeface="Roboto Mono"/>
                <a:ea typeface="Roboto Mono"/>
                <a:cs typeface="Roboto Mono"/>
                <a:sym typeface="Roboto Mono"/>
              </a:rPr>
              <a:t>:</a:t>
            </a:r>
            <a:r>
              <a:rPr lang="ru" sz="1600">
                <a:solidFill>
                  <a:srgbClr val="202020"/>
                </a:solidFill>
                <a:highlight>
                  <a:srgbClr val="FFFFFF"/>
                </a:highlight>
                <a:latin typeface="Roboto Mono"/>
                <a:ea typeface="Roboto Mono"/>
                <a:cs typeface="Roboto Mono"/>
                <a:sym typeface="Roboto Mono"/>
              </a:rPr>
              <a:t> </a:t>
            </a:r>
            <a:r>
              <a:rPr lang="ru" sz="1600">
                <a:solidFill>
                  <a:srgbClr val="555555"/>
                </a:solidFill>
                <a:highlight>
                  <a:srgbClr val="FFFFFF"/>
                </a:highlight>
                <a:latin typeface="Roboto Mono"/>
                <a:ea typeface="Roboto Mono"/>
                <a:cs typeface="Roboto Mono"/>
                <a:sym typeface="Roboto Mono"/>
              </a:rPr>
              <a:t>[</a:t>
            </a:r>
            <a:r>
              <a:rPr lang="ru" sz="1600">
                <a:solidFill>
                  <a:srgbClr val="CA9800"/>
                </a:solidFill>
                <a:highlight>
                  <a:srgbClr val="FFFFFF"/>
                </a:highlight>
                <a:latin typeface="Roboto Mono"/>
                <a:ea typeface="Roboto Mono"/>
                <a:cs typeface="Roboto Mono"/>
                <a:sym typeface="Roboto Mono"/>
              </a:rPr>
              <a:t>Character</a:t>
            </a:r>
            <a:r>
              <a:rPr lang="ru" sz="1600">
                <a:solidFill>
                  <a:srgbClr val="555555"/>
                </a:solidFill>
                <a:highlight>
                  <a:srgbClr val="FFFFFF"/>
                </a:highlight>
                <a:latin typeface="Roboto Mono"/>
                <a:ea typeface="Roboto Mono"/>
                <a:cs typeface="Roboto Mono"/>
                <a:sym typeface="Roboto Mono"/>
              </a:rPr>
              <a:t>]</a:t>
            </a:r>
            <a:endParaRPr sz="1600">
              <a:solidFill>
                <a:srgbClr val="555555"/>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0"/>
              </a:spcAft>
              <a:buNone/>
            </a:pPr>
            <a:r>
              <a:rPr lang="ru" sz="1600">
                <a:solidFill>
                  <a:srgbClr val="202020"/>
                </a:solidFill>
                <a:highlight>
                  <a:srgbClr val="FFFFFF"/>
                </a:highlight>
                <a:latin typeface="Roboto Mono"/>
                <a:ea typeface="Roboto Mono"/>
                <a:cs typeface="Roboto Mono"/>
                <a:sym typeface="Roboto Mono"/>
              </a:rPr>
              <a:t> </a:t>
            </a:r>
            <a:r>
              <a:rPr lang="ru" sz="1600">
                <a:solidFill>
                  <a:srgbClr val="1F61A0"/>
                </a:solidFill>
                <a:highlight>
                  <a:srgbClr val="FFFFFF"/>
                </a:highlight>
                <a:latin typeface="Roboto Mono"/>
                <a:ea typeface="Roboto Mono"/>
                <a:cs typeface="Roboto Mono"/>
                <a:sym typeface="Roboto Mono"/>
              </a:rPr>
              <a:t>appearsIn</a:t>
            </a:r>
            <a:r>
              <a:rPr lang="ru" sz="1600">
                <a:solidFill>
                  <a:srgbClr val="555555"/>
                </a:solidFill>
                <a:highlight>
                  <a:srgbClr val="FFFFFF"/>
                </a:highlight>
                <a:latin typeface="Roboto Mono"/>
                <a:ea typeface="Roboto Mono"/>
                <a:cs typeface="Roboto Mono"/>
                <a:sym typeface="Roboto Mono"/>
              </a:rPr>
              <a:t>:</a:t>
            </a:r>
            <a:r>
              <a:rPr lang="ru" sz="1600">
                <a:solidFill>
                  <a:srgbClr val="202020"/>
                </a:solidFill>
                <a:highlight>
                  <a:srgbClr val="FFFFFF"/>
                </a:highlight>
                <a:latin typeface="Roboto Mono"/>
                <a:ea typeface="Roboto Mono"/>
                <a:cs typeface="Roboto Mono"/>
                <a:sym typeface="Roboto Mono"/>
              </a:rPr>
              <a:t> </a:t>
            </a:r>
            <a:r>
              <a:rPr lang="ru" sz="1600">
                <a:solidFill>
                  <a:srgbClr val="555555"/>
                </a:solidFill>
                <a:highlight>
                  <a:srgbClr val="FFFFFF"/>
                </a:highlight>
                <a:latin typeface="Roboto Mono"/>
                <a:ea typeface="Roboto Mono"/>
                <a:cs typeface="Roboto Mono"/>
                <a:sym typeface="Roboto Mono"/>
              </a:rPr>
              <a:t>[</a:t>
            </a:r>
            <a:r>
              <a:rPr lang="ru" sz="1600">
                <a:solidFill>
                  <a:srgbClr val="CA9800"/>
                </a:solidFill>
                <a:highlight>
                  <a:srgbClr val="FFFFFF"/>
                </a:highlight>
                <a:latin typeface="Roboto Mono"/>
                <a:ea typeface="Roboto Mono"/>
                <a:cs typeface="Roboto Mono"/>
                <a:sym typeface="Roboto Mono"/>
              </a:rPr>
              <a:t>Episode</a:t>
            </a:r>
            <a:r>
              <a:rPr lang="ru" sz="1600">
                <a:solidFill>
                  <a:srgbClr val="555555"/>
                </a:solidFill>
                <a:highlight>
                  <a:srgbClr val="FFFFFF"/>
                </a:highlight>
                <a:latin typeface="Roboto Mono"/>
                <a:ea typeface="Roboto Mono"/>
                <a:cs typeface="Roboto Mono"/>
                <a:sym typeface="Roboto Mono"/>
              </a:rPr>
              <a:t>]!</a:t>
            </a:r>
            <a:endParaRPr sz="1600">
              <a:solidFill>
                <a:srgbClr val="555555"/>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0"/>
              </a:spcAft>
              <a:buNone/>
            </a:pPr>
            <a:r>
              <a:rPr lang="ru" sz="1600">
                <a:solidFill>
                  <a:srgbClr val="202020"/>
                </a:solidFill>
                <a:highlight>
                  <a:srgbClr val="FFFFFF"/>
                </a:highlight>
                <a:latin typeface="Roboto Mono"/>
                <a:ea typeface="Roboto Mono"/>
                <a:cs typeface="Roboto Mono"/>
                <a:sym typeface="Roboto Mono"/>
              </a:rPr>
              <a:t> </a:t>
            </a:r>
            <a:r>
              <a:rPr lang="ru" sz="1600">
                <a:solidFill>
                  <a:srgbClr val="1F61A0"/>
                </a:solidFill>
                <a:highlight>
                  <a:srgbClr val="FFFFFF"/>
                </a:highlight>
                <a:latin typeface="Roboto Mono"/>
                <a:ea typeface="Roboto Mono"/>
                <a:cs typeface="Roboto Mono"/>
                <a:sym typeface="Roboto Mono"/>
              </a:rPr>
              <a:t>starships</a:t>
            </a:r>
            <a:r>
              <a:rPr lang="ru" sz="1600">
                <a:solidFill>
                  <a:srgbClr val="555555"/>
                </a:solidFill>
                <a:highlight>
                  <a:srgbClr val="FFFFFF"/>
                </a:highlight>
                <a:latin typeface="Roboto Mono"/>
                <a:ea typeface="Roboto Mono"/>
                <a:cs typeface="Roboto Mono"/>
                <a:sym typeface="Roboto Mono"/>
              </a:rPr>
              <a:t>:</a:t>
            </a:r>
            <a:r>
              <a:rPr lang="ru" sz="1600">
                <a:solidFill>
                  <a:srgbClr val="202020"/>
                </a:solidFill>
                <a:highlight>
                  <a:srgbClr val="FFFFFF"/>
                </a:highlight>
                <a:latin typeface="Roboto Mono"/>
                <a:ea typeface="Roboto Mono"/>
                <a:cs typeface="Roboto Mono"/>
                <a:sym typeface="Roboto Mono"/>
              </a:rPr>
              <a:t> </a:t>
            </a:r>
            <a:r>
              <a:rPr lang="ru" sz="1600">
                <a:solidFill>
                  <a:srgbClr val="555555"/>
                </a:solidFill>
                <a:highlight>
                  <a:srgbClr val="FFFFFF"/>
                </a:highlight>
                <a:latin typeface="Roboto Mono"/>
                <a:ea typeface="Roboto Mono"/>
                <a:cs typeface="Roboto Mono"/>
                <a:sym typeface="Roboto Mono"/>
              </a:rPr>
              <a:t>[</a:t>
            </a:r>
            <a:r>
              <a:rPr lang="ru" sz="1600">
                <a:solidFill>
                  <a:srgbClr val="CA9800"/>
                </a:solidFill>
                <a:highlight>
                  <a:srgbClr val="FFFFFF"/>
                </a:highlight>
                <a:latin typeface="Roboto Mono"/>
                <a:ea typeface="Roboto Mono"/>
                <a:cs typeface="Roboto Mono"/>
                <a:sym typeface="Roboto Mono"/>
              </a:rPr>
              <a:t>Starship</a:t>
            </a:r>
            <a:r>
              <a:rPr lang="ru" sz="1600">
                <a:solidFill>
                  <a:srgbClr val="555555"/>
                </a:solidFill>
                <a:highlight>
                  <a:srgbClr val="FFFFFF"/>
                </a:highlight>
                <a:latin typeface="Roboto Mono"/>
                <a:ea typeface="Roboto Mono"/>
                <a:cs typeface="Roboto Mono"/>
                <a:sym typeface="Roboto Mono"/>
              </a:rPr>
              <a:t>]</a:t>
            </a:r>
            <a:endParaRPr sz="1600">
              <a:solidFill>
                <a:srgbClr val="555555"/>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0"/>
              </a:spcAft>
              <a:buNone/>
            </a:pPr>
            <a:r>
              <a:rPr lang="ru" sz="1600">
                <a:solidFill>
                  <a:srgbClr val="202020"/>
                </a:solidFill>
                <a:highlight>
                  <a:srgbClr val="FFFFFF"/>
                </a:highlight>
                <a:latin typeface="Roboto Mono"/>
                <a:ea typeface="Roboto Mono"/>
                <a:cs typeface="Roboto Mono"/>
                <a:sym typeface="Roboto Mono"/>
              </a:rPr>
              <a:t> </a:t>
            </a:r>
            <a:r>
              <a:rPr lang="ru" sz="1600">
                <a:solidFill>
                  <a:srgbClr val="1F61A0"/>
                </a:solidFill>
                <a:highlight>
                  <a:srgbClr val="FFFFFF"/>
                </a:highlight>
                <a:latin typeface="Roboto Mono"/>
                <a:ea typeface="Roboto Mono"/>
                <a:cs typeface="Roboto Mono"/>
                <a:sym typeface="Roboto Mono"/>
              </a:rPr>
              <a:t>totalCredits</a:t>
            </a:r>
            <a:r>
              <a:rPr lang="ru" sz="1600">
                <a:solidFill>
                  <a:srgbClr val="555555"/>
                </a:solidFill>
                <a:highlight>
                  <a:srgbClr val="FFFFFF"/>
                </a:highlight>
                <a:latin typeface="Roboto Mono"/>
                <a:ea typeface="Roboto Mono"/>
                <a:cs typeface="Roboto Mono"/>
                <a:sym typeface="Roboto Mono"/>
              </a:rPr>
              <a:t>:</a:t>
            </a:r>
            <a:r>
              <a:rPr lang="ru" sz="1600">
                <a:solidFill>
                  <a:srgbClr val="202020"/>
                </a:solidFill>
                <a:highlight>
                  <a:srgbClr val="FFFFFF"/>
                </a:highlight>
                <a:latin typeface="Roboto Mono"/>
                <a:ea typeface="Roboto Mono"/>
                <a:cs typeface="Roboto Mono"/>
                <a:sym typeface="Roboto Mono"/>
              </a:rPr>
              <a:t> </a:t>
            </a:r>
            <a:r>
              <a:rPr lang="ru" sz="1600">
                <a:solidFill>
                  <a:srgbClr val="CA9800"/>
                </a:solidFill>
                <a:highlight>
                  <a:srgbClr val="FFFFFF"/>
                </a:highlight>
                <a:latin typeface="Roboto Mono"/>
                <a:ea typeface="Roboto Mono"/>
                <a:cs typeface="Roboto Mono"/>
                <a:sym typeface="Roboto Mono"/>
              </a:rPr>
              <a:t>Int</a:t>
            </a:r>
            <a:endParaRPr sz="1600">
              <a:solidFill>
                <a:srgbClr val="CA9800"/>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0"/>
              </a:spcAft>
              <a:buNone/>
            </a:pPr>
            <a:r>
              <a:rPr lang="ru" sz="1600">
                <a:solidFill>
                  <a:srgbClr val="555555"/>
                </a:solidFill>
                <a:highlight>
                  <a:srgbClr val="FFFFFF"/>
                </a:highlight>
                <a:latin typeface="Roboto Mono"/>
                <a:ea typeface="Roboto Mono"/>
                <a:cs typeface="Roboto Mono"/>
                <a:sym typeface="Roboto Mono"/>
              </a:rPr>
              <a:t>}</a:t>
            </a:r>
            <a:endParaRPr sz="1600">
              <a:solidFill>
                <a:srgbClr val="555555"/>
              </a:solidFill>
              <a:highlight>
                <a:srgbClr val="FFFFFF"/>
              </a:highlight>
              <a:latin typeface="Roboto Mono"/>
              <a:ea typeface="Roboto Mono"/>
              <a:cs typeface="Roboto Mono"/>
              <a:sym typeface="Roboto Mono"/>
            </a:endParaRPr>
          </a:p>
          <a:p>
            <a:pPr indent="0" lvl="0" marL="0" marR="101600" rtl="0" algn="l">
              <a:lnSpc>
                <a:spcPct val="127500"/>
              </a:lnSpc>
              <a:spcBef>
                <a:spcPts val="1100"/>
              </a:spcBef>
              <a:spcAft>
                <a:spcPts val="1100"/>
              </a:spcAft>
              <a:buNone/>
            </a:pPr>
            <a:r>
              <a:t/>
            </a:r>
            <a:endParaRPr sz="1000">
              <a:solidFill>
                <a:srgbClr val="555555"/>
              </a:solidFill>
              <a:highlight>
                <a:srgbClr val="FFFFFF"/>
              </a:highlight>
              <a:latin typeface="Roboto Mono"/>
              <a:ea typeface="Roboto Mono"/>
              <a:cs typeface="Roboto Mono"/>
              <a:sym typeface="Roboto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Union types</a:t>
            </a:r>
            <a:endParaRPr/>
          </a:p>
        </p:txBody>
      </p:sp>
      <p:sp>
        <p:nvSpPr>
          <p:cNvPr id="169" name="Google Shape;169;p30"/>
          <p:cNvSpPr txBox="1"/>
          <p:nvPr/>
        </p:nvSpPr>
        <p:spPr>
          <a:xfrm>
            <a:off x="311700" y="1017725"/>
            <a:ext cx="7058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600">
                <a:solidFill>
                  <a:srgbClr val="B11A04"/>
                </a:solidFill>
                <a:highlight>
                  <a:srgbClr val="FFFFFF"/>
                </a:highlight>
                <a:latin typeface="Roboto Mono"/>
                <a:ea typeface="Roboto Mono"/>
                <a:cs typeface="Roboto Mono"/>
                <a:sym typeface="Roboto Mono"/>
              </a:rPr>
              <a:t>union</a:t>
            </a:r>
            <a:r>
              <a:rPr lang="ru" sz="1600">
                <a:solidFill>
                  <a:srgbClr val="202020"/>
                </a:solidFill>
                <a:highlight>
                  <a:srgbClr val="FFFFFF"/>
                </a:highlight>
                <a:latin typeface="Roboto Mono"/>
                <a:ea typeface="Roboto Mono"/>
                <a:cs typeface="Roboto Mono"/>
                <a:sym typeface="Roboto Mono"/>
              </a:rPr>
              <a:t> SearchResult </a:t>
            </a:r>
            <a:r>
              <a:rPr lang="ru" sz="1600">
                <a:solidFill>
                  <a:srgbClr val="555555"/>
                </a:solidFill>
                <a:highlight>
                  <a:srgbClr val="FFFFFF"/>
                </a:highlight>
                <a:latin typeface="Roboto Mono"/>
                <a:ea typeface="Roboto Mono"/>
                <a:cs typeface="Roboto Mono"/>
                <a:sym typeface="Roboto Mono"/>
              </a:rPr>
              <a:t>=</a:t>
            </a:r>
            <a:r>
              <a:rPr lang="ru" sz="1600">
                <a:solidFill>
                  <a:srgbClr val="202020"/>
                </a:solidFill>
                <a:highlight>
                  <a:srgbClr val="FFFFFF"/>
                </a:highlight>
                <a:latin typeface="Roboto Mono"/>
                <a:ea typeface="Roboto Mono"/>
                <a:cs typeface="Roboto Mono"/>
                <a:sym typeface="Roboto Mono"/>
              </a:rPr>
              <a:t> </a:t>
            </a:r>
            <a:r>
              <a:rPr lang="ru" sz="1600">
                <a:solidFill>
                  <a:srgbClr val="CA9800"/>
                </a:solidFill>
                <a:highlight>
                  <a:srgbClr val="FFFFFF"/>
                </a:highlight>
                <a:latin typeface="Roboto Mono"/>
                <a:ea typeface="Roboto Mono"/>
                <a:cs typeface="Roboto Mono"/>
                <a:sym typeface="Roboto Mono"/>
              </a:rPr>
              <a:t>Human</a:t>
            </a:r>
            <a:r>
              <a:rPr lang="ru" sz="1600">
                <a:solidFill>
                  <a:srgbClr val="202020"/>
                </a:solidFill>
                <a:highlight>
                  <a:srgbClr val="FFFFFF"/>
                </a:highlight>
                <a:latin typeface="Roboto Mono"/>
                <a:ea typeface="Roboto Mono"/>
                <a:cs typeface="Roboto Mono"/>
                <a:sym typeface="Roboto Mono"/>
              </a:rPr>
              <a:t> </a:t>
            </a:r>
            <a:r>
              <a:rPr lang="ru" sz="1600">
                <a:solidFill>
                  <a:srgbClr val="555555"/>
                </a:solidFill>
                <a:highlight>
                  <a:srgbClr val="FFFFFF"/>
                </a:highlight>
                <a:latin typeface="Roboto Mono"/>
                <a:ea typeface="Roboto Mono"/>
                <a:cs typeface="Roboto Mono"/>
                <a:sym typeface="Roboto Mono"/>
              </a:rPr>
              <a:t>|</a:t>
            </a:r>
            <a:r>
              <a:rPr lang="ru" sz="1600">
                <a:solidFill>
                  <a:srgbClr val="202020"/>
                </a:solidFill>
                <a:highlight>
                  <a:srgbClr val="FFFFFF"/>
                </a:highlight>
                <a:latin typeface="Roboto Mono"/>
                <a:ea typeface="Roboto Mono"/>
                <a:cs typeface="Roboto Mono"/>
                <a:sym typeface="Roboto Mono"/>
              </a:rPr>
              <a:t> </a:t>
            </a:r>
            <a:r>
              <a:rPr lang="ru" sz="1600">
                <a:solidFill>
                  <a:srgbClr val="CA9800"/>
                </a:solidFill>
                <a:highlight>
                  <a:srgbClr val="FFFFFF"/>
                </a:highlight>
                <a:latin typeface="Roboto Mono"/>
                <a:ea typeface="Roboto Mono"/>
                <a:cs typeface="Roboto Mono"/>
                <a:sym typeface="Roboto Mono"/>
              </a:rPr>
              <a:t>Droid</a:t>
            </a:r>
            <a:r>
              <a:rPr lang="ru" sz="1600">
                <a:solidFill>
                  <a:srgbClr val="202020"/>
                </a:solidFill>
                <a:highlight>
                  <a:srgbClr val="FFFFFF"/>
                </a:highlight>
                <a:latin typeface="Roboto Mono"/>
                <a:ea typeface="Roboto Mono"/>
                <a:cs typeface="Roboto Mono"/>
                <a:sym typeface="Roboto Mono"/>
              </a:rPr>
              <a:t> </a:t>
            </a:r>
            <a:r>
              <a:rPr lang="ru" sz="1600">
                <a:solidFill>
                  <a:srgbClr val="555555"/>
                </a:solidFill>
                <a:highlight>
                  <a:srgbClr val="FFFFFF"/>
                </a:highlight>
                <a:latin typeface="Roboto Mono"/>
                <a:ea typeface="Roboto Mono"/>
                <a:cs typeface="Roboto Mono"/>
                <a:sym typeface="Roboto Mono"/>
              </a:rPr>
              <a:t>|</a:t>
            </a:r>
            <a:r>
              <a:rPr lang="ru" sz="1600">
                <a:solidFill>
                  <a:srgbClr val="202020"/>
                </a:solidFill>
                <a:highlight>
                  <a:srgbClr val="FFFFFF"/>
                </a:highlight>
                <a:latin typeface="Roboto Mono"/>
                <a:ea typeface="Roboto Mono"/>
                <a:cs typeface="Roboto Mono"/>
                <a:sym typeface="Roboto Mono"/>
              </a:rPr>
              <a:t> </a:t>
            </a:r>
            <a:r>
              <a:rPr lang="ru" sz="1600">
                <a:solidFill>
                  <a:srgbClr val="CA9800"/>
                </a:solidFill>
                <a:highlight>
                  <a:srgbClr val="FFFFFF"/>
                </a:highlight>
                <a:latin typeface="Roboto Mono"/>
                <a:ea typeface="Roboto Mono"/>
                <a:cs typeface="Roboto Mono"/>
                <a:sym typeface="Roboto Mono"/>
              </a:rPr>
              <a:t>Starship</a:t>
            </a:r>
            <a:endParaRPr sz="2000"/>
          </a:p>
        </p:txBody>
      </p:sp>
      <p:sp>
        <p:nvSpPr>
          <p:cNvPr id="170" name="Google Shape;170;p30"/>
          <p:cNvSpPr txBox="1"/>
          <p:nvPr/>
        </p:nvSpPr>
        <p:spPr>
          <a:xfrm>
            <a:off x="311700" y="1460600"/>
            <a:ext cx="4514400" cy="42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a:t>
            </a:r>
            <a:endParaRPr/>
          </a:p>
          <a:p>
            <a:pPr indent="0" lvl="0" marL="0" rtl="0" algn="l">
              <a:spcBef>
                <a:spcPts val="0"/>
              </a:spcBef>
              <a:spcAft>
                <a:spcPts val="0"/>
              </a:spcAft>
              <a:buNone/>
            </a:pPr>
            <a:r>
              <a:rPr lang="ru"/>
              <a:t>  search(text: "an") {</a:t>
            </a:r>
            <a:endParaRPr/>
          </a:p>
          <a:p>
            <a:pPr indent="0" lvl="0" marL="0" rtl="0" algn="l">
              <a:spcBef>
                <a:spcPts val="0"/>
              </a:spcBef>
              <a:spcAft>
                <a:spcPts val="0"/>
              </a:spcAft>
              <a:buNone/>
            </a:pPr>
            <a:r>
              <a:rPr lang="ru"/>
              <a:t>    __typename</a:t>
            </a:r>
            <a:endParaRPr/>
          </a:p>
          <a:p>
            <a:pPr indent="0" lvl="0" marL="0" rtl="0" algn="l">
              <a:spcBef>
                <a:spcPts val="0"/>
              </a:spcBef>
              <a:spcAft>
                <a:spcPts val="0"/>
              </a:spcAft>
              <a:buNone/>
            </a:pPr>
            <a:r>
              <a:rPr lang="ru"/>
              <a:t>    ... on Human {</a:t>
            </a:r>
            <a:endParaRPr/>
          </a:p>
          <a:p>
            <a:pPr indent="0" lvl="0" marL="0" rtl="0" algn="l">
              <a:spcBef>
                <a:spcPts val="0"/>
              </a:spcBef>
              <a:spcAft>
                <a:spcPts val="0"/>
              </a:spcAft>
              <a:buNone/>
            </a:pPr>
            <a:r>
              <a:rPr lang="ru"/>
              <a:t>      name</a:t>
            </a:r>
            <a:endParaRPr/>
          </a:p>
          <a:p>
            <a:pPr indent="0" lvl="0" marL="0" rtl="0" algn="l">
              <a:spcBef>
                <a:spcPts val="0"/>
              </a:spcBef>
              <a:spcAft>
                <a:spcPts val="0"/>
              </a:spcAft>
              <a:buNone/>
            </a:pPr>
            <a:r>
              <a:rPr lang="ru"/>
              <a:t>      height</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 on Droid {</a:t>
            </a:r>
            <a:endParaRPr/>
          </a:p>
          <a:p>
            <a:pPr indent="0" lvl="0" marL="0" rtl="0" algn="l">
              <a:spcBef>
                <a:spcPts val="0"/>
              </a:spcBef>
              <a:spcAft>
                <a:spcPts val="0"/>
              </a:spcAft>
              <a:buNone/>
            </a:pPr>
            <a:r>
              <a:rPr lang="ru"/>
              <a:t>      name</a:t>
            </a:r>
            <a:endParaRPr/>
          </a:p>
          <a:p>
            <a:pPr indent="0" lvl="0" marL="0" rtl="0" algn="l">
              <a:spcBef>
                <a:spcPts val="0"/>
              </a:spcBef>
              <a:spcAft>
                <a:spcPts val="0"/>
              </a:spcAft>
              <a:buNone/>
            </a:pPr>
            <a:r>
              <a:rPr lang="ru"/>
              <a:t>      primaryFunction</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 on Starship {</a:t>
            </a:r>
            <a:endParaRPr/>
          </a:p>
          <a:p>
            <a:pPr indent="0" lvl="0" marL="0" rtl="0" algn="l">
              <a:spcBef>
                <a:spcPts val="0"/>
              </a:spcBef>
              <a:spcAft>
                <a:spcPts val="0"/>
              </a:spcAft>
              <a:buNone/>
            </a:pPr>
            <a:r>
              <a:rPr lang="ru"/>
              <a:t>      name</a:t>
            </a:r>
            <a:endParaRPr/>
          </a:p>
          <a:p>
            <a:pPr indent="0" lvl="0" marL="0" rtl="0" algn="l">
              <a:spcBef>
                <a:spcPts val="0"/>
              </a:spcBef>
              <a:spcAft>
                <a:spcPts val="0"/>
              </a:spcAft>
              <a:buNone/>
            </a:pPr>
            <a:r>
              <a:rPr lang="ru"/>
              <a:t>      length</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Input types</a:t>
            </a:r>
            <a:endParaRPr/>
          </a:p>
        </p:txBody>
      </p:sp>
      <p:sp>
        <p:nvSpPr>
          <p:cNvPr id="176" name="Google Shape;176;p31"/>
          <p:cNvSpPr txBox="1"/>
          <p:nvPr/>
        </p:nvSpPr>
        <p:spPr>
          <a:xfrm>
            <a:off x="311700" y="1017725"/>
            <a:ext cx="3000000" cy="2040000"/>
          </a:xfrm>
          <a:prstGeom prst="rect">
            <a:avLst/>
          </a:prstGeom>
          <a:noFill/>
          <a:ln>
            <a:noFill/>
          </a:ln>
        </p:spPr>
        <p:txBody>
          <a:bodyPr anchorCtr="0" anchor="t" bIns="91425" lIns="91425" spcFirstLastPara="1" rIns="91425" wrap="square" tIns="91425">
            <a:noAutofit/>
          </a:bodyPr>
          <a:lstStyle/>
          <a:p>
            <a:pPr indent="0" lvl="0" marL="101600" marR="101600" rtl="0" algn="l">
              <a:lnSpc>
                <a:spcPct val="127500"/>
              </a:lnSpc>
              <a:spcBef>
                <a:spcPts val="1100"/>
              </a:spcBef>
              <a:spcAft>
                <a:spcPts val="0"/>
              </a:spcAft>
              <a:buNone/>
            </a:pPr>
            <a:r>
              <a:rPr lang="ru" sz="1600">
                <a:solidFill>
                  <a:srgbClr val="B11A04"/>
                </a:solidFill>
                <a:highlight>
                  <a:srgbClr val="FFFFFF"/>
                </a:highlight>
                <a:latin typeface="Roboto Mono"/>
                <a:ea typeface="Roboto Mono"/>
                <a:cs typeface="Roboto Mono"/>
                <a:sym typeface="Roboto Mono"/>
              </a:rPr>
              <a:t>input</a:t>
            </a:r>
            <a:r>
              <a:rPr lang="ru" sz="1600">
                <a:solidFill>
                  <a:srgbClr val="202020"/>
                </a:solidFill>
                <a:highlight>
                  <a:srgbClr val="FFFFFF"/>
                </a:highlight>
                <a:latin typeface="Roboto Mono"/>
                <a:ea typeface="Roboto Mono"/>
                <a:cs typeface="Roboto Mono"/>
                <a:sym typeface="Roboto Mono"/>
              </a:rPr>
              <a:t> ReviewInput </a:t>
            </a:r>
            <a:r>
              <a:rPr lang="ru" sz="1600">
                <a:solidFill>
                  <a:srgbClr val="555555"/>
                </a:solidFill>
                <a:highlight>
                  <a:srgbClr val="FFFFFF"/>
                </a:highlight>
                <a:latin typeface="Roboto Mono"/>
                <a:ea typeface="Roboto Mono"/>
                <a:cs typeface="Roboto Mono"/>
                <a:sym typeface="Roboto Mono"/>
              </a:rPr>
              <a:t>{</a:t>
            </a:r>
            <a:endParaRPr sz="1600">
              <a:solidFill>
                <a:srgbClr val="555555"/>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0"/>
              </a:spcAft>
              <a:buNone/>
            </a:pPr>
            <a:r>
              <a:rPr lang="ru" sz="1600">
                <a:solidFill>
                  <a:srgbClr val="202020"/>
                </a:solidFill>
                <a:highlight>
                  <a:srgbClr val="FFFFFF"/>
                </a:highlight>
                <a:latin typeface="Roboto Mono"/>
                <a:ea typeface="Roboto Mono"/>
                <a:cs typeface="Roboto Mono"/>
                <a:sym typeface="Roboto Mono"/>
              </a:rPr>
              <a:t> </a:t>
            </a:r>
            <a:r>
              <a:rPr lang="ru" sz="1600">
                <a:solidFill>
                  <a:srgbClr val="1F61A0"/>
                </a:solidFill>
                <a:highlight>
                  <a:srgbClr val="FFFFFF"/>
                </a:highlight>
                <a:latin typeface="Roboto Mono"/>
                <a:ea typeface="Roboto Mono"/>
                <a:cs typeface="Roboto Mono"/>
                <a:sym typeface="Roboto Mono"/>
              </a:rPr>
              <a:t>stars</a:t>
            </a:r>
            <a:r>
              <a:rPr lang="ru" sz="1600">
                <a:solidFill>
                  <a:srgbClr val="555555"/>
                </a:solidFill>
                <a:highlight>
                  <a:srgbClr val="FFFFFF"/>
                </a:highlight>
                <a:latin typeface="Roboto Mono"/>
                <a:ea typeface="Roboto Mono"/>
                <a:cs typeface="Roboto Mono"/>
                <a:sym typeface="Roboto Mono"/>
              </a:rPr>
              <a:t>:</a:t>
            </a:r>
            <a:r>
              <a:rPr lang="ru" sz="1600">
                <a:solidFill>
                  <a:srgbClr val="202020"/>
                </a:solidFill>
                <a:highlight>
                  <a:srgbClr val="FFFFFF"/>
                </a:highlight>
                <a:latin typeface="Roboto Mono"/>
                <a:ea typeface="Roboto Mono"/>
                <a:cs typeface="Roboto Mono"/>
                <a:sym typeface="Roboto Mono"/>
              </a:rPr>
              <a:t> </a:t>
            </a:r>
            <a:r>
              <a:rPr lang="ru" sz="1600">
                <a:solidFill>
                  <a:srgbClr val="CA9800"/>
                </a:solidFill>
                <a:highlight>
                  <a:srgbClr val="FFFFFF"/>
                </a:highlight>
                <a:latin typeface="Roboto Mono"/>
                <a:ea typeface="Roboto Mono"/>
                <a:cs typeface="Roboto Mono"/>
                <a:sym typeface="Roboto Mono"/>
              </a:rPr>
              <a:t>Int</a:t>
            </a:r>
            <a:r>
              <a:rPr lang="ru" sz="1600">
                <a:solidFill>
                  <a:srgbClr val="555555"/>
                </a:solidFill>
                <a:highlight>
                  <a:srgbClr val="FFFFFF"/>
                </a:highlight>
                <a:latin typeface="Roboto Mono"/>
                <a:ea typeface="Roboto Mono"/>
                <a:cs typeface="Roboto Mono"/>
                <a:sym typeface="Roboto Mono"/>
              </a:rPr>
              <a:t>!</a:t>
            </a:r>
            <a:endParaRPr sz="1600">
              <a:solidFill>
                <a:srgbClr val="555555"/>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0"/>
              </a:spcAft>
              <a:buNone/>
            </a:pPr>
            <a:r>
              <a:rPr lang="ru" sz="1600">
                <a:solidFill>
                  <a:srgbClr val="202020"/>
                </a:solidFill>
                <a:highlight>
                  <a:srgbClr val="FFFFFF"/>
                </a:highlight>
                <a:latin typeface="Roboto Mono"/>
                <a:ea typeface="Roboto Mono"/>
                <a:cs typeface="Roboto Mono"/>
                <a:sym typeface="Roboto Mono"/>
              </a:rPr>
              <a:t> </a:t>
            </a:r>
            <a:r>
              <a:rPr lang="ru" sz="1600">
                <a:solidFill>
                  <a:srgbClr val="1F61A0"/>
                </a:solidFill>
                <a:highlight>
                  <a:srgbClr val="FFFFFF"/>
                </a:highlight>
                <a:latin typeface="Roboto Mono"/>
                <a:ea typeface="Roboto Mono"/>
                <a:cs typeface="Roboto Mono"/>
                <a:sym typeface="Roboto Mono"/>
              </a:rPr>
              <a:t>commentary</a:t>
            </a:r>
            <a:r>
              <a:rPr lang="ru" sz="1600">
                <a:solidFill>
                  <a:srgbClr val="555555"/>
                </a:solidFill>
                <a:highlight>
                  <a:srgbClr val="FFFFFF"/>
                </a:highlight>
                <a:latin typeface="Roboto Mono"/>
                <a:ea typeface="Roboto Mono"/>
                <a:cs typeface="Roboto Mono"/>
                <a:sym typeface="Roboto Mono"/>
              </a:rPr>
              <a:t>:</a:t>
            </a:r>
            <a:r>
              <a:rPr lang="ru" sz="1600">
                <a:solidFill>
                  <a:srgbClr val="202020"/>
                </a:solidFill>
                <a:highlight>
                  <a:srgbClr val="FFFFFF"/>
                </a:highlight>
                <a:latin typeface="Roboto Mono"/>
                <a:ea typeface="Roboto Mono"/>
                <a:cs typeface="Roboto Mono"/>
                <a:sym typeface="Roboto Mono"/>
              </a:rPr>
              <a:t> </a:t>
            </a:r>
            <a:r>
              <a:rPr lang="ru" sz="1600">
                <a:solidFill>
                  <a:srgbClr val="CA9800"/>
                </a:solidFill>
                <a:highlight>
                  <a:srgbClr val="FFFFFF"/>
                </a:highlight>
                <a:latin typeface="Roboto Mono"/>
                <a:ea typeface="Roboto Mono"/>
                <a:cs typeface="Roboto Mono"/>
                <a:sym typeface="Roboto Mono"/>
              </a:rPr>
              <a:t>String</a:t>
            </a:r>
            <a:endParaRPr sz="1600">
              <a:solidFill>
                <a:srgbClr val="CA9800"/>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1100"/>
              </a:spcAft>
              <a:buNone/>
            </a:pPr>
            <a:r>
              <a:rPr lang="ru" sz="1600">
                <a:solidFill>
                  <a:srgbClr val="555555"/>
                </a:solidFill>
                <a:highlight>
                  <a:srgbClr val="FFFFFF"/>
                </a:highlight>
                <a:latin typeface="Roboto Mono"/>
                <a:ea typeface="Roboto Mono"/>
                <a:cs typeface="Roboto Mono"/>
                <a:sym typeface="Roboto Mono"/>
              </a:rPr>
              <a:t>}</a:t>
            </a:r>
            <a:endParaRPr sz="1600">
              <a:solidFill>
                <a:srgbClr val="555555"/>
              </a:solidFill>
              <a:highlight>
                <a:srgbClr val="FFFFFF"/>
              </a:highlight>
              <a:latin typeface="Roboto Mono"/>
              <a:ea typeface="Roboto Mono"/>
              <a:cs typeface="Roboto Mono"/>
              <a:sym typeface="Roboto Mono"/>
            </a:endParaRPr>
          </a:p>
        </p:txBody>
      </p:sp>
      <p:sp>
        <p:nvSpPr>
          <p:cNvPr id="177" name="Google Shape;177;p31"/>
          <p:cNvSpPr txBox="1"/>
          <p:nvPr/>
        </p:nvSpPr>
        <p:spPr>
          <a:xfrm>
            <a:off x="3100800" y="1017725"/>
            <a:ext cx="6043200" cy="17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mutation CreateReviewForEpisode($ep: Episode!, $review: ReviewInput!) {</a:t>
            </a:r>
            <a:endParaRPr/>
          </a:p>
          <a:p>
            <a:pPr indent="0" lvl="0" marL="0" rtl="0" algn="l">
              <a:spcBef>
                <a:spcPts val="0"/>
              </a:spcBef>
              <a:spcAft>
                <a:spcPts val="0"/>
              </a:spcAft>
              <a:buNone/>
            </a:pPr>
            <a:r>
              <a:rPr lang="ru"/>
              <a:t>  createReview(episode: $ep, review: $review) {</a:t>
            </a:r>
            <a:endParaRPr/>
          </a:p>
          <a:p>
            <a:pPr indent="0" lvl="0" marL="0" rtl="0" algn="l">
              <a:spcBef>
                <a:spcPts val="0"/>
              </a:spcBef>
              <a:spcAft>
                <a:spcPts val="0"/>
              </a:spcAft>
              <a:buNone/>
            </a:pPr>
            <a:r>
              <a:rPr lang="ru"/>
              <a:t>    stars</a:t>
            </a:r>
            <a:endParaRPr/>
          </a:p>
          <a:p>
            <a:pPr indent="0" lvl="0" marL="0" rtl="0" algn="l">
              <a:spcBef>
                <a:spcPts val="0"/>
              </a:spcBef>
              <a:spcAft>
                <a:spcPts val="0"/>
              </a:spcAft>
              <a:buNone/>
            </a:pPr>
            <a:r>
              <a:rPr lang="ru"/>
              <a:t>    commentary</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GraphQL?</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sz="1350">
                <a:solidFill>
                  <a:srgbClr val="202020"/>
                </a:solidFill>
                <a:highlight>
                  <a:srgbClr val="FFFFFF"/>
                </a:highlight>
                <a:latin typeface="Roboto"/>
                <a:ea typeface="Roboto"/>
                <a:cs typeface="Roboto"/>
                <a:sym typeface="Roboto"/>
              </a:rPr>
              <a:t>GraphQL is a query language for your API, and a server-side runtime for executing queries by using a type system you define for your data. GraphQL isn't tied to any specific database or storage engine and is instead backed by your existing code and data.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Root fields &amp; resolvers</a:t>
            </a:r>
            <a:endParaRPr/>
          </a:p>
        </p:txBody>
      </p:sp>
      <p:sp>
        <p:nvSpPr>
          <p:cNvPr id="183" name="Google Shape;183;p32"/>
          <p:cNvSpPr txBox="1"/>
          <p:nvPr/>
        </p:nvSpPr>
        <p:spPr>
          <a:xfrm>
            <a:off x="311700" y="1071750"/>
            <a:ext cx="6660600" cy="3283800"/>
          </a:xfrm>
          <a:prstGeom prst="rect">
            <a:avLst/>
          </a:prstGeom>
          <a:noFill/>
          <a:ln>
            <a:noFill/>
          </a:ln>
        </p:spPr>
        <p:txBody>
          <a:bodyPr anchorCtr="0" anchor="t" bIns="91425" lIns="91425" spcFirstLastPara="1" rIns="91425" wrap="square" tIns="91425">
            <a:noAutofit/>
          </a:bodyPr>
          <a:lstStyle/>
          <a:p>
            <a:pPr indent="0" lvl="0" marL="101600" marR="101600" rtl="0" algn="l">
              <a:lnSpc>
                <a:spcPct val="127500"/>
              </a:lnSpc>
              <a:spcBef>
                <a:spcPts val="1100"/>
              </a:spcBef>
              <a:spcAft>
                <a:spcPts val="0"/>
              </a:spcAft>
              <a:buNone/>
            </a:pPr>
            <a:r>
              <a:rPr lang="ru" sz="1600">
                <a:solidFill>
                  <a:srgbClr val="202020"/>
                </a:solidFill>
                <a:highlight>
                  <a:srgbClr val="FFFFFF"/>
                </a:highlight>
                <a:latin typeface="Roboto Mono"/>
                <a:ea typeface="Roboto Mono"/>
                <a:cs typeface="Roboto Mono"/>
                <a:sym typeface="Roboto Mono"/>
              </a:rPr>
              <a:t>Query</a:t>
            </a:r>
            <a:r>
              <a:rPr lang="ru" sz="1600">
                <a:solidFill>
                  <a:srgbClr val="555555"/>
                </a:solidFill>
                <a:highlight>
                  <a:srgbClr val="FFFFFF"/>
                </a:highlight>
                <a:latin typeface="Roboto Mono"/>
                <a:ea typeface="Roboto Mono"/>
                <a:cs typeface="Roboto Mono"/>
                <a:sym typeface="Roboto Mono"/>
              </a:rPr>
              <a:t>:</a:t>
            </a:r>
            <a:r>
              <a:rPr lang="ru" sz="1600">
                <a:solidFill>
                  <a:srgbClr val="202020"/>
                </a:solidFill>
                <a:highlight>
                  <a:srgbClr val="FFFFFF"/>
                </a:highlight>
                <a:latin typeface="Roboto Mono"/>
                <a:ea typeface="Roboto Mono"/>
                <a:cs typeface="Roboto Mono"/>
                <a:sym typeface="Roboto Mono"/>
              </a:rPr>
              <a:t> </a:t>
            </a:r>
            <a:r>
              <a:rPr lang="ru" sz="1600">
                <a:solidFill>
                  <a:srgbClr val="555555"/>
                </a:solidFill>
                <a:highlight>
                  <a:srgbClr val="FFFFFF"/>
                </a:highlight>
                <a:latin typeface="Roboto Mono"/>
                <a:ea typeface="Roboto Mono"/>
                <a:cs typeface="Roboto Mono"/>
                <a:sym typeface="Roboto Mono"/>
              </a:rPr>
              <a:t>{</a:t>
            </a:r>
            <a:endParaRPr sz="1600">
              <a:solidFill>
                <a:srgbClr val="555555"/>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0"/>
              </a:spcAft>
              <a:buNone/>
            </a:pPr>
            <a:r>
              <a:rPr lang="ru" sz="1600">
                <a:solidFill>
                  <a:srgbClr val="202020"/>
                </a:solidFill>
                <a:highlight>
                  <a:srgbClr val="FFFFFF"/>
                </a:highlight>
                <a:latin typeface="Roboto Mono"/>
                <a:ea typeface="Roboto Mono"/>
                <a:cs typeface="Roboto Mono"/>
                <a:sym typeface="Roboto Mono"/>
              </a:rPr>
              <a:t> </a:t>
            </a:r>
            <a:r>
              <a:rPr lang="ru" sz="1600">
                <a:solidFill>
                  <a:srgbClr val="B33086"/>
                </a:solidFill>
                <a:highlight>
                  <a:srgbClr val="FFFFFF"/>
                </a:highlight>
                <a:latin typeface="Roboto Mono"/>
                <a:ea typeface="Roboto Mono"/>
                <a:cs typeface="Roboto Mono"/>
                <a:sym typeface="Roboto Mono"/>
              </a:rPr>
              <a:t>human</a:t>
            </a:r>
            <a:r>
              <a:rPr lang="ru" sz="1600">
                <a:solidFill>
                  <a:srgbClr val="555555"/>
                </a:solidFill>
                <a:highlight>
                  <a:srgbClr val="FFFFFF"/>
                </a:highlight>
                <a:latin typeface="Roboto Mono"/>
                <a:ea typeface="Roboto Mono"/>
                <a:cs typeface="Roboto Mono"/>
                <a:sym typeface="Roboto Mono"/>
              </a:rPr>
              <a:t>(</a:t>
            </a:r>
            <a:r>
              <a:rPr lang="ru" sz="1600">
                <a:solidFill>
                  <a:srgbClr val="202020"/>
                </a:solidFill>
                <a:highlight>
                  <a:srgbClr val="FFFFFF"/>
                </a:highlight>
                <a:latin typeface="Roboto Mono"/>
                <a:ea typeface="Roboto Mono"/>
                <a:cs typeface="Roboto Mono"/>
                <a:sym typeface="Roboto Mono"/>
              </a:rPr>
              <a:t>obj</a:t>
            </a:r>
            <a:r>
              <a:rPr lang="ru" sz="1600">
                <a:solidFill>
                  <a:srgbClr val="555555"/>
                </a:solidFill>
                <a:highlight>
                  <a:srgbClr val="FFFFFF"/>
                </a:highlight>
                <a:latin typeface="Roboto Mono"/>
                <a:ea typeface="Roboto Mono"/>
                <a:cs typeface="Roboto Mono"/>
                <a:sym typeface="Roboto Mono"/>
              </a:rPr>
              <a:t>,</a:t>
            </a:r>
            <a:r>
              <a:rPr lang="ru" sz="1600">
                <a:solidFill>
                  <a:srgbClr val="202020"/>
                </a:solidFill>
                <a:highlight>
                  <a:srgbClr val="FFFFFF"/>
                </a:highlight>
                <a:latin typeface="Roboto Mono"/>
                <a:ea typeface="Roboto Mono"/>
                <a:cs typeface="Roboto Mono"/>
                <a:sym typeface="Roboto Mono"/>
              </a:rPr>
              <a:t> args</a:t>
            </a:r>
            <a:r>
              <a:rPr lang="ru" sz="1600">
                <a:solidFill>
                  <a:srgbClr val="555555"/>
                </a:solidFill>
                <a:highlight>
                  <a:srgbClr val="FFFFFF"/>
                </a:highlight>
                <a:latin typeface="Roboto Mono"/>
                <a:ea typeface="Roboto Mono"/>
                <a:cs typeface="Roboto Mono"/>
                <a:sym typeface="Roboto Mono"/>
              </a:rPr>
              <a:t>,</a:t>
            </a:r>
            <a:r>
              <a:rPr lang="ru" sz="1600">
                <a:solidFill>
                  <a:srgbClr val="202020"/>
                </a:solidFill>
                <a:highlight>
                  <a:srgbClr val="FFFFFF"/>
                </a:highlight>
                <a:latin typeface="Roboto Mono"/>
                <a:ea typeface="Roboto Mono"/>
                <a:cs typeface="Roboto Mono"/>
                <a:sym typeface="Roboto Mono"/>
              </a:rPr>
              <a:t> context</a:t>
            </a:r>
            <a:r>
              <a:rPr lang="ru" sz="1600">
                <a:solidFill>
                  <a:srgbClr val="555555"/>
                </a:solidFill>
                <a:highlight>
                  <a:srgbClr val="FFFFFF"/>
                </a:highlight>
                <a:latin typeface="Roboto Mono"/>
                <a:ea typeface="Roboto Mono"/>
                <a:cs typeface="Roboto Mono"/>
                <a:sym typeface="Roboto Mono"/>
              </a:rPr>
              <a:t>,</a:t>
            </a:r>
            <a:r>
              <a:rPr lang="ru" sz="1600">
                <a:solidFill>
                  <a:srgbClr val="202020"/>
                </a:solidFill>
                <a:highlight>
                  <a:srgbClr val="FFFFFF"/>
                </a:highlight>
                <a:latin typeface="Roboto Mono"/>
                <a:ea typeface="Roboto Mono"/>
                <a:cs typeface="Roboto Mono"/>
                <a:sym typeface="Roboto Mono"/>
              </a:rPr>
              <a:t> info</a:t>
            </a:r>
            <a:r>
              <a:rPr lang="ru" sz="1600">
                <a:solidFill>
                  <a:srgbClr val="555555"/>
                </a:solidFill>
                <a:highlight>
                  <a:srgbClr val="FFFFFF"/>
                </a:highlight>
                <a:latin typeface="Roboto Mono"/>
                <a:ea typeface="Roboto Mono"/>
                <a:cs typeface="Roboto Mono"/>
                <a:sym typeface="Roboto Mono"/>
              </a:rPr>
              <a:t>)</a:t>
            </a:r>
            <a:r>
              <a:rPr lang="ru" sz="1600">
                <a:solidFill>
                  <a:srgbClr val="202020"/>
                </a:solidFill>
                <a:highlight>
                  <a:srgbClr val="FFFFFF"/>
                </a:highlight>
                <a:latin typeface="Roboto Mono"/>
                <a:ea typeface="Roboto Mono"/>
                <a:cs typeface="Roboto Mono"/>
                <a:sym typeface="Roboto Mono"/>
              </a:rPr>
              <a:t> </a:t>
            </a:r>
            <a:r>
              <a:rPr lang="ru" sz="1600">
                <a:solidFill>
                  <a:srgbClr val="555555"/>
                </a:solidFill>
                <a:highlight>
                  <a:srgbClr val="FFFFFF"/>
                </a:highlight>
                <a:latin typeface="Roboto Mono"/>
                <a:ea typeface="Roboto Mono"/>
                <a:cs typeface="Roboto Mono"/>
                <a:sym typeface="Roboto Mono"/>
              </a:rPr>
              <a:t>{</a:t>
            </a:r>
            <a:endParaRPr sz="1600">
              <a:solidFill>
                <a:srgbClr val="555555"/>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0"/>
              </a:spcAft>
              <a:buNone/>
            </a:pPr>
            <a:r>
              <a:rPr lang="ru" sz="1600">
                <a:solidFill>
                  <a:srgbClr val="202020"/>
                </a:solidFill>
                <a:highlight>
                  <a:srgbClr val="FFFFFF"/>
                </a:highlight>
                <a:latin typeface="Roboto Mono"/>
                <a:ea typeface="Roboto Mono"/>
                <a:cs typeface="Roboto Mono"/>
                <a:sym typeface="Roboto Mono"/>
              </a:rPr>
              <a:t>   </a:t>
            </a:r>
            <a:r>
              <a:rPr lang="ru" sz="1600">
                <a:solidFill>
                  <a:srgbClr val="B11A04"/>
                </a:solidFill>
                <a:highlight>
                  <a:srgbClr val="FFFFFF"/>
                </a:highlight>
                <a:latin typeface="Roboto Mono"/>
                <a:ea typeface="Roboto Mono"/>
                <a:cs typeface="Roboto Mono"/>
                <a:sym typeface="Roboto Mono"/>
              </a:rPr>
              <a:t>return</a:t>
            </a:r>
            <a:r>
              <a:rPr lang="ru" sz="1600">
                <a:solidFill>
                  <a:srgbClr val="202020"/>
                </a:solidFill>
                <a:highlight>
                  <a:srgbClr val="FFFFFF"/>
                </a:highlight>
                <a:latin typeface="Roboto Mono"/>
                <a:ea typeface="Roboto Mono"/>
                <a:cs typeface="Roboto Mono"/>
                <a:sym typeface="Roboto Mono"/>
              </a:rPr>
              <a:t> context</a:t>
            </a:r>
            <a:r>
              <a:rPr lang="ru" sz="1600">
                <a:solidFill>
                  <a:srgbClr val="555555"/>
                </a:solidFill>
                <a:highlight>
                  <a:srgbClr val="FFFFFF"/>
                </a:highlight>
                <a:latin typeface="Roboto Mono"/>
                <a:ea typeface="Roboto Mono"/>
                <a:cs typeface="Roboto Mono"/>
                <a:sym typeface="Roboto Mono"/>
              </a:rPr>
              <a:t>.</a:t>
            </a:r>
            <a:r>
              <a:rPr lang="ru" sz="1600">
                <a:solidFill>
                  <a:srgbClr val="202020"/>
                </a:solidFill>
                <a:highlight>
                  <a:srgbClr val="FFFFFF"/>
                </a:highlight>
                <a:latin typeface="Roboto Mono"/>
                <a:ea typeface="Roboto Mono"/>
                <a:cs typeface="Roboto Mono"/>
                <a:sym typeface="Roboto Mono"/>
              </a:rPr>
              <a:t>db</a:t>
            </a:r>
            <a:r>
              <a:rPr lang="ru" sz="1600">
                <a:solidFill>
                  <a:srgbClr val="555555"/>
                </a:solidFill>
                <a:highlight>
                  <a:srgbClr val="FFFFFF"/>
                </a:highlight>
                <a:latin typeface="Roboto Mono"/>
                <a:ea typeface="Roboto Mono"/>
                <a:cs typeface="Roboto Mono"/>
                <a:sym typeface="Roboto Mono"/>
              </a:rPr>
              <a:t>.</a:t>
            </a:r>
            <a:r>
              <a:rPr lang="ru" sz="1600">
                <a:solidFill>
                  <a:srgbClr val="B33086"/>
                </a:solidFill>
                <a:highlight>
                  <a:srgbClr val="FFFFFF"/>
                </a:highlight>
                <a:latin typeface="Roboto Mono"/>
                <a:ea typeface="Roboto Mono"/>
                <a:cs typeface="Roboto Mono"/>
                <a:sym typeface="Roboto Mono"/>
              </a:rPr>
              <a:t>loadHumanByID</a:t>
            </a:r>
            <a:r>
              <a:rPr lang="ru" sz="1600">
                <a:solidFill>
                  <a:srgbClr val="555555"/>
                </a:solidFill>
                <a:highlight>
                  <a:srgbClr val="FFFFFF"/>
                </a:highlight>
                <a:latin typeface="Roboto Mono"/>
                <a:ea typeface="Roboto Mono"/>
                <a:cs typeface="Roboto Mono"/>
                <a:sym typeface="Roboto Mono"/>
              </a:rPr>
              <a:t>(</a:t>
            </a:r>
            <a:r>
              <a:rPr lang="ru" sz="1600">
                <a:solidFill>
                  <a:srgbClr val="202020"/>
                </a:solidFill>
                <a:highlight>
                  <a:srgbClr val="FFFFFF"/>
                </a:highlight>
                <a:latin typeface="Roboto Mono"/>
                <a:ea typeface="Roboto Mono"/>
                <a:cs typeface="Roboto Mono"/>
                <a:sym typeface="Roboto Mono"/>
              </a:rPr>
              <a:t>args</a:t>
            </a:r>
            <a:r>
              <a:rPr lang="ru" sz="1600">
                <a:solidFill>
                  <a:srgbClr val="555555"/>
                </a:solidFill>
                <a:highlight>
                  <a:srgbClr val="FFFFFF"/>
                </a:highlight>
                <a:latin typeface="Roboto Mono"/>
                <a:ea typeface="Roboto Mono"/>
                <a:cs typeface="Roboto Mono"/>
                <a:sym typeface="Roboto Mono"/>
              </a:rPr>
              <a:t>.</a:t>
            </a:r>
            <a:r>
              <a:rPr lang="ru" sz="1600">
                <a:solidFill>
                  <a:srgbClr val="202020"/>
                </a:solidFill>
                <a:highlight>
                  <a:srgbClr val="FFFFFF"/>
                </a:highlight>
                <a:latin typeface="Roboto Mono"/>
                <a:ea typeface="Roboto Mono"/>
                <a:cs typeface="Roboto Mono"/>
                <a:sym typeface="Roboto Mono"/>
              </a:rPr>
              <a:t>id</a:t>
            </a:r>
            <a:r>
              <a:rPr lang="ru" sz="1600">
                <a:solidFill>
                  <a:srgbClr val="555555"/>
                </a:solidFill>
                <a:highlight>
                  <a:srgbClr val="FFFFFF"/>
                </a:highlight>
                <a:latin typeface="Roboto Mono"/>
                <a:ea typeface="Roboto Mono"/>
                <a:cs typeface="Roboto Mono"/>
                <a:sym typeface="Roboto Mono"/>
              </a:rPr>
              <a:t>).</a:t>
            </a:r>
            <a:r>
              <a:rPr lang="ru" sz="1600">
                <a:solidFill>
                  <a:srgbClr val="B33086"/>
                </a:solidFill>
                <a:highlight>
                  <a:srgbClr val="FFFFFF"/>
                </a:highlight>
                <a:latin typeface="Roboto Mono"/>
                <a:ea typeface="Roboto Mono"/>
                <a:cs typeface="Roboto Mono"/>
                <a:sym typeface="Roboto Mono"/>
              </a:rPr>
              <a:t>then</a:t>
            </a:r>
            <a:r>
              <a:rPr lang="ru" sz="1600">
                <a:solidFill>
                  <a:srgbClr val="555555"/>
                </a:solidFill>
                <a:highlight>
                  <a:srgbClr val="FFFFFF"/>
                </a:highlight>
                <a:latin typeface="Roboto Mono"/>
                <a:ea typeface="Roboto Mono"/>
                <a:cs typeface="Roboto Mono"/>
                <a:sym typeface="Roboto Mono"/>
              </a:rPr>
              <a:t>(</a:t>
            </a:r>
            <a:endParaRPr sz="1600">
              <a:solidFill>
                <a:srgbClr val="555555"/>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0"/>
              </a:spcAft>
              <a:buNone/>
            </a:pPr>
            <a:r>
              <a:rPr lang="ru" sz="1600">
                <a:solidFill>
                  <a:srgbClr val="202020"/>
                </a:solidFill>
                <a:highlight>
                  <a:srgbClr val="FFFFFF"/>
                </a:highlight>
                <a:latin typeface="Roboto Mono"/>
                <a:ea typeface="Roboto Mono"/>
                <a:cs typeface="Roboto Mono"/>
                <a:sym typeface="Roboto Mono"/>
              </a:rPr>
              <a:t>     userData =&gt; </a:t>
            </a:r>
            <a:r>
              <a:rPr lang="ru" sz="1600">
                <a:solidFill>
                  <a:srgbClr val="B11A04"/>
                </a:solidFill>
                <a:highlight>
                  <a:srgbClr val="FFFFFF"/>
                </a:highlight>
                <a:latin typeface="Roboto Mono"/>
                <a:ea typeface="Roboto Mono"/>
                <a:cs typeface="Roboto Mono"/>
                <a:sym typeface="Roboto Mono"/>
              </a:rPr>
              <a:t>new</a:t>
            </a:r>
            <a:r>
              <a:rPr lang="ru" sz="1600">
                <a:solidFill>
                  <a:srgbClr val="202020"/>
                </a:solidFill>
                <a:highlight>
                  <a:srgbClr val="FFFFFF"/>
                </a:highlight>
                <a:latin typeface="Roboto Mono"/>
                <a:ea typeface="Roboto Mono"/>
                <a:cs typeface="Roboto Mono"/>
                <a:sym typeface="Roboto Mono"/>
              </a:rPr>
              <a:t> Human</a:t>
            </a:r>
            <a:r>
              <a:rPr lang="ru" sz="1600">
                <a:solidFill>
                  <a:srgbClr val="555555"/>
                </a:solidFill>
                <a:highlight>
                  <a:srgbClr val="FFFFFF"/>
                </a:highlight>
                <a:latin typeface="Roboto Mono"/>
                <a:ea typeface="Roboto Mono"/>
                <a:cs typeface="Roboto Mono"/>
                <a:sym typeface="Roboto Mono"/>
              </a:rPr>
              <a:t>(</a:t>
            </a:r>
            <a:r>
              <a:rPr lang="ru" sz="1600">
                <a:solidFill>
                  <a:srgbClr val="202020"/>
                </a:solidFill>
                <a:highlight>
                  <a:srgbClr val="FFFFFF"/>
                </a:highlight>
                <a:latin typeface="Roboto Mono"/>
                <a:ea typeface="Roboto Mono"/>
                <a:cs typeface="Roboto Mono"/>
                <a:sym typeface="Roboto Mono"/>
              </a:rPr>
              <a:t>userData</a:t>
            </a:r>
            <a:r>
              <a:rPr lang="ru" sz="1600">
                <a:solidFill>
                  <a:srgbClr val="555555"/>
                </a:solidFill>
                <a:highlight>
                  <a:srgbClr val="FFFFFF"/>
                </a:highlight>
                <a:latin typeface="Roboto Mono"/>
                <a:ea typeface="Roboto Mono"/>
                <a:cs typeface="Roboto Mono"/>
                <a:sym typeface="Roboto Mono"/>
              </a:rPr>
              <a:t>)</a:t>
            </a:r>
            <a:endParaRPr sz="1600">
              <a:solidFill>
                <a:srgbClr val="555555"/>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0"/>
              </a:spcAft>
              <a:buNone/>
            </a:pPr>
            <a:r>
              <a:rPr lang="ru" sz="1600">
                <a:solidFill>
                  <a:srgbClr val="202020"/>
                </a:solidFill>
                <a:highlight>
                  <a:srgbClr val="FFFFFF"/>
                </a:highlight>
                <a:latin typeface="Roboto Mono"/>
                <a:ea typeface="Roboto Mono"/>
                <a:cs typeface="Roboto Mono"/>
                <a:sym typeface="Roboto Mono"/>
              </a:rPr>
              <a:t>   </a:t>
            </a:r>
            <a:r>
              <a:rPr lang="ru" sz="1600">
                <a:solidFill>
                  <a:srgbClr val="555555"/>
                </a:solidFill>
                <a:highlight>
                  <a:srgbClr val="FFFFFF"/>
                </a:highlight>
                <a:latin typeface="Roboto Mono"/>
                <a:ea typeface="Roboto Mono"/>
                <a:cs typeface="Roboto Mono"/>
                <a:sym typeface="Roboto Mono"/>
              </a:rPr>
              <a:t>)</a:t>
            </a:r>
            <a:endParaRPr sz="1600">
              <a:solidFill>
                <a:srgbClr val="555555"/>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0"/>
              </a:spcAft>
              <a:buNone/>
            </a:pPr>
            <a:r>
              <a:rPr lang="ru" sz="1600">
                <a:solidFill>
                  <a:srgbClr val="202020"/>
                </a:solidFill>
                <a:highlight>
                  <a:srgbClr val="FFFFFF"/>
                </a:highlight>
                <a:latin typeface="Roboto Mono"/>
                <a:ea typeface="Roboto Mono"/>
                <a:cs typeface="Roboto Mono"/>
                <a:sym typeface="Roboto Mono"/>
              </a:rPr>
              <a:t> </a:t>
            </a:r>
            <a:r>
              <a:rPr lang="ru" sz="1600">
                <a:solidFill>
                  <a:srgbClr val="555555"/>
                </a:solidFill>
                <a:highlight>
                  <a:srgbClr val="FFFFFF"/>
                </a:highlight>
                <a:latin typeface="Roboto Mono"/>
                <a:ea typeface="Roboto Mono"/>
                <a:cs typeface="Roboto Mono"/>
                <a:sym typeface="Roboto Mono"/>
              </a:rPr>
              <a:t>}</a:t>
            </a:r>
            <a:endParaRPr sz="1900">
              <a:solidFill>
                <a:srgbClr val="555555"/>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1100"/>
              </a:spcAft>
              <a:buNone/>
            </a:pPr>
            <a:r>
              <a:rPr lang="ru" sz="1600">
                <a:solidFill>
                  <a:srgbClr val="555555"/>
                </a:solidFill>
                <a:highlight>
                  <a:srgbClr val="FFFFFF"/>
                </a:highlight>
                <a:latin typeface="Roboto Mono"/>
                <a:ea typeface="Roboto Mono"/>
                <a:cs typeface="Roboto Mono"/>
                <a:sym typeface="Roboto Mono"/>
              </a:rPr>
              <a:t>}</a:t>
            </a:r>
            <a:endParaRPr sz="1600">
              <a:solidFill>
                <a:srgbClr val="555555"/>
              </a:solidFill>
              <a:highlight>
                <a:srgbClr val="FFFFFF"/>
              </a:highlight>
              <a:latin typeface="Roboto Mono"/>
              <a:ea typeface="Roboto Mono"/>
              <a:cs typeface="Roboto Mono"/>
              <a:sym typeface="Roboto Mon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Trivial resolvers</a:t>
            </a:r>
            <a:endParaRPr/>
          </a:p>
        </p:txBody>
      </p:sp>
      <p:sp>
        <p:nvSpPr>
          <p:cNvPr id="189" name="Google Shape;189;p33"/>
          <p:cNvSpPr txBox="1"/>
          <p:nvPr/>
        </p:nvSpPr>
        <p:spPr>
          <a:xfrm>
            <a:off x="311700" y="1071750"/>
            <a:ext cx="6565500" cy="3595500"/>
          </a:xfrm>
          <a:prstGeom prst="rect">
            <a:avLst/>
          </a:prstGeom>
          <a:noFill/>
          <a:ln>
            <a:noFill/>
          </a:ln>
        </p:spPr>
        <p:txBody>
          <a:bodyPr anchorCtr="0" anchor="t" bIns="91425" lIns="91425" spcFirstLastPara="1" rIns="91425" wrap="square" tIns="91425">
            <a:noAutofit/>
          </a:bodyPr>
          <a:lstStyle/>
          <a:p>
            <a:pPr indent="0" lvl="0" marL="101600" marR="101600" rtl="0" algn="l">
              <a:lnSpc>
                <a:spcPct val="127500"/>
              </a:lnSpc>
              <a:spcBef>
                <a:spcPts val="1100"/>
              </a:spcBef>
              <a:spcAft>
                <a:spcPts val="0"/>
              </a:spcAft>
              <a:buNone/>
            </a:pPr>
            <a:r>
              <a:rPr lang="ru" sz="1600">
                <a:solidFill>
                  <a:srgbClr val="202020"/>
                </a:solidFill>
                <a:highlight>
                  <a:srgbClr val="FFFFFF"/>
                </a:highlight>
                <a:latin typeface="Roboto Mono"/>
                <a:ea typeface="Roboto Mono"/>
                <a:cs typeface="Roboto Mono"/>
                <a:sym typeface="Roboto Mono"/>
              </a:rPr>
              <a:t>Human</a:t>
            </a:r>
            <a:r>
              <a:rPr lang="ru" sz="1600">
                <a:solidFill>
                  <a:srgbClr val="555555"/>
                </a:solidFill>
                <a:highlight>
                  <a:srgbClr val="FFFFFF"/>
                </a:highlight>
                <a:latin typeface="Roboto Mono"/>
                <a:ea typeface="Roboto Mono"/>
                <a:cs typeface="Roboto Mono"/>
                <a:sym typeface="Roboto Mono"/>
              </a:rPr>
              <a:t>:</a:t>
            </a:r>
            <a:r>
              <a:rPr lang="ru" sz="1600">
                <a:solidFill>
                  <a:srgbClr val="202020"/>
                </a:solidFill>
                <a:highlight>
                  <a:srgbClr val="FFFFFF"/>
                </a:highlight>
                <a:latin typeface="Roboto Mono"/>
                <a:ea typeface="Roboto Mono"/>
                <a:cs typeface="Roboto Mono"/>
                <a:sym typeface="Roboto Mono"/>
              </a:rPr>
              <a:t> </a:t>
            </a:r>
            <a:r>
              <a:rPr lang="ru" sz="1600">
                <a:solidFill>
                  <a:srgbClr val="555555"/>
                </a:solidFill>
                <a:highlight>
                  <a:srgbClr val="FFFFFF"/>
                </a:highlight>
                <a:latin typeface="Roboto Mono"/>
                <a:ea typeface="Roboto Mono"/>
                <a:cs typeface="Roboto Mono"/>
                <a:sym typeface="Roboto Mono"/>
              </a:rPr>
              <a:t>{</a:t>
            </a:r>
            <a:endParaRPr sz="1600">
              <a:solidFill>
                <a:srgbClr val="555555"/>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0"/>
              </a:spcAft>
              <a:buNone/>
            </a:pPr>
            <a:r>
              <a:rPr lang="ru" sz="1600">
                <a:solidFill>
                  <a:srgbClr val="202020"/>
                </a:solidFill>
                <a:highlight>
                  <a:srgbClr val="FFFFFF"/>
                </a:highlight>
                <a:latin typeface="Roboto Mono"/>
                <a:ea typeface="Roboto Mono"/>
                <a:cs typeface="Roboto Mono"/>
                <a:sym typeface="Roboto Mono"/>
              </a:rPr>
              <a:t> </a:t>
            </a:r>
            <a:r>
              <a:rPr lang="ru" sz="1600">
                <a:solidFill>
                  <a:srgbClr val="B33086"/>
                </a:solidFill>
                <a:highlight>
                  <a:srgbClr val="FFFFFF"/>
                </a:highlight>
                <a:latin typeface="Roboto Mono"/>
                <a:ea typeface="Roboto Mono"/>
                <a:cs typeface="Roboto Mono"/>
                <a:sym typeface="Roboto Mono"/>
              </a:rPr>
              <a:t>name</a:t>
            </a:r>
            <a:r>
              <a:rPr lang="ru" sz="1600">
                <a:solidFill>
                  <a:srgbClr val="555555"/>
                </a:solidFill>
                <a:highlight>
                  <a:srgbClr val="FFFFFF"/>
                </a:highlight>
                <a:latin typeface="Roboto Mono"/>
                <a:ea typeface="Roboto Mono"/>
                <a:cs typeface="Roboto Mono"/>
                <a:sym typeface="Roboto Mono"/>
              </a:rPr>
              <a:t>(</a:t>
            </a:r>
            <a:r>
              <a:rPr lang="ru" sz="1600">
                <a:solidFill>
                  <a:srgbClr val="202020"/>
                </a:solidFill>
                <a:highlight>
                  <a:srgbClr val="FFFFFF"/>
                </a:highlight>
                <a:latin typeface="Roboto Mono"/>
                <a:ea typeface="Roboto Mono"/>
                <a:cs typeface="Roboto Mono"/>
                <a:sym typeface="Roboto Mono"/>
              </a:rPr>
              <a:t>obj</a:t>
            </a:r>
            <a:r>
              <a:rPr lang="ru" sz="1600">
                <a:solidFill>
                  <a:srgbClr val="555555"/>
                </a:solidFill>
                <a:highlight>
                  <a:srgbClr val="FFFFFF"/>
                </a:highlight>
                <a:latin typeface="Roboto Mono"/>
                <a:ea typeface="Roboto Mono"/>
                <a:cs typeface="Roboto Mono"/>
                <a:sym typeface="Roboto Mono"/>
              </a:rPr>
              <a:t>,</a:t>
            </a:r>
            <a:r>
              <a:rPr lang="ru" sz="1600">
                <a:solidFill>
                  <a:srgbClr val="202020"/>
                </a:solidFill>
                <a:highlight>
                  <a:srgbClr val="FFFFFF"/>
                </a:highlight>
                <a:latin typeface="Roboto Mono"/>
                <a:ea typeface="Roboto Mono"/>
                <a:cs typeface="Roboto Mono"/>
                <a:sym typeface="Roboto Mono"/>
              </a:rPr>
              <a:t> args</a:t>
            </a:r>
            <a:r>
              <a:rPr lang="ru" sz="1600">
                <a:solidFill>
                  <a:srgbClr val="555555"/>
                </a:solidFill>
                <a:highlight>
                  <a:srgbClr val="FFFFFF"/>
                </a:highlight>
                <a:latin typeface="Roboto Mono"/>
                <a:ea typeface="Roboto Mono"/>
                <a:cs typeface="Roboto Mono"/>
                <a:sym typeface="Roboto Mono"/>
              </a:rPr>
              <a:t>,</a:t>
            </a:r>
            <a:r>
              <a:rPr lang="ru" sz="1600">
                <a:solidFill>
                  <a:srgbClr val="202020"/>
                </a:solidFill>
                <a:highlight>
                  <a:srgbClr val="FFFFFF"/>
                </a:highlight>
                <a:latin typeface="Roboto Mono"/>
                <a:ea typeface="Roboto Mono"/>
                <a:cs typeface="Roboto Mono"/>
                <a:sym typeface="Roboto Mono"/>
              </a:rPr>
              <a:t> context</a:t>
            </a:r>
            <a:r>
              <a:rPr lang="ru" sz="1600">
                <a:solidFill>
                  <a:srgbClr val="555555"/>
                </a:solidFill>
                <a:highlight>
                  <a:srgbClr val="FFFFFF"/>
                </a:highlight>
                <a:latin typeface="Roboto Mono"/>
                <a:ea typeface="Roboto Mono"/>
                <a:cs typeface="Roboto Mono"/>
                <a:sym typeface="Roboto Mono"/>
              </a:rPr>
              <a:t>,</a:t>
            </a:r>
            <a:r>
              <a:rPr lang="ru" sz="1600">
                <a:solidFill>
                  <a:srgbClr val="202020"/>
                </a:solidFill>
                <a:highlight>
                  <a:srgbClr val="FFFFFF"/>
                </a:highlight>
                <a:latin typeface="Roboto Mono"/>
                <a:ea typeface="Roboto Mono"/>
                <a:cs typeface="Roboto Mono"/>
                <a:sym typeface="Roboto Mono"/>
              </a:rPr>
              <a:t> info</a:t>
            </a:r>
            <a:r>
              <a:rPr lang="ru" sz="1600">
                <a:solidFill>
                  <a:srgbClr val="555555"/>
                </a:solidFill>
                <a:highlight>
                  <a:srgbClr val="FFFFFF"/>
                </a:highlight>
                <a:latin typeface="Roboto Mono"/>
                <a:ea typeface="Roboto Mono"/>
                <a:cs typeface="Roboto Mono"/>
                <a:sym typeface="Roboto Mono"/>
              </a:rPr>
              <a:t>)</a:t>
            </a:r>
            <a:r>
              <a:rPr lang="ru" sz="1600">
                <a:solidFill>
                  <a:srgbClr val="202020"/>
                </a:solidFill>
                <a:highlight>
                  <a:srgbClr val="FFFFFF"/>
                </a:highlight>
                <a:latin typeface="Roboto Mono"/>
                <a:ea typeface="Roboto Mono"/>
                <a:cs typeface="Roboto Mono"/>
                <a:sym typeface="Roboto Mono"/>
              </a:rPr>
              <a:t> </a:t>
            </a:r>
            <a:r>
              <a:rPr lang="ru" sz="1600">
                <a:solidFill>
                  <a:srgbClr val="555555"/>
                </a:solidFill>
                <a:highlight>
                  <a:srgbClr val="FFFFFF"/>
                </a:highlight>
                <a:latin typeface="Roboto Mono"/>
                <a:ea typeface="Roboto Mono"/>
                <a:cs typeface="Roboto Mono"/>
                <a:sym typeface="Roboto Mono"/>
              </a:rPr>
              <a:t>{</a:t>
            </a:r>
            <a:endParaRPr sz="1600">
              <a:solidFill>
                <a:srgbClr val="555555"/>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0"/>
              </a:spcAft>
              <a:buNone/>
            </a:pPr>
            <a:r>
              <a:rPr lang="ru" sz="1600">
                <a:solidFill>
                  <a:srgbClr val="202020"/>
                </a:solidFill>
                <a:highlight>
                  <a:srgbClr val="FFFFFF"/>
                </a:highlight>
                <a:latin typeface="Roboto Mono"/>
                <a:ea typeface="Roboto Mono"/>
                <a:cs typeface="Roboto Mono"/>
                <a:sym typeface="Roboto Mono"/>
              </a:rPr>
              <a:t>   </a:t>
            </a:r>
            <a:r>
              <a:rPr lang="ru" sz="1600">
                <a:solidFill>
                  <a:srgbClr val="B11A04"/>
                </a:solidFill>
                <a:highlight>
                  <a:srgbClr val="FFFFFF"/>
                </a:highlight>
                <a:latin typeface="Roboto Mono"/>
                <a:ea typeface="Roboto Mono"/>
                <a:cs typeface="Roboto Mono"/>
                <a:sym typeface="Roboto Mono"/>
              </a:rPr>
              <a:t>return</a:t>
            </a:r>
            <a:r>
              <a:rPr lang="ru" sz="1600">
                <a:solidFill>
                  <a:srgbClr val="202020"/>
                </a:solidFill>
                <a:highlight>
                  <a:srgbClr val="FFFFFF"/>
                </a:highlight>
                <a:latin typeface="Roboto Mono"/>
                <a:ea typeface="Roboto Mono"/>
                <a:cs typeface="Roboto Mono"/>
                <a:sym typeface="Roboto Mono"/>
              </a:rPr>
              <a:t> obj</a:t>
            </a:r>
            <a:r>
              <a:rPr lang="ru" sz="1600">
                <a:solidFill>
                  <a:srgbClr val="555555"/>
                </a:solidFill>
                <a:highlight>
                  <a:srgbClr val="FFFFFF"/>
                </a:highlight>
                <a:latin typeface="Roboto Mono"/>
                <a:ea typeface="Roboto Mono"/>
                <a:cs typeface="Roboto Mono"/>
                <a:sym typeface="Roboto Mono"/>
              </a:rPr>
              <a:t>.</a:t>
            </a:r>
            <a:r>
              <a:rPr lang="ru" sz="1600">
                <a:solidFill>
                  <a:srgbClr val="202020"/>
                </a:solidFill>
                <a:highlight>
                  <a:srgbClr val="FFFFFF"/>
                </a:highlight>
                <a:latin typeface="Roboto Mono"/>
                <a:ea typeface="Roboto Mono"/>
                <a:cs typeface="Roboto Mono"/>
                <a:sym typeface="Roboto Mono"/>
              </a:rPr>
              <a:t>name</a:t>
            </a:r>
            <a:endParaRPr sz="1600">
              <a:solidFill>
                <a:srgbClr val="202020"/>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0"/>
              </a:spcAft>
              <a:buNone/>
            </a:pPr>
            <a:r>
              <a:rPr lang="ru" sz="1600">
                <a:solidFill>
                  <a:srgbClr val="202020"/>
                </a:solidFill>
                <a:highlight>
                  <a:srgbClr val="FFFFFF"/>
                </a:highlight>
                <a:latin typeface="Roboto Mono"/>
                <a:ea typeface="Roboto Mono"/>
                <a:cs typeface="Roboto Mono"/>
                <a:sym typeface="Roboto Mono"/>
              </a:rPr>
              <a:t> </a:t>
            </a:r>
            <a:r>
              <a:rPr lang="ru" sz="1600">
                <a:solidFill>
                  <a:srgbClr val="555555"/>
                </a:solidFill>
                <a:highlight>
                  <a:srgbClr val="FFFFFF"/>
                </a:highlight>
                <a:latin typeface="Roboto Mono"/>
                <a:ea typeface="Roboto Mono"/>
                <a:cs typeface="Roboto Mono"/>
                <a:sym typeface="Roboto Mono"/>
              </a:rPr>
              <a:t>}</a:t>
            </a:r>
            <a:endParaRPr sz="1600">
              <a:solidFill>
                <a:srgbClr val="555555"/>
              </a:solidFill>
              <a:highlight>
                <a:srgbClr val="FFFFFF"/>
              </a:highlight>
              <a:latin typeface="Roboto Mono"/>
              <a:ea typeface="Roboto Mono"/>
              <a:cs typeface="Roboto Mono"/>
              <a:sym typeface="Roboto Mono"/>
            </a:endParaRPr>
          </a:p>
          <a:p>
            <a:pPr indent="0" lvl="0" marL="101600" marR="101600" rtl="0" algn="l">
              <a:lnSpc>
                <a:spcPct val="127500"/>
              </a:lnSpc>
              <a:spcBef>
                <a:spcPts val="1100"/>
              </a:spcBef>
              <a:spcAft>
                <a:spcPts val="1100"/>
              </a:spcAft>
              <a:buNone/>
            </a:pPr>
            <a:r>
              <a:rPr lang="ru" sz="1600">
                <a:solidFill>
                  <a:srgbClr val="555555"/>
                </a:solidFill>
                <a:highlight>
                  <a:srgbClr val="FFFFFF"/>
                </a:highlight>
                <a:latin typeface="Roboto Mono"/>
                <a:ea typeface="Roboto Mono"/>
                <a:cs typeface="Roboto Mono"/>
                <a:sym typeface="Roboto Mono"/>
              </a:rPr>
              <a:t>}</a:t>
            </a:r>
            <a:endParaRPr sz="1600">
              <a:solidFill>
                <a:srgbClr val="555555"/>
              </a:solidFill>
              <a:highlight>
                <a:srgbClr val="FFFFFF"/>
              </a:highlight>
              <a:latin typeface="Roboto Mono"/>
              <a:ea typeface="Roboto Mono"/>
              <a:cs typeface="Roboto Mono"/>
              <a:sym typeface="Roboto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Query</a:t>
            </a:r>
            <a:endParaRPr/>
          </a:p>
        </p:txBody>
      </p:sp>
      <p:sp>
        <p:nvSpPr>
          <p:cNvPr id="67" name="Google Shape;67;p15"/>
          <p:cNvSpPr txBox="1"/>
          <p:nvPr/>
        </p:nvSpPr>
        <p:spPr>
          <a:xfrm>
            <a:off x="311700" y="1017725"/>
            <a:ext cx="42603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a:t>
            </a:r>
            <a:endParaRPr/>
          </a:p>
          <a:p>
            <a:pPr indent="0" lvl="0" marL="0" rtl="0" algn="l">
              <a:spcBef>
                <a:spcPts val="0"/>
              </a:spcBef>
              <a:spcAft>
                <a:spcPts val="0"/>
              </a:spcAft>
              <a:buNone/>
            </a:pPr>
            <a:r>
              <a:rPr lang="ru"/>
              <a:t>  hero {</a:t>
            </a:r>
            <a:endParaRPr/>
          </a:p>
          <a:p>
            <a:pPr indent="0" lvl="0" marL="0" rtl="0" algn="l">
              <a:spcBef>
                <a:spcPts val="0"/>
              </a:spcBef>
              <a:spcAft>
                <a:spcPts val="0"/>
              </a:spcAft>
              <a:buNone/>
            </a:pPr>
            <a:r>
              <a:rPr lang="ru"/>
              <a:t>    name</a:t>
            </a:r>
            <a:endParaRPr/>
          </a:p>
          <a:p>
            <a:pPr indent="0" lvl="0" marL="0" rtl="0" algn="l">
              <a:spcBef>
                <a:spcPts val="0"/>
              </a:spcBef>
              <a:spcAft>
                <a:spcPts val="0"/>
              </a:spcAft>
              <a:buNone/>
            </a:pPr>
            <a:r>
              <a:rPr lang="ru"/>
              <a:t>    friends {</a:t>
            </a:r>
            <a:endParaRPr/>
          </a:p>
          <a:p>
            <a:pPr indent="0" lvl="0" marL="0" rtl="0" algn="l">
              <a:spcBef>
                <a:spcPts val="0"/>
              </a:spcBef>
              <a:spcAft>
                <a:spcPts val="0"/>
              </a:spcAft>
              <a:buNone/>
            </a:pPr>
            <a:r>
              <a:rPr lang="ru"/>
              <a:t>      name</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a:t>
            </a:r>
            <a:endParaRPr/>
          </a:p>
        </p:txBody>
      </p:sp>
      <p:sp>
        <p:nvSpPr>
          <p:cNvPr id="68" name="Google Shape;68;p15"/>
          <p:cNvSpPr txBox="1"/>
          <p:nvPr/>
        </p:nvSpPr>
        <p:spPr>
          <a:xfrm>
            <a:off x="4572000" y="1017725"/>
            <a:ext cx="42603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a:t>
            </a:r>
            <a:endParaRPr/>
          </a:p>
          <a:p>
            <a:pPr indent="0" lvl="0" marL="0" rtl="0" algn="l">
              <a:spcBef>
                <a:spcPts val="0"/>
              </a:spcBef>
              <a:spcAft>
                <a:spcPts val="0"/>
              </a:spcAft>
              <a:buNone/>
            </a:pPr>
            <a:r>
              <a:rPr lang="ru"/>
              <a:t>  "data": {</a:t>
            </a:r>
            <a:endParaRPr/>
          </a:p>
          <a:p>
            <a:pPr indent="0" lvl="0" marL="0" rtl="0" algn="l">
              <a:spcBef>
                <a:spcPts val="0"/>
              </a:spcBef>
              <a:spcAft>
                <a:spcPts val="0"/>
              </a:spcAft>
              <a:buNone/>
            </a:pPr>
            <a:r>
              <a:rPr lang="ru"/>
              <a:t>    "hero": {</a:t>
            </a:r>
            <a:endParaRPr/>
          </a:p>
          <a:p>
            <a:pPr indent="0" lvl="0" marL="0" rtl="0" algn="l">
              <a:spcBef>
                <a:spcPts val="0"/>
              </a:spcBef>
              <a:spcAft>
                <a:spcPts val="0"/>
              </a:spcAft>
              <a:buNone/>
            </a:pPr>
            <a:r>
              <a:rPr lang="ru"/>
              <a:t>      "name": "R2-D2",</a:t>
            </a:r>
            <a:endParaRPr/>
          </a:p>
          <a:p>
            <a:pPr indent="0" lvl="0" marL="0" rtl="0" algn="l">
              <a:spcBef>
                <a:spcPts val="0"/>
              </a:spcBef>
              <a:spcAft>
                <a:spcPts val="0"/>
              </a:spcAft>
              <a:buNone/>
            </a:pPr>
            <a:r>
              <a:rPr lang="ru"/>
              <a:t>      "friends": [</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"name": "Luke Skywalker"</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"name": "Han Solo"</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"name": "Leia Organa"</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Operation name</a:t>
            </a:r>
            <a:endParaRPr/>
          </a:p>
        </p:txBody>
      </p:sp>
      <p:sp>
        <p:nvSpPr>
          <p:cNvPr id="74" name="Google Shape;74;p16"/>
          <p:cNvSpPr txBox="1"/>
          <p:nvPr/>
        </p:nvSpPr>
        <p:spPr>
          <a:xfrm>
            <a:off x="311700" y="1017725"/>
            <a:ext cx="4260300" cy="37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query HeroNameAndFriends {</a:t>
            </a:r>
            <a:endParaRPr/>
          </a:p>
          <a:p>
            <a:pPr indent="0" lvl="0" marL="0" rtl="0" algn="l">
              <a:spcBef>
                <a:spcPts val="0"/>
              </a:spcBef>
              <a:spcAft>
                <a:spcPts val="0"/>
              </a:spcAft>
              <a:buNone/>
            </a:pPr>
            <a:r>
              <a:rPr lang="ru"/>
              <a:t>  hero {</a:t>
            </a:r>
            <a:endParaRPr/>
          </a:p>
          <a:p>
            <a:pPr indent="0" lvl="0" marL="0" rtl="0" algn="l">
              <a:spcBef>
                <a:spcPts val="0"/>
              </a:spcBef>
              <a:spcAft>
                <a:spcPts val="0"/>
              </a:spcAft>
              <a:buNone/>
            </a:pPr>
            <a:r>
              <a:rPr lang="ru"/>
              <a:t>    name</a:t>
            </a:r>
            <a:endParaRPr/>
          </a:p>
          <a:p>
            <a:pPr indent="0" lvl="0" marL="0" rtl="0" algn="l">
              <a:spcBef>
                <a:spcPts val="0"/>
              </a:spcBef>
              <a:spcAft>
                <a:spcPts val="0"/>
              </a:spcAft>
              <a:buNone/>
            </a:pPr>
            <a:r>
              <a:rPr lang="ru"/>
              <a:t>    friends {</a:t>
            </a:r>
            <a:endParaRPr/>
          </a:p>
          <a:p>
            <a:pPr indent="0" lvl="0" marL="0" rtl="0" algn="l">
              <a:spcBef>
                <a:spcPts val="0"/>
              </a:spcBef>
              <a:spcAft>
                <a:spcPts val="0"/>
              </a:spcAft>
              <a:buNone/>
            </a:pPr>
            <a:r>
              <a:rPr lang="ru"/>
              <a:t>      name</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a:t>
            </a:r>
            <a:endParaRPr/>
          </a:p>
        </p:txBody>
      </p:sp>
      <p:sp>
        <p:nvSpPr>
          <p:cNvPr id="75" name="Google Shape;75;p16"/>
          <p:cNvSpPr txBox="1"/>
          <p:nvPr/>
        </p:nvSpPr>
        <p:spPr>
          <a:xfrm>
            <a:off x="4572000" y="1017725"/>
            <a:ext cx="4260300" cy="41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a:t>
            </a:r>
            <a:endParaRPr/>
          </a:p>
          <a:p>
            <a:pPr indent="0" lvl="0" marL="0" rtl="0" algn="l">
              <a:spcBef>
                <a:spcPts val="0"/>
              </a:spcBef>
              <a:spcAft>
                <a:spcPts val="0"/>
              </a:spcAft>
              <a:buNone/>
            </a:pPr>
            <a:r>
              <a:rPr lang="ru"/>
              <a:t>  "data": {</a:t>
            </a:r>
            <a:endParaRPr/>
          </a:p>
          <a:p>
            <a:pPr indent="0" lvl="0" marL="0" rtl="0" algn="l">
              <a:spcBef>
                <a:spcPts val="0"/>
              </a:spcBef>
              <a:spcAft>
                <a:spcPts val="0"/>
              </a:spcAft>
              <a:buNone/>
            </a:pPr>
            <a:r>
              <a:rPr lang="ru"/>
              <a:t>    "hero": {</a:t>
            </a:r>
            <a:endParaRPr/>
          </a:p>
          <a:p>
            <a:pPr indent="0" lvl="0" marL="0" rtl="0" algn="l">
              <a:spcBef>
                <a:spcPts val="0"/>
              </a:spcBef>
              <a:spcAft>
                <a:spcPts val="0"/>
              </a:spcAft>
              <a:buNone/>
            </a:pPr>
            <a:r>
              <a:rPr lang="ru"/>
              <a:t>      "name": "R2-D2",</a:t>
            </a:r>
            <a:endParaRPr/>
          </a:p>
          <a:p>
            <a:pPr indent="0" lvl="0" marL="0" rtl="0" algn="l">
              <a:spcBef>
                <a:spcPts val="0"/>
              </a:spcBef>
              <a:spcAft>
                <a:spcPts val="0"/>
              </a:spcAft>
              <a:buNone/>
            </a:pPr>
            <a:r>
              <a:rPr lang="ru"/>
              <a:t>      "friends": [</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"name": "Luke Skywalker"</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"name": "Han Solo"</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"name": "Leia Organa"</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Arguments</a:t>
            </a:r>
            <a:endParaRPr/>
          </a:p>
        </p:txBody>
      </p:sp>
      <p:sp>
        <p:nvSpPr>
          <p:cNvPr id="81" name="Google Shape;81;p17"/>
          <p:cNvSpPr txBox="1"/>
          <p:nvPr/>
        </p:nvSpPr>
        <p:spPr>
          <a:xfrm>
            <a:off x="311700" y="1071750"/>
            <a:ext cx="4260300" cy="4071600"/>
          </a:xfrm>
          <a:prstGeom prst="rect">
            <a:avLst/>
          </a:prstGeom>
          <a:noFill/>
          <a:ln>
            <a:noFill/>
          </a:ln>
        </p:spPr>
        <p:txBody>
          <a:bodyPr anchorCtr="0" anchor="t" bIns="91425" lIns="91425" spcFirstLastPara="1" rIns="91425" wrap="square" tIns="91425">
            <a:noAutofit/>
          </a:bodyPr>
          <a:lstStyle/>
          <a:p>
            <a:pPr indent="0" lvl="0" marL="38100" marR="38100" rtl="0" algn="l">
              <a:lnSpc>
                <a:spcPct val="115000"/>
              </a:lnSpc>
              <a:spcBef>
                <a:spcPts val="0"/>
              </a:spcBef>
              <a:spcAft>
                <a:spcPts val="0"/>
              </a:spcAft>
              <a:buNone/>
            </a:pPr>
            <a:r>
              <a:rPr lang="ru">
                <a:solidFill>
                  <a:srgbClr val="555555"/>
                </a:solidFill>
                <a:highlight>
                  <a:srgbClr val="FFFFFF"/>
                </a:highlight>
              </a:rPr>
              <a:t>{</a:t>
            </a:r>
            <a:endParaRPr>
              <a:solidFill>
                <a:srgbClr val="555555"/>
              </a:solidFill>
              <a:highlight>
                <a:srgbClr val="FFFFFF"/>
              </a:highlight>
            </a:endParaRPr>
          </a:p>
          <a:p>
            <a:pPr indent="0" lvl="0" marL="38100" marR="38100" rtl="0" algn="l">
              <a:lnSpc>
                <a:spcPct val="115000"/>
              </a:lnSpc>
              <a:spcBef>
                <a:spcPts val="0"/>
              </a:spcBef>
              <a:spcAft>
                <a:spcPts val="0"/>
              </a:spcAft>
              <a:buNone/>
            </a:pPr>
            <a:r>
              <a:rPr lang="ru">
                <a:solidFill>
                  <a:srgbClr val="202020"/>
                </a:solidFill>
                <a:highlight>
                  <a:srgbClr val="FFFFFF"/>
                </a:highlight>
              </a:rPr>
              <a:t> </a:t>
            </a:r>
            <a:r>
              <a:rPr lang="ru">
                <a:solidFill>
                  <a:srgbClr val="1F61A0"/>
                </a:solidFill>
                <a:highlight>
                  <a:srgbClr val="FFFFFF"/>
                </a:highlight>
              </a:rPr>
              <a:t>human</a:t>
            </a:r>
            <a:r>
              <a:rPr lang="ru">
                <a:solidFill>
                  <a:srgbClr val="555555"/>
                </a:solidFill>
                <a:highlight>
                  <a:srgbClr val="FFFFFF"/>
                </a:highlight>
              </a:rPr>
              <a:t>(</a:t>
            </a:r>
            <a:r>
              <a:rPr lang="ru">
                <a:solidFill>
                  <a:srgbClr val="8B2BB9"/>
                </a:solidFill>
                <a:highlight>
                  <a:srgbClr val="FFFFFF"/>
                </a:highlight>
              </a:rPr>
              <a:t>id</a:t>
            </a:r>
            <a:r>
              <a:rPr lang="ru">
                <a:solidFill>
                  <a:srgbClr val="555555"/>
                </a:solidFill>
                <a:highlight>
                  <a:srgbClr val="FFFFFF"/>
                </a:highlight>
              </a:rPr>
              <a:t>:</a:t>
            </a:r>
            <a:r>
              <a:rPr lang="ru">
                <a:solidFill>
                  <a:srgbClr val="202020"/>
                </a:solidFill>
                <a:highlight>
                  <a:srgbClr val="FFFFFF"/>
                </a:highlight>
              </a:rPr>
              <a:t> </a:t>
            </a:r>
            <a:r>
              <a:rPr lang="ru">
                <a:solidFill>
                  <a:srgbClr val="D64292"/>
                </a:solidFill>
                <a:highlight>
                  <a:srgbClr val="FFFFFF"/>
                </a:highlight>
              </a:rPr>
              <a:t>"1000"</a:t>
            </a:r>
            <a:r>
              <a:rPr lang="ru">
                <a:solidFill>
                  <a:srgbClr val="555555"/>
                </a:solidFill>
                <a:highlight>
                  <a:srgbClr val="FFFFFF"/>
                </a:highlight>
              </a:rPr>
              <a:t>)</a:t>
            </a:r>
            <a:r>
              <a:rPr lang="ru">
                <a:solidFill>
                  <a:srgbClr val="202020"/>
                </a:solidFill>
                <a:highlight>
                  <a:srgbClr val="FFFFFF"/>
                </a:highlight>
              </a:rPr>
              <a:t> </a:t>
            </a:r>
            <a:r>
              <a:rPr lang="ru">
                <a:solidFill>
                  <a:srgbClr val="555555"/>
                </a:solidFill>
                <a:highlight>
                  <a:srgbClr val="FFFFFF"/>
                </a:highlight>
              </a:rPr>
              <a:t>{</a:t>
            </a:r>
            <a:endParaRPr>
              <a:solidFill>
                <a:srgbClr val="555555"/>
              </a:solidFill>
              <a:highlight>
                <a:srgbClr val="FFFFFF"/>
              </a:highlight>
            </a:endParaRPr>
          </a:p>
          <a:p>
            <a:pPr indent="0" lvl="0" marL="38100" marR="38100" rtl="0" algn="l">
              <a:lnSpc>
                <a:spcPct val="115000"/>
              </a:lnSpc>
              <a:spcBef>
                <a:spcPts val="0"/>
              </a:spcBef>
              <a:spcAft>
                <a:spcPts val="0"/>
              </a:spcAft>
              <a:buNone/>
            </a:pPr>
            <a:r>
              <a:rPr lang="ru">
                <a:solidFill>
                  <a:srgbClr val="202020"/>
                </a:solidFill>
                <a:highlight>
                  <a:srgbClr val="FFFFFF"/>
                </a:highlight>
              </a:rPr>
              <a:t>   </a:t>
            </a:r>
            <a:r>
              <a:rPr lang="ru">
                <a:solidFill>
                  <a:srgbClr val="1F61A0"/>
                </a:solidFill>
                <a:highlight>
                  <a:srgbClr val="FFFFFF"/>
                </a:highlight>
              </a:rPr>
              <a:t>name</a:t>
            </a:r>
            <a:endParaRPr>
              <a:solidFill>
                <a:srgbClr val="1F61A0"/>
              </a:solidFill>
              <a:highlight>
                <a:srgbClr val="FFFFFF"/>
              </a:highlight>
            </a:endParaRPr>
          </a:p>
          <a:p>
            <a:pPr indent="0" lvl="0" marL="38100" marR="38100" rtl="0" algn="l">
              <a:lnSpc>
                <a:spcPct val="115000"/>
              </a:lnSpc>
              <a:spcBef>
                <a:spcPts val="0"/>
              </a:spcBef>
              <a:spcAft>
                <a:spcPts val="0"/>
              </a:spcAft>
              <a:buNone/>
            </a:pPr>
            <a:r>
              <a:rPr lang="ru">
                <a:solidFill>
                  <a:srgbClr val="202020"/>
                </a:solidFill>
                <a:highlight>
                  <a:srgbClr val="FFFFFF"/>
                </a:highlight>
              </a:rPr>
              <a:t>   </a:t>
            </a:r>
            <a:r>
              <a:rPr lang="ru">
                <a:solidFill>
                  <a:srgbClr val="1F61A0"/>
                </a:solidFill>
                <a:highlight>
                  <a:srgbClr val="FFFFFF"/>
                </a:highlight>
              </a:rPr>
              <a:t>height(unit: FOOT)</a:t>
            </a:r>
            <a:endParaRPr>
              <a:solidFill>
                <a:srgbClr val="1F61A0"/>
              </a:solidFill>
              <a:highlight>
                <a:srgbClr val="FFFFFF"/>
              </a:highlight>
            </a:endParaRPr>
          </a:p>
          <a:p>
            <a:pPr indent="0" lvl="0" marL="38100" marR="38100" rtl="0" algn="l">
              <a:lnSpc>
                <a:spcPct val="115000"/>
              </a:lnSpc>
              <a:spcBef>
                <a:spcPts val="0"/>
              </a:spcBef>
              <a:spcAft>
                <a:spcPts val="0"/>
              </a:spcAft>
              <a:buNone/>
            </a:pPr>
            <a:r>
              <a:rPr lang="ru">
                <a:solidFill>
                  <a:srgbClr val="202020"/>
                </a:solidFill>
                <a:highlight>
                  <a:srgbClr val="FFFFFF"/>
                </a:highlight>
              </a:rPr>
              <a:t> </a:t>
            </a:r>
            <a:r>
              <a:rPr lang="ru">
                <a:solidFill>
                  <a:srgbClr val="555555"/>
                </a:solidFill>
                <a:highlight>
                  <a:srgbClr val="FFFFFF"/>
                </a:highlight>
              </a:rPr>
              <a:t>}</a:t>
            </a:r>
            <a:endParaRPr>
              <a:solidFill>
                <a:srgbClr val="555555"/>
              </a:solidFill>
              <a:highlight>
                <a:srgbClr val="FFFFFF"/>
              </a:highlight>
            </a:endParaRPr>
          </a:p>
          <a:p>
            <a:pPr indent="0" lvl="0" marL="38100" marR="38100" rtl="0" algn="l">
              <a:lnSpc>
                <a:spcPct val="115000"/>
              </a:lnSpc>
              <a:spcBef>
                <a:spcPts val="0"/>
              </a:spcBef>
              <a:spcAft>
                <a:spcPts val="0"/>
              </a:spcAft>
              <a:buNone/>
            </a:pPr>
            <a:r>
              <a:rPr lang="ru">
                <a:solidFill>
                  <a:srgbClr val="555555"/>
                </a:solidFill>
                <a:highlight>
                  <a:srgbClr val="FFFFFF"/>
                </a:highlight>
              </a:rPr>
              <a:t>}</a:t>
            </a:r>
            <a:endParaRPr>
              <a:solidFill>
                <a:srgbClr val="555555"/>
              </a:solidFill>
              <a:highlight>
                <a:srgbClr val="FFFFFF"/>
              </a:highlight>
            </a:endParaRPr>
          </a:p>
        </p:txBody>
      </p:sp>
      <p:sp>
        <p:nvSpPr>
          <p:cNvPr id="82" name="Google Shape;82;p17"/>
          <p:cNvSpPr txBox="1"/>
          <p:nvPr/>
        </p:nvSpPr>
        <p:spPr>
          <a:xfrm>
            <a:off x="4572000" y="1017725"/>
            <a:ext cx="4572000" cy="41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a:t>
            </a:r>
            <a:endParaRPr/>
          </a:p>
          <a:p>
            <a:pPr indent="0" lvl="0" marL="0" rtl="0" algn="l">
              <a:spcBef>
                <a:spcPts val="0"/>
              </a:spcBef>
              <a:spcAft>
                <a:spcPts val="0"/>
              </a:spcAft>
              <a:buNone/>
            </a:pPr>
            <a:r>
              <a:rPr lang="ru"/>
              <a:t>  "data": {</a:t>
            </a:r>
            <a:endParaRPr/>
          </a:p>
          <a:p>
            <a:pPr indent="0" lvl="0" marL="0" rtl="0" algn="l">
              <a:spcBef>
                <a:spcPts val="0"/>
              </a:spcBef>
              <a:spcAft>
                <a:spcPts val="0"/>
              </a:spcAft>
              <a:buNone/>
            </a:pPr>
            <a:r>
              <a:rPr lang="ru"/>
              <a:t>    "human": {</a:t>
            </a:r>
            <a:endParaRPr/>
          </a:p>
          <a:p>
            <a:pPr indent="0" lvl="0" marL="0" rtl="0" algn="l">
              <a:spcBef>
                <a:spcPts val="0"/>
              </a:spcBef>
              <a:spcAft>
                <a:spcPts val="0"/>
              </a:spcAft>
              <a:buNone/>
            </a:pPr>
            <a:r>
              <a:rPr lang="ru"/>
              <a:t>      "name": "Luke Skywalker",</a:t>
            </a:r>
            <a:endParaRPr/>
          </a:p>
          <a:p>
            <a:pPr indent="0" lvl="0" marL="0" rtl="0" algn="l">
              <a:spcBef>
                <a:spcPts val="0"/>
              </a:spcBef>
              <a:spcAft>
                <a:spcPts val="0"/>
              </a:spcAft>
              <a:buNone/>
            </a:pPr>
            <a:r>
              <a:rPr lang="ru"/>
              <a:t>      "height": </a:t>
            </a:r>
            <a:r>
              <a:rPr lang="ru"/>
              <a:t>5.6430448</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Aliases</a:t>
            </a:r>
            <a:endParaRPr/>
          </a:p>
        </p:txBody>
      </p:sp>
      <p:sp>
        <p:nvSpPr>
          <p:cNvPr id="88" name="Google Shape;88;p18"/>
          <p:cNvSpPr txBox="1"/>
          <p:nvPr/>
        </p:nvSpPr>
        <p:spPr>
          <a:xfrm>
            <a:off x="311700" y="1017725"/>
            <a:ext cx="4260300" cy="358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a:t>
            </a:r>
            <a:endParaRPr/>
          </a:p>
          <a:p>
            <a:pPr indent="0" lvl="0" marL="0" rtl="0" algn="l">
              <a:spcBef>
                <a:spcPts val="0"/>
              </a:spcBef>
              <a:spcAft>
                <a:spcPts val="0"/>
              </a:spcAft>
              <a:buNone/>
            </a:pPr>
            <a:r>
              <a:rPr lang="ru"/>
              <a:t>  empireHero: hero(episode: EMPIRE) {</a:t>
            </a:r>
            <a:endParaRPr/>
          </a:p>
          <a:p>
            <a:pPr indent="0" lvl="0" marL="0" rtl="0" algn="l">
              <a:spcBef>
                <a:spcPts val="0"/>
              </a:spcBef>
              <a:spcAft>
                <a:spcPts val="0"/>
              </a:spcAft>
              <a:buNone/>
            </a:pPr>
            <a:r>
              <a:rPr lang="ru"/>
              <a:t>    name</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jediHero: hero(episode: JEDI) {</a:t>
            </a:r>
            <a:endParaRPr/>
          </a:p>
          <a:p>
            <a:pPr indent="0" lvl="0" marL="0" rtl="0" algn="l">
              <a:spcBef>
                <a:spcPts val="0"/>
              </a:spcBef>
              <a:spcAft>
                <a:spcPts val="0"/>
              </a:spcAft>
              <a:buNone/>
            </a:pPr>
            <a:r>
              <a:rPr lang="ru"/>
              <a:t>    name</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a:t>
            </a:r>
            <a:endParaRPr/>
          </a:p>
        </p:txBody>
      </p:sp>
      <p:sp>
        <p:nvSpPr>
          <p:cNvPr id="89" name="Google Shape;89;p18"/>
          <p:cNvSpPr txBox="1"/>
          <p:nvPr/>
        </p:nvSpPr>
        <p:spPr>
          <a:xfrm>
            <a:off x="4572000" y="1071750"/>
            <a:ext cx="4260300" cy="35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a:t>
            </a:r>
            <a:endParaRPr/>
          </a:p>
          <a:p>
            <a:pPr indent="0" lvl="0" marL="0" rtl="0" algn="l">
              <a:spcBef>
                <a:spcPts val="0"/>
              </a:spcBef>
              <a:spcAft>
                <a:spcPts val="0"/>
              </a:spcAft>
              <a:buNone/>
            </a:pPr>
            <a:r>
              <a:rPr lang="ru"/>
              <a:t>  "data": {</a:t>
            </a:r>
            <a:endParaRPr/>
          </a:p>
          <a:p>
            <a:pPr indent="0" lvl="0" marL="0" rtl="0" algn="l">
              <a:spcBef>
                <a:spcPts val="0"/>
              </a:spcBef>
              <a:spcAft>
                <a:spcPts val="0"/>
              </a:spcAft>
              <a:buNone/>
            </a:pPr>
            <a:r>
              <a:rPr lang="ru"/>
              <a:t>    "empireHero": {</a:t>
            </a:r>
            <a:endParaRPr/>
          </a:p>
          <a:p>
            <a:pPr indent="0" lvl="0" marL="0" rtl="0" algn="l">
              <a:spcBef>
                <a:spcPts val="0"/>
              </a:spcBef>
              <a:spcAft>
                <a:spcPts val="0"/>
              </a:spcAft>
              <a:buNone/>
            </a:pPr>
            <a:r>
              <a:rPr lang="ru"/>
              <a:t>      "name": "Luke Skywalker"</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"jediHero": {</a:t>
            </a:r>
            <a:endParaRPr/>
          </a:p>
          <a:p>
            <a:pPr indent="0" lvl="0" marL="0" rtl="0" algn="l">
              <a:spcBef>
                <a:spcPts val="0"/>
              </a:spcBef>
              <a:spcAft>
                <a:spcPts val="0"/>
              </a:spcAft>
              <a:buNone/>
            </a:pPr>
            <a:r>
              <a:rPr lang="ru"/>
              <a:t>      "name": "R2-D2"</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Fragments</a:t>
            </a:r>
            <a:endParaRPr/>
          </a:p>
        </p:txBody>
      </p:sp>
      <p:sp>
        <p:nvSpPr>
          <p:cNvPr id="95" name="Google Shape;95;p19"/>
          <p:cNvSpPr txBox="1"/>
          <p:nvPr/>
        </p:nvSpPr>
        <p:spPr>
          <a:xfrm>
            <a:off x="311700" y="1071750"/>
            <a:ext cx="4260300" cy="40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a:t>
            </a:r>
            <a:endParaRPr/>
          </a:p>
          <a:p>
            <a:pPr indent="0" lvl="0" marL="0" rtl="0" algn="l">
              <a:spcBef>
                <a:spcPts val="0"/>
              </a:spcBef>
              <a:spcAft>
                <a:spcPts val="0"/>
              </a:spcAft>
              <a:buNone/>
            </a:pPr>
            <a:r>
              <a:rPr lang="ru"/>
              <a:t>  leftComparison: hero(episode: EMPIRE) {</a:t>
            </a:r>
            <a:endParaRPr/>
          </a:p>
          <a:p>
            <a:pPr indent="0" lvl="0" marL="0" rtl="0" algn="l">
              <a:spcBef>
                <a:spcPts val="0"/>
              </a:spcBef>
              <a:spcAft>
                <a:spcPts val="0"/>
              </a:spcAft>
              <a:buNone/>
            </a:pPr>
            <a:r>
              <a:rPr lang="ru"/>
              <a:t>    ...comparisonFields</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rightComparison: hero(episode: JEDI) {</a:t>
            </a:r>
            <a:endParaRPr/>
          </a:p>
          <a:p>
            <a:pPr indent="0" lvl="0" marL="0" rtl="0" algn="l">
              <a:spcBef>
                <a:spcPts val="0"/>
              </a:spcBef>
              <a:spcAft>
                <a:spcPts val="0"/>
              </a:spcAft>
              <a:buNone/>
            </a:pPr>
            <a:r>
              <a:rPr lang="ru"/>
              <a:t>    ...comparisonFields</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fragment comparisonFields on Character {</a:t>
            </a:r>
            <a:endParaRPr/>
          </a:p>
          <a:p>
            <a:pPr indent="0" lvl="0" marL="0" rtl="0" algn="l">
              <a:spcBef>
                <a:spcPts val="0"/>
              </a:spcBef>
              <a:spcAft>
                <a:spcPts val="0"/>
              </a:spcAft>
              <a:buNone/>
            </a:pPr>
            <a:r>
              <a:rPr lang="ru"/>
              <a:t>  name</a:t>
            </a:r>
            <a:endParaRPr/>
          </a:p>
          <a:p>
            <a:pPr indent="0" lvl="0" marL="0" rtl="0" algn="l">
              <a:spcBef>
                <a:spcPts val="0"/>
              </a:spcBef>
              <a:spcAft>
                <a:spcPts val="0"/>
              </a:spcAft>
              <a:buNone/>
            </a:pPr>
            <a:r>
              <a:rPr lang="ru"/>
              <a:t>  appearsIn</a:t>
            </a:r>
            <a:endParaRPr/>
          </a:p>
          <a:p>
            <a:pPr indent="0" lvl="0" marL="0" rtl="0" algn="l">
              <a:spcBef>
                <a:spcPts val="0"/>
              </a:spcBef>
              <a:spcAft>
                <a:spcPts val="0"/>
              </a:spcAft>
              <a:buNone/>
            </a:pPr>
            <a:r>
              <a:rPr lang="ru"/>
              <a:t>  friends {</a:t>
            </a:r>
            <a:endParaRPr/>
          </a:p>
          <a:p>
            <a:pPr indent="0" lvl="0" marL="0" rtl="0" algn="l">
              <a:spcBef>
                <a:spcPts val="0"/>
              </a:spcBef>
              <a:spcAft>
                <a:spcPts val="0"/>
              </a:spcAft>
              <a:buNone/>
            </a:pPr>
            <a:r>
              <a:rPr lang="ru"/>
              <a:t>    name</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a:t>
            </a:r>
            <a:endParaRPr/>
          </a:p>
        </p:txBody>
      </p:sp>
      <p:sp>
        <p:nvSpPr>
          <p:cNvPr id="96" name="Google Shape;96;p19"/>
          <p:cNvSpPr txBox="1"/>
          <p:nvPr/>
        </p:nvSpPr>
        <p:spPr>
          <a:xfrm>
            <a:off x="4572000" y="1017725"/>
            <a:ext cx="4260300" cy="41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a:t>
            </a:r>
            <a:endParaRPr/>
          </a:p>
          <a:p>
            <a:pPr indent="0" lvl="0" marL="0" rtl="0" algn="l">
              <a:spcBef>
                <a:spcPts val="0"/>
              </a:spcBef>
              <a:spcAft>
                <a:spcPts val="0"/>
              </a:spcAft>
              <a:buNone/>
            </a:pPr>
            <a:r>
              <a:rPr lang="ru"/>
              <a:t>  "data": {</a:t>
            </a:r>
            <a:endParaRPr/>
          </a:p>
          <a:p>
            <a:pPr indent="0" lvl="0" marL="0" rtl="0" algn="l">
              <a:spcBef>
                <a:spcPts val="0"/>
              </a:spcBef>
              <a:spcAft>
                <a:spcPts val="0"/>
              </a:spcAft>
              <a:buNone/>
            </a:pPr>
            <a:r>
              <a:rPr lang="ru"/>
              <a:t>    "leftComparison": {</a:t>
            </a:r>
            <a:endParaRPr/>
          </a:p>
          <a:p>
            <a:pPr indent="0" lvl="0" marL="0" rtl="0" algn="l">
              <a:spcBef>
                <a:spcPts val="0"/>
              </a:spcBef>
              <a:spcAft>
                <a:spcPts val="0"/>
              </a:spcAft>
              <a:buNone/>
            </a:pPr>
            <a:r>
              <a:rPr lang="ru"/>
              <a:t>      "name": "Luke Skywalker",</a:t>
            </a:r>
            <a:endParaRPr/>
          </a:p>
          <a:p>
            <a:pPr indent="0" lvl="0" marL="0" rtl="0" algn="l">
              <a:spcBef>
                <a:spcPts val="0"/>
              </a:spcBef>
              <a:spcAft>
                <a:spcPts val="0"/>
              </a:spcAft>
              <a:buNone/>
            </a:pPr>
            <a:r>
              <a:rPr lang="ru"/>
              <a:t>      "appearsIn": [...],</a:t>
            </a:r>
            <a:endParaRPr/>
          </a:p>
          <a:p>
            <a:pPr indent="0" lvl="0" marL="0" rtl="0" algn="l">
              <a:spcBef>
                <a:spcPts val="0"/>
              </a:spcBef>
              <a:spcAft>
                <a:spcPts val="0"/>
              </a:spcAft>
              <a:buNone/>
            </a:pPr>
            <a:r>
              <a:rPr lang="ru"/>
              <a:t>      "friends": [...]</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"rightComparison": {</a:t>
            </a:r>
            <a:endParaRPr/>
          </a:p>
          <a:p>
            <a:pPr indent="0" lvl="0" marL="0" rtl="0" algn="l">
              <a:spcBef>
                <a:spcPts val="0"/>
              </a:spcBef>
              <a:spcAft>
                <a:spcPts val="0"/>
              </a:spcAft>
              <a:buNone/>
            </a:pPr>
            <a:r>
              <a:rPr lang="ru"/>
              <a:t>      "name": "R2-D2",</a:t>
            </a:r>
            <a:endParaRPr/>
          </a:p>
          <a:p>
            <a:pPr indent="0" lvl="0" marL="0" rtl="0" algn="l">
              <a:spcBef>
                <a:spcPts val="0"/>
              </a:spcBef>
              <a:spcAft>
                <a:spcPts val="0"/>
              </a:spcAft>
              <a:buNone/>
            </a:pPr>
            <a:r>
              <a:rPr lang="ru"/>
              <a:t>      "appearsIn": [...],</a:t>
            </a:r>
            <a:endParaRPr/>
          </a:p>
          <a:p>
            <a:pPr indent="0" lvl="0" marL="0" rtl="0" algn="l">
              <a:spcBef>
                <a:spcPts val="0"/>
              </a:spcBef>
              <a:spcAft>
                <a:spcPts val="0"/>
              </a:spcAft>
              <a:buNone/>
            </a:pPr>
            <a:r>
              <a:rPr lang="ru"/>
              <a:t>      "friends": [...]</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V</a:t>
            </a:r>
            <a:r>
              <a:rPr lang="ru"/>
              <a:t>ariables</a:t>
            </a:r>
            <a:endParaRPr/>
          </a:p>
        </p:txBody>
      </p:sp>
      <p:sp>
        <p:nvSpPr>
          <p:cNvPr id="102" name="Google Shape;102;p20"/>
          <p:cNvSpPr txBox="1"/>
          <p:nvPr/>
        </p:nvSpPr>
        <p:spPr>
          <a:xfrm>
            <a:off x="311700" y="1017725"/>
            <a:ext cx="8832300" cy="3063900"/>
          </a:xfrm>
          <a:prstGeom prst="rect">
            <a:avLst/>
          </a:prstGeom>
          <a:noFill/>
          <a:ln>
            <a:noFill/>
          </a:ln>
        </p:spPr>
        <p:txBody>
          <a:bodyPr anchorCtr="0" anchor="t" bIns="91425" lIns="91425" spcFirstLastPara="1" rIns="91425" wrap="square" tIns="91425">
            <a:noAutofit/>
          </a:bodyPr>
          <a:lstStyle/>
          <a:p>
            <a:pPr indent="0" lvl="0" marL="101600" marR="101600" rtl="0" algn="l">
              <a:lnSpc>
                <a:spcPct val="100000"/>
              </a:lnSpc>
              <a:spcBef>
                <a:spcPts val="1100"/>
              </a:spcBef>
              <a:spcAft>
                <a:spcPts val="0"/>
              </a:spcAft>
              <a:buNone/>
            </a:pPr>
            <a:r>
              <a:rPr lang="ru">
                <a:solidFill>
                  <a:srgbClr val="B11A04"/>
                </a:solidFill>
                <a:highlight>
                  <a:srgbClr val="FFFFFF"/>
                </a:highlight>
                <a:latin typeface="Roboto Mono"/>
                <a:ea typeface="Roboto Mono"/>
                <a:cs typeface="Roboto Mono"/>
                <a:sym typeface="Roboto Mono"/>
              </a:rPr>
              <a:t>query</a:t>
            </a:r>
            <a:r>
              <a:rPr lang="ru">
                <a:solidFill>
                  <a:srgbClr val="202020"/>
                </a:solidFill>
                <a:highlight>
                  <a:srgbClr val="FFFFFF"/>
                </a:highlight>
                <a:latin typeface="Roboto Mono"/>
                <a:ea typeface="Roboto Mono"/>
                <a:cs typeface="Roboto Mono"/>
                <a:sym typeface="Roboto Mono"/>
              </a:rPr>
              <a:t> HeroNameAndFriends</a:t>
            </a:r>
            <a:r>
              <a:rPr lang="ru">
                <a:solidFill>
                  <a:srgbClr val="555555"/>
                </a:solidFill>
                <a:highlight>
                  <a:srgbClr val="FFFFFF"/>
                </a:highlight>
                <a:latin typeface="Roboto Mono"/>
                <a:ea typeface="Roboto Mono"/>
                <a:cs typeface="Roboto Mono"/>
                <a:sym typeface="Roboto Mono"/>
              </a:rPr>
              <a:t>(</a:t>
            </a:r>
            <a:r>
              <a:rPr lang="ru">
                <a:solidFill>
                  <a:srgbClr val="397D13"/>
                </a:solidFill>
                <a:highlight>
                  <a:srgbClr val="FFFFFF"/>
                </a:highlight>
                <a:latin typeface="Roboto Mono"/>
                <a:ea typeface="Roboto Mono"/>
                <a:cs typeface="Roboto Mono"/>
                <a:sym typeface="Roboto Mono"/>
              </a:rPr>
              <a:t>$episode</a:t>
            </a:r>
            <a:r>
              <a:rPr lang="ru">
                <a:solidFill>
                  <a:srgbClr val="555555"/>
                </a:solidFill>
                <a:highlight>
                  <a:srgbClr val="FFFFFF"/>
                </a:highlight>
                <a:latin typeface="Roboto Mono"/>
                <a:ea typeface="Roboto Mono"/>
                <a:cs typeface="Roboto Mono"/>
                <a:sym typeface="Roboto Mono"/>
              </a:rPr>
              <a:t>:</a:t>
            </a:r>
            <a:r>
              <a:rPr lang="ru">
                <a:solidFill>
                  <a:srgbClr val="202020"/>
                </a:solidFill>
                <a:highlight>
                  <a:srgbClr val="FFFFFF"/>
                </a:highlight>
                <a:latin typeface="Roboto Mono"/>
                <a:ea typeface="Roboto Mono"/>
                <a:cs typeface="Roboto Mono"/>
                <a:sym typeface="Roboto Mono"/>
              </a:rPr>
              <a:t> Episode = JEDI</a:t>
            </a:r>
            <a:r>
              <a:rPr lang="ru">
                <a:solidFill>
                  <a:srgbClr val="555555"/>
                </a:solidFill>
                <a:highlight>
                  <a:srgbClr val="FFFFFF"/>
                </a:highlight>
                <a:latin typeface="Roboto Mono"/>
                <a:ea typeface="Roboto Mono"/>
                <a:cs typeface="Roboto Mono"/>
                <a:sym typeface="Roboto Mono"/>
              </a:rPr>
              <a:t>)</a:t>
            </a:r>
            <a:r>
              <a:rPr lang="ru">
                <a:solidFill>
                  <a:srgbClr val="202020"/>
                </a:solidFill>
                <a:highlight>
                  <a:srgbClr val="FFFFFF"/>
                </a:highlight>
                <a:latin typeface="Roboto Mono"/>
                <a:ea typeface="Roboto Mono"/>
                <a:cs typeface="Roboto Mono"/>
                <a:sym typeface="Roboto Mono"/>
              </a:rPr>
              <a:t> </a:t>
            </a:r>
            <a:r>
              <a:rPr lang="ru">
                <a:solidFill>
                  <a:srgbClr val="555555"/>
                </a:solidFill>
                <a:highlight>
                  <a:srgbClr val="FFFFFF"/>
                </a:highlight>
                <a:latin typeface="Roboto Mono"/>
                <a:ea typeface="Roboto Mono"/>
                <a:cs typeface="Roboto Mono"/>
                <a:sym typeface="Roboto Mono"/>
              </a:rPr>
              <a:t>{</a:t>
            </a:r>
            <a:endParaRPr>
              <a:solidFill>
                <a:srgbClr val="555555"/>
              </a:solidFill>
              <a:highlight>
                <a:srgbClr val="FFFFFF"/>
              </a:highlight>
              <a:latin typeface="Roboto Mono"/>
              <a:ea typeface="Roboto Mono"/>
              <a:cs typeface="Roboto Mono"/>
              <a:sym typeface="Roboto Mono"/>
            </a:endParaRPr>
          </a:p>
          <a:p>
            <a:pPr indent="0" lvl="0" marL="101600" marR="101600" rtl="0" algn="l">
              <a:lnSpc>
                <a:spcPct val="100000"/>
              </a:lnSpc>
              <a:spcBef>
                <a:spcPts val="1100"/>
              </a:spcBef>
              <a:spcAft>
                <a:spcPts val="0"/>
              </a:spcAft>
              <a:buNone/>
            </a:pPr>
            <a:r>
              <a:rPr lang="ru">
                <a:solidFill>
                  <a:srgbClr val="202020"/>
                </a:solidFill>
                <a:highlight>
                  <a:srgbClr val="FFFFFF"/>
                </a:highlight>
                <a:latin typeface="Roboto Mono"/>
                <a:ea typeface="Roboto Mono"/>
                <a:cs typeface="Roboto Mono"/>
                <a:sym typeface="Roboto Mono"/>
              </a:rPr>
              <a:t> hero</a:t>
            </a:r>
            <a:r>
              <a:rPr lang="ru">
                <a:solidFill>
                  <a:srgbClr val="555555"/>
                </a:solidFill>
                <a:highlight>
                  <a:srgbClr val="FFFFFF"/>
                </a:highlight>
                <a:latin typeface="Roboto Mono"/>
                <a:ea typeface="Roboto Mono"/>
                <a:cs typeface="Roboto Mono"/>
                <a:sym typeface="Roboto Mono"/>
              </a:rPr>
              <a:t>(</a:t>
            </a:r>
            <a:r>
              <a:rPr lang="ru">
                <a:solidFill>
                  <a:srgbClr val="1F61A0"/>
                </a:solidFill>
                <a:highlight>
                  <a:srgbClr val="FFFFFF"/>
                </a:highlight>
                <a:latin typeface="Roboto Mono"/>
                <a:ea typeface="Roboto Mono"/>
                <a:cs typeface="Roboto Mono"/>
                <a:sym typeface="Roboto Mono"/>
              </a:rPr>
              <a:t>episode</a:t>
            </a:r>
            <a:r>
              <a:rPr lang="ru">
                <a:solidFill>
                  <a:srgbClr val="555555"/>
                </a:solidFill>
                <a:highlight>
                  <a:srgbClr val="FFFFFF"/>
                </a:highlight>
                <a:latin typeface="Roboto Mono"/>
                <a:ea typeface="Roboto Mono"/>
                <a:cs typeface="Roboto Mono"/>
                <a:sym typeface="Roboto Mono"/>
              </a:rPr>
              <a:t>:</a:t>
            </a:r>
            <a:r>
              <a:rPr lang="ru">
                <a:solidFill>
                  <a:srgbClr val="202020"/>
                </a:solidFill>
                <a:highlight>
                  <a:srgbClr val="FFFFFF"/>
                </a:highlight>
                <a:latin typeface="Roboto Mono"/>
                <a:ea typeface="Roboto Mono"/>
                <a:cs typeface="Roboto Mono"/>
                <a:sym typeface="Roboto Mono"/>
              </a:rPr>
              <a:t> </a:t>
            </a:r>
            <a:r>
              <a:rPr lang="ru">
                <a:solidFill>
                  <a:srgbClr val="397D13"/>
                </a:solidFill>
                <a:highlight>
                  <a:srgbClr val="FFFFFF"/>
                </a:highlight>
                <a:latin typeface="Roboto Mono"/>
                <a:ea typeface="Roboto Mono"/>
                <a:cs typeface="Roboto Mono"/>
                <a:sym typeface="Roboto Mono"/>
              </a:rPr>
              <a:t>$episode</a:t>
            </a:r>
            <a:r>
              <a:rPr lang="ru">
                <a:solidFill>
                  <a:srgbClr val="555555"/>
                </a:solidFill>
                <a:highlight>
                  <a:srgbClr val="FFFFFF"/>
                </a:highlight>
                <a:latin typeface="Roboto Mono"/>
                <a:ea typeface="Roboto Mono"/>
                <a:cs typeface="Roboto Mono"/>
                <a:sym typeface="Roboto Mono"/>
              </a:rPr>
              <a:t>)</a:t>
            </a:r>
            <a:r>
              <a:rPr lang="ru">
                <a:solidFill>
                  <a:srgbClr val="202020"/>
                </a:solidFill>
                <a:highlight>
                  <a:srgbClr val="FFFFFF"/>
                </a:highlight>
                <a:latin typeface="Roboto Mono"/>
                <a:ea typeface="Roboto Mono"/>
                <a:cs typeface="Roboto Mono"/>
                <a:sym typeface="Roboto Mono"/>
              </a:rPr>
              <a:t> </a:t>
            </a:r>
            <a:r>
              <a:rPr lang="ru">
                <a:solidFill>
                  <a:srgbClr val="555555"/>
                </a:solidFill>
                <a:highlight>
                  <a:srgbClr val="FFFFFF"/>
                </a:highlight>
                <a:latin typeface="Roboto Mono"/>
                <a:ea typeface="Roboto Mono"/>
                <a:cs typeface="Roboto Mono"/>
                <a:sym typeface="Roboto Mono"/>
              </a:rPr>
              <a:t>{</a:t>
            </a:r>
            <a:endParaRPr>
              <a:solidFill>
                <a:srgbClr val="555555"/>
              </a:solidFill>
              <a:highlight>
                <a:srgbClr val="FFFFFF"/>
              </a:highlight>
              <a:latin typeface="Roboto Mono"/>
              <a:ea typeface="Roboto Mono"/>
              <a:cs typeface="Roboto Mono"/>
              <a:sym typeface="Roboto Mono"/>
            </a:endParaRPr>
          </a:p>
          <a:p>
            <a:pPr indent="0" lvl="0" marL="101600" marR="101600" rtl="0" algn="l">
              <a:lnSpc>
                <a:spcPct val="100000"/>
              </a:lnSpc>
              <a:spcBef>
                <a:spcPts val="1100"/>
              </a:spcBef>
              <a:spcAft>
                <a:spcPts val="0"/>
              </a:spcAft>
              <a:buNone/>
            </a:pPr>
            <a:r>
              <a:rPr lang="ru">
                <a:solidFill>
                  <a:srgbClr val="202020"/>
                </a:solidFill>
                <a:highlight>
                  <a:srgbClr val="FFFFFF"/>
                </a:highlight>
                <a:latin typeface="Roboto Mono"/>
                <a:ea typeface="Roboto Mono"/>
                <a:cs typeface="Roboto Mono"/>
                <a:sym typeface="Roboto Mono"/>
              </a:rPr>
              <a:t>   name</a:t>
            </a:r>
            <a:endParaRPr>
              <a:solidFill>
                <a:srgbClr val="202020"/>
              </a:solidFill>
              <a:highlight>
                <a:srgbClr val="FFFFFF"/>
              </a:highlight>
              <a:latin typeface="Roboto Mono"/>
              <a:ea typeface="Roboto Mono"/>
              <a:cs typeface="Roboto Mono"/>
              <a:sym typeface="Roboto Mono"/>
            </a:endParaRPr>
          </a:p>
          <a:p>
            <a:pPr indent="0" lvl="0" marL="101600" marR="101600" rtl="0" algn="l">
              <a:lnSpc>
                <a:spcPct val="100000"/>
              </a:lnSpc>
              <a:spcBef>
                <a:spcPts val="1100"/>
              </a:spcBef>
              <a:spcAft>
                <a:spcPts val="0"/>
              </a:spcAft>
              <a:buNone/>
            </a:pPr>
            <a:r>
              <a:rPr lang="ru">
                <a:solidFill>
                  <a:srgbClr val="202020"/>
                </a:solidFill>
                <a:highlight>
                  <a:srgbClr val="FFFFFF"/>
                </a:highlight>
                <a:latin typeface="Roboto Mono"/>
                <a:ea typeface="Roboto Mono"/>
                <a:cs typeface="Roboto Mono"/>
                <a:sym typeface="Roboto Mono"/>
              </a:rPr>
              <a:t>   friends </a:t>
            </a:r>
            <a:r>
              <a:rPr lang="ru">
                <a:solidFill>
                  <a:srgbClr val="555555"/>
                </a:solidFill>
                <a:highlight>
                  <a:srgbClr val="FFFFFF"/>
                </a:highlight>
                <a:latin typeface="Roboto Mono"/>
                <a:ea typeface="Roboto Mono"/>
                <a:cs typeface="Roboto Mono"/>
                <a:sym typeface="Roboto Mono"/>
              </a:rPr>
              <a:t>{</a:t>
            </a:r>
            <a:endParaRPr>
              <a:solidFill>
                <a:srgbClr val="555555"/>
              </a:solidFill>
              <a:highlight>
                <a:srgbClr val="FFFFFF"/>
              </a:highlight>
              <a:latin typeface="Roboto Mono"/>
              <a:ea typeface="Roboto Mono"/>
              <a:cs typeface="Roboto Mono"/>
              <a:sym typeface="Roboto Mono"/>
            </a:endParaRPr>
          </a:p>
          <a:p>
            <a:pPr indent="0" lvl="0" marL="101600" marR="101600" rtl="0" algn="l">
              <a:lnSpc>
                <a:spcPct val="100000"/>
              </a:lnSpc>
              <a:spcBef>
                <a:spcPts val="1100"/>
              </a:spcBef>
              <a:spcAft>
                <a:spcPts val="0"/>
              </a:spcAft>
              <a:buNone/>
            </a:pPr>
            <a:r>
              <a:rPr lang="ru">
                <a:solidFill>
                  <a:srgbClr val="202020"/>
                </a:solidFill>
                <a:highlight>
                  <a:srgbClr val="FFFFFF"/>
                </a:highlight>
                <a:latin typeface="Roboto Mono"/>
                <a:ea typeface="Roboto Mono"/>
                <a:cs typeface="Roboto Mono"/>
                <a:sym typeface="Roboto Mono"/>
              </a:rPr>
              <a:t>     name</a:t>
            </a:r>
            <a:endParaRPr>
              <a:solidFill>
                <a:srgbClr val="202020"/>
              </a:solidFill>
              <a:highlight>
                <a:srgbClr val="FFFFFF"/>
              </a:highlight>
              <a:latin typeface="Roboto Mono"/>
              <a:ea typeface="Roboto Mono"/>
              <a:cs typeface="Roboto Mono"/>
              <a:sym typeface="Roboto Mono"/>
            </a:endParaRPr>
          </a:p>
          <a:p>
            <a:pPr indent="0" lvl="0" marL="101600" marR="101600" rtl="0" algn="l">
              <a:lnSpc>
                <a:spcPct val="100000"/>
              </a:lnSpc>
              <a:spcBef>
                <a:spcPts val="1100"/>
              </a:spcBef>
              <a:spcAft>
                <a:spcPts val="0"/>
              </a:spcAft>
              <a:buNone/>
            </a:pPr>
            <a:r>
              <a:rPr lang="ru">
                <a:solidFill>
                  <a:srgbClr val="202020"/>
                </a:solidFill>
                <a:highlight>
                  <a:srgbClr val="FFFFFF"/>
                </a:highlight>
                <a:latin typeface="Roboto Mono"/>
                <a:ea typeface="Roboto Mono"/>
                <a:cs typeface="Roboto Mono"/>
                <a:sym typeface="Roboto Mono"/>
              </a:rPr>
              <a:t>   </a:t>
            </a:r>
            <a:r>
              <a:rPr lang="ru">
                <a:solidFill>
                  <a:srgbClr val="555555"/>
                </a:solidFill>
                <a:highlight>
                  <a:srgbClr val="FFFFFF"/>
                </a:highlight>
                <a:latin typeface="Roboto Mono"/>
                <a:ea typeface="Roboto Mono"/>
                <a:cs typeface="Roboto Mono"/>
                <a:sym typeface="Roboto Mono"/>
              </a:rPr>
              <a:t>}</a:t>
            </a:r>
            <a:endParaRPr>
              <a:solidFill>
                <a:srgbClr val="555555"/>
              </a:solidFill>
              <a:highlight>
                <a:srgbClr val="FFFFFF"/>
              </a:highlight>
              <a:latin typeface="Roboto Mono"/>
              <a:ea typeface="Roboto Mono"/>
              <a:cs typeface="Roboto Mono"/>
              <a:sym typeface="Roboto Mono"/>
            </a:endParaRPr>
          </a:p>
          <a:p>
            <a:pPr indent="0" lvl="0" marL="101600" marR="101600" rtl="0" algn="l">
              <a:lnSpc>
                <a:spcPct val="100000"/>
              </a:lnSpc>
              <a:spcBef>
                <a:spcPts val="1100"/>
              </a:spcBef>
              <a:spcAft>
                <a:spcPts val="0"/>
              </a:spcAft>
              <a:buNone/>
            </a:pPr>
            <a:r>
              <a:rPr lang="ru">
                <a:solidFill>
                  <a:srgbClr val="202020"/>
                </a:solidFill>
                <a:highlight>
                  <a:srgbClr val="FFFFFF"/>
                </a:highlight>
                <a:latin typeface="Roboto Mono"/>
                <a:ea typeface="Roboto Mono"/>
                <a:cs typeface="Roboto Mono"/>
                <a:sym typeface="Roboto Mono"/>
              </a:rPr>
              <a:t> </a:t>
            </a:r>
            <a:r>
              <a:rPr lang="ru">
                <a:solidFill>
                  <a:srgbClr val="555555"/>
                </a:solidFill>
                <a:highlight>
                  <a:srgbClr val="FFFFFF"/>
                </a:highlight>
                <a:latin typeface="Roboto Mono"/>
                <a:ea typeface="Roboto Mono"/>
                <a:cs typeface="Roboto Mono"/>
                <a:sym typeface="Roboto Mono"/>
              </a:rPr>
              <a:t>}</a:t>
            </a:r>
            <a:endParaRPr>
              <a:solidFill>
                <a:srgbClr val="555555"/>
              </a:solidFill>
              <a:highlight>
                <a:srgbClr val="FFFFFF"/>
              </a:highlight>
              <a:latin typeface="Roboto Mono"/>
              <a:ea typeface="Roboto Mono"/>
              <a:cs typeface="Roboto Mono"/>
              <a:sym typeface="Roboto Mono"/>
            </a:endParaRPr>
          </a:p>
          <a:p>
            <a:pPr indent="0" lvl="0" marL="101600" marR="101600" rtl="0" algn="l">
              <a:lnSpc>
                <a:spcPct val="100000"/>
              </a:lnSpc>
              <a:spcBef>
                <a:spcPts val="1100"/>
              </a:spcBef>
              <a:spcAft>
                <a:spcPts val="1100"/>
              </a:spcAft>
              <a:buNone/>
            </a:pPr>
            <a:r>
              <a:rPr lang="ru">
                <a:solidFill>
                  <a:srgbClr val="555555"/>
                </a:solidFill>
                <a:highlight>
                  <a:srgbClr val="FFFFFF"/>
                </a:highlight>
                <a:latin typeface="Roboto Mono"/>
                <a:ea typeface="Roboto Mono"/>
                <a:cs typeface="Roboto Mono"/>
                <a:sym typeface="Roboto Mono"/>
              </a:rPr>
              <a:t>}</a:t>
            </a:r>
            <a:endParaRPr>
              <a:solidFill>
                <a:srgbClr val="555555"/>
              </a:solidFill>
              <a:highlight>
                <a:srgbClr val="FFFFFF"/>
              </a:highlight>
              <a:latin typeface="Roboto Mono"/>
              <a:ea typeface="Roboto Mono"/>
              <a:cs typeface="Roboto Mono"/>
              <a:sym typeface="Roboto Mono"/>
            </a:endParaRPr>
          </a:p>
        </p:txBody>
      </p:sp>
      <p:sp>
        <p:nvSpPr>
          <p:cNvPr id="103" name="Google Shape;103;p20"/>
          <p:cNvSpPr txBox="1"/>
          <p:nvPr/>
        </p:nvSpPr>
        <p:spPr>
          <a:xfrm>
            <a:off x="455925" y="4081625"/>
            <a:ext cx="3000000" cy="10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a:t>
            </a:r>
            <a:endParaRPr/>
          </a:p>
          <a:p>
            <a:pPr indent="0" lvl="0" marL="0" rtl="0" algn="l">
              <a:spcBef>
                <a:spcPts val="0"/>
              </a:spcBef>
              <a:spcAft>
                <a:spcPts val="0"/>
              </a:spcAft>
              <a:buNone/>
            </a:pPr>
            <a:r>
              <a:rPr lang="ru"/>
              <a:t>  "episode": "JEDI"</a:t>
            </a:r>
            <a:endParaRPr/>
          </a:p>
          <a:p>
            <a:pPr indent="0" lvl="0" marL="0" rtl="0" algn="l">
              <a:spcBef>
                <a:spcPts val="0"/>
              </a:spcBef>
              <a:spcAft>
                <a:spcPts val="0"/>
              </a:spcAft>
              <a:buNone/>
            </a:pPr>
            <a:r>
              <a:rPr lang="ru"/>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Mutations</a:t>
            </a:r>
            <a:endParaRPr/>
          </a:p>
        </p:txBody>
      </p:sp>
      <p:sp>
        <p:nvSpPr>
          <p:cNvPr id="109" name="Google Shape;109;p21"/>
          <p:cNvSpPr txBox="1"/>
          <p:nvPr/>
        </p:nvSpPr>
        <p:spPr>
          <a:xfrm>
            <a:off x="311700" y="1071750"/>
            <a:ext cx="6507000" cy="16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mutation CreateReviewForEpisode($ep: Episode!, $review: ReviewInput!) {</a:t>
            </a:r>
            <a:endParaRPr/>
          </a:p>
          <a:p>
            <a:pPr indent="0" lvl="0" marL="0" rtl="0" algn="l">
              <a:spcBef>
                <a:spcPts val="0"/>
              </a:spcBef>
              <a:spcAft>
                <a:spcPts val="0"/>
              </a:spcAft>
              <a:buNone/>
            </a:pPr>
            <a:r>
              <a:rPr lang="ru"/>
              <a:t>  createReview(episode: $ep, review: $review) {</a:t>
            </a:r>
            <a:endParaRPr/>
          </a:p>
          <a:p>
            <a:pPr indent="0" lvl="0" marL="0" rtl="0" algn="l">
              <a:spcBef>
                <a:spcPts val="0"/>
              </a:spcBef>
              <a:spcAft>
                <a:spcPts val="0"/>
              </a:spcAft>
              <a:buNone/>
            </a:pPr>
            <a:r>
              <a:rPr lang="ru"/>
              <a:t>    stars</a:t>
            </a:r>
            <a:endParaRPr/>
          </a:p>
          <a:p>
            <a:pPr indent="0" lvl="0" marL="0" rtl="0" algn="l">
              <a:spcBef>
                <a:spcPts val="0"/>
              </a:spcBef>
              <a:spcAft>
                <a:spcPts val="0"/>
              </a:spcAft>
              <a:buNone/>
            </a:pPr>
            <a:r>
              <a:rPr lang="ru"/>
              <a:t>    commentary</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0" name="Google Shape;110;p21"/>
          <p:cNvSpPr txBox="1"/>
          <p:nvPr/>
        </p:nvSpPr>
        <p:spPr>
          <a:xfrm>
            <a:off x="394125" y="2719650"/>
            <a:ext cx="3000000" cy="24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a:t>
            </a:r>
            <a:endParaRPr/>
          </a:p>
          <a:p>
            <a:pPr indent="0" lvl="0" marL="0" rtl="0" algn="l">
              <a:spcBef>
                <a:spcPts val="0"/>
              </a:spcBef>
              <a:spcAft>
                <a:spcPts val="0"/>
              </a:spcAft>
              <a:buNone/>
            </a:pPr>
            <a:r>
              <a:rPr lang="ru"/>
              <a:t>  "ep": "JEDI",</a:t>
            </a:r>
            <a:endParaRPr/>
          </a:p>
          <a:p>
            <a:pPr indent="0" lvl="0" marL="0" rtl="0" algn="l">
              <a:spcBef>
                <a:spcPts val="0"/>
              </a:spcBef>
              <a:spcAft>
                <a:spcPts val="0"/>
              </a:spcAft>
              <a:buNone/>
            </a:pPr>
            <a:r>
              <a:rPr lang="ru"/>
              <a:t>  "review": {</a:t>
            </a:r>
            <a:endParaRPr/>
          </a:p>
          <a:p>
            <a:pPr indent="0" lvl="0" marL="0" rtl="0" algn="l">
              <a:spcBef>
                <a:spcPts val="0"/>
              </a:spcBef>
              <a:spcAft>
                <a:spcPts val="0"/>
              </a:spcAft>
              <a:buNone/>
            </a:pPr>
            <a:r>
              <a:rPr lang="ru"/>
              <a:t>    "stars": 5,</a:t>
            </a:r>
            <a:endParaRPr/>
          </a:p>
          <a:p>
            <a:pPr indent="0" lvl="0" marL="0" rtl="0" algn="l">
              <a:spcBef>
                <a:spcPts val="0"/>
              </a:spcBef>
              <a:spcAft>
                <a:spcPts val="0"/>
              </a:spcAft>
              <a:buNone/>
            </a:pPr>
            <a:r>
              <a:rPr lang="ru"/>
              <a:t>    "commentary": "This is a great movie!"</a:t>
            </a:r>
            <a:endParaRPr/>
          </a:p>
          <a:p>
            <a:pPr indent="0" lvl="0" marL="0" rtl="0" algn="l">
              <a:spcBef>
                <a:spcPts val="0"/>
              </a:spcBef>
              <a:spcAft>
                <a:spcPts val="0"/>
              </a:spcAft>
              <a:buNone/>
            </a:pPr>
            <a:r>
              <a:rPr lang="ru"/>
              <a:t>  }</a:t>
            </a:r>
            <a:endParaRPr/>
          </a:p>
          <a:p>
            <a:pPr indent="0" lvl="0" marL="0" rtl="0" algn="l">
              <a:spcBef>
                <a:spcPts val="0"/>
              </a:spcBef>
              <a:spcAft>
                <a:spcPts val="0"/>
              </a:spcAft>
              <a:buNone/>
            </a:pPr>
            <a:r>
              <a:rPr lang="ru"/>
              <a: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