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9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0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5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9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7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25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5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4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FEC8-773D-4FA3-8EDD-858050EB8A86}" type="datetimeFigureOut">
              <a:rPr lang="fr-FR" smtClean="0"/>
              <a:t>07/01/2015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5100-16B6-4C2C-BD73-A927D851DF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63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Reaction RMC-101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2842"/>
            <a:ext cx="9144000" cy="36495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dirty="0" err="1" smtClean="0"/>
              <a:t>N.Bourcey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6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9" y="178892"/>
            <a:ext cx="10515600" cy="788694"/>
          </a:xfrm>
        </p:spPr>
        <p:txBody>
          <a:bodyPr/>
          <a:lstStyle/>
          <a:p>
            <a:r>
              <a:rPr lang="en-GB" dirty="0" smtClean="0"/>
              <a:t>Instrumentation layout and heat cycle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7422" y="1209967"/>
            <a:ext cx="7360597" cy="5520448"/>
          </a:xfrm>
        </p:spPr>
      </p:pic>
      <p:sp>
        <p:nvSpPr>
          <p:cNvPr id="9" name="Rectangular Callout 8"/>
          <p:cNvSpPr/>
          <p:nvPr/>
        </p:nvSpPr>
        <p:spPr>
          <a:xfrm>
            <a:off x="6491568" y="1694730"/>
            <a:ext cx="521368" cy="238118"/>
          </a:xfrm>
          <a:prstGeom prst="wedgeRectCallout">
            <a:avLst>
              <a:gd name="adj1" fmla="val -16218"/>
              <a:gd name="adj2" fmla="val 7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tc19</a:t>
            </a:r>
            <a:endParaRPr lang="fr-FR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7236352" y="2114818"/>
            <a:ext cx="521368" cy="238118"/>
          </a:xfrm>
          <a:prstGeom prst="wedgeRectCallout">
            <a:avLst>
              <a:gd name="adj1" fmla="val -16218"/>
              <a:gd name="adj2" fmla="val 7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tc16</a:t>
            </a:r>
            <a:endParaRPr lang="fr-FR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565010" y="2949993"/>
            <a:ext cx="521368" cy="238118"/>
          </a:xfrm>
          <a:prstGeom prst="wedgeRectCallout">
            <a:avLst>
              <a:gd name="adj1" fmla="val -16218"/>
              <a:gd name="adj2" fmla="val 7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tc20</a:t>
            </a:r>
            <a:endParaRPr lang="fr-FR" sz="1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10916651" y="3639804"/>
            <a:ext cx="521368" cy="238118"/>
          </a:xfrm>
          <a:prstGeom prst="wedgeRectCallout">
            <a:avLst>
              <a:gd name="adj1" fmla="val -16218"/>
              <a:gd name="adj2" fmla="val 7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tc13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1" y="4115735"/>
            <a:ext cx="5203913" cy="2469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93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52" y="380736"/>
            <a:ext cx="931549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Problems occurs during the reaction of coil RMC_101;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During ramp to 400</a:t>
            </a:r>
            <a:r>
              <a:rPr lang="en-GB" dirty="0" smtClean="0">
                <a:cs typeface="Times New Roman" panose="02020603050405020304" pitchFamily="18" charset="0"/>
              </a:rPr>
              <a:t>°C, the fast cooling starts accidentally leading to the cool-down of the coil from 300</a:t>
            </a:r>
            <a:r>
              <a:rPr lang="en-GB" dirty="0" smtClean="0">
                <a:cs typeface="Times New Roman" panose="02020603050405020304" pitchFamily="18" charset="0"/>
              </a:rPr>
              <a:t>°C to 50°C in 38h. The coil was heated again up to 400°C and the dwell started.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>
                <a:cs typeface="Times New Roman" panose="02020603050405020304" pitchFamily="18" charset="0"/>
              </a:rPr>
              <a:t>During dwell at 650</a:t>
            </a:r>
            <a:r>
              <a:rPr lang="en-GB" dirty="0" smtClean="0">
                <a:cs typeface="Times New Roman" panose="02020603050405020304" pitchFamily="18" charset="0"/>
              </a:rPr>
              <a:t>°C, the furnace stops the program without any reason leading to a cool-down of the coil to 475°C in</a:t>
            </a:r>
            <a:r>
              <a:rPr lang="en-GB" dirty="0" smtClean="0">
                <a:cs typeface="Times New Roman" panose="02020603050405020304" pitchFamily="18" charset="0"/>
              </a:rPr>
              <a:t> 10h. </a:t>
            </a:r>
            <a:r>
              <a:rPr lang="en-GB" dirty="0" smtClean="0">
                <a:cs typeface="Times New Roman" panose="02020603050405020304" pitchFamily="18" charset="0"/>
              </a:rPr>
              <a:t>The coil was heated again up to 650°C and the dwell was restarted from where it stopped.</a:t>
            </a:r>
          </a:p>
          <a:p>
            <a:r>
              <a:rPr lang="en-GB" dirty="0" smtClean="0">
                <a:cs typeface="Times New Roman" panose="02020603050405020304" pitchFamily="18" charset="0"/>
              </a:rPr>
              <a:t>Duration of the plateau was 55h at 210</a:t>
            </a:r>
            <a:r>
              <a:rPr lang="en-GB" dirty="0" smtClean="0">
                <a:cs typeface="Times New Roman" panose="02020603050405020304" pitchFamily="18" charset="0"/>
              </a:rPr>
              <a:t>°C (expected 48h), 45h at 400°C (expected 48h) and 53h at 650°C (expected 50h)</a:t>
            </a:r>
          </a:p>
          <a:p>
            <a:r>
              <a:rPr lang="en-GB" dirty="0" smtClean="0">
                <a:cs typeface="Times New Roman" panose="02020603050405020304" pitchFamily="18" charset="0"/>
              </a:rPr>
              <a:t>Oxygen content in the retort increase during the furnace operation problems.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141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Reaction RMC-101</vt:lpstr>
      <vt:lpstr>Instrumentation layout and heat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Bourcey</dc:creator>
  <cp:lastModifiedBy>Nicolas Bourcey</cp:lastModifiedBy>
  <cp:revision>6</cp:revision>
  <dcterms:created xsi:type="dcterms:W3CDTF">2015-01-07T08:03:14Z</dcterms:created>
  <dcterms:modified xsi:type="dcterms:W3CDTF">2015-01-07T15:31:20Z</dcterms:modified>
</cp:coreProperties>
</file>