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63" r:id="rId6"/>
    <p:sldId id="262" r:id="rId7"/>
    <p:sldId id="264" r:id="rId8"/>
    <p:sldId id="265" r:id="rId9"/>
    <p:sldId id="266" r:id="rId10"/>
    <p:sldId id="261" r:id="rId11"/>
  </p:sldIdLst>
  <p:sldSz cx="24384000" cy="13716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0" y="3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Для перемещения страницы щёлкните мышью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AB4DBE5-C1D0-4F70-AD12-4CC8EC5FB20F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230080" y="-37440"/>
            <a:ext cx="19217520" cy="13715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fld id="{F4DDDC66-7090-43C4-A926-44D11D96FF54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fld id="{29E8AC71-B2FA-434C-8AAB-7F4699F534E4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fld id="{221D8315-77BC-4B1B-A9C2-E902FFF11F67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5000" b="0" strike="noStrike" spc="-1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7116120" y="6583260"/>
            <a:ext cx="13813477" cy="1457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b"/>
          <a:lstStyle/>
          <a:p>
            <a:pPr algn="just">
              <a:lnSpc>
                <a:spcPct val="100000"/>
              </a:lnSpc>
            </a:pPr>
            <a:r>
              <a:rPr lang="ru-RU" sz="4800" dirty="0">
                <a:solidFill>
                  <a:srgbClr val="002060"/>
                </a:solidFill>
              </a:rPr>
              <a:t>Разработка прототипа системы сбора данных и обработки сигналов, поступающих от въезда на парковку</a:t>
            </a:r>
            <a:endParaRPr lang="ru-RU" sz="166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116840" y="890640"/>
            <a:ext cx="9443160" cy="270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>
              <a:lnSpc>
                <a:spcPct val="100000"/>
              </a:lnSpc>
            </a:pPr>
            <a:r>
              <a:rPr lang="ru-RU" sz="42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Московский институт электроники и математики им. А.Н. Тихонова</a:t>
            </a:r>
            <a:endParaRPr lang="ru-RU" sz="4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4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42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Департамент электронной инженерии</a:t>
            </a:r>
            <a:endParaRPr lang="ru-RU" sz="42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116840" y="11895120"/>
            <a:ext cx="9443160" cy="569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Москва, 2019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28" name="Изображение"/>
          <p:cNvPicPr/>
          <p:nvPr/>
        </p:nvPicPr>
        <p:blipFill>
          <a:blip r:embed="rId2"/>
          <a:stretch/>
        </p:blipFill>
        <p:spPr>
          <a:xfrm>
            <a:off x="1221840" y="1330560"/>
            <a:ext cx="2735640" cy="2645280"/>
          </a:xfrm>
          <a:prstGeom prst="rect">
            <a:avLst/>
          </a:prstGeom>
          <a:ln w="12600"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7116120" y="9184710"/>
            <a:ext cx="9443160" cy="78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ru-RU" sz="42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Романенков Николай, МИВ191</a:t>
            </a:r>
          </a:p>
          <a:p>
            <a:r>
              <a:rPr lang="ru-RU" sz="4200" b="0" strike="noStrike" spc="-1" dirty="0">
                <a:solidFill>
                  <a:srgbClr val="253957"/>
                </a:solidFill>
                <a:latin typeface="Arial Narrow"/>
              </a:rPr>
              <a:t>Коноплева Анна</a:t>
            </a:r>
            <a:r>
              <a:rPr lang="ru-RU" sz="42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, МИВ191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438800" y="205908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759040" y="586080"/>
            <a:ext cx="19729800" cy="119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ru-RU" sz="72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Алгоритм работы</a:t>
            </a:r>
            <a:endParaRPr lang="ru-RU" sz="7200" b="0" strike="noStrike" spc="-1" dirty="0">
              <a:latin typeface="Arial"/>
            </a:endParaRPr>
          </a:p>
        </p:txBody>
      </p:sp>
      <p:pic>
        <p:nvPicPr>
          <p:cNvPr id="132" name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59055A-C4C2-4F39-8835-585C2BFC0A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33965" y="2745079"/>
            <a:ext cx="7916069" cy="9878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438800" y="205908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759040" y="586080"/>
            <a:ext cx="19729800" cy="119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ru-RU" sz="72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Система сбора данных с камеры</a:t>
            </a:r>
            <a:endParaRPr lang="ru-RU" sz="7200" b="0" strike="noStrike" spc="-1" dirty="0">
              <a:latin typeface="Arial"/>
            </a:endParaRPr>
          </a:p>
        </p:txBody>
      </p:sp>
      <p:pic>
        <p:nvPicPr>
          <p:cNvPr id="132" name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pic>
        <p:nvPicPr>
          <p:cNvPr id="7" name="Рисунок 6" descr="https://controleng.ru/wp-content/uploads/14_76_06-600x391.jpg">
            <a:extLst>
              <a:ext uri="{FF2B5EF4-FFF2-40B4-BE49-F238E27FC236}">
                <a16:creationId xmlns:a16="http://schemas.microsoft.com/office/drawing/2014/main" id="{A1D3EE96-D53F-4E7D-9923-EDB6AB2FBE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00" y="3675062"/>
            <a:ext cx="10086500" cy="70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EBF2D9-B9C6-43BF-B2C7-42DE72A0836F}"/>
              </a:ext>
            </a:extLst>
          </p:cNvPr>
          <p:cNvSpPr/>
          <p:nvPr/>
        </p:nvSpPr>
        <p:spPr>
          <a:xfrm>
            <a:off x="1438800" y="2314652"/>
            <a:ext cx="471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 IMAQ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Vision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RU" sz="48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4F64E5-A548-4996-A46E-00ED69994D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13233" r="58625" b="50593"/>
          <a:stretch/>
        </p:blipFill>
        <p:spPr>
          <a:xfrm>
            <a:off x="12400938" y="3675062"/>
            <a:ext cx="10544262" cy="688732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6DFEFB3-9E6D-4D4E-B293-C8FF6E69BDBB}"/>
              </a:ext>
            </a:extLst>
          </p:cNvPr>
          <p:cNvSpPr/>
          <p:nvPr/>
        </p:nvSpPr>
        <p:spPr>
          <a:xfrm>
            <a:off x="1438800" y="11241421"/>
            <a:ext cx="8118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IMAQdx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Open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Camera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VI</a:t>
            </a:r>
            <a:endParaRPr lang="ru-RU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8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438800" y="205908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759040" y="586080"/>
            <a:ext cx="19729800" cy="119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ru-RU" sz="72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Система сбора данных с камеры</a:t>
            </a:r>
            <a:endParaRPr lang="ru-RU" sz="7200" b="0" strike="noStrike" spc="-1" dirty="0">
              <a:latin typeface="Arial"/>
            </a:endParaRPr>
          </a:p>
        </p:txBody>
      </p:sp>
      <p:pic>
        <p:nvPicPr>
          <p:cNvPr id="132" name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4F64E5-A548-4996-A46E-00ED6999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13233" r="58625" b="50593"/>
          <a:stretch/>
        </p:blipFill>
        <p:spPr>
          <a:xfrm>
            <a:off x="12400938" y="2334859"/>
            <a:ext cx="10544262" cy="688732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7944A73-58BD-4447-AD56-EA0B870C7415}"/>
              </a:ext>
            </a:extLst>
          </p:cNvPr>
          <p:cNvSpPr/>
          <p:nvPr/>
        </p:nvSpPr>
        <p:spPr>
          <a:xfrm>
            <a:off x="1306112" y="2245098"/>
            <a:ext cx="882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IMAQdx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Configure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Grab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VI настраивает и запускает захват изображений или видео потока</a:t>
            </a:r>
            <a:endParaRPr lang="ru-RU" sz="4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64C1B2-AF0A-4831-A7A0-2A2D94398238}"/>
              </a:ext>
            </a:extLst>
          </p:cNvPr>
          <p:cNvSpPr/>
          <p:nvPr/>
        </p:nvSpPr>
        <p:spPr>
          <a:xfrm>
            <a:off x="1306112" y="4848576"/>
            <a:ext cx="10487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IMAQ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резервирет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в памяти компьютера место для временного хранения кадров изображения</a:t>
            </a:r>
            <a:endParaRPr lang="ru-RU" sz="4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3E76AE-DA09-4DE8-BF4C-0C5E6B20E929}"/>
              </a:ext>
            </a:extLst>
          </p:cNvPr>
          <p:cNvSpPr/>
          <p:nvPr/>
        </p:nvSpPr>
        <p:spPr>
          <a:xfrm>
            <a:off x="1226520" y="7536472"/>
            <a:ext cx="10293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IMAQdx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Snap2 осуществляет настройку, запуск, получение текущего изображение с камеры.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FC86F7-2517-4D30-8F7C-DD4F3CC2CA5C}"/>
              </a:ext>
            </a:extLst>
          </p:cNvPr>
          <p:cNvSpPr/>
          <p:nvPr/>
        </p:nvSpPr>
        <p:spPr>
          <a:xfrm>
            <a:off x="1226520" y="10082932"/>
            <a:ext cx="86392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IMAQ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Write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Image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Vision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Info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File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2 позволяет записать изображение в файл с расширением PNG</a:t>
            </a:r>
            <a:endParaRPr lang="ru-RU" sz="4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23F0E9-B39D-4C38-AB34-53BB44B05162}"/>
              </a:ext>
            </a:extLst>
          </p:cNvPr>
          <p:cNvSpPr/>
          <p:nvPr/>
        </p:nvSpPr>
        <p:spPr>
          <a:xfrm>
            <a:off x="11050693" y="10082932"/>
            <a:ext cx="13244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IMAQdx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Close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Camera</a:t>
            </a:r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VI останавливает процесс получения изображения, освобождает ресурсы, связанные с получением изображения, и закрывает сеанс выбранной камеры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805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438800" y="205908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759040" y="586080"/>
            <a:ext cx="19729800" cy="119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ru-RU" sz="7200" b="1" cap="all" spc="-1" dirty="0">
                <a:solidFill>
                  <a:srgbClr val="253957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Выделение объекта</a:t>
            </a:r>
          </a:p>
        </p:txBody>
      </p:sp>
      <p:pic>
        <p:nvPicPr>
          <p:cNvPr id="132" name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45CE41-F97D-4EB4-A9D9-A61C490BB5D3}"/>
              </a:ext>
            </a:extLst>
          </p:cNvPr>
          <p:cNvPicPr/>
          <p:nvPr/>
        </p:nvPicPr>
        <p:blipFill rotWithShape="1">
          <a:blip r:embed="rId3"/>
          <a:srcRect l="41379" t="20978" r="16595" b="27871"/>
          <a:stretch/>
        </p:blipFill>
        <p:spPr bwMode="auto">
          <a:xfrm>
            <a:off x="11044030" y="2332921"/>
            <a:ext cx="11901170" cy="98348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DA8C83-F14F-43F2-A3A8-3697B38D075E}"/>
              </a:ext>
            </a:extLst>
          </p:cNvPr>
          <p:cNvSpPr/>
          <p:nvPr/>
        </p:nvSpPr>
        <p:spPr>
          <a:xfrm>
            <a:off x="1386240" y="2361937"/>
            <a:ext cx="933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IMAQ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считываетфайл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 и дополнительная информация, сохраненная с изображением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C14183-A93B-4358-8F58-F5F312AF2782}"/>
              </a:ext>
            </a:extLst>
          </p:cNvPr>
          <p:cNvSpPr/>
          <p:nvPr/>
        </p:nvSpPr>
        <p:spPr>
          <a:xfrm>
            <a:off x="1412520" y="5678241"/>
            <a:ext cx="933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IMAQ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Clear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Overlay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очищает изображение от других наложенных на него изображений</a:t>
            </a:r>
            <a:endParaRPr lang="ru-RU" sz="4800" dirty="0">
              <a:solidFill>
                <a:srgbClr val="002060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3CF64E-B581-40F1-8217-EEED3E86A641}"/>
              </a:ext>
            </a:extLst>
          </p:cNvPr>
          <p:cNvSpPr/>
          <p:nvPr/>
        </p:nvSpPr>
        <p:spPr>
          <a:xfrm>
            <a:off x="1386240" y="8255881"/>
            <a:ext cx="9278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IMAQ </a:t>
            </a: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Setup Match Geometric Pattern 2 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Настройки для </a:t>
            </a: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Geometric Pattern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438800" y="205908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759040" y="586080"/>
            <a:ext cx="19729800" cy="119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ru-RU" sz="7200" b="1" cap="all" spc="-1" dirty="0">
                <a:solidFill>
                  <a:srgbClr val="253957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Выделение объекта</a:t>
            </a:r>
          </a:p>
        </p:txBody>
      </p:sp>
      <p:pic>
        <p:nvPicPr>
          <p:cNvPr id="132" name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45CE41-F97D-4EB4-A9D9-A61C490BB5D3}"/>
              </a:ext>
            </a:extLst>
          </p:cNvPr>
          <p:cNvPicPr/>
          <p:nvPr/>
        </p:nvPicPr>
        <p:blipFill rotWithShape="1">
          <a:blip r:embed="rId3"/>
          <a:srcRect l="41379" t="20978" r="16595" b="27871"/>
          <a:stretch/>
        </p:blipFill>
        <p:spPr bwMode="auto">
          <a:xfrm>
            <a:off x="11044030" y="2332921"/>
            <a:ext cx="11901170" cy="98348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A3609D-01F3-4B81-B3BB-D03C8B84823D}"/>
              </a:ext>
            </a:extLst>
          </p:cNvPr>
          <p:cNvSpPr/>
          <p:nvPr/>
        </p:nvSpPr>
        <p:spPr>
          <a:xfrm>
            <a:off x="1438800" y="2332921"/>
            <a:ext cx="935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IMAQ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Find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Pattern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4 производится поиск изображения шаблона на площади изображения, полученного с камеры (только восьмибитные изображения!)</a:t>
            </a:r>
            <a:endParaRPr lang="ru-RU" sz="4800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8278E60-4883-4747-9A61-771E4956B78F}"/>
              </a:ext>
            </a:extLst>
          </p:cNvPr>
          <p:cNvSpPr/>
          <p:nvPr/>
        </p:nvSpPr>
        <p:spPr>
          <a:xfrm>
            <a:off x="1438800" y="6392413"/>
            <a:ext cx="935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Overlay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Geometric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Pattern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Matching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Results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на изображении, полученном с камеры, выделяется область, соответствующая границам шаблона. (</a:t>
            </a: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Examples)</a:t>
            </a:r>
            <a:endParaRPr lang="ru-RU" sz="4800" dirty="0">
              <a:solidFill>
                <a:srgbClr val="00206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5728CD4-AB67-4F2E-99BB-60C9CE0D54A4}"/>
              </a:ext>
            </a:extLst>
          </p:cNvPr>
          <p:cNvSpPr/>
          <p:nvPr/>
        </p:nvSpPr>
        <p:spPr>
          <a:xfrm>
            <a:off x="1438800" y="10451905"/>
            <a:ext cx="935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IMAQ </a:t>
            </a:r>
            <a:r>
              <a:rPr lang="ru-RU" sz="4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Dispose</a:t>
            </a:r>
            <a:r>
              <a:rPr lang="ru-RU" sz="4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производится удаление изображения и освобождается пространство, которое оно занимает в памяти</a:t>
            </a:r>
            <a:endParaRPr lang="ru-RU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438800" y="205908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759040" y="586080"/>
            <a:ext cx="19729800" cy="119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ru-RU" sz="7200" b="1" cap="all" spc="-1" dirty="0">
                <a:solidFill>
                  <a:srgbClr val="253957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Передняя панель</a:t>
            </a:r>
          </a:p>
        </p:txBody>
      </p:sp>
      <p:pic>
        <p:nvPicPr>
          <p:cNvPr id="132" name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0FC996-065D-4A0B-9699-67A4625C3D8A}"/>
              </a:ext>
            </a:extLst>
          </p:cNvPr>
          <p:cNvPicPr/>
          <p:nvPr/>
        </p:nvPicPr>
        <p:blipFill rotWithShape="1">
          <a:blip r:embed="rId3"/>
          <a:srcRect l="5612" t="9407" r="26083" b="10775"/>
          <a:stretch/>
        </p:blipFill>
        <p:spPr bwMode="auto">
          <a:xfrm>
            <a:off x="1438800" y="2578099"/>
            <a:ext cx="21506400" cy="9817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53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Изображение"/>
          <p:cNvPicPr/>
          <p:nvPr/>
        </p:nvPicPr>
        <p:blipFill>
          <a:blip r:embed="rId2"/>
          <a:stretch/>
        </p:blipFill>
        <p:spPr>
          <a:xfrm>
            <a:off x="10594080" y="4920120"/>
            <a:ext cx="3195360" cy="308952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235</Words>
  <Application>Microsoft Office PowerPoint</Application>
  <PresentationFormat>Произвольный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Helvetica Light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Романенков</dc:creator>
  <cp:lastModifiedBy>Романенков</cp:lastModifiedBy>
  <cp:revision>5</cp:revision>
  <dcterms:modified xsi:type="dcterms:W3CDTF">2019-12-23T08:16:47Z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Романенков</dc:creator>
  <dc:description/>
  <dc:language>ru-RU</dc:language>
  <cp:lastModifiedBy/>
  <dcterms:modified xsi:type="dcterms:W3CDTF">2019-11-29T18:59:26Z</dcterms:modified>
  <cp:revision>66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