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504" autoAdjust="0"/>
  </p:normalViewPr>
  <p:slideViewPr>
    <p:cSldViewPr snapToGrid="0">
      <p:cViewPr>
        <p:scale>
          <a:sx n="100" d="100"/>
          <a:sy n="100" d="100"/>
        </p:scale>
        <p:origin x="1925"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66306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2616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83346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302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0834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1185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3C495-8D91-4383-9038-D956B68879E7}" type="datetimeFigureOut">
              <a:rPr lang="en-GB" smtClean="0"/>
              <a:t>24/08/2018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57872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3C495-8D91-4383-9038-D956B68879E7}" type="datetimeFigureOut">
              <a:rPr lang="en-GB" smtClean="0"/>
              <a:t>24/08/2018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47660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C495-8D91-4383-9038-D956B68879E7}" type="datetimeFigureOut">
              <a:rPr lang="en-GB" smtClean="0"/>
              <a:t>24/08/2018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3368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33070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8876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33C495-8D91-4383-9038-D956B68879E7}" type="datetimeFigureOut">
              <a:rPr lang="en-GB" smtClean="0"/>
              <a:t>24/08/2018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2A5CF9E-5493-40F8-BE8D-BDE638A8AD44}" type="slidenum">
              <a:rPr lang="en-GB" smtClean="0"/>
              <a:t>‹#›</a:t>
            </a:fld>
            <a:endParaRPr lang="en-GB"/>
          </a:p>
        </p:txBody>
      </p:sp>
    </p:spTree>
    <p:extLst>
      <p:ext uri="{BB962C8B-B14F-4D97-AF65-F5344CB8AC3E}">
        <p14:creationId xmlns:p14="http://schemas.microsoft.com/office/powerpoint/2010/main" val="726434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52">
            <a:extLst>
              <a:ext uri="{FF2B5EF4-FFF2-40B4-BE49-F238E27FC236}">
                <a16:creationId xmlns="" xmlns:a16="http://schemas.microsoft.com/office/drawing/2014/main" id="{9C3F1F1C-E7C2-47BC-A8DA-B4DB1F110259}"/>
              </a:ext>
            </a:extLst>
          </p:cNvPr>
          <p:cNvSpPr txBox="1"/>
          <p:nvPr/>
        </p:nvSpPr>
        <p:spPr>
          <a:xfrm>
            <a:off x="228534" y="2873948"/>
            <a:ext cx="1826284" cy="2677656"/>
          </a:xfrm>
          <a:prstGeom prst="rect">
            <a:avLst/>
          </a:prstGeom>
          <a:noFill/>
        </p:spPr>
        <p:txBody>
          <a:bodyPr wrap="square" rtlCol="0">
            <a:spAutoFit/>
          </a:bodyPr>
          <a:lstStyle/>
          <a:p>
            <a:r>
              <a:rPr lang="fr-FR" sz="1200" b="1" dirty="0">
                <a:solidFill>
                  <a:schemeClr val="tx2"/>
                </a:solidFill>
              </a:rPr>
              <a:t>Email</a:t>
            </a:r>
          </a:p>
          <a:p>
            <a:r>
              <a:rPr lang="fr-FR" sz="1050" dirty="0" smtClean="0"/>
              <a:t>romanetvin@eisti.eu</a:t>
            </a:r>
            <a:endParaRPr lang="fr-FR" sz="1050" dirty="0"/>
          </a:p>
          <a:p>
            <a:pPr>
              <a:lnSpc>
                <a:spcPct val="150000"/>
              </a:lnSpc>
            </a:pPr>
            <a:r>
              <a:rPr lang="fr-FR" sz="1200" b="1" dirty="0">
                <a:solidFill>
                  <a:schemeClr val="tx2"/>
                </a:solidFill>
              </a:rPr>
              <a:t>Téléphone</a:t>
            </a:r>
          </a:p>
          <a:p>
            <a:r>
              <a:rPr lang="fr-FR" sz="1050" dirty="0" smtClean="0"/>
              <a:t>+33(0)666579197</a:t>
            </a:r>
            <a:endParaRPr lang="fr-FR" sz="1050" dirty="0"/>
          </a:p>
          <a:p>
            <a:pPr>
              <a:lnSpc>
                <a:spcPct val="150000"/>
              </a:lnSpc>
            </a:pPr>
            <a:r>
              <a:rPr lang="fr-FR" sz="1200" b="1" dirty="0">
                <a:solidFill>
                  <a:schemeClr val="tx2"/>
                </a:solidFill>
              </a:rPr>
              <a:t>Adresse</a:t>
            </a:r>
          </a:p>
          <a:p>
            <a:r>
              <a:rPr lang="fr-FR" sz="1050" dirty="0" smtClean="0"/>
              <a:t>22 rue des Perdrix</a:t>
            </a:r>
            <a:endParaRPr lang="fr-FR" sz="1050" dirty="0"/>
          </a:p>
          <a:p>
            <a:r>
              <a:rPr lang="fr-FR" sz="1050" dirty="0"/>
              <a:t>95800 Courdimanche</a:t>
            </a:r>
          </a:p>
          <a:p>
            <a:pPr>
              <a:lnSpc>
                <a:spcPct val="150000"/>
              </a:lnSpc>
            </a:pPr>
            <a:r>
              <a:rPr lang="fr-FR" sz="1200" b="1" dirty="0">
                <a:solidFill>
                  <a:schemeClr val="tx2"/>
                </a:solidFill>
              </a:rPr>
              <a:t>Âge</a:t>
            </a:r>
          </a:p>
          <a:p>
            <a:r>
              <a:rPr lang="fr-FR" sz="1050" dirty="0"/>
              <a:t>23 </a:t>
            </a:r>
            <a:r>
              <a:rPr lang="fr-FR" sz="1050" dirty="0" smtClean="0"/>
              <a:t>ans</a:t>
            </a:r>
          </a:p>
          <a:p>
            <a:pPr>
              <a:lnSpc>
                <a:spcPct val="150000"/>
              </a:lnSpc>
            </a:pPr>
            <a:r>
              <a:rPr lang="fr-FR" sz="1200" b="1" dirty="0" smtClean="0">
                <a:solidFill>
                  <a:schemeClr val="tx2"/>
                </a:solidFill>
              </a:rPr>
              <a:t>Permis B</a:t>
            </a:r>
            <a:endParaRPr lang="fr-FR" sz="1200" b="1" dirty="0">
              <a:solidFill>
                <a:schemeClr val="tx2"/>
              </a:solidFill>
            </a:endParaRPr>
          </a:p>
          <a:p>
            <a:r>
              <a:rPr lang="fr-FR" sz="1050" dirty="0" smtClean="0"/>
              <a:t>Non véhiculé</a:t>
            </a:r>
            <a:endParaRPr lang="fr-FR" sz="1050" dirty="0"/>
          </a:p>
          <a:p>
            <a:endParaRPr lang="fr-FR" sz="1050" dirty="0"/>
          </a:p>
          <a:p>
            <a:endParaRPr lang="fr-FR" sz="1050" dirty="0"/>
          </a:p>
        </p:txBody>
      </p:sp>
      <p:sp>
        <p:nvSpPr>
          <p:cNvPr id="17" name="TextBox 16"/>
          <p:cNvSpPr txBox="1"/>
          <p:nvPr/>
        </p:nvSpPr>
        <p:spPr>
          <a:xfrm>
            <a:off x="2002712" y="550683"/>
            <a:ext cx="4771163" cy="954107"/>
          </a:xfrm>
          <a:prstGeom prst="rect">
            <a:avLst/>
          </a:prstGeom>
          <a:noFill/>
        </p:spPr>
        <p:txBody>
          <a:bodyPr wrap="square" rtlCol="0">
            <a:spAutoFit/>
          </a:bodyPr>
          <a:lstStyle/>
          <a:p>
            <a:pPr algn="ctr"/>
            <a:r>
              <a:rPr lang="fr-FR" sz="2400" spc="300" smtClean="0">
                <a:solidFill>
                  <a:schemeClr val="tx2"/>
                </a:solidFill>
                <a:latin typeface="Franklin Gothic Demi" panose="020B0703020102020204" pitchFamily="34" charset="0"/>
                <a:ea typeface="Tahoma" panose="020B0604030504040204" pitchFamily="34" charset="0"/>
                <a:cs typeface="Arial" panose="020B0604020202020204" pitchFamily="34" charset="0"/>
              </a:rPr>
              <a:t>VINCENT ROMANET</a:t>
            </a:r>
            <a:endParaRPr lang="fr-FR" sz="2400" spc="300" dirty="0">
              <a:solidFill>
                <a:schemeClr val="tx2"/>
              </a:solidFill>
              <a:latin typeface="Franklin Gothic Demi" panose="020B0703020102020204" pitchFamily="34" charset="0"/>
              <a:ea typeface="Tahoma" panose="020B0604030504040204" pitchFamily="34" charset="0"/>
              <a:cs typeface="Arial" panose="020B0604020202020204" pitchFamily="34" charset="0"/>
            </a:endParaRPr>
          </a:p>
          <a:p>
            <a:pPr algn="ctr"/>
            <a:r>
              <a:rPr lang="fr-FR" sz="1600" cap="small" dirty="0" smtClean="0">
                <a:solidFill>
                  <a:schemeClr val="tx1">
                    <a:lumMod val="85000"/>
                    <a:lumOff val="15000"/>
                  </a:schemeClr>
                </a:solidFill>
              </a:rPr>
              <a:t>Recherche contrat de professionnalisation en </a:t>
            </a:r>
            <a:r>
              <a:rPr lang="fr-FR" sz="1600" b="1" cap="small" dirty="0" smtClean="0">
                <a:solidFill>
                  <a:schemeClr val="tx1">
                    <a:lumMod val="85000"/>
                    <a:lumOff val="15000"/>
                  </a:schemeClr>
                </a:solidFill>
              </a:rPr>
              <a:t>intelligence artificielle </a:t>
            </a:r>
            <a:r>
              <a:rPr lang="fr-FR" sz="1600" cap="small" dirty="0" smtClean="0">
                <a:solidFill>
                  <a:schemeClr val="tx1">
                    <a:lumMod val="85000"/>
                    <a:lumOff val="15000"/>
                  </a:schemeClr>
                </a:solidFill>
              </a:rPr>
              <a:t>à partir de septembre 2018</a:t>
            </a:r>
            <a:endParaRPr lang="fr-FR" b="1" spc="3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cxnSp>
        <p:nvCxnSpPr>
          <p:cNvPr id="20" name="Straight Connector 19"/>
          <p:cNvCxnSpPr/>
          <p:nvPr/>
        </p:nvCxnSpPr>
        <p:spPr>
          <a:xfrm>
            <a:off x="2238453" y="1466784"/>
            <a:ext cx="4213554"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959648" y="1502398"/>
            <a:ext cx="4771163" cy="1115690"/>
          </a:xfrm>
          <a:prstGeom prst="rect">
            <a:avLst/>
          </a:prstGeom>
          <a:noFill/>
        </p:spPr>
        <p:txBody>
          <a:bodyPr wrap="square" rtlCol="0">
            <a:spAutoFit/>
          </a:bodyPr>
          <a:lstStyle/>
          <a:p>
            <a:pPr algn="just"/>
            <a:r>
              <a:rPr lang="fr-FR" sz="950" dirty="0" smtClean="0">
                <a:solidFill>
                  <a:schemeClr val="tx1">
                    <a:lumMod val="85000"/>
                    <a:lumOff val="15000"/>
                  </a:schemeClr>
                </a:solidFill>
              </a:rPr>
              <a:t>Après avoir effectué un an de double diplôme à GEM, je suis maintenant à la recherche d’un contrat de professionnalisation débutant en septembre 2018 pour ma dernière année à l’EISTI. Ce contrat de professionnalisation a pour objectif principal, pour moi, de développer mes connaissances en IA (je suis autodidacte) et, pour vous, de bénéficier d’un travail efficace et dynamique d’un ingénieur en devenir. Une position chez </a:t>
            </a:r>
            <a:r>
              <a:rPr lang="fr-FR" sz="950" dirty="0" err="1" smtClean="0">
                <a:solidFill>
                  <a:schemeClr val="tx1">
                    <a:lumMod val="85000"/>
                    <a:lumOff val="15000"/>
                  </a:schemeClr>
                </a:solidFill>
              </a:rPr>
              <a:t>Side</a:t>
            </a:r>
            <a:r>
              <a:rPr lang="fr-FR" sz="950" dirty="0" smtClean="0">
                <a:solidFill>
                  <a:schemeClr val="tx1">
                    <a:lumMod val="85000"/>
                    <a:lumOff val="15000"/>
                  </a:schemeClr>
                </a:solidFill>
              </a:rPr>
              <a:t> en </a:t>
            </a:r>
            <a:r>
              <a:rPr lang="fr-FR" sz="950" dirty="0" smtClean="0">
                <a:solidFill>
                  <a:schemeClr val="tx1">
                    <a:lumMod val="85000"/>
                    <a:lumOff val="15000"/>
                  </a:schemeClr>
                </a:solidFill>
              </a:rPr>
              <a:t>tant qu’alternant me permettrait d’en apprendre autant que possible sur les outils et concepts  de l’IA. Le rythme suivi est de 3 jours en école et 2 jours en entreprise par semaine. </a:t>
            </a:r>
            <a:endParaRPr lang="fr-FR" sz="950" dirty="0">
              <a:solidFill>
                <a:schemeClr val="tx1">
                  <a:lumMod val="85000"/>
                  <a:lumOff val="15000"/>
                </a:schemeClr>
              </a:solidFill>
            </a:endParaRPr>
          </a:p>
        </p:txBody>
      </p:sp>
      <p:sp>
        <p:nvSpPr>
          <p:cNvPr id="24" name="Rectangle 23"/>
          <p:cNvSpPr/>
          <p:nvPr/>
        </p:nvSpPr>
        <p:spPr>
          <a:xfrm>
            <a:off x="257837" y="2652569"/>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CONTACT</a:t>
            </a:r>
          </a:p>
        </p:txBody>
      </p:sp>
      <p:sp>
        <p:nvSpPr>
          <p:cNvPr id="25" name="Rectangle 24"/>
          <p:cNvSpPr/>
          <p:nvPr/>
        </p:nvSpPr>
        <p:spPr>
          <a:xfrm>
            <a:off x="2241469" y="2656685"/>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FORMATION</a:t>
            </a:r>
            <a:endParaRPr lang="fr-FR" sz="1550" spc="300" dirty="0"/>
          </a:p>
        </p:txBody>
      </p:sp>
      <p:cxnSp>
        <p:nvCxnSpPr>
          <p:cNvPr id="27" name="Straight Connector 26"/>
          <p:cNvCxnSpPr/>
          <p:nvPr/>
        </p:nvCxnSpPr>
        <p:spPr>
          <a:xfrm flipV="1">
            <a:off x="257837" y="2645529"/>
            <a:ext cx="6194170"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257837" y="5293081"/>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COMPETENCES</a:t>
            </a:r>
          </a:p>
        </p:txBody>
      </p:sp>
      <p:sp>
        <p:nvSpPr>
          <p:cNvPr id="38" name="TextBox 37"/>
          <p:cNvSpPr txBox="1"/>
          <p:nvPr/>
        </p:nvSpPr>
        <p:spPr>
          <a:xfrm>
            <a:off x="233429" y="5541713"/>
            <a:ext cx="1188000" cy="276999"/>
          </a:xfrm>
          <a:prstGeom prst="rect">
            <a:avLst/>
          </a:prstGeom>
          <a:noFill/>
        </p:spPr>
        <p:txBody>
          <a:bodyPr wrap="square" rtlCol="0">
            <a:spAutoFit/>
          </a:bodyPr>
          <a:lstStyle/>
          <a:p>
            <a:r>
              <a:rPr lang="fr-FR" sz="1200" b="1" dirty="0">
                <a:solidFill>
                  <a:schemeClr val="tx2"/>
                </a:solidFill>
              </a:rPr>
              <a:t>Software</a:t>
            </a:r>
          </a:p>
        </p:txBody>
      </p:sp>
      <p:grpSp>
        <p:nvGrpSpPr>
          <p:cNvPr id="10" name="Groupe 9"/>
          <p:cNvGrpSpPr/>
          <p:nvPr/>
        </p:nvGrpSpPr>
        <p:grpSpPr>
          <a:xfrm>
            <a:off x="314678" y="5750980"/>
            <a:ext cx="1288557" cy="246221"/>
            <a:chOff x="314678" y="5419836"/>
            <a:chExt cx="1288557" cy="246221"/>
          </a:xfrm>
        </p:grpSpPr>
        <p:sp>
          <p:nvSpPr>
            <p:cNvPr id="39" name="TextBox 38"/>
            <p:cNvSpPr txBox="1"/>
            <p:nvPr/>
          </p:nvSpPr>
          <p:spPr>
            <a:xfrm>
              <a:off x="314678" y="5419836"/>
              <a:ext cx="1184267" cy="246221"/>
            </a:xfrm>
            <a:prstGeom prst="rect">
              <a:avLst/>
            </a:prstGeom>
            <a:noFill/>
          </p:spPr>
          <p:txBody>
            <a:bodyPr wrap="square" rtlCol="0">
              <a:spAutoFit/>
            </a:bodyPr>
            <a:lstStyle/>
            <a:p>
              <a:r>
                <a:rPr lang="fr-FR" sz="1000" dirty="0" smtClean="0"/>
                <a:t>Back-end (Python)</a:t>
              </a:r>
              <a:endParaRPr lang="fr-FR" sz="1000" dirty="0"/>
            </a:p>
          </p:txBody>
        </p:sp>
        <p:sp>
          <p:nvSpPr>
            <p:cNvPr id="40" name="Rectangle 39"/>
            <p:cNvSpPr/>
            <p:nvPr/>
          </p:nvSpPr>
          <p:spPr>
            <a:xfrm>
              <a:off x="402051" y="5614015"/>
              <a:ext cx="929544"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2" name="Straight Connector 41"/>
            <p:cNvCxnSpPr/>
            <p:nvPr/>
          </p:nvCxnSpPr>
          <p:spPr>
            <a:xfrm>
              <a:off x="402051" y="5664337"/>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1" name="Groupe 10"/>
          <p:cNvGrpSpPr/>
          <p:nvPr/>
        </p:nvGrpSpPr>
        <p:grpSpPr>
          <a:xfrm>
            <a:off x="316937" y="5998801"/>
            <a:ext cx="1286298" cy="246221"/>
            <a:chOff x="316937" y="5740699"/>
            <a:chExt cx="1286298" cy="246221"/>
          </a:xfrm>
        </p:grpSpPr>
        <p:sp>
          <p:nvSpPr>
            <p:cNvPr id="46" name="TextBox 45"/>
            <p:cNvSpPr txBox="1"/>
            <p:nvPr/>
          </p:nvSpPr>
          <p:spPr>
            <a:xfrm>
              <a:off x="316937" y="5740699"/>
              <a:ext cx="1060922" cy="246221"/>
            </a:xfrm>
            <a:prstGeom prst="rect">
              <a:avLst/>
            </a:prstGeom>
            <a:noFill/>
          </p:spPr>
          <p:txBody>
            <a:bodyPr wrap="square" rtlCol="0">
              <a:spAutoFit/>
            </a:bodyPr>
            <a:lstStyle/>
            <a:p>
              <a:r>
                <a:rPr lang="fr-FR" sz="1000" dirty="0" smtClean="0"/>
                <a:t>Front-end</a:t>
              </a:r>
              <a:endParaRPr lang="fr-FR" sz="1000" dirty="0"/>
            </a:p>
          </p:txBody>
        </p:sp>
        <p:sp>
          <p:nvSpPr>
            <p:cNvPr id="47" name="Rectangle 46"/>
            <p:cNvSpPr/>
            <p:nvPr/>
          </p:nvSpPr>
          <p:spPr>
            <a:xfrm>
              <a:off x="402052" y="5933119"/>
              <a:ext cx="644468"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cxnSp>
          <p:nvCxnSpPr>
            <p:cNvPr id="48" name="Straight Connector 47"/>
            <p:cNvCxnSpPr/>
            <p:nvPr/>
          </p:nvCxnSpPr>
          <p:spPr>
            <a:xfrm>
              <a:off x="402051" y="5983441"/>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2" name="Groupe 11"/>
          <p:cNvGrpSpPr/>
          <p:nvPr/>
        </p:nvGrpSpPr>
        <p:grpSpPr>
          <a:xfrm>
            <a:off x="311128" y="6494260"/>
            <a:ext cx="1292107" cy="250912"/>
            <a:chOff x="311128" y="6039430"/>
            <a:chExt cx="1292107" cy="250912"/>
          </a:xfrm>
        </p:grpSpPr>
        <p:sp>
          <p:nvSpPr>
            <p:cNvPr id="50" name="TextBox 49"/>
            <p:cNvSpPr txBox="1"/>
            <p:nvPr/>
          </p:nvSpPr>
          <p:spPr>
            <a:xfrm>
              <a:off x="311128" y="6039430"/>
              <a:ext cx="1060922" cy="246221"/>
            </a:xfrm>
            <a:prstGeom prst="rect">
              <a:avLst/>
            </a:prstGeom>
            <a:noFill/>
          </p:spPr>
          <p:txBody>
            <a:bodyPr wrap="square" rtlCol="0">
              <a:spAutoFit/>
            </a:bodyPr>
            <a:lstStyle/>
            <a:p>
              <a:r>
                <a:rPr lang="fr-FR" sz="1000" dirty="0" smtClean="0"/>
                <a:t>Pack </a:t>
              </a:r>
              <a:r>
                <a:rPr lang="fr-FR" sz="1000" dirty="0"/>
                <a:t>Office</a:t>
              </a:r>
            </a:p>
          </p:txBody>
        </p:sp>
        <p:sp>
          <p:nvSpPr>
            <p:cNvPr id="51" name="Rectangle 50"/>
            <p:cNvSpPr/>
            <p:nvPr/>
          </p:nvSpPr>
          <p:spPr>
            <a:xfrm>
              <a:off x="406813" y="6237994"/>
              <a:ext cx="1060922"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2" name="Straight Connector 51"/>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65" name="Rectangle 64"/>
          <p:cNvSpPr/>
          <p:nvPr/>
        </p:nvSpPr>
        <p:spPr>
          <a:xfrm>
            <a:off x="257837" y="8035102"/>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INTERETS</a:t>
            </a:r>
          </a:p>
        </p:txBody>
      </p:sp>
      <p:sp>
        <p:nvSpPr>
          <p:cNvPr id="77" name="Zone de texte 2"/>
          <p:cNvSpPr txBox="1"/>
          <p:nvPr/>
        </p:nvSpPr>
        <p:spPr>
          <a:xfrm>
            <a:off x="2173683" y="6141575"/>
            <a:ext cx="4593763" cy="20974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Développeur PHP </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2017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Service Helpdesk – Locaux NHI, ECONOCOM, Aix-en-Provence</a:t>
            </a:r>
            <a:endParaRPr lang="fr-FR" sz="1100" b="1" i="1" dirty="0">
              <a:solidFill>
                <a:schemeClr val="tx1"/>
              </a:solidFill>
              <a:ea typeface="Calibri" panose="020F0502020204030204" pitchFamily="34" charset="0"/>
              <a:cs typeface="Times New Roman" panose="02020603050405020304" pitchFamily="18" charset="0"/>
            </a:endParaRPr>
          </a:p>
          <a:p>
            <a:r>
              <a:rPr lang="fr-FR" sz="1000" dirty="0">
                <a:solidFill>
                  <a:srgbClr val="000000"/>
                </a:solidFill>
                <a:ea typeface="Times New Roman" panose="02020603050405020304" pitchFamily="18" charset="0"/>
                <a:cs typeface="Times New Roman" panose="02020603050405020304" pitchFamily="18" charset="0"/>
              </a:rPr>
              <a:t>Accès/connexion/identification de la base </a:t>
            </a:r>
            <a:r>
              <a:rPr lang="fr-FR" sz="1000" dirty="0" smtClean="0">
                <a:solidFill>
                  <a:srgbClr val="000000"/>
                </a:solidFill>
                <a:ea typeface="Times New Roman" panose="02020603050405020304" pitchFamily="18" charset="0"/>
                <a:cs typeface="Times New Roman" panose="02020603050405020304" pitchFamily="18" charset="0"/>
              </a:rPr>
              <a:t>SQL</a:t>
            </a:r>
          </a:p>
          <a:p>
            <a:r>
              <a:rPr lang="fr-FR" sz="1000" dirty="0" err="1">
                <a:solidFill>
                  <a:srgbClr val="000000"/>
                </a:solidFill>
                <a:ea typeface="Times New Roman" panose="02020603050405020304" pitchFamily="18" charset="0"/>
                <a:cs typeface="Times New Roman" panose="02020603050405020304" pitchFamily="18" charset="0"/>
              </a:rPr>
              <a:t>Requêtage</a:t>
            </a:r>
            <a:r>
              <a:rPr lang="fr-FR" sz="1000" dirty="0">
                <a:solidFill>
                  <a:srgbClr val="000000"/>
                </a:solidFill>
                <a:ea typeface="Times New Roman" panose="02020603050405020304" pitchFamily="18" charset="0"/>
                <a:cs typeface="Times New Roman" panose="02020603050405020304" pitchFamily="18" charset="0"/>
              </a:rPr>
              <a:t> croisé des champs pour obtenir les </a:t>
            </a:r>
            <a:r>
              <a:rPr lang="fr-FR" sz="1000" dirty="0" smtClean="0">
                <a:solidFill>
                  <a:srgbClr val="000000"/>
                </a:solidFill>
                <a:ea typeface="Times New Roman" panose="02020603050405020304" pitchFamily="18" charset="0"/>
                <a:cs typeface="Times New Roman" panose="02020603050405020304" pitchFamily="18" charset="0"/>
              </a:rPr>
              <a:t>indicateurs</a:t>
            </a:r>
          </a:p>
          <a:p>
            <a:r>
              <a:rPr lang="fr-FR" sz="1000" dirty="0"/>
              <a:t>Préparation du reporting (par jour/semaine/mois/année) </a:t>
            </a:r>
            <a:br>
              <a:rPr lang="fr-FR" sz="1000" dirty="0"/>
            </a:br>
            <a:r>
              <a:rPr lang="fr-FR" sz="1000" dirty="0"/>
              <a:t>Mise en place du reporting à travers une interface </a:t>
            </a:r>
            <a:r>
              <a:rPr lang="fr-FR" sz="1000" dirty="0" smtClean="0"/>
              <a:t>web</a:t>
            </a:r>
          </a:p>
          <a:p>
            <a:endParaRPr lang="fr-FR" sz="1000" dirty="0">
              <a:solidFill>
                <a:srgbClr val="000000"/>
              </a:solidFill>
              <a:ea typeface="Times New Roman" panose="02020603050405020304" pitchFamily="18"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Développeur Performance Achats</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2016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Pôle service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Achats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ALEHOS, Gentilly</a:t>
            </a:r>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a:p>
            <a:pPr lvl="0"/>
            <a:r>
              <a:rPr lang="fr-FR" sz="1000" dirty="0" smtClean="0">
                <a:solidFill>
                  <a:prstClr val="black"/>
                </a:solidFill>
              </a:rPr>
              <a:t>Établir un diagnostic d’un outil de reporting</a:t>
            </a:r>
            <a:endParaRPr lang="fr-FR" sz="1000" dirty="0">
              <a:solidFill>
                <a:prstClr val="black"/>
              </a:solidFill>
            </a:endParaRPr>
          </a:p>
          <a:p>
            <a:pPr lvl="0"/>
            <a:r>
              <a:rPr lang="fr-FR" sz="1000" dirty="0" smtClean="0">
                <a:solidFill>
                  <a:prstClr val="black"/>
                </a:solidFill>
                <a:ea typeface="Calibri" panose="020F0502020204030204" pitchFamily="34" charset="0"/>
                <a:cs typeface="Times New Roman" panose="02020603050405020304" pitchFamily="18" charset="0"/>
              </a:rPr>
              <a:t>Formuler des propositions d’amélioration et les implémenter</a:t>
            </a:r>
          </a:p>
          <a:p>
            <a:pPr lvl="0"/>
            <a:r>
              <a:rPr lang="fr-FR" sz="1000" dirty="0" smtClean="0">
                <a:solidFill>
                  <a:prstClr val="black"/>
                </a:solidFill>
                <a:ea typeface="Calibri" panose="020F0502020204030204" pitchFamily="34" charset="0"/>
                <a:cs typeface="Times New Roman" panose="02020603050405020304" pitchFamily="18" charset="0"/>
              </a:rPr>
              <a:t>Détecter de nouveaux besoins en reporting et proposer une feuille de route adaptée</a:t>
            </a:r>
            <a:endParaRPr lang="fr-FR" sz="1300" dirty="0">
              <a:solidFill>
                <a:srgbClr val="44546A"/>
              </a:solidFill>
              <a:ea typeface="Calibri" panose="020F0502020204030204" pitchFamily="34" charset="0"/>
              <a:cs typeface="Times New Roman" panose="02020603050405020304" pitchFamily="18" charset="0"/>
            </a:endParaRPr>
          </a:p>
          <a:p>
            <a:endParaRPr lang="fr-FR" sz="1600" dirty="0">
              <a:solidFill>
                <a:schemeClr val="tx1"/>
              </a:solidFill>
              <a:ea typeface="Times New Roman" panose="02020603050405020304" pitchFamily="18" charset="0"/>
              <a:cs typeface="Times New Roman" panose="02020603050405020304" pitchFamily="18" charset="0"/>
            </a:endParaRPr>
          </a:p>
        </p:txBody>
      </p:sp>
      <p:sp>
        <p:nvSpPr>
          <p:cNvPr id="78" name="Rectangle 77"/>
          <p:cNvSpPr/>
          <p:nvPr/>
        </p:nvSpPr>
        <p:spPr>
          <a:xfrm>
            <a:off x="2173683" y="3678018"/>
            <a:ext cx="4481327" cy="246221"/>
          </a:xfrm>
          <a:prstGeom prst="rect">
            <a:avLst/>
          </a:prstGeom>
        </p:spPr>
        <p:txBody>
          <a:bodyPr wrap="square">
            <a:spAutoFit/>
          </a:bodyPr>
          <a:lstStyle/>
          <a:p>
            <a:pPr algn="just"/>
            <a:endParaRPr lang="fr-FR" sz="1000"/>
          </a:p>
        </p:txBody>
      </p:sp>
      <p:sp>
        <p:nvSpPr>
          <p:cNvPr id="67" name="TextBox 52"/>
          <p:cNvSpPr txBox="1"/>
          <p:nvPr/>
        </p:nvSpPr>
        <p:spPr>
          <a:xfrm>
            <a:off x="228534" y="8239033"/>
            <a:ext cx="1703616" cy="1077218"/>
          </a:xfrm>
          <a:prstGeom prst="rect">
            <a:avLst/>
          </a:prstGeom>
          <a:noFill/>
        </p:spPr>
        <p:txBody>
          <a:bodyPr wrap="square" rtlCol="0">
            <a:spAutoFit/>
          </a:bodyPr>
          <a:lstStyle/>
          <a:p>
            <a:r>
              <a:rPr lang="fr-FR" sz="1100" b="1" dirty="0" smtClean="0">
                <a:solidFill>
                  <a:schemeClr val="tx2"/>
                </a:solidFill>
              </a:rPr>
              <a:t>Sport</a:t>
            </a:r>
          </a:p>
          <a:p>
            <a:r>
              <a:rPr lang="fr-FR" sz="1050" dirty="0" smtClean="0">
                <a:solidFill>
                  <a:schemeClr val="tx1">
                    <a:lumMod val="85000"/>
                    <a:lumOff val="15000"/>
                  </a:schemeClr>
                </a:solidFill>
              </a:rPr>
              <a:t>Skateboard, Snowboard, Volleyball, Fitness</a:t>
            </a:r>
          </a:p>
          <a:p>
            <a:r>
              <a:rPr lang="fr-FR" sz="1100" b="1" dirty="0" smtClean="0">
                <a:solidFill>
                  <a:schemeClr val="tx2"/>
                </a:solidFill>
              </a:rPr>
              <a:t>Loisirs</a:t>
            </a:r>
          </a:p>
          <a:p>
            <a:r>
              <a:rPr lang="fr-FR" sz="1100" dirty="0" smtClean="0">
                <a:solidFill>
                  <a:schemeClr val="tx1">
                    <a:lumMod val="85000"/>
                    <a:lumOff val="15000"/>
                  </a:schemeClr>
                </a:solidFill>
              </a:rPr>
              <a:t>Voyages</a:t>
            </a:r>
            <a:endParaRPr lang="fr-FR" sz="1100" b="1" dirty="0">
              <a:solidFill>
                <a:schemeClr val="tx2"/>
              </a:solidFill>
            </a:endParaRPr>
          </a:p>
          <a:p>
            <a:endParaRPr lang="fr-FR" sz="1000" b="1" dirty="0">
              <a:solidFill>
                <a:schemeClr val="tx1">
                  <a:lumMod val="85000"/>
                  <a:lumOff val="15000"/>
                </a:schemeClr>
              </a:solidFill>
            </a:endParaRPr>
          </a:p>
        </p:txBody>
      </p:sp>
      <p:sp>
        <p:nvSpPr>
          <p:cNvPr id="43" name="TextBox 37">
            <a:extLst>
              <a:ext uri="{FF2B5EF4-FFF2-40B4-BE49-F238E27FC236}">
                <a16:creationId xmlns="" xmlns:a16="http://schemas.microsoft.com/office/drawing/2014/main" id="{0F814E98-2B85-46CE-A6B1-5D21C41281FD}"/>
              </a:ext>
            </a:extLst>
          </p:cNvPr>
          <p:cNvSpPr txBox="1"/>
          <p:nvPr/>
        </p:nvSpPr>
        <p:spPr>
          <a:xfrm>
            <a:off x="260705" y="6825450"/>
            <a:ext cx="1545031" cy="1038746"/>
          </a:xfrm>
          <a:prstGeom prst="rect">
            <a:avLst/>
          </a:prstGeom>
          <a:noFill/>
        </p:spPr>
        <p:txBody>
          <a:bodyPr wrap="square" rtlCol="0">
            <a:spAutoFit/>
          </a:bodyPr>
          <a:lstStyle/>
          <a:p>
            <a:pPr>
              <a:lnSpc>
                <a:spcPct val="250000"/>
              </a:lnSpc>
            </a:pPr>
            <a:r>
              <a:rPr lang="fr-FR" sz="1200" b="1" dirty="0">
                <a:solidFill>
                  <a:schemeClr val="tx2"/>
                </a:solidFill>
              </a:rPr>
              <a:t>Langues</a:t>
            </a:r>
          </a:p>
          <a:p>
            <a:pPr marL="171450" indent="-171450">
              <a:buFont typeface="Arial" panose="020B0604020202020204" pitchFamily="34" charset="0"/>
              <a:buChar char="•"/>
            </a:pPr>
            <a:r>
              <a:rPr lang="fr-FR" sz="1050" dirty="0"/>
              <a:t>Français</a:t>
            </a:r>
          </a:p>
          <a:p>
            <a:pPr marL="171450" indent="-171450">
              <a:buFont typeface="Arial" panose="020B0604020202020204" pitchFamily="34" charset="0"/>
              <a:buChar char="•"/>
            </a:pPr>
            <a:r>
              <a:rPr lang="fr-FR" sz="1050" dirty="0"/>
              <a:t>Anglais (TOEIC – </a:t>
            </a:r>
            <a:r>
              <a:rPr lang="fr-FR" sz="1050" dirty="0" smtClean="0"/>
              <a:t>935)</a:t>
            </a:r>
          </a:p>
          <a:p>
            <a:pPr marL="171450" indent="-171450">
              <a:buFont typeface="Arial" panose="020B0604020202020204" pitchFamily="34" charset="0"/>
              <a:buChar char="•"/>
            </a:pPr>
            <a:r>
              <a:rPr lang="fr-FR" sz="1050" dirty="0" smtClean="0"/>
              <a:t>Chinois </a:t>
            </a:r>
            <a:r>
              <a:rPr lang="fr-FR" sz="1000" dirty="0" smtClean="0"/>
              <a:t>(</a:t>
            </a:r>
            <a:r>
              <a:rPr lang="fr-FR" sz="900" dirty="0" smtClean="0"/>
              <a:t>Intermédiaire</a:t>
            </a:r>
            <a:r>
              <a:rPr lang="fr-FR" sz="1000" dirty="0" smtClean="0"/>
              <a:t>)</a:t>
            </a:r>
            <a:endParaRPr lang="fr-FR" sz="1000" dirty="0"/>
          </a:p>
        </p:txBody>
      </p:sp>
      <p:sp>
        <p:nvSpPr>
          <p:cNvPr id="44" name="Rectangle 43">
            <a:extLst>
              <a:ext uri="{FF2B5EF4-FFF2-40B4-BE49-F238E27FC236}">
                <a16:creationId xmlns="" xmlns:a16="http://schemas.microsoft.com/office/drawing/2014/main" id="{A5999AF9-686E-455C-8125-6F30BE344F52}"/>
              </a:ext>
            </a:extLst>
          </p:cNvPr>
          <p:cNvSpPr/>
          <p:nvPr/>
        </p:nvSpPr>
        <p:spPr>
          <a:xfrm>
            <a:off x="2238453" y="5916552"/>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EXPERIENCES</a:t>
            </a:r>
            <a:endParaRPr lang="fr-FR" sz="1550" spc="300" dirty="0"/>
          </a:p>
        </p:txBody>
      </p:sp>
      <p:sp>
        <p:nvSpPr>
          <p:cNvPr id="45" name="Zone de texte 2">
            <a:extLst>
              <a:ext uri="{FF2B5EF4-FFF2-40B4-BE49-F238E27FC236}">
                <a16:creationId xmlns="" xmlns:a16="http://schemas.microsoft.com/office/drawing/2014/main" id="{5822FEA2-9731-4D7D-8840-196EB1CC9A6D}"/>
              </a:ext>
            </a:extLst>
          </p:cNvPr>
          <p:cNvSpPr txBox="1"/>
          <p:nvPr/>
        </p:nvSpPr>
        <p:spPr>
          <a:xfrm>
            <a:off x="2180112" y="2858472"/>
            <a:ext cx="4593763" cy="299792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EISTI – Cergy-Préfecture</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Diplôme d’ingénieur en mathématiques et informatique</a:t>
            </a:r>
          </a:p>
          <a:p>
            <a:r>
              <a:rPr lang="fr-FR" sz="1100" i="1" dirty="0">
                <a:solidFill>
                  <a:schemeClr val="tx1">
                    <a:lumMod val="85000"/>
                    <a:lumOff val="15000"/>
                  </a:schemeClr>
                </a:solidFill>
                <a:ea typeface="Calibri" panose="020F0502020204030204" pitchFamily="34" charset="0"/>
                <a:cs typeface="Times New Roman" panose="02020603050405020304" pitchFamily="18" charset="0"/>
              </a:rPr>
              <a:t>ING3 – </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Option Intelligence Artificielle</a:t>
            </a:r>
          </a:p>
          <a:p>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Deep</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Learning / Natural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Language</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Processing</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 AI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Ethics</a:t>
            </a:r>
            <a:endParaRPr lang="fr-FR" sz="1100" i="1" dirty="0" smtClean="0">
              <a:solidFill>
                <a:schemeClr val="tx1">
                  <a:lumMod val="85000"/>
                  <a:lumOff val="15000"/>
                </a:schemeClr>
              </a:solidFill>
              <a:ea typeface="Calibri" panose="020F0502020204030204" pitchFamily="34" charset="0"/>
              <a:cs typeface="Times New Roman" panose="02020603050405020304" pitchFamily="18" charset="0"/>
            </a:endParaRPr>
          </a:p>
          <a:p>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Calcul sur GPU – TPU / Traitement d’images /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Bioinformatique</a:t>
            </a:r>
            <a:endParaRPr lang="fr-FR" sz="1300" dirty="0" smtClean="0">
              <a:solidFill>
                <a:schemeClr val="tx2"/>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Grenoble Ecole </a:t>
            </a:r>
            <a:r>
              <a:rPr lang="fr-FR" sz="1300" b="1" dirty="0">
                <a:solidFill>
                  <a:schemeClr val="tx2"/>
                </a:solidFill>
                <a:ea typeface="Calibri" panose="020F0502020204030204" pitchFamily="34" charset="0"/>
                <a:cs typeface="Times New Roman" panose="02020603050405020304" pitchFamily="18" charset="0"/>
              </a:rPr>
              <a:t>de Management – Grenoble</a:t>
            </a: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Master 2 Management</a:t>
            </a:r>
          </a:p>
          <a:p>
            <a:endParaRPr lang="fr-FR" sz="1100" b="1" i="1" dirty="0">
              <a:solidFill>
                <a:schemeClr val="tx1">
                  <a:lumMod val="85000"/>
                  <a:lumOff val="15000"/>
                </a:schemeClr>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ESSEC Asia Pacific</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 Singapour</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Management/Maths-info</a:t>
            </a:r>
          </a:p>
          <a:p>
            <a:pPr lvl="0"/>
            <a:endParaRPr lang="fr-FR" sz="1300" b="1" dirty="0">
              <a:solidFill>
                <a:srgbClr val="44546A"/>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EISTI</a:t>
            </a:r>
            <a:r>
              <a:rPr lang="fr-FR" sz="1300" b="1" dirty="0" smtClean="0">
                <a:solidFill>
                  <a:schemeClr val="tx2"/>
                </a:solidFill>
                <a:ea typeface="Calibri" panose="020F0502020204030204" pitchFamily="34" charset="0"/>
                <a:cs typeface="Times New Roman" panose="02020603050405020304" pitchFamily="18" charset="0"/>
              </a:rPr>
              <a:t> </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Cergy-Préfecture / Université Cergy-Pontoise</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Cycle préparatoire intégré   </a:t>
            </a:r>
            <a:r>
              <a:rPr lang="fr-FR" sz="1100" b="1" dirty="0" smtClean="0">
                <a:solidFill>
                  <a:prstClr val="black">
                    <a:lumMod val="85000"/>
                    <a:lumOff val="15000"/>
                  </a:prstClr>
                </a:solidFill>
                <a:ea typeface="Times New Roman" panose="02020603050405020304" pitchFamily="18" charset="0"/>
                <a:cs typeface="Times New Roman" panose="02020603050405020304" pitchFamily="18" charset="0"/>
              </a:rPr>
              <a:t>/</a:t>
            </a:r>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 Licence Informatique</a:t>
            </a:r>
            <a:endParaRPr lang="fr-FR" sz="700" b="1" dirty="0">
              <a:solidFill>
                <a:srgbClr val="000000"/>
              </a:solidFill>
              <a:ea typeface="Times New Roman" panose="02020603050405020304" pitchFamily="18" charset="0"/>
              <a:cs typeface="MinionPro-Regular"/>
            </a:endParaRPr>
          </a:p>
          <a:p>
            <a:pPr algn="just">
              <a:tabLst>
                <a:tab pos="539750" algn="l"/>
              </a:tabLst>
            </a:pPr>
            <a:endParaRPr lang="fr-FR" sz="700" dirty="0">
              <a:solidFill>
                <a:srgbClr val="000000"/>
              </a:solidFill>
              <a:ea typeface="Times New Roman" panose="02020603050405020304" pitchFamily="18" charset="0"/>
              <a:cs typeface="MinionPro-Regular"/>
            </a:endParaRPr>
          </a:p>
        </p:txBody>
      </p:sp>
      <p:pic>
        <p:nvPicPr>
          <p:cNvPr id="34" name="Image 33">
            <a:extLst>
              <a:ext uri="{FF2B5EF4-FFF2-40B4-BE49-F238E27FC236}">
                <a16:creationId xmlns="" xmlns:a16="http://schemas.microsoft.com/office/drawing/2014/main" id="{CCAFEAAB-A55B-4B8E-BAD5-E8A39C64B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836" y="633941"/>
            <a:ext cx="1547900" cy="1601704"/>
          </a:xfrm>
          <a:prstGeom prst="rect">
            <a:avLst/>
          </a:prstGeom>
        </p:spPr>
      </p:pic>
      <p:grpSp>
        <p:nvGrpSpPr>
          <p:cNvPr id="33" name="Groupe 11"/>
          <p:cNvGrpSpPr/>
          <p:nvPr/>
        </p:nvGrpSpPr>
        <p:grpSpPr>
          <a:xfrm>
            <a:off x="311128" y="6746147"/>
            <a:ext cx="1292107" cy="250912"/>
            <a:chOff x="311128" y="6039430"/>
            <a:chExt cx="1292107" cy="250912"/>
          </a:xfrm>
        </p:grpSpPr>
        <p:sp>
          <p:nvSpPr>
            <p:cNvPr id="35" name="TextBox 34"/>
            <p:cNvSpPr txBox="1"/>
            <p:nvPr/>
          </p:nvSpPr>
          <p:spPr>
            <a:xfrm>
              <a:off x="311128" y="6039430"/>
              <a:ext cx="1060922" cy="246221"/>
            </a:xfrm>
            <a:prstGeom prst="rect">
              <a:avLst/>
            </a:prstGeom>
            <a:noFill/>
          </p:spPr>
          <p:txBody>
            <a:bodyPr wrap="square" rtlCol="0">
              <a:spAutoFit/>
            </a:bodyPr>
            <a:lstStyle/>
            <a:p>
              <a:r>
                <a:rPr lang="fr-FR" sz="1000" dirty="0" smtClean="0"/>
                <a:t>Illustrator</a:t>
              </a:r>
              <a:endParaRPr lang="fr-FR" sz="1000" dirty="0"/>
            </a:p>
          </p:txBody>
        </p:sp>
        <p:sp>
          <p:nvSpPr>
            <p:cNvPr id="36" name="Rectangle 35"/>
            <p:cNvSpPr/>
            <p:nvPr/>
          </p:nvSpPr>
          <p:spPr>
            <a:xfrm>
              <a:off x="406813" y="6230390"/>
              <a:ext cx="764762" cy="5332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9" name="Straight Connector 48"/>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53" name="Groupe 11"/>
          <p:cNvGrpSpPr/>
          <p:nvPr/>
        </p:nvGrpSpPr>
        <p:grpSpPr>
          <a:xfrm>
            <a:off x="311128" y="6246622"/>
            <a:ext cx="1292107" cy="250912"/>
            <a:chOff x="311128" y="6039430"/>
            <a:chExt cx="1292107" cy="250912"/>
          </a:xfrm>
        </p:grpSpPr>
        <p:sp>
          <p:nvSpPr>
            <p:cNvPr id="54" name="TextBox 53"/>
            <p:cNvSpPr txBox="1"/>
            <p:nvPr/>
          </p:nvSpPr>
          <p:spPr>
            <a:xfrm>
              <a:off x="311128" y="6039430"/>
              <a:ext cx="1060922" cy="246221"/>
            </a:xfrm>
            <a:prstGeom prst="rect">
              <a:avLst/>
            </a:prstGeom>
            <a:noFill/>
          </p:spPr>
          <p:txBody>
            <a:bodyPr wrap="square" rtlCol="0">
              <a:spAutoFit/>
            </a:bodyPr>
            <a:lstStyle/>
            <a:p>
              <a:r>
                <a:rPr lang="fr-FR" sz="1000" dirty="0" smtClean="0"/>
                <a:t>BDD (MySQL)</a:t>
              </a:r>
              <a:endParaRPr lang="fr-FR" sz="1000" dirty="0"/>
            </a:p>
          </p:txBody>
        </p:sp>
        <p:sp>
          <p:nvSpPr>
            <p:cNvPr id="55" name="Rectangle 54"/>
            <p:cNvSpPr/>
            <p:nvPr/>
          </p:nvSpPr>
          <p:spPr>
            <a:xfrm>
              <a:off x="406812" y="6232940"/>
              <a:ext cx="812387" cy="5077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6" name="Straight Connector 55"/>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57" name="Rectangle 56">
            <a:extLst>
              <a:ext uri="{FF2B5EF4-FFF2-40B4-BE49-F238E27FC236}">
                <a16:creationId xmlns="" xmlns:a16="http://schemas.microsoft.com/office/drawing/2014/main" id="{A5999AF9-686E-455C-8125-6F30BE344F52}"/>
              </a:ext>
            </a:extLst>
          </p:cNvPr>
          <p:cNvSpPr/>
          <p:nvPr/>
        </p:nvSpPr>
        <p:spPr>
          <a:xfrm>
            <a:off x="2238453" y="8334597"/>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smtClean="0"/>
              <a:t>PROJETS</a:t>
            </a:r>
            <a:endParaRPr lang="fr-FR" sz="1550" spc="300" dirty="0"/>
          </a:p>
        </p:txBody>
      </p:sp>
      <p:sp>
        <p:nvSpPr>
          <p:cNvPr id="58" name="Zone de texte 2"/>
          <p:cNvSpPr txBox="1"/>
          <p:nvPr/>
        </p:nvSpPr>
        <p:spPr>
          <a:xfrm>
            <a:off x="2173683" y="8550496"/>
            <a:ext cx="4593763" cy="12751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400" b="1" dirty="0">
                <a:solidFill>
                  <a:schemeClr val="tx2"/>
                </a:solidFill>
                <a:ea typeface="Calibri" panose="020F0502020204030204" pitchFamily="34" charset="0"/>
                <a:cs typeface="Times New Roman" panose="02020603050405020304" pitchFamily="18" charset="0"/>
              </a:rPr>
              <a:t>Agence de voyage</a:t>
            </a:r>
          </a:p>
          <a:p>
            <a:r>
              <a:rPr lang="fr-FR" sz="1100" i="1" dirty="0">
                <a:solidFill>
                  <a:prstClr val="black">
                    <a:lumMod val="85000"/>
                    <a:lumOff val="15000"/>
                  </a:prstClr>
                </a:solidFill>
                <a:ea typeface="Calibri" panose="020F0502020204030204" pitchFamily="34" charset="0"/>
                <a:cs typeface="Times New Roman" panose="02020603050405020304" pitchFamily="18" charset="0"/>
              </a:rPr>
              <a:t>12 semaines – Application </a:t>
            </a:r>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(Java</a:t>
            </a:r>
            <a:r>
              <a:rPr lang="fr-FR" sz="1100" i="1" dirty="0">
                <a:solidFill>
                  <a:prstClr val="black">
                    <a:lumMod val="85000"/>
                    <a:lumOff val="15000"/>
                  </a:prstClr>
                </a:solidFill>
                <a:ea typeface="Calibri" panose="020F0502020204030204" pitchFamily="34" charset="0"/>
                <a:cs typeface="Times New Roman" panose="02020603050405020304" pitchFamily="18" charset="0"/>
              </a:rPr>
              <a:t>) </a:t>
            </a:r>
            <a:endParaRPr lang="fr-FR" sz="1100" i="1" dirty="0">
              <a:solidFill>
                <a:schemeClr val="tx1"/>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Serveur de traitement d’images</a:t>
            </a:r>
            <a:endParaRPr lang="fr-FR" sz="1300" b="1" dirty="0">
              <a:solidFill>
                <a:schemeClr val="tx2"/>
              </a:solidFill>
              <a:ea typeface="Calibri" panose="020F0502020204030204" pitchFamily="34" charset="0"/>
              <a:cs typeface="Times New Roman" panose="02020603050405020304" pitchFamily="18" charset="0"/>
            </a:endParaRPr>
          </a:p>
          <a:p>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12 semaines – Transformation d’images (C) – Interface Web (HTML, CSS, Bootstrap)</a:t>
            </a:r>
          </a:p>
          <a:p>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350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ersonnalisé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10686</TotalTime>
  <Words>311</Words>
  <Application>Microsoft Office PowerPoint</Application>
  <PresentationFormat>A4 Paper (210x297 mm)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Franklin Gothic Demi</vt:lpstr>
      <vt:lpstr>MinionPro-Regular</vt:lpstr>
      <vt:lpstr>Arial</vt:lpstr>
      <vt:lpstr>Calibri</vt:lpstr>
      <vt:lpstr>Calibri Light</vt:lpstr>
      <vt:lpstr>Tahoma</vt:lpstr>
      <vt:lpstr>Times New Roman</vt:lpstr>
      <vt:lpstr>Office Theme</vt:lpstr>
      <vt:lpstr>PowerPoint Presentation</vt:lpstr>
    </vt:vector>
  </TitlesOfParts>
  <Company>Amazon Corporate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Houeix, Julien</dc:creator>
  <cp:lastModifiedBy>ROMANET Vincent</cp:lastModifiedBy>
  <cp:revision>114</cp:revision>
  <cp:lastPrinted>2018-03-23T06:18:16Z</cp:lastPrinted>
  <dcterms:created xsi:type="dcterms:W3CDTF">2018-03-22T22:35:05Z</dcterms:created>
  <dcterms:modified xsi:type="dcterms:W3CDTF">2018-08-24T10:45:00Z</dcterms:modified>
</cp:coreProperties>
</file>