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" r:id="rId3"/>
    <p:sldId id="278" r:id="rId4"/>
    <p:sldId id="274" r:id="rId5"/>
    <p:sldId id="258" r:id="rId7"/>
    <p:sldId id="273" r:id="rId8"/>
    <p:sldId id="259" r:id="rId9"/>
    <p:sldId id="260" r:id="rId10"/>
    <p:sldId id="264" r:id="rId11"/>
    <p:sldId id="265" r:id="rId12"/>
    <p:sldId id="271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38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urn:microsoft.com/office/officeart/2005/8/layout/vProcess5" loCatId="process" qsTypeId="urn:microsoft.com/office/officeart/2005/8/quickstyle/simple1#1" qsCatId="simple" csTypeId="urn:microsoft.com/office/officeart/2005/8/colors/colorful2#1" csCatId="accent1" phldr="0"/>
      <dgm:spPr/>
      <dgm:t>
        <a:bodyPr/>
        <a:lstStyle/>
        <a:p>
          <a:endParaRPr lang="en-US"/>
        </a:p>
      </dgm:t>
    </dgm:pt>
    <dgm:pt modelId="{97A8C2AA-AE5F-4DE0-91B1-F0E85C273E7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b="1">
              <a:sym typeface="+mn-ea"/>
            </a:rPr>
            <a:t>Categorise clients on basis of his/her frequency and spendings in a year into six categories</a:t>
          </a:r>
          <a:endParaRPr lang="en-US" b="1"/>
        </a:p>
      </dgm:t>
    </dgm:pt>
    <dgm:pt modelId="{5477065E-AD40-40AD-B851-169D32D6F57B}" cxnId="{A3EDDCD5-942F-4137-A1B2-798BF4F1E45A}" type="parTrans">
      <dgm:prSet/>
      <dgm:spPr/>
      <dgm:t>
        <a:bodyPr/>
        <a:lstStyle/>
        <a:p>
          <a:endParaRPr lang="en-US"/>
        </a:p>
      </dgm:t>
    </dgm:pt>
    <dgm:pt modelId="{DD01B2A3-2986-44EB-899A-2EB74CB0A2FA}" cxnId="{A3EDDCD5-942F-4137-A1B2-798BF4F1E45A}" type="sibTrans">
      <dgm:prSet/>
      <dgm:spPr/>
      <dgm:t>
        <a:bodyPr/>
        <a:lstStyle/>
        <a:p>
          <a:endParaRPr lang="en-US"/>
        </a:p>
      </dgm:t>
    </dgm:pt>
    <dgm:pt modelId="{8ED20423-F7C2-4DAC-B9CC-17F08874BF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b="1"/>
            <a:t>Cluster client's data on basis of gender and above six client categories </a:t>
          </a:r>
        </a:p>
      </dgm:t>
    </dgm:pt>
    <dgm:pt modelId="{6A6DCCB9-B9C9-4F02-8372-40D5BB3E2726}" cxnId="{5FC4095F-6800-4F9E-A24C-001B5B0F3907}" type="parTrans">
      <dgm:prSet/>
      <dgm:spPr/>
      <dgm:t>
        <a:bodyPr/>
        <a:lstStyle/>
        <a:p>
          <a:endParaRPr lang="en-US"/>
        </a:p>
      </dgm:t>
    </dgm:pt>
    <dgm:pt modelId="{183EE679-6E63-4B49-9665-FE19B4A2F12A}" cxnId="{5FC4095F-6800-4F9E-A24C-001B5B0F3907}" type="sibTrans">
      <dgm:prSet/>
      <dgm:spPr/>
      <dgm:t>
        <a:bodyPr/>
        <a:lstStyle/>
        <a:p>
          <a:endParaRPr lang="en-US"/>
        </a:p>
      </dgm:t>
    </dgm:pt>
    <dgm:pt modelId="{D4BD55C7-AC3C-43FC-8A67-85D9B43F95ED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b="1"/>
            <a:t>Make service recommendations on each cluster</a:t>
          </a:r>
        </a:p>
      </dgm:t>
    </dgm:pt>
    <dgm:pt modelId="{0E3D13F2-5377-4EE3-8062-8626E5770718}" cxnId="{E8B028FE-3271-41D4-85A9-ABFEF5BE134B}" type="parTrans">
      <dgm:prSet/>
      <dgm:spPr/>
      <dgm:t>
        <a:bodyPr/>
        <a:lstStyle/>
        <a:p>
          <a:endParaRPr lang="en-US"/>
        </a:p>
      </dgm:t>
    </dgm:pt>
    <dgm:pt modelId="{767768A6-72C8-4B98-98E5-B01A1C804B6A}" cxnId="{E8B028FE-3271-41D4-85A9-ABFEF5BE134B}" type="sibTrans">
      <dgm:prSet/>
      <dgm:spPr/>
      <dgm:t>
        <a:bodyPr/>
        <a:lstStyle/>
        <a:p>
          <a:endParaRPr lang="en-US"/>
        </a:p>
      </dgm:t>
    </dgm:pt>
    <dgm:pt modelId="{6DC5596C-3E7F-4A93-9450-F32508452BE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M</a:t>
          </a:r>
          <a:r>
            <a:rPr lang="en-IN" altLang="en-US" b="1">
              <a:sym typeface="+mn-ea"/>
            </a:rPr>
            <a:t>ake employee recommendations for services</a:t>
          </a:r>
          <a:endParaRPr lang="en-IN" altLang="en-US" b="1"/>
        </a:p>
      </dgm:t>
    </dgm:pt>
    <dgm:pt modelId="{5E098B38-C8BA-418D-B7FD-2310731E2697}" cxnId="{F3FD13A7-67DD-4D98-9C8D-8AECBB753233}" type="parTrans">
      <dgm:prSet/>
      <dgm:spPr/>
    </dgm:pt>
    <dgm:pt modelId="{799180D7-89EA-44F1-B632-E2A2934BB68C}" cxnId="{F3FD13A7-67DD-4D98-9C8D-8AECBB753233}" type="sibTrans">
      <dgm:prSet/>
      <dgm:spPr/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5527E397-4AD1-4C49-981E-A207E5B21504}" type="pres">
      <dgm:prSet presAssocID="{46B84C11-07A7-41F5-8B9A-39D0ACB1BF5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D958B3-B91B-4A39-B6F6-7FEFCF1F40D0}" type="pres">
      <dgm:prSet presAssocID="{46B84C11-07A7-41F5-8B9A-39D0ACB1BF5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9ED250-E4C1-4F05-9D58-F0B037465EE5}" type="pres">
      <dgm:prSet presAssocID="{46B84C11-07A7-41F5-8B9A-39D0ACB1BF5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3D71B5-1DCD-452D-BB19-50ECCBBF3ACD}" type="pres">
      <dgm:prSet presAssocID="{46B84C11-07A7-41F5-8B9A-39D0ACB1BF5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0B10A3-F135-44A0-B6A3-53E5CBA27E58}" type="pres">
      <dgm:prSet presAssocID="{46B84C11-07A7-41F5-8B9A-39D0ACB1BF5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1E2AC6-C87B-4B14-BC2F-0746456C4C1D}" type="pres">
      <dgm:prSet presAssocID="{46B84C11-07A7-41F5-8B9A-39D0ACB1BF5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895DEF-3936-4C4B-B19A-012E0C3A6C4A}" type="pres">
      <dgm:prSet presAssocID="{46B84C11-07A7-41F5-8B9A-39D0ACB1BF5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77F51E-708B-4E0C-AF61-B01CAFB949DD}" type="pres">
      <dgm:prSet presAssocID="{46B84C11-07A7-41F5-8B9A-39D0ACB1BF5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D616F-D390-4E84-AF61-A2278DBA911B}" type="pres">
      <dgm:prSet presAssocID="{46B84C11-07A7-41F5-8B9A-39D0ACB1BF5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76CC59-F13E-477E-B164-C4DE9E092538}" type="pres">
      <dgm:prSet presAssocID="{46B84C11-07A7-41F5-8B9A-39D0ACB1BF5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1640AD-DA49-4B48-A31A-90219E774E0A}" type="pres">
      <dgm:prSet presAssocID="{46B84C11-07A7-41F5-8B9A-39D0ACB1BF5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DC718F9-1242-4C79-A958-F6BC85EEB721}" type="presOf" srcId="{6DC5596C-3E7F-4A93-9450-F32508452BE6}" destId="{671640AD-DA49-4B48-A31A-90219E774E0A}" srcOrd="1" destOrd="0" presId="urn:microsoft.com/office/officeart/2005/8/layout/vProcess5"/>
    <dgm:cxn modelId="{83E16436-7A2B-44A5-81A5-4212774932F6}" type="presOf" srcId="{D4BD55C7-AC3C-43FC-8A67-85D9B43F95ED}" destId="{779ED250-E4C1-4F05-9D58-F0B037465EE5}" srcOrd="0" destOrd="0" presId="urn:microsoft.com/office/officeart/2005/8/layout/vProcess5"/>
    <dgm:cxn modelId="{E8B028FE-3271-41D4-85A9-ABFEF5BE134B}" srcId="{46B84C11-07A7-41F5-8B9A-39D0ACB1BF53}" destId="{D4BD55C7-AC3C-43FC-8A67-85D9B43F95ED}" srcOrd="2" destOrd="0" parTransId="{0E3D13F2-5377-4EE3-8062-8626E5770718}" sibTransId="{767768A6-72C8-4B98-98E5-B01A1C804B6A}"/>
    <dgm:cxn modelId="{F3FD13A7-67DD-4D98-9C8D-8AECBB753233}" srcId="{46B84C11-07A7-41F5-8B9A-39D0ACB1BF53}" destId="{6DC5596C-3E7F-4A93-9450-F32508452BE6}" srcOrd="3" destOrd="0" parTransId="{5E098B38-C8BA-418D-B7FD-2310731E2697}" sibTransId="{799180D7-89EA-44F1-B632-E2A2934BB68C}"/>
    <dgm:cxn modelId="{A0616DB2-31C6-41C5-9FDC-5850171AE807}" type="presOf" srcId="{97A8C2AA-AE5F-4DE0-91B1-F0E85C273E74}" destId="{B577F51E-708B-4E0C-AF61-B01CAFB949DD}" srcOrd="1" destOrd="0" presId="urn:microsoft.com/office/officeart/2005/8/layout/vProcess5"/>
    <dgm:cxn modelId="{5FC4095F-6800-4F9E-A24C-001B5B0F3907}" srcId="{46B84C11-07A7-41F5-8B9A-39D0ACB1BF53}" destId="{8ED20423-F7C2-4DAC-B9CC-17F08874BF3A}" srcOrd="1" destOrd="0" parTransId="{6A6DCCB9-B9C9-4F02-8372-40D5BB3E2726}" sibTransId="{183EE679-6E63-4B49-9665-FE19B4A2F12A}"/>
    <dgm:cxn modelId="{CEA4FA05-70CA-4512-B1C2-572F35B7B6EF}" type="presOf" srcId="{183EE679-6E63-4B49-9665-FE19B4A2F12A}" destId="{9F1E2AC6-C87B-4B14-BC2F-0746456C4C1D}" srcOrd="0" destOrd="0" presId="urn:microsoft.com/office/officeart/2005/8/layout/vProcess5"/>
    <dgm:cxn modelId="{A3EDDCD5-942F-4137-A1B2-798BF4F1E45A}" srcId="{46B84C11-07A7-41F5-8B9A-39D0ACB1BF53}" destId="{97A8C2AA-AE5F-4DE0-91B1-F0E85C273E74}" srcOrd="0" destOrd="0" parTransId="{5477065E-AD40-40AD-B851-169D32D6F57B}" sibTransId="{DD01B2A3-2986-44EB-899A-2EB74CB0A2FA}"/>
    <dgm:cxn modelId="{0B3C109D-C552-49C6-9E31-60452FBD22BE}" type="presOf" srcId="{46B84C11-07A7-41F5-8B9A-39D0ACB1BF53}" destId="{EBE81508-B149-4B3C-B231-97BF5F08472D}" srcOrd="0" destOrd="0" presId="urn:microsoft.com/office/officeart/2005/8/layout/vProcess5"/>
    <dgm:cxn modelId="{88B92409-D1E3-4B70-B3D3-DF15106BD67A}" type="presOf" srcId="{767768A6-72C8-4B98-98E5-B01A1C804B6A}" destId="{12895DEF-3936-4C4B-B19A-012E0C3A6C4A}" srcOrd="0" destOrd="0" presId="urn:microsoft.com/office/officeart/2005/8/layout/vProcess5"/>
    <dgm:cxn modelId="{4C05D386-14CB-46A2-9DC4-C1D1A8F4C49D}" type="presOf" srcId="{8ED20423-F7C2-4DAC-B9CC-17F08874BF3A}" destId="{47DD616F-D390-4E84-AF61-A2278DBA911B}" srcOrd="1" destOrd="0" presId="urn:microsoft.com/office/officeart/2005/8/layout/vProcess5"/>
    <dgm:cxn modelId="{0C714C27-A708-4F37-B758-0343BF062956}" type="presOf" srcId="{8ED20423-F7C2-4DAC-B9CC-17F08874BF3A}" destId="{23D958B3-B91B-4A39-B6F6-7FEFCF1F40D0}" srcOrd="0" destOrd="0" presId="urn:microsoft.com/office/officeart/2005/8/layout/vProcess5"/>
    <dgm:cxn modelId="{DC459B3E-4282-4FFB-B459-50522780A317}" type="presOf" srcId="{DD01B2A3-2986-44EB-899A-2EB74CB0A2FA}" destId="{A80B10A3-F135-44A0-B6A3-53E5CBA27E58}" srcOrd="0" destOrd="0" presId="urn:microsoft.com/office/officeart/2005/8/layout/vProcess5"/>
    <dgm:cxn modelId="{72C0A3FC-C077-4125-94B2-84AA1A32578D}" type="presOf" srcId="{97A8C2AA-AE5F-4DE0-91B1-F0E85C273E74}" destId="{5527E397-4AD1-4C49-981E-A207E5B21504}" srcOrd="0" destOrd="0" presId="urn:microsoft.com/office/officeart/2005/8/layout/vProcess5"/>
    <dgm:cxn modelId="{D93ECE05-A7AC-4FA9-8BC3-E95CA449F696}" type="presOf" srcId="{D4BD55C7-AC3C-43FC-8A67-85D9B43F95ED}" destId="{E876CC59-F13E-477E-B164-C4DE9E092538}" srcOrd="1" destOrd="0" presId="urn:microsoft.com/office/officeart/2005/8/layout/vProcess5"/>
    <dgm:cxn modelId="{10091C67-2E1A-4E08-BCED-0C8A928E2C8B}" type="presOf" srcId="{6DC5596C-3E7F-4A93-9450-F32508452BE6}" destId="{1B3D71B5-1DCD-452D-BB19-50ECCBBF3ACD}" srcOrd="0" destOrd="0" presId="urn:microsoft.com/office/officeart/2005/8/layout/vProcess5"/>
    <dgm:cxn modelId="{8D8BC287-2F58-40A1-B1A3-4244AAAF2A0B}" type="presParOf" srcId="{EBE81508-B149-4B3C-B231-97BF5F08472D}" destId="{526F08A7-0F36-4A10-9552-DD6C2051F03D}" srcOrd="0" destOrd="0" presId="urn:microsoft.com/office/officeart/2005/8/layout/vProcess5"/>
    <dgm:cxn modelId="{45DAEFD6-773E-45C5-9454-3269CD31E287}" type="presParOf" srcId="{EBE81508-B149-4B3C-B231-97BF5F08472D}" destId="{5527E397-4AD1-4C49-981E-A207E5B21504}" srcOrd="1" destOrd="0" presId="urn:microsoft.com/office/officeart/2005/8/layout/vProcess5"/>
    <dgm:cxn modelId="{F3274788-1655-4DE0-AA3D-9273B1A47755}" type="presParOf" srcId="{EBE81508-B149-4B3C-B231-97BF5F08472D}" destId="{23D958B3-B91B-4A39-B6F6-7FEFCF1F40D0}" srcOrd="2" destOrd="0" presId="urn:microsoft.com/office/officeart/2005/8/layout/vProcess5"/>
    <dgm:cxn modelId="{3DFE4794-AF1E-4202-9E53-AB7F0CD9FE3C}" type="presParOf" srcId="{EBE81508-B149-4B3C-B231-97BF5F08472D}" destId="{779ED250-E4C1-4F05-9D58-F0B037465EE5}" srcOrd="3" destOrd="0" presId="urn:microsoft.com/office/officeart/2005/8/layout/vProcess5"/>
    <dgm:cxn modelId="{E9C1A8DA-041D-4375-AC51-D9C339365D56}" type="presParOf" srcId="{EBE81508-B149-4B3C-B231-97BF5F08472D}" destId="{1B3D71B5-1DCD-452D-BB19-50ECCBBF3ACD}" srcOrd="4" destOrd="0" presId="urn:microsoft.com/office/officeart/2005/8/layout/vProcess5"/>
    <dgm:cxn modelId="{C5B5E67D-D677-4F31-8E27-C9DFAC61340E}" type="presParOf" srcId="{EBE81508-B149-4B3C-B231-97BF5F08472D}" destId="{A80B10A3-F135-44A0-B6A3-53E5CBA27E58}" srcOrd="5" destOrd="0" presId="urn:microsoft.com/office/officeart/2005/8/layout/vProcess5"/>
    <dgm:cxn modelId="{C690906E-1FDD-4B61-A53B-5EA059A4626D}" type="presParOf" srcId="{EBE81508-B149-4B3C-B231-97BF5F08472D}" destId="{9F1E2AC6-C87B-4B14-BC2F-0746456C4C1D}" srcOrd="6" destOrd="0" presId="urn:microsoft.com/office/officeart/2005/8/layout/vProcess5"/>
    <dgm:cxn modelId="{64D215B6-1DA7-463D-89F7-60675187C85C}" type="presParOf" srcId="{EBE81508-B149-4B3C-B231-97BF5F08472D}" destId="{12895DEF-3936-4C4B-B19A-012E0C3A6C4A}" srcOrd="7" destOrd="0" presId="urn:microsoft.com/office/officeart/2005/8/layout/vProcess5"/>
    <dgm:cxn modelId="{07003523-3DF2-4370-89D2-F52E1762B5B1}" type="presParOf" srcId="{EBE81508-B149-4B3C-B231-97BF5F08472D}" destId="{B577F51E-708B-4E0C-AF61-B01CAFB949DD}" srcOrd="8" destOrd="0" presId="urn:microsoft.com/office/officeart/2005/8/layout/vProcess5"/>
    <dgm:cxn modelId="{C0845505-AB8E-4756-B3C2-576501EC04A8}" type="presParOf" srcId="{EBE81508-B149-4B3C-B231-97BF5F08472D}" destId="{47DD616F-D390-4E84-AF61-A2278DBA911B}" srcOrd="9" destOrd="0" presId="urn:microsoft.com/office/officeart/2005/8/layout/vProcess5"/>
    <dgm:cxn modelId="{24D19FA9-AD32-48C3-88E0-3E3182801967}" type="presParOf" srcId="{EBE81508-B149-4B3C-B231-97BF5F08472D}" destId="{E876CC59-F13E-477E-B164-C4DE9E092538}" srcOrd="10" destOrd="0" presId="urn:microsoft.com/office/officeart/2005/8/layout/vProcess5"/>
    <dgm:cxn modelId="{84075CFA-BAA1-4062-A307-1700236027F3}" type="presParOf" srcId="{EBE81508-B149-4B3C-B231-97BF5F08472D}" destId="{671640AD-DA49-4B48-A31A-90219E774E0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7E397-4AD1-4C49-981E-A207E5B21504}">
      <dsp:nvSpPr>
        <dsp:cNvPr id="0" name=""/>
        <dsp:cNvSpPr/>
      </dsp:nvSpPr>
      <dsp:spPr>
        <a:xfrm>
          <a:off x="0" y="0"/>
          <a:ext cx="5811012" cy="9291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800" b="1" kern="1200">
              <a:sym typeface="+mn-ea"/>
            </a:rPr>
            <a:t>Categorise clients on basis of his/her frequency and spendings in a year into six categories</a:t>
          </a:r>
          <a:endParaRPr lang="en-US" sz="1800" b="1" kern="1200"/>
        </a:p>
      </dsp:txBody>
      <dsp:txXfrm>
        <a:off x="27214" y="27214"/>
        <a:ext cx="4729879" cy="874716"/>
      </dsp:txXfrm>
    </dsp:sp>
    <dsp:sp modelId="{23D958B3-B91B-4A39-B6F6-7FEFCF1F40D0}">
      <dsp:nvSpPr>
        <dsp:cNvPr id="0" name=""/>
        <dsp:cNvSpPr/>
      </dsp:nvSpPr>
      <dsp:spPr>
        <a:xfrm>
          <a:off x="486672" y="1098080"/>
          <a:ext cx="5811012" cy="929144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800" b="1" kern="1200"/>
            <a:t>Cluster client's data on basis of gender and above six client categories </a:t>
          </a:r>
        </a:p>
      </dsp:txBody>
      <dsp:txXfrm>
        <a:off x="513886" y="1125294"/>
        <a:ext cx="4665967" cy="874716"/>
      </dsp:txXfrm>
    </dsp:sp>
    <dsp:sp modelId="{779ED250-E4C1-4F05-9D58-F0B037465EE5}">
      <dsp:nvSpPr>
        <dsp:cNvPr id="0" name=""/>
        <dsp:cNvSpPr/>
      </dsp:nvSpPr>
      <dsp:spPr>
        <a:xfrm>
          <a:off x="966080" y="2196160"/>
          <a:ext cx="5811012" cy="929144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800" b="1" kern="1200"/>
            <a:t>Make service recommendations on each cluster</a:t>
          </a:r>
        </a:p>
      </dsp:txBody>
      <dsp:txXfrm>
        <a:off x="993294" y="2223374"/>
        <a:ext cx="4673231" cy="874716"/>
      </dsp:txXfrm>
    </dsp:sp>
    <dsp:sp modelId="{1B3D71B5-1DCD-452D-BB19-50ECCBBF3ACD}">
      <dsp:nvSpPr>
        <dsp:cNvPr id="0" name=""/>
        <dsp:cNvSpPr/>
      </dsp:nvSpPr>
      <dsp:spPr>
        <a:xfrm>
          <a:off x="1452752" y="3294240"/>
          <a:ext cx="5811012" cy="929144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800" kern="1200">
              <a:sym typeface="+mn-ea"/>
            </a:rPr>
            <a:t>M</a:t>
          </a:r>
          <a:r>
            <a:rPr lang="en-IN" altLang="en-US" sz="1800" b="1" kern="1200">
              <a:sym typeface="+mn-ea"/>
            </a:rPr>
            <a:t>ake employee recommendations for services</a:t>
          </a:r>
          <a:endParaRPr lang="en-IN" altLang="en-US" sz="1800" b="1" kern="1200"/>
        </a:p>
      </dsp:txBody>
      <dsp:txXfrm>
        <a:off x="1479966" y="3321454"/>
        <a:ext cx="4665967" cy="874716"/>
      </dsp:txXfrm>
    </dsp:sp>
    <dsp:sp modelId="{A80B10A3-F135-44A0-B6A3-53E5CBA27E58}">
      <dsp:nvSpPr>
        <dsp:cNvPr id="0" name=""/>
        <dsp:cNvSpPr/>
      </dsp:nvSpPr>
      <dsp:spPr>
        <a:xfrm>
          <a:off x="5207067" y="711640"/>
          <a:ext cx="603944" cy="6039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342954" y="711640"/>
        <a:ext cx="332170" cy="454468"/>
      </dsp:txXfrm>
    </dsp:sp>
    <dsp:sp modelId="{9F1E2AC6-C87B-4B14-BC2F-0746456C4C1D}">
      <dsp:nvSpPr>
        <dsp:cNvPr id="0" name=""/>
        <dsp:cNvSpPr/>
      </dsp:nvSpPr>
      <dsp:spPr>
        <a:xfrm>
          <a:off x="5693740" y="1809720"/>
          <a:ext cx="603944" cy="6039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5829627" y="1809720"/>
        <a:ext cx="332170" cy="454468"/>
      </dsp:txXfrm>
    </dsp:sp>
    <dsp:sp modelId="{12895DEF-3936-4C4B-B19A-012E0C3A6C4A}">
      <dsp:nvSpPr>
        <dsp:cNvPr id="0" name=""/>
        <dsp:cNvSpPr/>
      </dsp:nvSpPr>
      <dsp:spPr>
        <a:xfrm>
          <a:off x="6173148" y="2907800"/>
          <a:ext cx="603944" cy="6039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309035" y="2907800"/>
        <a:ext cx="332170" cy="4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812E-726B-46AE-BACE-C4C1DD352F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31CAD-A87B-4294-B240-2BAEB5B7CC3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31CAD-A87B-4294-B240-2BAEB5B7CC3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199F-DC32-496E-9725-5558FA00CE0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00F5-ECF1-437B-B2F3-D257EACA3DA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1" Type="http://schemas.openxmlformats.org/officeDocument/2006/relationships/package" Target="../embeddings/Workbook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056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ym typeface="+mn-ea"/>
              </a:rPr>
              <a:t>Personalized recommendation </a:t>
            </a:r>
            <a:r>
              <a:rPr lang="en-IN" altLang="en-US" sz="3600" b="1" dirty="0" smtClean="0">
                <a:sym typeface="+mn-ea"/>
              </a:rPr>
              <a:t>system</a:t>
            </a:r>
            <a:r>
              <a:rPr lang="en-US" sz="3600" b="1" dirty="0" smtClean="0">
                <a:sym typeface="+mn-ea"/>
              </a:rPr>
              <a:t> - Limelite</a:t>
            </a:r>
            <a:endParaRPr lang="en-IN" altLang="en-US" sz="3600"/>
          </a:p>
        </p:txBody>
      </p:sp>
      <p:graphicFrame>
        <p:nvGraphicFramePr>
          <p:cNvPr id="4" name="Diagram 3"/>
          <p:cNvGraphicFramePr/>
          <p:nvPr/>
        </p:nvGraphicFramePr>
        <p:xfrm>
          <a:off x="939800" y="1901190"/>
          <a:ext cx="7263765" cy="422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72440" y="1251585"/>
            <a:ext cx="2984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400" u="sng" dirty="0" smtClean="0">
                <a:sym typeface="+mn-ea"/>
              </a:rPr>
              <a:t>Recommendation flow</a:t>
            </a:r>
            <a:endParaRPr lang="en-IN" altLang="en-US" sz="2400" u="sng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600" dirty="0" smtClean="0"/>
              <a:t>Employee </a:t>
            </a:r>
            <a:r>
              <a:rPr lang="en-US" sz="3600" dirty="0" smtClean="0"/>
              <a:t>Recommendation</a:t>
            </a:r>
            <a:endParaRPr lang="en-IN" altLang="en-US" sz="3600" dirty="0" smtClean="0"/>
          </a:p>
        </p:txBody>
      </p:sp>
      <p:sp>
        <p:nvSpPr>
          <p:cNvPr id="4" name="Content Placeholder 2"/>
          <p:cNvSpPr txBox="1"/>
          <p:nvPr/>
        </p:nvSpPr>
        <p:spPr>
          <a:xfrm>
            <a:off x="611560" y="1413029"/>
            <a:ext cx="792088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 smtClean="0"/>
              <a:t>Steps</a:t>
            </a:r>
            <a:endParaRPr lang="en-US" sz="2400" b="1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u="sng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altLang="en-US" sz="1600" b="1" dirty="0" smtClean="0"/>
              <a:t>Compute below parameters for the employees wrt service categories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1"/>
            <a:r>
              <a:rPr lang="en-IN" altLang="en-US" sz="1600" dirty="0" smtClean="0"/>
              <a:t>New </a:t>
            </a:r>
            <a:r>
              <a:rPr lang="en-IN" altLang="en-US" sz="1600" dirty="0" smtClean="0">
                <a:sym typeface="+mn-ea"/>
              </a:rPr>
              <a:t>clients</a:t>
            </a:r>
            <a:endParaRPr lang="en-US" sz="1600" dirty="0" smtClean="0"/>
          </a:p>
          <a:p>
            <a:pPr lvl="1"/>
            <a:r>
              <a:rPr lang="en-IN" altLang="en-US" sz="1600" dirty="0" smtClean="0"/>
              <a:t>Returning </a:t>
            </a:r>
            <a:r>
              <a:rPr lang="en-IN" altLang="en-US" sz="1600" dirty="0" smtClean="0">
                <a:sym typeface="+mn-ea"/>
              </a:rPr>
              <a:t>clients</a:t>
            </a:r>
            <a:endParaRPr lang="en-US" sz="1600" dirty="0" smtClean="0"/>
          </a:p>
          <a:p>
            <a:pPr lvl="1"/>
            <a:r>
              <a:rPr lang="en-IN" altLang="en-US" sz="1600" dirty="0" smtClean="0"/>
              <a:t>Preferred clients count*</a:t>
            </a:r>
            <a:endParaRPr lang="en-US" sz="1600" dirty="0" smtClean="0"/>
          </a:p>
          <a:p>
            <a:pPr lvl="1"/>
            <a:r>
              <a:rPr lang="en-IN" altLang="en-US" sz="1600" dirty="0" smtClean="0"/>
              <a:t>Total clients</a:t>
            </a: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en-IN" altLang="en-US" sz="1600" b="1" i="1" dirty="0" smtClean="0"/>
              <a:t>Compute ratings(on scale of 0-5) for employees based on above parameters</a:t>
            </a:r>
            <a:endParaRPr lang="en-IN" altLang="en-US" sz="1600" b="1" i="1" dirty="0" smtClean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en-IN" altLang="en-US" sz="1600" b="1" i="1" dirty="0" smtClean="0"/>
              <a:t>Suggest top employees for the corresponding service categories based on ratings</a:t>
            </a:r>
            <a:endParaRPr lang="en-IN" altLang="en-US" sz="1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79705" y="1412875"/>
          <a:ext cx="8724900" cy="322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1" imgW="6009005" imgH="2367915" progId="Excel.Sheet.12">
                  <p:embed/>
                </p:oleObj>
              </mc:Choice>
              <mc:Fallback>
                <p:oleObj name="Worksheet" r:id="rId1" imgW="6009005" imgH="2367915" progId="Excel.Sheet.12">
                  <p:embed/>
                  <p:pic>
                    <p:nvPicPr>
                      <p:cNvPr id="0" name="Picture 20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705" y="1412875"/>
                        <a:ext cx="8724900" cy="322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764704"/>
            <a:ext cx="4366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altLang="en-US" b="1" dirty="0">
                <a:sym typeface="+mn-ea"/>
              </a:rPr>
              <a:t>Sample </a:t>
            </a:r>
            <a:r>
              <a:rPr lang="en-IN" altLang="en-US" b="1" dirty="0" smtClean="0">
                <a:sym typeface="+mn-ea"/>
              </a:rPr>
              <a:t>Employee recommendation for Men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/>
          <p:nvPr/>
        </p:nvGraphicFramePr>
        <p:xfrm>
          <a:off x="912927" y="1941958"/>
          <a:ext cx="7488831" cy="2768323"/>
        </p:xfrm>
        <a:graphic>
          <a:graphicData uri="http://schemas.openxmlformats.org/drawingml/2006/table">
            <a:tbl>
              <a:tblPr firstRow="1" firstCol="1">
                <a:tableStyleId>{EB344D84-9AFB-497E-A393-DC336BA19D2E}</a:tableStyleId>
              </a:tblPr>
              <a:tblGrid>
                <a:gridCol w="2496277"/>
                <a:gridCol w="2496277"/>
                <a:gridCol w="2496277"/>
              </a:tblGrid>
              <a:tr h="512803">
                <a:tc>
                  <a:txBody>
                    <a:bodyPr/>
                    <a:p>
                      <a:r>
                        <a:rPr lang="en-US" sz="1600" dirty="0" smtClean="0"/>
                        <a:t>Category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600" dirty="0" smtClean="0"/>
                        <a:t>Frequency </a:t>
                      </a:r>
                      <a:r>
                        <a:rPr lang="en-IN" altLang="en-US" sz="1600" dirty="0" smtClean="0"/>
                        <a:t>(per year)</a:t>
                      </a:r>
                      <a:endParaRPr lang="en-IN" alt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600" dirty="0" smtClean="0"/>
                        <a:t>Spendings </a:t>
                      </a:r>
                      <a:r>
                        <a:rPr lang="en-IN" altLang="en-US" sz="1600" dirty="0" smtClean="0"/>
                        <a:t>(per year in Rs.)</a:t>
                      </a:r>
                      <a:endParaRPr lang="en-IN" altLang="en-US" sz="1600" dirty="0" smtClean="0"/>
                    </a:p>
                  </a:txBody>
                  <a:tcPr/>
                </a:tc>
              </a:tr>
              <a:tr h="221521">
                <a:tc>
                  <a:txBody>
                    <a:bodyPr/>
                    <a:p>
                      <a:r>
                        <a:rPr lang="en-US" sz="1600" dirty="0" smtClean="0"/>
                        <a:t>Premium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600" dirty="0" smtClean="0"/>
                        <a:t> &gt;</a:t>
                      </a:r>
                      <a:r>
                        <a:rPr lang="en-US" sz="1600" baseline="0" dirty="0" smtClean="0"/>
                        <a:t> 4  visits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600" dirty="0" smtClean="0"/>
                        <a:t>&gt;= 50,000</a:t>
                      </a:r>
                      <a:endParaRPr lang="en-US" sz="1600" dirty="0" smtClean="0"/>
                    </a:p>
                  </a:txBody>
                  <a:tcPr/>
                </a:tc>
              </a:tr>
              <a:tr h="382628">
                <a:tc>
                  <a:txBody>
                    <a:bodyPr/>
                    <a:p>
                      <a:r>
                        <a:rPr lang="en-US" sz="1600" dirty="0" smtClean="0"/>
                        <a:t>VIP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&gt;</a:t>
                      </a:r>
                      <a:r>
                        <a:rPr lang="en-US" sz="1600" baseline="0" dirty="0" smtClean="0"/>
                        <a:t> 4  visits</a:t>
                      </a:r>
                      <a:endParaRPr lang="en-IN" sz="1600" dirty="0" smtClean="0"/>
                    </a:p>
                    <a:p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&gt;= 35,000</a:t>
                      </a:r>
                      <a:r>
                        <a:rPr lang="en-US" sz="1600" baseline="0" dirty="0" smtClean="0"/>
                        <a:t>  </a:t>
                      </a:r>
                      <a:endParaRPr lang="en-IN" sz="1600" dirty="0" smtClean="0"/>
                    </a:p>
                    <a:p>
                      <a:endParaRPr lang="en-IN" sz="1600" dirty="0" smtClean="0"/>
                    </a:p>
                  </a:txBody>
                  <a:tcPr/>
                </a:tc>
              </a:tr>
              <a:tr h="221521">
                <a:tc>
                  <a:txBody>
                    <a:bodyPr/>
                    <a:p>
                      <a:r>
                        <a:rPr lang="en-US" sz="1600" dirty="0" smtClean="0"/>
                        <a:t>Loyal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600" dirty="0" smtClean="0"/>
                        <a:t>&gt;= 9 visits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endParaRPr lang="en-US" sz="1600" baseline="0" dirty="0" smtClean="0"/>
                    </a:p>
                  </a:txBody>
                  <a:tcPr/>
                </a:tc>
              </a:tr>
              <a:tr h="221521">
                <a:tc>
                  <a:txBody>
                    <a:bodyPr/>
                    <a:p>
                      <a:endParaRPr lang="en-IN" alt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endParaRPr lang="en-US" sz="1600" dirty="0" smtClean="0"/>
                    </a:p>
                  </a:txBody>
                  <a:tcPr/>
                </a:tc>
              </a:tr>
              <a:tr h="221521">
                <a:tc>
                  <a:txBody>
                    <a:bodyPr/>
                    <a:p>
                      <a:r>
                        <a:rPr lang="en-US" sz="1600" dirty="0" smtClean="0"/>
                        <a:t>WalkIn</a:t>
                      </a:r>
                      <a:r>
                        <a:rPr lang="en-IN" altLang="en-US" sz="1600" dirty="0" smtClean="0"/>
                        <a:t>*</a:t>
                      </a:r>
                      <a:endParaRPr lang="en-IN" alt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600" dirty="0" smtClean="0"/>
                        <a:t>One</a:t>
                      </a:r>
                      <a:r>
                        <a:rPr lang="en-US" sz="1600" baseline="0" dirty="0" smtClean="0"/>
                        <a:t> visit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endParaRPr lang="en-US" sz="1600" dirty="0" smtClean="0"/>
                    </a:p>
                  </a:txBody>
                  <a:tcPr/>
                </a:tc>
              </a:tr>
              <a:tr h="221521">
                <a:tc>
                  <a:txBody>
                    <a:bodyPr/>
                    <a:p>
                      <a:r>
                        <a:rPr lang="en-US" sz="1600" dirty="0" smtClean="0"/>
                        <a:t>Repeat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600" dirty="0" smtClean="0"/>
                        <a:t>&gt;=2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p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913130" y="1275715"/>
            <a:ext cx="22332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2400" u="sng"/>
              <a:t>Client categories</a:t>
            </a:r>
            <a:endParaRPr lang="en-IN" altLang="en-US" sz="24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</a:t>
            </a:r>
            <a:r>
              <a:rPr lang="en-US" dirty="0"/>
              <a:t>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ecommend </a:t>
            </a:r>
            <a:r>
              <a:rPr lang="en-US" sz="2800" dirty="0"/>
              <a:t>items based on how similar users purchase items.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instance, if customer 1 and customer 2 bought similar items, e.g. 1 bought X, Y, Z and 2 bought X, Y, we would recommend an item Z to customer 2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600" dirty="0" smtClean="0"/>
              <a:t>Service </a:t>
            </a:r>
            <a:r>
              <a:rPr lang="en-US" sz="3600" dirty="0" smtClean="0"/>
              <a:t>Recommendation using Turicreate</a:t>
            </a:r>
            <a:endParaRPr lang="en-US" sz="3600" dirty="0" smtClean="0"/>
          </a:p>
        </p:txBody>
      </p:sp>
      <p:sp>
        <p:nvSpPr>
          <p:cNvPr id="4" name="Content Placeholder 2"/>
          <p:cNvSpPr txBox="1"/>
          <p:nvPr/>
        </p:nvSpPr>
        <p:spPr>
          <a:xfrm>
            <a:off x="611560" y="1413029"/>
            <a:ext cx="792088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u="sng" dirty="0" smtClean="0"/>
              <a:t>Steps</a:t>
            </a:r>
            <a:endParaRPr lang="en-US" sz="2400" b="1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Data – </a:t>
            </a:r>
            <a:r>
              <a:rPr lang="en-US" sz="1600" b="1" dirty="0" err="1" smtClean="0"/>
              <a:t>ClientID</a:t>
            </a:r>
            <a:r>
              <a:rPr lang="en-US" sz="1600" b="1" dirty="0" smtClean="0"/>
              <a:t>  |  Product |  Frequency</a:t>
            </a:r>
            <a:endParaRPr lang="en-US" sz="1600" b="1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b="1" i="1" dirty="0" smtClean="0"/>
              <a:t>Transforming and normalizing data</a:t>
            </a:r>
            <a:endParaRPr lang="en-US" sz="1600" dirty="0" smtClean="0"/>
          </a:p>
          <a:p>
            <a:pPr lvl="1"/>
            <a:r>
              <a:rPr lang="en-IN" altLang="en-US" sz="1600" dirty="0" smtClean="0"/>
              <a:t>Create 3 different forms of data (refer next slide)</a:t>
            </a:r>
            <a:endParaRPr lang="en-US" sz="1600" dirty="0" smtClean="0"/>
          </a:p>
          <a:p>
            <a:pPr lvl="1"/>
            <a:r>
              <a:rPr lang="en-US" sz="1600" dirty="0" smtClean="0">
                <a:sym typeface="+mn-ea"/>
              </a:rPr>
              <a:t>Actual Frequency count</a:t>
            </a:r>
            <a:endParaRPr lang="en-US" sz="1600" dirty="0" smtClean="0"/>
          </a:p>
          <a:p>
            <a:pPr lvl="1"/>
            <a:r>
              <a:rPr lang="en-US" sz="1600" dirty="0" smtClean="0"/>
              <a:t>Frequency dummy (1 – Done | 0 – Not  Done)</a:t>
            </a:r>
            <a:endParaRPr lang="en-US" sz="1600" dirty="0" smtClean="0"/>
          </a:p>
          <a:p>
            <a:pPr lvl="1"/>
            <a:r>
              <a:rPr lang="en-US" sz="1600" dirty="0" smtClean="0"/>
              <a:t>Scaled Frequency count</a:t>
            </a: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en-US" sz="1600" b="1" i="1" dirty="0" smtClean="0"/>
              <a:t>Training models</a:t>
            </a:r>
            <a:endParaRPr lang="en-US" sz="1600" b="1" i="1" dirty="0" smtClean="0"/>
          </a:p>
          <a:p>
            <a:pPr lvl="1"/>
            <a:r>
              <a:rPr lang="en-US" sz="1600" dirty="0" smtClean="0"/>
              <a:t>Popularity model </a:t>
            </a:r>
            <a:r>
              <a:rPr lang="en-IN" altLang="en-US" sz="1600" dirty="0" smtClean="0"/>
              <a:t>(as baseline model)</a:t>
            </a:r>
            <a:endParaRPr lang="en-US" sz="1600" dirty="0" smtClean="0"/>
          </a:p>
          <a:p>
            <a:pPr lvl="1"/>
            <a:r>
              <a:rPr lang="en-US" sz="1600" dirty="0" smtClean="0"/>
              <a:t>Item similarity model  - Cosine | Pearson | </a:t>
            </a:r>
            <a:r>
              <a:rPr lang="en-US" sz="1600" dirty="0" err="1" smtClean="0"/>
              <a:t>Jaccard </a:t>
            </a:r>
            <a:r>
              <a:rPr lang="en-IN" altLang="en-US" sz="1600" dirty="0" err="1" smtClean="0"/>
              <a:t>similarities</a:t>
            </a: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AutoNum type="arabicPeriod" startAt="3"/>
            </a:pPr>
            <a:r>
              <a:rPr lang="en-US" sz="1600" b="1" i="1" dirty="0" smtClean="0"/>
              <a:t>Evaluating model performance</a:t>
            </a:r>
            <a:endParaRPr lang="en-US" sz="1600" b="1" i="1" dirty="0" smtClean="0"/>
          </a:p>
          <a:p>
            <a:pPr lvl="1"/>
            <a:r>
              <a:rPr lang="en-US" sz="1600" dirty="0" smtClean="0"/>
              <a:t>RMSE | Precision | Recall</a:t>
            </a:r>
            <a:endParaRPr lang="en-US" sz="1400" b="1" i="1" dirty="0" smtClean="0"/>
          </a:p>
          <a:p>
            <a:pPr>
              <a:buFont typeface="Arial" panose="020B0604020202020204" pitchFamily="34" charset="0"/>
              <a:buAutoNum type="arabicPeriod" startAt="4"/>
            </a:pPr>
            <a:r>
              <a:rPr lang="en-US" sz="1600" b="1" i="1" dirty="0" smtClean="0"/>
              <a:t>Selecting the optimal model</a:t>
            </a:r>
            <a:endParaRPr lang="en-US" sz="1200" b="1" i="1" dirty="0"/>
          </a:p>
          <a:p>
            <a:pPr lvl="1"/>
            <a:r>
              <a:rPr lang="en-US" sz="1600" dirty="0" err="1"/>
              <a:t>Jaccard</a:t>
            </a:r>
            <a:r>
              <a:rPr lang="en-US" sz="1600" dirty="0"/>
              <a:t> Dummy</a:t>
            </a:r>
            <a:endParaRPr lang="en-US" sz="1600" dirty="0"/>
          </a:p>
          <a:p>
            <a:pPr lvl="1"/>
            <a:r>
              <a:rPr lang="en-US" sz="1600" dirty="0"/>
              <a:t>Cosine Scaled </a:t>
            </a:r>
            <a:endParaRPr lang="en-US" sz="1600" dirty="0"/>
          </a:p>
          <a:p>
            <a:pPr lvl="1"/>
            <a:r>
              <a:rPr lang="en-US" sz="1600" dirty="0" err="1"/>
              <a:t>Jaccard</a:t>
            </a:r>
            <a:r>
              <a:rPr lang="en-US" sz="1600" dirty="0"/>
              <a:t> Scaled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868144" y="2996952"/>
            <a:ext cx="1368152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267744" y="5445224"/>
            <a:ext cx="648072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267744" y="3284984"/>
            <a:ext cx="648072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33303"/>
            <a:ext cx="2880846" cy="303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7744" y="836712"/>
            <a:ext cx="72008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2990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/>
          <p:nvPr/>
        </p:nvSpPr>
        <p:spPr>
          <a:xfrm>
            <a:off x="611560" y="1413029"/>
            <a:ext cx="792088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u="sng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23" y="2780928"/>
            <a:ext cx="41243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74815" y="260648"/>
            <a:ext cx="3420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+mn-ea"/>
              </a:rPr>
              <a:t>Data with Actual </a:t>
            </a:r>
            <a:r>
              <a:rPr lang="en-US" b="1" dirty="0">
                <a:sym typeface="+mn-ea"/>
              </a:rPr>
              <a:t>Frequency count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960152" y="2699628"/>
            <a:ext cx="294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with Frequency </a:t>
            </a:r>
            <a:r>
              <a:rPr lang="en-US" b="1" dirty="0"/>
              <a:t>dummy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4572000" y="2204864"/>
            <a:ext cx="342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with Scaled </a:t>
            </a:r>
            <a:r>
              <a:rPr lang="en-US" b="1" dirty="0"/>
              <a:t>Frequency count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46" y="619676"/>
            <a:ext cx="56102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7855"/>
            <a:ext cx="91440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52070" y="4034155"/>
            <a:ext cx="1955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Recommendations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3264535" y="142875"/>
            <a:ext cx="1350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User History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49225" y="1092200"/>
            <a:ext cx="291650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/>
              <a:t>Sample </a:t>
            </a:r>
            <a:r>
              <a:rPr lang="en-IN" altLang="en-US" b="1" dirty="0" smtClean="0"/>
              <a:t>recommendation </a:t>
            </a:r>
            <a:r>
              <a:rPr lang="en-IN" altLang="en-US" b="1" dirty="0"/>
              <a:t>for</a:t>
            </a:r>
            <a:endParaRPr lang="en-IN" altLang="en-US" b="1" dirty="0"/>
          </a:p>
          <a:p>
            <a:r>
              <a:rPr lang="en-IN" altLang="en-US" b="1" dirty="0"/>
              <a:t>Loyal Female client </a:t>
            </a:r>
            <a:r>
              <a:rPr lang="en-IN" altLang="en-US" b="1" dirty="0" smtClean="0"/>
              <a:t>1</a:t>
            </a:r>
            <a:endParaRPr lang="en-I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4052570"/>
            <a:ext cx="8700770" cy="266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635"/>
            <a:ext cx="4759960" cy="359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123825" y="3603625"/>
            <a:ext cx="1955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Recommendations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4125595" y="-635"/>
            <a:ext cx="1350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User History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292735" y="1379220"/>
            <a:ext cx="28936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Sample recommendation for</a:t>
            </a:r>
            <a:endParaRPr lang="en-IN" altLang="en-US" b="1"/>
          </a:p>
          <a:p>
            <a:r>
              <a:rPr lang="en-IN" altLang="en-US" b="1"/>
              <a:t>Loyal Female client 2</a:t>
            </a:r>
            <a:endParaRPr lang="en-I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3825" y="3603625"/>
            <a:ext cx="1955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Recommendations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3049270" y="358140"/>
            <a:ext cx="1350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User History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77470" y="1522730"/>
            <a:ext cx="28936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Sample recommendation for</a:t>
            </a:r>
            <a:endParaRPr lang="en-IN" altLang="en-US" b="1"/>
          </a:p>
          <a:p>
            <a:r>
              <a:rPr lang="en-IN" altLang="en-US" b="1"/>
              <a:t>Regular Male client 1</a:t>
            </a:r>
            <a:endParaRPr lang="en-IN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785" y="847090"/>
            <a:ext cx="58293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128770"/>
            <a:ext cx="894334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5580" y="3460115"/>
            <a:ext cx="1955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Recommendations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3121025" y="573405"/>
            <a:ext cx="1350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/>
              <a:t>User History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77470" y="1522730"/>
            <a:ext cx="28936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/>
              <a:t>Sample recommendation for</a:t>
            </a:r>
            <a:endParaRPr lang="en-IN" altLang="en-US" b="1" dirty="0"/>
          </a:p>
          <a:p>
            <a:r>
              <a:rPr lang="en-IN" altLang="en-US" b="1" dirty="0"/>
              <a:t>Regular Male client 2</a:t>
            </a:r>
            <a:endParaRPr lang="en-IN" alt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110" y="1106805"/>
            <a:ext cx="5829300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" y="3924935"/>
            <a:ext cx="8879205" cy="241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WPS Presentation</Application>
  <PresentationFormat>On-screen Show (4:3)</PresentationFormat>
  <Paragraphs>110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Excel.Sheet.12</vt:lpstr>
      <vt:lpstr>Personalized recommendation system - Limelite</vt:lpstr>
      <vt:lpstr>PowerPoint 演示文稿</vt:lpstr>
      <vt:lpstr>Collaborative filtering</vt:lpstr>
      <vt:lpstr>Service Recommendation using Turicreate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Employee Recommendation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recommendation for Limelite customers</dc:title>
  <dc:creator>hp</dc:creator>
  <cp:lastModifiedBy>1011696</cp:lastModifiedBy>
  <cp:revision>35</cp:revision>
  <dcterms:created xsi:type="dcterms:W3CDTF">2019-11-05T10:02:00Z</dcterms:created>
  <dcterms:modified xsi:type="dcterms:W3CDTF">2020-01-24T06:16:59Z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