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3" r:id="rId7"/>
    <p:sldId id="261" r:id="rId8"/>
    <p:sldId id="264" r:id="rId9"/>
    <p:sldId id="262" r:id="rId10"/>
    <p:sldId id="268" r:id="rId11"/>
    <p:sldId id="270" r:id="rId12"/>
    <p:sldId id="269" r:id="rId13"/>
    <p:sldId id="265" r:id="rId14"/>
    <p:sldId id="266" r:id="rId15"/>
    <p:sldId id="267"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6433" autoAdjust="0"/>
  </p:normalViewPr>
  <p:slideViewPr>
    <p:cSldViewPr snapToGrid="0">
      <p:cViewPr varScale="1">
        <p:scale>
          <a:sx n="112" d="100"/>
          <a:sy n="112" d="100"/>
        </p:scale>
        <p:origin x="51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609DDB2F-76BF-4700-88BF-3AF7BCE02BD8}" type="datetimeFigureOut">
              <a:rPr lang="pt-BR" smtClean="0"/>
              <a:t>18/06/2018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22A14D5-CC54-4FC6-A4C1-BC9FA7416F9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800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609DDB2F-76BF-4700-88BF-3AF7BCE02BD8}" type="datetimeFigureOut">
              <a:rPr lang="pt-BR" smtClean="0"/>
              <a:t>18/06/2018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22A14D5-CC54-4FC6-A4C1-BC9FA7416F92}" type="slidenum">
              <a:rPr lang="pt-BR" smtClean="0"/>
              <a:t>‹nº›</a:t>
            </a:fld>
            <a:endParaRPr lang="pt-BR"/>
          </a:p>
        </p:txBody>
      </p:sp>
    </p:spTree>
    <p:extLst>
      <p:ext uri="{BB962C8B-B14F-4D97-AF65-F5344CB8AC3E}">
        <p14:creationId xmlns:p14="http://schemas.microsoft.com/office/powerpoint/2010/main" val="240557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609DDB2F-76BF-4700-88BF-3AF7BCE02BD8}" type="datetimeFigureOut">
              <a:rPr lang="pt-BR" smtClean="0"/>
              <a:t>18/06/2018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22A14D5-CC54-4FC6-A4C1-BC9FA7416F92}" type="slidenum">
              <a:rPr lang="pt-BR" smtClean="0"/>
              <a:t>‹nº›</a:t>
            </a:fld>
            <a:endParaRPr lang="pt-BR"/>
          </a:p>
        </p:txBody>
      </p:sp>
    </p:spTree>
    <p:extLst>
      <p:ext uri="{BB962C8B-B14F-4D97-AF65-F5344CB8AC3E}">
        <p14:creationId xmlns:p14="http://schemas.microsoft.com/office/powerpoint/2010/main" val="286433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609DDB2F-76BF-4700-88BF-3AF7BCE02BD8}" type="datetimeFigureOut">
              <a:rPr lang="pt-BR" smtClean="0"/>
              <a:t>18/06/2018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22A14D5-CC54-4FC6-A4C1-BC9FA7416F92}" type="slidenum">
              <a:rPr lang="pt-BR" smtClean="0"/>
              <a:t>‹nº›</a:t>
            </a:fld>
            <a:endParaRPr lang="pt-BR"/>
          </a:p>
        </p:txBody>
      </p:sp>
    </p:spTree>
    <p:extLst>
      <p:ext uri="{BB962C8B-B14F-4D97-AF65-F5344CB8AC3E}">
        <p14:creationId xmlns:p14="http://schemas.microsoft.com/office/powerpoint/2010/main" val="320079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609DDB2F-76BF-4700-88BF-3AF7BCE02BD8}" type="datetimeFigureOut">
              <a:rPr lang="pt-BR" smtClean="0"/>
              <a:t>18/06/2018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22A14D5-CC54-4FC6-A4C1-BC9FA7416F9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97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609DDB2F-76BF-4700-88BF-3AF7BCE02BD8}" type="datetimeFigureOut">
              <a:rPr lang="pt-BR" smtClean="0"/>
              <a:t>18/06/2018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22A14D5-CC54-4FC6-A4C1-BC9FA7416F92}" type="slidenum">
              <a:rPr lang="pt-BR" smtClean="0"/>
              <a:t>‹nº›</a:t>
            </a:fld>
            <a:endParaRPr lang="pt-BR"/>
          </a:p>
        </p:txBody>
      </p:sp>
    </p:spTree>
    <p:extLst>
      <p:ext uri="{BB962C8B-B14F-4D97-AF65-F5344CB8AC3E}">
        <p14:creationId xmlns:p14="http://schemas.microsoft.com/office/powerpoint/2010/main" val="131940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609DDB2F-76BF-4700-88BF-3AF7BCE02BD8}" type="datetimeFigureOut">
              <a:rPr lang="pt-BR" smtClean="0"/>
              <a:t>18/06/2018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322A14D5-CC54-4FC6-A4C1-BC9FA7416F92}" type="slidenum">
              <a:rPr lang="pt-BR" smtClean="0"/>
              <a:t>‹nº›</a:t>
            </a:fld>
            <a:endParaRPr lang="pt-BR"/>
          </a:p>
        </p:txBody>
      </p:sp>
    </p:spTree>
    <p:extLst>
      <p:ext uri="{BB962C8B-B14F-4D97-AF65-F5344CB8AC3E}">
        <p14:creationId xmlns:p14="http://schemas.microsoft.com/office/powerpoint/2010/main" val="1110949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609DDB2F-76BF-4700-88BF-3AF7BCE02BD8}" type="datetimeFigureOut">
              <a:rPr lang="pt-BR" smtClean="0"/>
              <a:t>18/06/2018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322A14D5-CC54-4FC6-A4C1-BC9FA7416F92}" type="slidenum">
              <a:rPr lang="pt-BR" smtClean="0"/>
              <a:t>‹nº›</a:t>
            </a:fld>
            <a:endParaRPr lang="pt-BR"/>
          </a:p>
        </p:txBody>
      </p:sp>
    </p:spTree>
    <p:extLst>
      <p:ext uri="{BB962C8B-B14F-4D97-AF65-F5344CB8AC3E}">
        <p14:creationId xmlns:p14="http://schemas.microsoft.com/office/powerpoint/2010/main" val="16092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09DDB2F-76BF-4700-88BF-3AF7BCE02BD8}" type="datetimeFigureOut">
              <a:rPr lang="pt-BR" smtClean="0"/>
              <a:t>18/06/2018</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322A14D5-CC54-4FC6-A4C1-BC9FA7416F92}" type="slidenum">
              <a:rPr lang="pt-BR" smtClean="0"/>
              <a:t>‹nº›</a:t>
            </a:fld>
            <a:endParaRPr lang="pt-BR"/>
          </a:p>
        </p:txBody>
      </p:sp>
    </p:spTree>
    <p:extLst>
      <p:ext uri="{BB962C8B-B14F-4D97-AF65-F5344CB8AC3E}">
        <p14:creationId xmlns:p14="http://schemas.microsoft.com/office/powerpoint/2010/main" val="246860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09DDB2F-76BF-4700-88BF-3AF7BCE02BD8}" type="datetimeFigureOut">
              <a:rPr lang="pt-BR" smtClean="0"/>
              <a:t>18/06/2018</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22A14D5-CC54-4FC6-A4C1-BC9FA7416F92}" type="slidenum">
              <a:rPr lang="pt-BR" smtClean="0"/>
              <a:t>‹nº›</a:t>
            </a:fld>
            <a:endParaRPr lang="pt-BR"/>
          </a:p>
        </p:txBody>
      </p:sp>
    </p:spTree>
    <p:extLst>
      <p:ext uri="{BB962C8B-B14F-4D97-AF65-F5344CB8AC3E}">
        <p14:creationId xmlns:p14="http://schemas.microsoft.com/office/powerpoint/2010/main" val="351627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609DDB2F-76BF-4700-88BF-3AF7BCE02BD8}" type="datetimeFigureOut">
              <a:rPr lang="pt-BR" smtClean="0"/>
              <a:t>18/06/2018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22A14D5-CC54-4FC6-A4C1-BC9FA7416F92}" type="slidenum">
              <a:rPr lang="pt-BR" smtClean="0"/>
              <a:t>‹nº›</a:t>
            </a:fld>
            <a:endParaRPr lang="pt-BR"/>
          </a:p>
        </p:txBody>
      </p:sp>
    </p:spTree>
    <p:extLst>
      <p:ext uri="{BB962C8B-B14F-4D97-AF65-F5344CB8AC3E}">
        <p14:creationId xmlns:p14="http://schemas.microsoft.com/office/powerpoint/2010/main" val="269834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09DDB2F-76BF-4700-88BF-3AF7BCE02BD8}" type="datetimeFigureOut">
              <a:rPr lang="pt-BR" smtClean="0"/>
              <a:t>18/06/2018</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22A14D5-CC54-4FC6-A4C1-BC9FA7416F92}"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25005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94105" y="2240690"/>
            <a:ext cx="10058400" cy="1038215"/>
          </a:xfrm>
        </p:spPr>
        <p:txBody>
          <a:bodyPr>
            <a:normAutofit fontScale="90000"/>
          </a:bodyPr>
          <a:lstStyle/>
          <a:p>
            <a:pPr algn="ctr"/>
            <a:r>
              <a:rPr lang="pt-BR" sz="4000" dirty="0"/>
              <a:t>Comparativo entre os algoritmos de ordenação</a:t>
            </a:r>
            <a:br>
              <a:rPr lang="pt-BR" sz="4000" dirty="0"/>
            </a:br>
            <a:r>
              <a:rPr lang="pt-BR" sz="4000" dirty="0"/>
              <a:t>de listas das linguagens Java e Python</a:t>
            </a:r>
          </a:p>
        </p:txBody>
      </p:sp>
      <p:sp>
        <p:nvSpPr>
          <p:cNvPr id="3" name="Subtítulo 2"/>
          <p:cNvSpPr>
            <a:spLocks noGrp="1"/>
          </p:cNvSpPr>
          <p:nvPr>
            <p:ph type="subTitle" idx="1"/>
          </p:nvPr>
        </p:nvSpPr>
        <p:spPr>
          <a:xfrm>
            <a:off x="630494" y="288324"/>
            <a:ext cx="10058400" cy="568411"/>
          </a:xfrm>
        </p:spPr>
        <p:txBody>
          <a:bodyPr/>
          <a:lstStyle/>
          <a:p>
            <a:pPr algn="ctr"/>
            <a:r>
              <a:rPr lang="pt-BR" b="1" dirty="0">
                <a:solidFill>
                  <a:schemeClr val="tx1"/>
                </a:solidFill>
              </a:rPr>
              <a:t>Análise e Monitoramento de Desempenho</a:t>
            </a:r>
          </a:p>
        </p:txBody>
      </p:sp>
      <p:sp>
        <p:nvSpPr>
          <p:cNvPr id="5" name="Título 1"/>
          <p:cNvSpPr txBox="1">
            <a:spLocks/>
          </p:cNvSpPr>
          <p:nvPr/>
        </p:nvSpPr>
        <p:spPr>
          <a:xfrm>
            <a:off x="630494" y="4955057"/>
            <a:ext cx="10058400" cy="10382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pt-BR" sz="1200" dirty="0" smtClean="0"/>
              <a:t>Carlos Romano	</a:t>
            </a:r>
            <a:endParaRPr lang="pt-BR" sz="1200" dirty="0"/>
          </a:p>
        </p:txBody>
      </p:sp>
    </p:spTree>
    <p:extLst>
      <p:ext uri="{BB962C8B-B14F-4D97-AF65-F5344CB8AC3E}">
        <p14:creationId xmlns:p14="http://schemas.microsoft.com/office/powerpoint/2010/main" val="2918986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636264"/>
          </a:xfrm>
        </p:spPr>
        <p:txBody>
          <a:bodyPr>
            <a:normAutofit/>
          </a:bodyPr>
          <a:lstStyle/>
          <a:p>
            <a:pPr algn="ctr"/>
            <a:r>
              <a:rPr lang="pt-BR" sz="4000" dirty="0" smtClean="0"/>
              <a:t>Java nativo x Python Implementada</a:t>
            </a:r>
            <a:endParaRPr lang="pt-BR" sz="4000" dirty="0"/>
          </a:p>
        </p:txBody>
      </p:sp>
      <p:pic>
        <p:nvPicPr>
          <p:cNvPr id="9" name="Imagem 8"/>
          <p:cNvPicPr/>
          <p:nvPr/>
        </p:nvPicPr>
        <p:blipFill>
          <a:blip r:embed="rId2"/>
          <a:stretch>
            <a:fillRect/>
          </a:stretch>
        </p:blipFill>
        <p:spPr>
          <a:xfrm>
            <a:off x="2113280" y="1921933"/>
            <a:ext cx="7865427" cy="4080933"/>
          </a:xfrm>
          <a:prstGeom prst="rect">
            <a:avLst/>
          </a:prstGeom>
        </p:spPr>
      </p:pic>
    </p:spTree>
    <p:extLst>
      <p:ext uri="{BB962C8B-B14F-4D97-AF65-F5344CB8AC3E}">
        <p14:creationId xmlns:p14="http://schemas.microsoft.com/office/powerpoint/2010/main" val="3928820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636264"/>
          </a:xfrm>
        </p:spPr>
        <p:txBody>
          <a:bodyPr>
            <a:normAutofit/>
          </a:bodyPr>
          <a:lstStyle/>
          <a:p>
            <a:pPr algn="ctr"/>
            <a:r>
              <a:rPr lang="pt-BR" sz="4000" dirty="0" smtClean="0"/>
              <a:t>Python nativo x Java Implementado</a:t>
            </a:r>
            <a:endParaRPr lang="pt-BR" sz="4000" dirty="0"/>
          </a:p>
        </p:txBody>
      </p:sp>
      <p:pic>
        <p:nvPicPr>
          <p:cNvPr id="4" name="Imagem 3"/>
          <p:cNvPicPr/>
          <p:nvPr/>
        </p:nvPicPr>
        <p:blipFill>
          <a:blip r:embed="rId2"/>
          <a:stretch>
            <a:fillRect/>
          </a:stretch>
        </p:blipFill>
        <p:spPr>
          <a:xfrm>
            <a:off x="1837267" y="1882774"/>
            <a:ext cx="8746066" cy="4314825"/>
          </a:xfrm>
          <a:prstGeom prst="rect">
            <a:avLst/>
          </a:prstGeom>
        </p:spPr>
      </p:pic>
    </p:spTree>
    <p:extLst>
      <p:ext uri="{BB962C8B-B14F-4D97-AF65-F5344CB8AC3E}">
        <p14:creationId xmlns:p14="http://schemas.microsoft.com/office/powerpoint/2010/main" val="3555420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636264"/>
          </a:xfrm>
        </p:spPr>
        <p:txBody>
          <a:bodyPr>
            <a:normAutofit/>
          </a:bodyPr>
          <a:lstStyle/>
          <a:p>
            <a:r>
              <a:rPr lang="pt-BR" sz="4000" dirty="0" smtClean="0"/>
              <a:t>Todos os resultados</a:t>
            </a:r>
            <a:endParaRPr lang="pt-BR" sz="4000" dirty="0"/>
          </a:p>
        </p:txBody>
      </p:sp>
      <p:pic>
        <p:nvPicPr>
          <p:cNvPr id="7" name="Espaço Reservado para Conteúdo 6"/>
          <p:cNvPicPr>
            <a:picLocks noGrp="1"/>
          </p:cNvPicPr>
          <p:nvPr>
            <p:ph idx="1"/>
          </p:nvPr>
        </p:nvPicPr>
        <p:blipFill>
          <a:blip r:embed="rId2"/>
          <a:stretch>
            <a:fillRect/>
          </a:stretch>
        </p:blipFill>
        <p:spPr>
          <a:xfrm>
            <a:off x="1185332" y="1786468"/>
            <a:ext cx="9970347" cy="4453466"/>
          </a:xfrm>
          <a:prstGeom prst="rect">
            <a:avLst/>
          </a:prstGeom>
        </p:spPr>
      </p:pic>
    </p:spTree>
    <p:extLst>
      <p:ext uri="{BB962C8B-B14F-4D97-AF65-F5344CB8AC3E}">
        <p14:creationId xmlns:p14="http://schemas.microsoft.com/office/powerpoint/2010/main" val="582604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37066"/>
            <a:ext cx="10058400" cy="1009227"/>
          </a:xfrm>
        </p:spPr>
        <p:txBody>
          <a:bodyPr>
            <a:normAutofit/>
          </a:bodyPr>
          <a:lstStyle/>
          <a:p>
            <a:r>
              <a:rPr lang="pt-BR" sz="4000" dirty="0" smtClean="0"/>
              <a:t>Discussão - Nativo</a:t>
            </a:r>
            <a:endParaRPr lang="pt-BR" sz="4000" dirty="0"/>
          </a:p>
        </p:txBody>
      </p:sp>
      <p:sp>
        <p:nvSpPr>
          <p:cNvPr id="3" name="Espaço Reservado para Conteúdo 2"/>
          <p:cNvSpPr>
            <a:spLocks noGrp="1"/>
          </p:cNvSpPr>
          <p:nvPr>
            <p:ph idx="1"/>
          </p:nvPr>
        </p:nvSpPr>
        <p:spPr/>
        <p:txBody>
          <a:bodyPr/>
          <a:lstStyle/>
          <a:p>
            <a:pPr lvl="1"/>
            <a:r>
              <a:rPr lang="pt-BR" sz="1600" dirty="0"/>
              <a:t>Como pode ser visto na seção de resultados, no experimento entre a estrutura de dados e o algoritmo de ordenação nativos, as linguagens alternam a posição com relação ao tempo gasto, podemos ver que até os 20.000 elementos, Python se mantém com um menor tempo gasto para a ordenação.</a:t>
            </a:r>
          </a:p>
          <a:p>
            <a:pPr lvl="1"/>
            <a:r>
              <a:rPr lang="pt-BR" sz="1600" dirty="0" smtClean="0"/>
              <a:t>Vale </a:t>
            </a:r>
            <a:r>
              <a:rPr lang="pt-BR" sz="1600" dirty="0"/>
              <a:t>lembrar que a implementação do algoritmo de ordenação é o mesmo para as duas linguagens, o </a:t>
            </a:r>
            <a:r>
              <a:rPr lang="pt-BR" sz="1600" dirty="0" err="1"/>
              <a:t>TimSort</a:t>
            </a:r>
            <a:r>
              <a:rPr lang="pt-BR" sz="1600" dirty="0"/>
              <a:t>, conforme mencionado no artigo referenciado da Oracle Java docs.</a:t>
            </a:r>
          </a:p>
          <a:p>
            <a:endParaRPr lang="pt-BR" dirty="0"/>
          </a:p>
        </p:txBody>
      </p:sp>
      <p:pic>
        <p:nvPicPr>
          <p:cNvPr id="4" name="Imagem 3"/>
          <p:cNvPicPr>
            <a:picLocks noChangeAspect="1"/>
          </p:cNvPicPr>
          <p:nvPr/>
        </p:nvPicPr>
        <p:blipFill>
          <a:blip r:embed="rId2"/>
          <a:stretch>
            <a:fillRect/>
          </a:stretch>
        </p:blipFill>
        <p:spPr>
          <a:xfrm>
            <a:off x="1518179" y="3242733"/>
            <a:ext cx="4654022" cy="2887134"/>
          </a:xfrm>
          <a:prstGeom prst="rect">
            <a:avLst/>
          </a:prstGeom>
        </p:spPr>
      </p:pic>
      <p:pic>
        <p:nvPicPr>
          <p:cNvPr id="5" name="Imagem 4"/>
          <p:cNvPicPr>
            <a:picLocks noChangeAspect="1"/>
          </p:cNvPicPr>
          <p:nvPr/>
        </p:nvPicPr>
        <p:blipFill>
          <a:blip r:embed="rId3"/>
          <a:stretch>
            <a:fillRect/>
          </a:stretch>
        </p:blipFill>
        <p:spPr>
          <a:xfrm>
            <a:off x="7196667" y="3767667"/>
            <a:ext cx="3493558" cy="1380065"/>
          </a:xfrm>
          <a:prstGeom prst="rect">
            <a:avLst/>
          </a:prstGeom>
        </p:spPr>
      </p:pic>
    </p:spTree>
    <p:extLst>
      <p:ext uri="{BB962C8B-B14F-4D97-AF65-F5344CB8AC3E}">
        <p14:creationId xmlns:p14="http://schemas.microsoft.com/office/powerpoint/2010/main" val="351253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37066"/>
            <a:ext cx="10058400" cy="1009227"/>
          </a:xfrm>
        </p:spPr>
        <p:txBody>
          <a:bodyPr>
            <a:normAutofit/>
          </a:bodyPr>
          <a:lstStyle/>
          <a:p>
            <a:r>
              <a:rPr lang="pt-BR" sz="4000" dirty="0" smtClean="0"/>
              <a:t>Discussão - Implementada</a:t>
            </a:r>
            <a:endParaRPr lang="pt-BR" sz="4000" dirty="0"/>
          </a:p>
        </p:txBody>
      </p:sp>
      <p:sp>
        <p:nvSpPr>
          <p:cNvPr id="3" name="Espaço Reservado para Conteúdo 2"/>
          <p:cNvSpPr>
            <a:spLocks noGrp="1"/>
          </p:cNvSpPr>
          <p:nvPr>
            <p:ph idx="1"/>
          </p:nvPr>
        </p:nvSpPr>
        <p:spPr>
          <a:xfrm>
            <a:off x="1097280" y="1752600"/>
            <a:ext cx="10058400" cy="4023360"/>
          </a:xfrm>
        </p:spPr>
        <p:txBody>
          <a:bodyPr>
            <a:normAutofit/>
          </a:bodyPr>
          <a:lstStyle/>
          <a:p>
            <a:pPr lvl="1"/>
            <a:r>
              <a:rPr lang="pt-BR" sz="1600" dirty="0"/>
              <a:t>Em relação ao experimento com a estrutura de dados e o algoritmo de ordenação implementados pelo autor, o Java demostrou, disparadamente, um melhor desempenho quanto ao tempo total gasto para ordenação em todos os níveis estabelecidos.</a:t>
            </a:r>
          </a:p>
          <a:p>
            <a:pPr lvl="1"/>
            <a:r>
              <a:rPr lang="pt-BR" sz="1600" dirty="0" smtClean="0"/>
              <a:t>Assim </a:t>
            </a:r>
            <a:r>
              <a:rPr lang="pt-BR" sz="1600" dirty="0"/>
              <a:t>como o algoritmo de ordenação nativo das linguagens, o algoritmo de ordenação implementado também são comuns entre as linguagens, o </a:t>
            </a:r>
            <a:r>
              <a:rPr lang="pt-BR" sz="1600" dirty="0" err="1"/>
              <a:t>Bubble</a:t>
            </a:r>
            <a:r>
              <a:rPr lang="pt-BR" sz="1600" dirty="0"/>
              <a:t> </a:t>
            </a:r>
            <a:r>
              <a:rPr lang="pt-BR" sz="1600" dirty="0" err="1" smtClean="0"/>
              <a:t>Sort</a:t>
            </a:r>
            <a:r>
              <a:rPr lang="pt-BR" sz="1600" dirty="0" smtClean="0"/>
              <a:t>.</a:t>
            </a:r>
            <a:endParaRPr lang="pt-BR" sz="1600" dirty="0"/>
          </a:p>
        </p:txBody>
      </p:sp>
      <p:pic>
        <p:nvPicPr>
          <p:cNvPr id="6" name="Imagem 5"/>
          <p:cNvPicPr>
            <a:picLocks noChangeAspect="1"/>
          </p:cNvPicPr>
          <p:nvPr/>
        </p:nvPicPr>
        <p:blipFill>
          <a:blip r:embed="rId2"/>
          <a:stretch>
            <a:fillRect/>
          </a:stretch>
        </p:blipFill>
        <p:spPr>
          <a:xfrm>
            <a:off x="6015355" y="2723727"/>
            <a:ext cx="5140325" cy="3558540"/>
          </a:xfrm>
          <a:prstGeom prst="rect">
            <a:avLst/>
          </a:prstGeom>
        </p:spPr>
      </p:pic>
      <p:pic>
        <p:nvPicPr>
          <p:cNvPr id="4" name="Imagem 3"/>
          <p:cNvPicPr>
            <a:picLocks noChangeAspect="1"/>
          </p:cNvPicPr>
          <p:nvPr/>
        </p:nvPicPr>
        <p:blipFill>
          <a:blip r:embed="rId3"/>
          <a:stretch>
            <a:fillRect/>
          </a:stretch>
        </p:blipFill>
        <p:spPr>
          <a:xfrm>
            <a:off x="1436687" y="2954867"/>
            <a:ext cx="3171825" cy="3327400"/>
          </a:xfrm>
          <a:prstGeom prst="rect">
            <a:avLst/>
          </a:prstGeom>
        </p:spPr>
      </p:pic>
    </p:spTree>
    <p:extLst>
      <p:ext uri="{BB962C8B-B14F-4D97-AF65-F5344CB8AC3E}">
        <p14:creationId xmlns:p14="http://schemas.microsoft.com/office/powerpoint/2010/main" val="3300371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000" dirty="0" smtClean="0"/>
              <a:t>Conclusão</a:t>
            </a:r>
            <a:endParaRPr lang="pt-BR" sz="4000" dirty="0"/>
          </a:p>
        </p:txBody>
      </p:sp>
      <p:sp>
        <p:nvSpPr>
          <p:cNvPr id="3" name="Espaço Reservado para Conteúdo 2"/>
          <p:cNvSpPr>
            <a:spLocks noGrp="1"/>
          </p:cNvSpPr>
          <p:nvPr>
            <p:ph idx="1"/>
          </p:nvPr>
        </p:nvSpPr>
        <p:spPr/>
        <p:txBody>
          <a:bodyPr/>
          <a:lstStyle/>
          <a:p>
            <a:pPr lvl="1"/>
            <a:r>
              <a:rPr lang="pt-BR" dirty="0"/>
              <a:t>Com base nos resultados obtidos, pode-se afirmar que a implementação do </a:t>
            </a:r>
            <a:r>
              <a:rPr lang="pt-BR" dirty="0" err="1"/>
              <a:t>TimSort</a:t>
            </a:r>
            <a:r>
              <a:rPr lang="pt-BR" dirty="0"/>
              <a:t> que apresenta melhor performance, vai depender da quantidade de elementos que serão ordenados.</a:t>
            </a:r>
          </a:p>
          <a:p>
            <a:pPr lvl="1"/>
            <a:r>
              <a:rPr lang="pt-BR" dirty="0" smtClean="0"/>
              <a:t>Visto </a:t>
            </a:r>
            <a:r>
              <a:rPr lang="pt-BR" dirty="0"/>
              <a:t>que, até cerca de 18.000 elementos, a implementação da linguagem Python apresenta uma melhor performance, porém, ao ultrapassar </a:t>
            </a:r>
            <a:r>
              <a:rPr lang="pt-BR" dirty="0" smtClean="0"/>
              <a:t>esta quantidade a implementação Java</a:t>
            </a:r>
            <a:r>
              <a:rPr lang="pt-BR" dirty="0"/>
              <a:t> </a:t>
            </a:r>
            <a:r>
              <a:rPr lang="pt-BR" dirty="0" smtClean="0"/>
              <a:t>passar a apresentar uma melhor performance.</a:t>
            </a:r>
            <a:endParaRPr lang="pt-BR" dirty="0"/>
          </a:p>
          <a:p>
            <a:pPr lvl="1"/>
            <a:r>
              <a:rPr lang="pt-BR" dirty="0" smtClean="0"/>
              <a:t>Sendo </a:t>
            </a:r>
            <a:r>
              <a:rPr lang="pt-BR" dirty="0"/>
              <a:t>assim, a melhor opção para a ordenação de uma lista de elementos do tipo Double, com mais 20.000 elementos, será o Java, demonstrando um crescimento mais linear que o Python, o qual não mantém um crescimento constante ao passo que a quantidade de elementos s adicionados à lista de forma incremental.</a:t>
            </a:r>
          </a:p>
          <a:p>
            <a:endParaRPr lang="pt-BR" dirty="0"/>
          </a:p>
        </p:txBody>
      </p:sp>
    </p:spTree>
    <p:extLst>
      <p:ext uri="{BB962C8B-B14F-4D97-AF65-F5344CB8AC3E}">
        <p14:creationId xmlns:p14="http://schemas.microsoft.com/office/powerpoint/2010/main" val="1095535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370702"/>
            <a:ext cx="10058400" cy="691155"/>
          </a:xfrm>
        </p:spPr>
        <p:txBody>
          <a:bodyPr>
            <a:normAutofit/>
          </a:bodyPr>
          <a:lstStyle/>
          <a:p>
            <a:r>
              <a:rPr lang="pt-BR" sz="4000" dirty="0" smtClean="0"/>
              <a:t>Metodologia</a:t>
            </a:r>
            <a:endParaRPr lang="pt-BR" sz="4000" dirty="0"/>
          </a:p>
        </p:txBody>
      </p:sp>
      <p:sp>
        <p:nvSpPr>
          <p:cNvPr id="3" name="Espaço Reservado para Conteúdo 2"/>
          <p:cNvSpPr>
            <a:spLocks noGrp="1"/>
          </p:cNvSpPr>
          <p:nvPr>
            <p:ph idx="1"/>
          </p:nvPr>
        </p:nvSpPr>
        <p:spPr/>
        <p:txBody>
          <a:bodyPr/>
          <a:lstStyle/>
          <a:p>
            <a:pPr lvl="1"/>
            <a:r>
              <a:rPr lang="pt-BR" dirty="0"/>
              <a:t>O experimento será realizado sob duas perspectivas. Sob a perspectiva dos recursos nativos das linguagens, no caso do Java será utilizada a estrutura de dados </a:t>
            </a:r>
            <a:r>
              <a:rPr lang="pt-BR" dirty="0" err="1"/>
              <a:t>ArrayList</a:t>
            </a:r>
            <a:r>
              <a:rPr lang="pt-BR" dirty="0"/>
              <a:t> e em Python será utilizada a estrutura de lista disponível nativamente na linguagem. A segunda perspectiva será sobre a implementação das estruturas de dados de lista em ambas as linguagens. O tipo de dado com o qual as listas </a:t>
            </a:r>
            <a:r>
              <a:rPr lang="pt-BR" dirty="0" smtClean="0"/>
              <a:t>serão </a:t>
            </a:r>
            <a:r>
              <a:rPr lang="pt-BR" dirty="0" err="1"/>
              <a:t>populadas</a:t>
            </a:r>
            <a:r>
              <a:rPr lang="pt-BR" dirty="0"/>
              <a:t>, é o tipo Double</a:t>
            </a:r>
            <a:r>
              <a:rPr lang="pt-BR" dirty="0" smtClean="0"/>
              <a:t>.</a:t>
            </a:r>
          </a:p>
          <a:p>
            <a:endParaRPr lang="pt-BR" dirty="0"/>
          </a:p>
          <a:p>
            <a:pPr lvl="1"/>
            <a:r>
              <a:rPr lang="pt-BR" dirty="0"/>
              <a:t>Serão realizadas 14 coletas (ordenações) para cada quantidade de elementos (as quantidades podem ser vistas na seção de 5.2) na lista. Após coletado os resultados, serão removidos os dois maiores tempos e os dois menores, mantendo 10 registros de tempo gasto pelo algoritmo, a partir disso, é obtido a média.</a:t>
            </a:r>
          </a:p>
        </p:txBody>
      </p:sp>
    </p:spTree>
    <p:extLst>
      <p:ext uri="{BB962C8B-B14F-4D97-AF65-F5344CB8AC3E}">
        <p14:creationId xmlns:p14="http://schemas.microsoft.com/office/powerpoint/2010/main" val="646178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38897"/>
            <a:ext cx="10058400" cy="954766"/>
          </a:xfrm>
        </p:spPr>
        <p:txBody>
          <a:bodyPr>
            <a:normAutofit/>
          </a:bodyPr>
          <a:lstStyle/>
          <a:p>
            <a:r>
              <a:rPr lang="pt-BR" sz="4000" dirty="0" smtClean="0"/>
              <a:t>Fatores</a:t>
            </a:r>
            <a:endParaRPr lang="pt-BR" sz="4000" dirty="0"/>
          </a:p>
        </p:txBody>
      </p:sp>
      <p:sp>
        <p:nvSpPr>
          <p:cNvPr id="3" name="Espaço Reservado para Conteúdo 2"/>
          <p:cNvSpPr>
            <a:spLocks noGrp="1"/>
          </p:cNvSpPr>
          <p:nvPr>
            <p:ph idx="1"/>
          </p:nvPr>
        </p:nvSpPr>
        <p:spPr/>
        <p:txBody>
          <a:bodyPr/>
          <a:lstStyle/>
          <a:p>
            <a:pPr lvl="1"/>
            <a:r>
              <a:rPr lang="pt-BR" dirty="0"/>
              <a:t>Linguagem de programação Java;</a:t>
            </a:r>
          </a:p>
          <a:p>
            <a:pPr lvl="1"/>
            <a:r>
              <a:rPr lang="pt-BR" dirty="0"/>
              <a:t>Linguagem de programação Python;</a:t>
            </a:r>
          </a:p>
          <a:p>
            <a:pPr lvl="1"/>
            <a:r>
              <a:rPr lang="pt-BR" dirty="0"/>
              <a:t>Estrutura de dados </a:t>
            </a:r>
            <a:r>
              <a:rPr lang="pt-BR" dirty="0" err="1"/>
              <a:t>Array</a:t>
            </a:r>
            <a:r>
              <a:rPr lang="pt-BR" dirty="0"/>
              <a:t>;</a:t>
            </a:r>
          </a:p>
          <a:p>
            <a:pPr lvl="1"/>
            <a:r>
              <a:rPr lang="pt-BR" dirty="0"/>
              <a:t>Algoritmo de ordenação </a:t>
            </a:r>
            <a:r>
              <a:rPr lang="pt-BR" dirty="0" err="1"/>
              <a:t>Bubble</a:t>
            </a:r>
            <a:r>
              <a:rPr lang="pt-BR" dirty="0"/>
              <a:t> </a:t>
            </a:r>
            <a:r>
              <a:rPr lang="pt-BR" dirty="0" err="1"/>
              <a:t>Sort</a:t>
            </a:r>
            <a:r>
              <a:rPr lang="pt-BR" dirty="0"/>
              <a:t>;</a:t>
            </a:r>
          </a:p>
          <a:p>
            <a:pPr lvl="1"/>
            <a:r>
              <a:rPr lang="pt-BR" dirty="0"/>
              <a:t>Algoritmo de ordenação </a:t>
            </a:r>
            <a:r>
              <a:rPr lang="pt-BR" dirty="0" err="1"/>
              <a:t>TimSort</a:t>
            </a:r>
            <a:r>
              <a:rPr lang="pt-BR" dirty="0"/>
              <a:t>;</a:t>
            </a:r>
          </a:p>
          <a:p>
            <a:endParaRPr lang="pt-BR" dirty="0" smtClean="0"/>
          </a:p>
          <a:p>
            <a:r>
              <a:rPr lang="pt-BR" dirty="0"/>
              <a:t>Para a ordenação da lista nativa da linguagem Java e Python, o algoritmo de ordenação nativo das linguagens é o </a:t>
            </a:r>
            <a:r>
              <a:rPr lang="pt-BR" dirty="0" err="1"/>
              <a:t>TimSort</a:t>
            </a:r>
            <a:r>
              <a:rPr lang="pt-BR" dirty="0"/>
              <a:t> (ORACLE, 2018).</a:t>
            </a:r>
          </a:p>
          <a:p>
            <a:r>
              <a:rPr lang="pt-BR" dirty="0"/>
              <a:t>O algoritmo de ordenação implementado pelo autor para a realização dos experimentos foi o </a:t>
            </a:r>
            <a:r>
              <a:rPr lang="pt-BR" dirty="0" err="1"/>
              <a:t>Bubble</a:t>
            </a:r>
            <a:r>
              <a:rPr lang="pt-BR" dirty="0"/>
              <a:t> </a:t>
            </a:r>
            <a:r>
              <a:rPr lang="pt-BR" dirty="0" err="1"/>
              <a:t>Sort</a:t>
            </a:r>
            <a:r>
              <a:rPr lang="pt-BR" dirty="0"/>
              <a:t>.</a:t>
            </a:r>
          </a:p>
          <a:p>
            <a:endParaRPr lang="pt-BR" dirty="0"/>
          </a:p>
        </p:txBody>
      </p:sp>
    </p:spTree>
    <p:extLst>
      <p:ext uri="{BB962C8B-B14F-4D97-AF65-F5344CB8AC3E}">
        <p14:creationId xmlns:p14="http://schemas.microsoft.com/office/powerpoint/2010/main" val="937460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000" dirty="0" smtClean="0"/>
              <a:t>Níveis</a:t>
            </a:r>
            <a:endParaRPr lang="pt-BR" sz="4000" dirty="0"/>
          </a:p>
        </p:txBody>
      </p:sp>
      <p:graphicFrame>
        <p:nvGraphicFramePr>
          <p:cNvPr id="4" name="Espaço Reservado para Conteúdo 3"/>
          <p:cNvGraphicFramePr>
            <a:graphicFrameLocks noGrp="1"/>
          </p:cNvGraphicFramePr>
          <p:nvPr>
            <p:ph idx="1"/>
          </p:nvPr>
        </p:nvGraphicFramePr>
        <p:xfrm>
          <a:off x="3550053" y="1832008"/>
          <a:ext cx="5152220" cy="4022718"/>
        </p:xfrm>
        <a:graphic>
          <a:graphicData uri="http://schemas.openxmlformats.org/drawingml/2006/table">
            <a:tbl>
              <a:tblPr>
                <a:tableStyleId>{5C22544A-7EE6-4342-B048-85BDC9FD1C3A}</a:tableStyleId>
              </a:tblPr>
              <a:tblGrid>
                <a:gridCol w="2576110"/>
                <a:gridCol w="2576110"/>
              </a:tblGrid>
              <a:tr h="287337">
                <a:tc>
                  <a:txBody>
                    <a:bodyPr/>
                    <a:lstStyle/>
                    <a:p>
                      <a:pPr algn="ctr">
                        <a:lnSpc>
                          <a:spcPct val="115000"/>
                        </a:lnSpc>
                        <a:spcAft>
                          <a:spcPts val="0"/>
                        </a:spcAft>
                      </a:pPr>
                      <a:r>
                        <a:rPr lang="pt-BR" sz="1000">
                          <a:effectLst/>
                        </a:rPr>
                        <a:t>Quantidade Elementos na Lista</a:t>
                      </a:r>
                      <a:endParaRPr lang="pt-BR" sz="1100">
                        <a:effectLst/>
                        <a:latin typeface="Arial" panose="020B0604020202020204" pitchFamily="34" charset="0"/>
                        <a:ea typeface="Arial" panose="020B0604020202020204" pitchFamily="34" charset="0"/>
                      </a:endParaRPr>
                    </a:p>
                  </a:txBody>
                  <a:tcPr marL="57057" marR="57057" marT="57057" marB="57057"/>
                </a:tc>
                <a:tc>
                  <a:txBody>
                    <a:bodyPr/>
                    <a:lstStyle/>
                    <a:p>
                      <a:pPr algn="ctr">
                        <a:lnSpc>
                          <a:spcPct val="115000"/>
                        </a:lnSpc>
                        <a:spcAft>
                          <a:spcPts val="0"/>
                        </a:spcAft>
                      </a:pPr>
                      <a:r>
                        <a:rPr lang="pt-BR" sz="1000">
                          <a:effectLst/>
                        </a:rPr>
                        <a:t>Quantidade de Coletas</a:t>
                      </a:r>
                      <a:endParaRPr lang="pt-BR" sz="1100">
                        <a:effectLst/>
                        <a:latin typeface="Arial" panose="020B0604020202020204" pitchFamily="34" charset="0"/>
                        <a:ea typeface="Arial" panose="020B0604020202020204" pitchFamily="34" charset="0"/>
                      </a:endParaRPr>
                    </a:p>
                  </a:txBody>
                  <a:tcPr marL="57057" marR="57057" marT="57057" marB="57057"/>
                </a:tc>
              </a:tr>
              <a:tr h="287337">
                <a:tc>
                  <a:txBody>
                    <a:bodyPr/>
                    <a:lstStyle/>
                    <a:p>
                      <a:pPr algn="ctr">
                        <a:lnSpc>
                          <a:spcPct val="115000"/>
                        </a:lnSpc>
                        <a:spcAft>
                          <a:spcPts val="0"/>
                        </a:spcAft>
                      </a:pPr>
                      <a:r>
                        <a:rPr lang="pt-BR" sz="1000">
                          <a:effectLst/>
                        </a:rPr>
                        <a:t>10.000</a:t>
                      </a:r>
                      <a:endParaRPr lang="pt-BR" sz="1100">
                        <a:effectLst/>
                        <a:latin typeface="Arial" panose="020B0604020202020204" pitchFamily="34" charset="0"/>
                        <a:ea typeface="Arial" panose="020B0604020202020204" pitchFamily="34" charset="0"/>
                      </a:endParaRPr>
                    </a:p>
                  </a:txBody>
                  <a:tcPr marL="57057" marR="57057" marT="57057" marB="57057"/>
                </a:tc>
                <a:tc>
                  <a:txBody>
                    <a:bodyPr/>
                    <a:lstStyle/>
                    <a:p>
                      <a:pPr algn="ctr">
                        <a:lnSpc>
                          <a:spcPct val="115000"/>
                        </a:lnSpc>
                        <a:spcAft>
                          <a:spcPts val="0"/>
                        </a:spcAft>
                      </a:pPr>
                      <a:r>
                        <a:rPr lang="pt-BR" sz="1000">
                          <a:effectLst/>
                        </a:rPr>
                        <a:t>14</a:t>
                      </a:r>
                      <a:endParaRPr lang="pt-BR" sz="1100">
                        <a:effectLst/>
                        <a:latin typeface="Arial" panose="020B0604020202020204" pitchFamily="34" charset="0"/>
                        <a:ea typeface="Arial" panose="020B0604020202020204" pitchFamily="34" charset="0"/>
                      </a:endParaRPr>
                    </a:p>
                  </a:txBody>
                  <a:tcPr marL="57057" marR="57057" marT="57057" marB="57057"/>
                </a:tc>
              </a:tr>
              <a:tr h="287337">
                <a:tc>
                  <a:txBody>
                    <a:bodyPr/>
                    <a:lstStyle/>
                    <a:p>
                      <a:pPr algn="ctr">
                        <a:lnSpc>
                          <a:spcPct val="115000"/>
                        </a:lnSpc>
                        <a:spcAft>
                          <a:spcPts val="0"/>
                        </a:spcAft>
                      </a:pPr>
                      <a:r>
                        <a:rPr lang="pt-BR" sz="1000">
                          <a:effectLst/>
                        </a:rPr>
                        <a:t>20.000</a:t>
                      </a:r>
                      <a:endParaRPr lang="pt-BR" sz="1100">
                        <a:effectLst/>
                        <a:latin typeface="Arial" panose="020B0604020202020204" pitchFamily="34" charset="0"/>
                        <a:ea typeface="Arial" panose="020B0604020202020204" pitchFamily="34" charset="0"/>
                      </a:endParaRPr>
                    </a:p>
                  </a:txBody>
                  <a:tcPr marL="57057" marR="57057" marT="57057" marB="57057"/>
                </a:tc>
                <a:tc>
                  <a:txBody>
                    <a:bodyPr/>
                    <a:lstStyle/>
                    <a:p>
                      <a:pPr algn="ctr">
                        <a:lnSpc>
                          <a:spcPct val="115000"/>
                        </a:lnSpc>
                        <a:spcAft>
                          <a:spcPts val="0"/>
                        </a:spcAft>
                      </a:pPr>
                      <a:r>
                        <a:rPr lang="pt-BR" sz="1000">
                          <a:effectLst/>
                        </a:rPr>
                        <a:t>14</a:t>
                      </a:r>
                      <a:endParaRPr lang="pt-BR" sz="1100">
                        <a:effectLst/>
                        <a:latin typeface="Arial" panose="020B0604020202020204" pitchFamily="34" charset="0"/>
                        <a:ea typeface="Arial" panose="020B0604020202020204" pitchFamily="34" charset="0"/>
                      </a:endParaRPr>
                    </a:p>
                  </a:txBody>
                  <a:tcPr marL="57057" marR="57057" marT="57057" marB="57057"/>
                </a:tc>
              </a:tr>
              <a:tr h="287337">
                <a:tc>
                  <a:txBody>
                    <a:bodyPr/>
                    <a:lstStyle/>
                    <a:p>
                      <a:pPr algn="ctr">
                        <a:lnSpc>
                          <a:spcPct val="115000"/>
                        </a:lnSpc>
                        <a:spcAft>
                          <a:spcPts val="0"/>
                        </a:spcAft>
                      </a:pPr>
                      <a:r>
                        <a:rPr lang="pt-BR" sz="1000">
                          <a:effectLst/>
                        </a:rPr>
                        <a:t>30.000</a:t>
                      </a:r>
                      <a:endParaRPr lang="pt-BR" sz="1100">
                        <a:effectLst/>
                        <a:latin typeface="Arial" panose="020B0604020202020204" pitchFamily="34" charset="0"/>
                        <a:ea typeface="Arial" panose="020B0604020202020204" pitchFamily="34" charset="0"/>
                      </a:endParaRPr>
                    </a:p>
                  </a:txBody>
                  <a:tcPr marL="57057" marR="57057" marT="57057" marB="57057"/>
                </a:tc>
                <a:tc>
                  <a:txBody>
                    <a:bodyPr/>
                    <a:lstStyle/>
                    <a:p>
                      <a:pPr algn="ctr">
                        <a:lnSpc>
                          <a:spcPct val="115000"/>
                        </a:lnSpc>
                        <a:spcAft>
                          <a:spcPts val="0"/>
                        </a:spcAft>
                      </a:pPr>
                      <a:r>
                        <a:rPr lang="pt-BR" sz="1000">
                          <a:effectLst/>
                        </a:rPr>
                        <a:t>14</a:t>
                      </a:r>
                      <a:endParaRPr lang="pt-BR" sz="1100">
                        <a:effectLst/>
                        <a:latin typeface="Arial" panose="020B0604020202020204" pitchFamily="34" charset="0"/>
                        <a:ea typeface="Arial" panose="020B0604020202020204" pitchFamily="34" charset="0"/>
                      </a:endParaRPr>
                    </a:p>
                  </a:txBody>
                  <a:tcPr marL="57057" marR="57057" marT="57057" marB="57057"/>
                </a:tc>
              </a:tr>
              <a:tr h="287337">
                <a:tc>
                  <a:txBody>
                    <a:bodyPr/>
                    <a:lstStyle/>
                    <a:p>
                      <a:pPr algn="ctr">
                        <a:lnSpc>
                          <a:spcPct val="115000"/>
                        </a:lnSpc>
                        <a:spcAft>
                          <a:spcPts val="0"/>
                        </a:spcAft>
                      </a:pPr>
                      <a:r>
                        <a:rPr lang="pt-BR" sz="1000">
                          <a:effectLst/>
                        </a:rPr>
                        <a:t>40.000</a:t>
                      </a:r>
                      <a:endParaRPr lang="pt-BR" sz="1100">
                        <a:effectLst/>
                        <a:latin typeface="Arial" panose="020B0604020202020204" pitchFamily="34" charset="0"/>
                        <a:ea typeface="Arial" panose="020B0604020202020204" pitchFamily="34" charset="0"/>
                      </a:endParaRPr>
                    </a:p>
                  </a:txBody>
                  <a:tcPr marL="57057" marR="57057" marT="57057" marB="57057"/>
                </a:tc>
                <a:tc>
                  <a:txBody>
                    <a:bodyPr/>
                    <a:lstStyle/>
                    <a:p>
                      <a:pPr algn="ctr">
                        <a:lnSpc>
                          <a:spcPct val="115000"/>
                        </a:lnSpc>
                        <a:spcAft>
                          <a:spcPts val="0"/>
                        </a:spcAft>
                      </a:pPr>
                      <a:r>
                        <a:rPr lang="pt-BR" sz="1000">
                          <a:effectLst/>
                        </a:rPr>
                        <a:t>14</a:t>
                      </a:r>
                      <a:endParaRPr lang="pt-BR" sz="1100">
                        <a:effectLst/>
                        <a:latin typeface="Arial" panose="020B0604020202020204" pitchFamily="34" charset="0"/>
                        <a:ea typeface="Arial" panose="020B0604020202020204" pitchFamily="34" charset="0"/>
                      </a:endParaRPr>
                    </a:p>
                  </a:txBody>
                  <a:tcPr marL="57057" marR="57057" marT="57057" marB="57057"/>
                </a:tc>
              </a:tr>
              <a:tr h="287337">
                <a:tc>
                  <a:txBody>
                    <a:bodyPr/>
                    <a:lstStyle/>
                    <a:p>
                      <a:pPr algn="ctr">
                        <a:lnSpc>
                          <a:spcPct val="115000"/>
                        </a:lnSpc>
                        <a:spcAft>
                          <a:spcPts val="0"/>
                        </a:spcAft>
                      </a:pPr>
                      <a:r>
                        <a:rPr lang="pt-BR" sz="1000">
                          <a:effectLst/>
                        </a:rPr>
                        <a:t>50.000</a:t>
                      </a:r>
                      <a:endParaRPr lang="pt-BR" sz="1100">
                        <a:effectLst/>
                        <a:latin typeface="Arial" panose="020B0604020202020204" pitchFamily="34" charset="0"/>
                        <a:ea typeface="Arial" panose="020B0604020202020204" pitchFamily="34" charset="0"/>
                      </a:endParaRPr>
                    </a:p>
                  </a:txBody>
                  <a:tcPr marL="57057" marR="57057" marT="57057" marB="57057"/>
                </a:tc>
                <a:tc>
                  <a:txBody>
                    <a:bodyPr/>
                    <a:lstStyle/>
                    <a:p>
                      <a:pPr algn="ctr">
                        <a:lnSpc>
                          <a:spcPct val="115000"/>
                        </a:lnSpc>
                        <a:spcAft>
                          <a:spcPts val="0"/>
                        </a:spcAft>
                      </a:pPr>
                      <a:r>
                        <a:rPr lang="pt-BR" sz="1000">
                          <a:effectLst/>
                        </a:rPr>
                        <a:t>14</a:t>
                      </a:r>
                      <a:endParaRPr lang="pt-BR" sz="1100">
                        <a:effectLst/>
                        <a:latin typeface="Arial" panose="020B0604020202020204" pitchFamily="34" charset="0"/>
                        <a:ea typeface="Arial" panose="020B0604020202020204" pitchFamily="34" charset="0"/>
                      </a:endParaRPr>
                    </a:p>
                  </a:txBody>
                  <a:tcPr marL="57057" marR="57057" marT="57057" marB="57057"/>
                </a:tc>
              </a:tr>
              <a:tr h="287337">
                <a:tc>
                  <a:txBody>
                    <a:bodyPr/>
                    <a:lstStyle/>
                    <a:p>
                      <a:pPr algn="ctr">
                        <a:lnSpc>
                          <a:spcPct val="115000"/>
                        </a:lnSpc>
                        <a:spcAft>
                          <a:spcPts val="0"/>
                        </a:spcAft>
                      </a:pPr>
                      <a:r>
                        <a:rPr lang="pt-BR" sz="1000">
                          <a:effectLst/>
                        </a:rPr>
                        <a:t>60.000</a:t>
                      </a:r>
                      <a:endParaRPr lang="pt-BR" sz="1100">
                        <a:effectLst/>
                        <a:latin typeface="Arial" panose="020B0604020202020204" pitchFamily="34" charset="0"/>
                        <a:ea typeface="Arial" panose="020B0604020202020204" pitchFamily="34" charset="0"/>
                      </a:endParaRPr>
                    </a:p>
                  </a:txBody>
                  <a:tcPr marL="57057" marR="57057" marT="57057" marB="57057"/>
                </a:tc>
                <a:tc>
                  <a:txBody>
                    <a:bodyPr/>
                    <a:lstStyle/>
                    <a:p>
                      <a:pPr algn="ctr">
                        <a:lnSpc>
                          <a:spcPct val="115000"/>
                        </a:lnSpc>
                        <a:spcAft>
                          <a:spcPts val="0"/>
                        </a:spcAft>
                      </a:pPr>
                      <a:r>
                        <a:rPr lang="pt-BR" sz="1000">
                          <a:effectLst/>
                        </a:rPr>
                        <a:t>14</a:t>
                      </a:r>
                      <a:endParaRPr lang="pt-BR" sz="1100">
                        <a:effectLst/>
                        <a:latin typeface="Arial" panose="020B0604020202020204" pitchFamily="34" charset="0"/>
                        <a:ea typeface="Arial" panose="020B0604020202020204" pitchFamily="34" charset="0"/>
                      </a:endParaRPr>
                    </a:p>
                  </a:txBody>
                  <a:tcPr marL="57057" marR="57057" marT="57057" marB="57057"/>
                </a:tc>
              </a:tr>
              <a:tr h="287337">
                <a:tc>
                  <a:txBody>
                    <a:bodyPr/>
                    <a:lstStyle/>
                    <a:p>
                      <a:pPr algn="ctr">
                        <a:lnSpc>
                          <a:spcPct val="115000"/>
                        </a:lnSpc>
                        <a:spcAft>
                          <a:spcPts val="0"/>
                        </a:spcAft>
                      </a:pPr>
                      <a:r>
                        <a:rPr lang="pt-BR" sz="1000">
                          <a:effectLst/>
                        </a:rPr>
                        <a:t>70.000</a:t>
                      </a:r>
                      <a:endParaRPr lang="pt-BR" sz="1100">
                        <a:effectLst/>
                        <a:latin typeface="Arial" panose="020B0604020202020204" pitchFamily="34" charset="0"/>
                        <a:ea typeface="Arial" panose="020B0604020202020204" pitchFamily="34" charset="0"/>
                      </a:endParaRPr>
                    </a:p>
                  </a:txBody>
                  <a:tcPr marL="57057" marR="57057" marT="57057" marB="57057"/>
                </a:tc>
                <a:tc>
                  <a:txBody>
                    <a:bodyPr/>
                    <a:lstStyle/>
                    <a:p>
                      <a:pPr algn="ctr">
                        <a:lnSpc>
                          <a:spcPct val="115000"/>
                        </a:lnSpc>
                        <a:spcAft>
                          <a:spcPts val="0"/>
                        </a:spcAft>
                      </a:pPr>
                      <a:r>
                        <a:rPr lang="pt-BR" sz="1000">
                          <a:effectLst/>
                        </a:rPr>
                        <a:t>14</a:t>
                      </a:r>
                      <a:endParaRPr lang="pt-BR" sz="1100">
                        <a:effectLst/>
                        <a:latin typeface="Arial" panose="020B0604020202020204" pitchFamily="34" charset="0"/>
                        <a:ea typeface="Arial" panose="020B0604020202020204" pitchFamily="34" charset="0"/>
                      </a:endParaRPr>
                    </a:p>
                  </a:txBody>
                  <a:tcPr marL="57057" marR="57057" marT="57057" marB="57057"/>
                </a:tc>
              </a:tr>
              <a:tr h="287337">
                <a:tc>
                  <a:txBody>
                    <a:bodyPr/>
                    <a:lstStyle/>
                    <a:p>
                      <a:pPr algn="ctr">
                        <a:lnSpc>
                          <a:spcPct val="115000"/>
                        </a:lnSpc>
                        <a:spcAft>
                          <a:spcPts val="0"/>
                        </a:spcAft>
                      </a:pPr>
                      <a:r>
                        <a:rPr lang="pt-BR" sz="1000">
                          <a:effectLst/>
                        </a:rPr>
                        <a:t>80.000</a:t>
                      </a:r>
                      <a:endParaRPr lang="pt-BR" sz="1100">
                        <a:effectLst/>
                        <a:latin typeface="Arial" panose="020B0604020202020204" pitchFamily="34" charset="0"/>
                        <a:ea typeface="Arial" panose="020B0604020202020204" pitchFamily="34" charset="0"/>
                      </a:endParaRPr>
                    </a:p>
                  </a:txBody>
                  <a:tcPr marL="57057" marR="57057" marT="57057" marB="57057"/>
                </a:tc>
                <a:tc>
                  <a:txBody>
                    <a:bodyPr/>
                    <a:lstStyle/>
                    <a:p>
                      <a:pPr algn="ctr">
                        <a:lnSpc>
                          <a:spcPct val="115000"/>
                        </a:lnSpc>
                        <a:spcAft>
                          <a:spcPts val="0"/>
                        </a:spcAft>
                      </a:pPr>
                      <a:r>
                        <a:rPr lang="pt-BR" sz="1000">
                          <a:effectLst/>
                        </a:rPr>
                        <a:t>14</a:t>
                      </a:r>
                      <a:endParaRPr lang="pt-BR" sz="1100">
                        <a:effectLst/>
                        <a:latin typeface="Arial" panose="020B0604020202020204" pitchFamily="34" charset="0"/>
                        <a:ea typeface="Arial" panose="020B0604020202020204" pitchFamily="34" charset="0"/>
                      </a:endParaRPr>
                    </a:p>
                  </a:txBody>
                  <a:tcPr marL="57057" marR="57057" marT="57057" marB="57057"/>
                </a:tc>
              </a:tr>
              <a:tr h="287337">
                <a:tc>
                  <a:txBody>
                    <a:bodyPr/>
                    <a:lstStyle/>
                    <a:p>
                      <a:pPr algn="ctr">
                        <a:lnSpc>
                          <a:spcPct val="115000"/>
                        </a:lnSpc>
                        <a:spcAft>
                          <a:spcPts val="0"/>
                        </a:spcAft>
                      </a:pPr>
                      <a:r>
                        <a:rPr lang="pt-BR" sz="1000">
                          <a:effectLst/>
                        </a:rPr>
                        <a:t>90.000</a:t>
                      </a:r>
                      <a:endParaRPr lang="pt-BR" sz="1100">
                        <a:effectLst/>
                        <a:latin typeface="Arial" panose="020B0604020202020204" pitchFamily="34" charset="0"/>
                        <a:ea typeface="Arial" panose="020B0604020202020204" pitchFamily="34" charset="0"/>
                      </a:endParaRPr>
                    </a:p>
                  </a:txBody>
                  <a:tcPr marL="57057" marR="57057" marT="57057" marB="57057"/>
                </a:tc>
                <a:tc>
                  <a:txBody>
                    <a:bodyPr/>
                    <a:lstStyle/>
                    <a:p>
                      <a:pPr algn="ctr">
                        <a:lnSpc>
                          <a:spcPct val="115000"/>
                        </a:lnSpc>
                        <a:spcAft>
                          <a:spcPts val="0"/>
                        </a:spcAft>
                      </a:pPr>
                      <a:r>
                        <a:rPr lang="pt-BR" sz="1000">
                          <a:effectLst/>
                        </a:rPr>
                        <a:t>14</a:t>
                      </a:r>
                      <a:endParaRPr lang="pt-BR" sz="1100">
                        <a:effectLst/>
                        <a:latin typeface="Arial" panose="020B0604020202020204" pitchFamily="34" charset="0"/>
                        <a:ea typeface="Arial" panose="020B0604020202020204" pitchFamily="34" charset="0"/>
                      </a:endParaRPr>
                    </a:p>
                  </a:txBody>
                  <a:tcPr marL="57057" marR="57057" marT="57057" marB="57057"/>
                </a:tc>
              </a:tr>
              <a:tr h="287337">
                <a:tc>
                  <a:txBody>
                    <a:bodyPr/>
                    <a:lstStyle/>
                    <a:p>
                      <a:pPr algn="ctr">
                        <a:lnSpc>
                          <a:spcPct val="115000"/>
                        </a:lnSpc>
                        <a:spcAft>
                          <a:spcPts val="0"/>
                        </a:spcAft>
                      </a:pPr>
                      <a:r>
                        <a:rPr lang="pt-BR" sz="1000">
                          <a:effectLst/>
                        </a:rPr>
                        <a:t>100.000</a:t>
                      </a:r>
                      <a:endParaRPr lang="pt-BR" sz="1100">
                        <a:effectLst/>
                        <a:latin typeface="Arial" panose="020B0604020202020204" pitchFamily="34" charset="0"/>
                        <a:ea typeface="Arial" panose="020B0604020202020204" pitchFamily="34" charset="0"/>
                      </a:endParaRPr>
                    </a:p>
                  </a:txBody>
                  <a:tcPr marL="57057" marR="57057" marT="57057" marB="57057"/>
                </a:tc>
                <a:tc>
                  <a:txBody>
                    <a:bodyPr/>
                    <a:lstStyle/>
                    <a:p>
                      <a:pPr algn="ctr">
                        <a:lnSpc>
                          <a:spcPct val="115000"/>
                        </a:lnSpc>
                        <a:spcAft>
                          <a:spcPts val="0"/>
                        </a:spcAft>
                      </a:pPr>
                      <a:r>
                        <a:rPr lang="pt-BR" sz="1000">
                          <a:effectLst/>
                        </a:rPr>
                        <a:t>14</a:t>
                      </a:r>
                      <a:endParaRPr lang="pt-BR" sz="1100">
                        <a:effectLst/>
                        <a:latin typeface="Arial" panose="020B0604020202020204" pitchFamily="34" charset="0"/>
                        <a:ea typeface="Arial" panose="020B0604020202020204" pitchFamily="34" charset="0"/>
                      </a:endParaRPr>
                    </a:p>
                  </a:txBody>
                  <a:tcPr marL="57057" marR="57057" marT="57057" marB="57057"/>
                </a:tc>
              </a:tr>
              <a:tr h="287337">
                <a:tc>
                  <a:txBody>
                    <a:bodyPr/>
                    <a:lstStyle/>
                    <a:p>
                      <a:pPr algn="ctr">
                        <a:lnSpc>
                          <a:spcPct val="115000"/>
                        </a:lnSpc>
                        <a:spcAft>
                          <a:spcPts val="0"/>
                        </a:spcAft>
                      </a:pPr>
                      <a:r>
                        <a:rPr lang="pt-BR" sz="1000">
                          <a:effectLst/>
                        </a:rPr>
                        <a:t>150.000</a:t>
                      </a:r>
                      <a:endParaRPr lang="pt-BR" sz="1100">
                        <a:effectLst/>
                        <a:latin typeface="Arial" panose="020B0604020202020204" pitchFamily="34" charset="0"/>
                        <a:ea typeface="Arial" panose="020B0604020202020204" pitchFamily="34" charset="0"/>
                      </a:endParaRPr>
                    </a:p>
                  </a:txBody>
                  <a:tcPr marL="57057" marR="57057" marT="57057" marB="57057"/>
                </a:tc>
                <a:tc>
                  <a:txBody>
                    <a:bodyPr/>
                    <a:lstStyle/>
                    <a:p>
                      <a:pPr algn="ctr">
                        <a:lnSpc>
                          <a:spcPct val="115000"/>
                        </a:lnSpc>
                        <a:spcAft>
                          <a:spcPts val="0"/>
                        </a:spcAft>
                      </a:pPr>
                      <a:r>
                        <a:rPr lang="pt-BR" sz="1000">
                          <a:effectLst/>
                        </a:rPr>
                        <a:t>14</a:t>
                      </a:r>
                      <a:endParaRPr lang="pt-BR" sz="1100">
                        <a:effectLst/>
                        <a:latin typeface="Arial" panose="020B0604020202020204" pitchFamily="34" charset="0"/>
                        <a:ea typeface="Arial" panose="020B0604020202020204" pitchFamily="34" charset="0"/>
                      </a:endParaRPr>
                    </a:p>
                  </a:txBody>
                  <a:tcPr marL="57057" marR="57057" marT="57057" marB="57057"/>
                </a:tc>
              </a:tr>
              <a:tr h="287337">
                <a:tc>
                  <a:txBody>
                    <a:bodyPr/>
                    <a:lstStyle/>
                    <a:p>
                      <a:pPr algn="ctr">
                        <a:lnSpc>
                          <a:spcPct val="115000"/>
                        </a:lnSpc>
                        <a:spcAft>
                          <a:spcPts val="0"/>
                        </a:spcAft>
                      </a:pPr>
                      <a:r>
                        <a:rPr lang="pt-BR" sz="1000">
                          <a:effectLst/>
                        </a:rPr>
                        <a:t>200.000</a:t>
                      </a:r>
                      <a:endParaRPr lang="pt-BR" sz="1100">
                        <a:effectLst/>
                        <a:latin typeface="Arial" panose="020B0604020202020204" pitchFamily="34" charset="0"/>
                        <a:ea typeface="Arial" panose="020B0604020202020204" pitchFamily="34" charset="0"/>
                      </a:endParaRPr>
                    </a:p>
                  </a:txBody>
                  <a:tcPr marL="57057" marR="57057" marT="57057" marB="57057"/>
                </a:tc>
                <a:tc>
                  <a:txBody>
                    <a:bodyPr/>
                    <a:lstStyle/>
                    <a:p>
                      <a:pPr algn="ctr">
                        <a:lnSpc>
                          <a:spcPct val="115000"/>
                        </a:lnSpc>
                        <a:spcAft>
                          <a:spcPts val="0"/>
                        </a:spcAft>
                      </a:pPr>
                      <a:r>
                        <a:rPr lang="pt-BR" sz="1000">
                          <a:effectLst/>
                        </a:rPr>
                        <a:t>14</a:t>
                      </a:r>
                      <a:endParaRPr lang="pt-BR" sz="1100">
                        <a:effectLst/>
                        <a:latin typeface="Arial" panose="020B0604020202020204" pitchFamily="34" charset="0"/>
                        <a:ea typeface="Arial" panose="020B0604020202020204" pitchFamily="34" charset="0"/>
                      </a:endParaRPr>
                    </a:p>
                  </a:txBody>
                  <a:tcPr marL="57057" marR="57057" marT="57057" marB="57057"/>
                </a:tc>
              </a:tr>
              <a:tr h="287337">
                <a:tc>
                  <a:txBody>
                    <a:bodyPr/>
                    <a:lstStyle/>
                    <a:p>
                      <a:pPr algn="ctr">
                        <a:lnSpc>
                          <a:spcPct val="115000"/>
                        </a:lnSpc>
                        <a:spcAft>
                          <a:spcPts val="0"/>
                        </a:spcAft>
                      </a:pPr>
                      <a:r>
                        <a:rPr lang="pt-BR" sz="1000">
                          <a:effectLst/>
                        </a:rPr>
                        <a:t>250.000</a:t>
                      </a:r>
                      <a:endParaRPr lang="pt-BR" sz="1100">
                        <a:effectLst/>
                        <a:latin typeface="Arial" panose="020B0604020202020204" pitchFamily="34" charset="0"/>
                        <a:ea typeface="Arial" panose="020B0604020202020204" pitchFamily="34" charset="0"/>
                      </a:endParaRPr>
                    </a:p>
                  </a:txBody>
                  <a:tcPr marL="57057" marR="57057" marT="57057" marB="57057"/>
                </a:tc>
                <a:tc>
                  <a:txBody>
                    <a:bodyPr/>
                    <a:lstStyle/>
                    <a:p>
                      <a:pPr algn="ctr">
                        <a:lnSpc>
                          <a:spcPct val="115000"/>
                        </a:lnSpc>
                        <a:spcAft>
                          <a:spcPts val="0"/>
                        </a:spcAft>
                      </a:pPr>
                      <a:r>
                        <a:rPr lang="pt-BR" sz="1000" dirty="0">
                          <a:effectLst/>
                        </a:rPr>
                        <a:t>14</a:t>
                      </a:r>
                      <a:endParaRPr lang="pt-BR" sz="1100" dirty="0">
                        <a:effectLst/>
                        <a:latin typeface="Arial" panose="020B0604020202020204" pitchFamily="34" charset="0"/>
                        <a:ea typeface="Arial" panose="020B0604020202020204" pitchFamily="34" charset="0"/>
                      </a:endParaRPr>
                    </a:p>
                  </a:txBody>
                  <a:tcPr marL="57057" marR="57057" marT="57057" marB="57057"/>
                </a:tc>
              </a:tr>
            </a:tbl>
          </a:graphicData>
        </a:graphic>
      </p:graphicFrame>
    </p:spTree>
    <p:extLst>
      <p:ext uri="{BB962C8B-B14F-4D97-AF65-F5344CB8AC3E}">
        <p14:creationId xmlns:p14="http://schemas.microsoft.com/office/powerpoint/2010/main" val="2014656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000" dirty="0" smtClean="0"/>
              <a:t>Métrica</a:t>
            </a:r>
            <a:endParaRPr lang="pt-BR" sz="4000" dirty="0"/>
          </a:p>
        </p:txBody>
      </p:sp>
      <p:sp>
        <p:nvSpPr>
          <p:cNvPr id="3" name="Espaço Reservado para Conteúdo 2"/>
          <p:cNvSpPr>
            <a:spLocks noGrp="1"/>
          </p:cNvSpPr>
          <p:nvPr>
            <p:ph idx="1"/>
          </p:nvPr>
        </p:nvSpPr>
        <p:spPr/>
        <p:txBody>
          <a:bodyPr/>
          <a:lstStyle/>
          <a:p>
            <a:endParaRPr lang="pt-BR" dirty="0" smtClean="0"/>
          </a:p>
          <a:p>
            <a:endParaRPr lang="pt-BR" dirty="0"/>
          </a:p>
          <a:p>
            <a:r>
              <a:rPr lang="pt-BR" dirty="0" smtClean="0"/>
              <a:t>A </a:t>
            </a:r>
            <a:r>
              <a:rPr lang="pt-BR" dirty="0"/>
              <a:t>métrica utilizada é o tempo na unidade de medida de tempo </a:t>
            </a:r>
            <a:r>
              <a:rPr lang="pt-BR" dirty="0" err="1"/>
              <a:t>nanosegundos</a:t>
            </a:r>
            <a:r>
              <a:rPr lang="pt-BR" dirty="0"/>
              <a:t>. Assim que a ordenação é iniciada é coletado o tempo em </a:t>
            </a:r>
            <a:r>
              <a:rPr lang="pt-BR" dirty="0" err="1"/>
              <a:t>nanosegundos</a:t>
            </a:r>
            <a:r>
              <a:rPr lang="pt-BR" dirty="0"/>
              <a:t> e assim que o algoritmo de ordenação é finalizado o tempo é coletado novamente. A diferença entre esses dois valores obtidos (início e fim) é tomado como o tempo gasto pelo algoritmo para realizar a ordenação.</a:t>
            </a:r>
          </a:p>
          <a:p>
            <a:endParaRPr lang="pt-BR" dirty="0"/>
          </a:p>
        </p:txBody>
      </p:sp>
    </p:spTree>
    <p:extLst>
      <p:ext uri="{BB962C8B-B14F-4D97-AF65-F5344CB8AC3E}">
        <p14:creationId xmlns:p14="http://schemas.microsoft.com/office/powerpoint/2010/main" val="4132303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7213" y="169333"/>
            <a:ext cx="10058400" cy="806027"/>
          </a:xfrm>
        </p:spPr>
        <p:txBody>
          <a:bodyPr>
            <a:normAutofit/>
          </a:bodyPr>
          <a:lstStyle/>
          <a:p>
            <a:r>
              <a:rPr lang="pt-BR" sz="4000" dirty="0" smtClean="0"/>
              <a:t>Resultados - Nativo</a:t>
            </a:r>
            <a:endParaRPr lang="pt-BR" sz="4000" dirty="0"/>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3617779066"/>
              </p:ext>
            </p:extLst>
          </p:nvPr>
        </p:nvGraphicFramePr>
        <p:xfrm>
          <a:off x="1151467" y="1170094"/>
          <a:ext cx="8085666" cy="5120640"/>
        </p:xfrm>
        <a:graphic>
          <a:graphicData uri="http://schemas.openxmlformats.org/drawingml/2006/table">
            <a:tbl>
              <a:tblPr firstRow="1" bandRow="1">
                <a:tableStyleId>{5C22544A-7EE6-4342-B048-85BDC9FD1C3A}</a:tableStyleId>
              </a:tblPr>
              <a:tblGrid>
                <a:gridCol w="2695222"/>
                <a:gridCol w="2695222"/>
                <a:gridCol w="2695222"/>
              </a:tblGrid>
              <a:tr h="322217">
                <a:tc>
                  <a:txBody>
                    <a:bodyPr/>
                    <a:lstStyle/>
                    <a:p>
                      <a:r>
                        <a:rPr lang="pt-BR" dirty="0" smtClean="0"/>
                        <a:t>Java (</a:t>
                      </a:r>
                      <a:r>
                        <a:rPr lang="pt-BR" dirty="0" err="1" smtClean="0"/>
                        <a:t>ns</a:t>
                      </a:r>
                      <a:r>
                        <a:rPr lang="pt-BR" dirty="0" smtClean="0"/>
                        <a:t>)</a:t>
                      </a:r>
                      <a:endParaRPr lang="pt-BR" dirty="0"/>
                    </a:p>
                  </a:txBody>
                  <a:tcPr/>
                </a:tc>
                <a:tc>
                  <a:txBody>
                    <a:bodyPr/>
                    <a:lstStyle/>
                    <a:p>
                      <a:r>
                        <a:rPr lang="pt-BR" dirty="0" smtClean="0"/>
                        <a:t>Python (</a:t>
                      </a:r>
                      <a:r>
                        <a:rPr lang="pt-BR" dirty="0" err="1" smtClean="0"/>
                        <a:t>ns</a:t>
                      </a:r>
                      <a:r>
                        <a:rPr lang="pt-BR" dirty="0" smtClean="0"/>
                        <a:t>)</a:t>
                      </a:r>
                      <a:endParaRPr lang="pt-BR" dirty="0"/>
                    </a:p>
                  </a:txBody>
                  <a:tcPr/>
                </a:tc>
                <a:tc>
                  <a:txBody>
                    <a:bodyPr/>
                    <a:lstStyle/>
                    <a:p>
                      <a:r>
                        <a:rPr lang="pt-BR" dirty="0" smtClean="0"/>
                        <a:t>Quantidade Elementos</a:t>
                      </a:r>
                      <a:endParaRPr lang="pt-BR" dirty="0"/>
                    </a:p>
                  </a:txBody>
                  <a:tcPr/>
                </a:tc>
              </a:tr>
              <a:tr h="322217">
                <a:tc>
                  <a:txBody>
                    <a:bodyPr/>
                    <a:lstStyle/>
                    <a:p>
                      <a:r>
                        <a:rPr lang="pt-BR" dirty="0" smtClean="0">
                          <a:effectLst/>
                        </a:rPr>
                        <a:t>2319255</a:t>
                      </a:r>
                      <a:endParaRPr lang="pt-BR" dirty="0"/>
                    </a:p>
                  </a:txBody>
                  <a:tcPr/>
                </a:tc>
                <a:tc>
                  <a:txBody>
                    <a:bodyPr/>
                    <a:lstStyle/>
                    <a:p>
                      <a:r>
                        <a:rPr lang="pt-BR" dirty="0" smtClean="0"/>
                        <a:t>0</a:t>
                      </a:r>
                      <a:endParaRPr lang="pt-BR" dirty="0"/>
                    </a:p>
                  </a:txBody>
                  <a:tcPr/>
                </a:tc>
                <a:tc>
                  <a:txBody>
                    <a:bodyPr/>
                    <a:lstStyle/>
                    <a:p>
                      <a:r>
                        <a:rPr lang="pt-BR" dirty="0" smtClean="0"/>
                        <a:t>10.000</a:t>
                      </a:r>
                      <a:endParaRPr lang="pt-BR" dirty="0"/>
                    </a:p>
                  </a:txBody>
                  <a:tcPr/>
                </a:tc>
              </a:tr>
              <a:tr h="322217">
                <a:tc>
                  <a:txBody>
                    <a:bodyPr/>
                    <a:lstStyle/>
                    <a:p>
                      <a:r>
                        <a:rPr lang="pt-BR" dirty="0" smtClean="0">
                          <a:effectLst/>
                        </a:rPr>
                        <a:t>3632133</a:t>
                      </a:r>
                      <a:endParaRPr lang="pt-BR" dirty="0"/>
                    </a:p>
                  </a:txBody>
                  <a:tcPr/>
                </a:tc>
                <a:tc>
                  <a:txBody>
                    <a:bodyPr/>
                    <a:lstStyle/>
                    <a:p>
                      <a:r>
                        <a:rPr lang="pt-BR" dirty="0" smtClean="0">
                          <a:effectLst/>
                        </a:rPr>
                        <a:t>4212633</a:t>
                      </a:r>
                      <a:endParaRPr lang="pt-BR" dirty="0"/>
                    </a:p>
                  </a:txBody>
                  <a:tcPr/>
                </a:tc>
                <a:tc>
                  <a:txBody>
                    <a:bodyPr/>
                    <a:lstStyle/>
                    <a:p>
                      <a:r>
                        <a:rPr lang="pt-BR" dirty="0" smtClean="0"/>
                        <a:t>20.000</a:t>
                      </a:r>
                      <a:endParaRPr lang="pt-BR" dirty="0"/>
                    </a:p>
                  </a:txBody>
                  <a:tcPr/>
                </a:tc>
              </a:tr>
              <a:tr h="322217">
                <a:tc>
                  <a:txBody>
                    <a:bodyPr/>
                    <a:lstStyle/>
                    <a:p>
                      <a:r>
                        <a:rPr lang="pt-BR" dirty="0" smtClean="0">
                          <a:effectLst/>
                        </a:rPr>
                        <a:t>5639507</a:t>
                      </a:r>
                      <a:endParaRPr lang="pt-BR" dirty="0"/>
                    </a:p>
                  </a:txBody>
                  <a:tcPr/>
                </a:tc>
                <a:tc>
                  <a:txBody>
                    <a:bodyPr/>
                    <a:lstStyle/>
                    <a:p>
                      <a:r>
                        <a:rPr lang="pt-BR" dirty="0" smtClean="0">
                          <a:effectLst/>
                        </a:rPr>
                        <a:t>9412730</a:t>
                      </a:r>
                      <a:endParaRPr lang="pt-BR" dirty="0"/>
                    </a:p>
                  </a:txBody>
                  <a:tcPr/>
                </a:tc>
                <a:tc>
                  <a:txBody>
                    <a:bodyPr/>
                    <a:lstStyle/>
                    <a:p>
                      <a:r>
                        <a:rPr lang="pt-BR" dirty="0" smtClean="0"/>
                        <a:t>30.000</a:t>
                      </a:r>
                      <a:endParaRPr lang="pt-BR" dirty="0"/>
                    </a:p>
                  </a:txBody>
                  <a:tcPr/>
                </a:tc>
              </a:tr>
              <a:tr h="322217">
                <a:tc>
                  <a:txBody>
                    <a:bodyPr/>
                    <a:lstStyle/>
                    <a:p>
                      <a:r>
                        <a:rPr lang="pt-BR" dirty="0" smtClean="0">
                          <a:effectLst/>
                        </a:rPr>
                        <a:t>8236884</a:t>
                      </a:r>
                      <a:endParaRPr lang="pt-BR" dirty="0"/>
                    </a:p>
                  </a:txBody>
                  <a:tcPr/>
                </a:tc>
                <a:tc>
                  <a:txBody>
                    <a:bodyPr/>
                    <a:lstStyle/>
                    <a:p>
                      <a:r>
                        <a:rPr lang="pt-BR" dirty="0" smtClean="0">
                          <a:effectLst/>
                        </a:rPr>
                        <a:t>12635840</a:t>
                      </a:r>
                      <a:endParaRPr lang="pt-BR" dirty="0"/>
                    </a:p>
                  </a:txBody>
                  <a:tcPr/>
                </a:tc>
                <a:tc>
                  <a:txBody>
                    <a:bodyPr/>
                    <a:lstStyle/>
                    <a:p>
                      <a:r>
                        <a:rPr lang="pt-BR" dirty="0" smtClean="0"/>
                        <a:t>40.000</a:t>
                      </a:r>
                      <a:endParaRPr lang="pt-BR" dirty="0"/>
                    </a:p>
                  </a:txBody>
                  <a:tcPr/>
                </a:tc>
              </a:tr>
              <a:tr h="322217">
                <a:tc>
                  <a:txBody>
                    <a:bodyPr/>
                    <a:lstStyle/>
                    <a:p>
                      <a:r>
                        <a:rPr lang="pt-BR" dirty="0" smtClean="0">
                          <a:effectLst/>
                        </a:rPr>
                        <a:t>10631174</a:t>
                      </a:r>
                      <a:endParaRPr lang="pt-BR" dirty="0"/>
                    </a:p>
                  </a:txBody>
                  <a:tcPr/>
                </a:tc>
                <a:tc>
                  <a:txBody>
                    <a:bodyPr/>
                    <a:lstStyle/>
                    <a:p>
                      <a:r>
                        <a:rPr lang="pt-BR" dirty="0" smtClean="0">
                          <a:effectLst/>
                        </a:rPr>
                        <a:t>15627990</a:t>
                      </a:r>
                      <a:endParaRPr lang="pt-BR" dirty="0"/>
                    </a:p>
                  </a:txBody>
                  <a:tcPr/>
                </a:tc>
                <a:tc>
                  <a:txBody>
                    <a:bodyPr/>
                    <a:lstStyle/>
                    <a:p>
                      <a:r>
                        <a:rPr lang="pt-BR" dirty="0" smtClean="0"/>
                        <a:t>50.000</a:t>
                      </a:r>
                      <a:endParaRPr lang="pt-BR" dirty="0"/>
                    </a:p>
                  </a:txBody>
                  <a:tcPr/>
                </a:tc>
              </a:tr>
              <a:tr h="322217">
                <a:tc>
                  <a:txBody>
                    <a:bodyPr/>
                    <a:lstStyle/>
                    <a:p>
                      <a:r>
                        <a:rPr lang="pt-BR" dirty="0" smtClean="0">
                          <a:effectLst/>
                        </a:rPr>
                        <a:t>13741754</a:t>
                      </a:r>
                      <a:endParaRPr lang="pt-BR" dirty="0"/>
                    </a:p>
                  </a:txBody>
                  <a:tcPr/>
                </a:tc>
                <a:tc>
                  <a:txBody>
                    <a:bodyPr/>
                    <a:lstStyle/>
                    <a:p>
                      <a:r>
                        <a:rPr lang="pt-BR" dirty="0" smtClean="0">
                          <a:effectLst/>
                        </a:rPr>
                        <a:t>19018270</a:t>
                      </a:r>
                      <a:endParaRPr lang="pt-BR" dirty="0"/>
                    </a:p>
                  </a:txBody>
                  <a:tcPr/>
                </a:tc>
                <a:tc>
                  <a:txBody>
                    <a:bodyPr/>
                    <a:lstStyle/>
                    <a:p>
                      <a:r>
                        <a:rPr lang="pt-BR" dirty="0" smtClean="0"/>
                        <a:t>60.000</a:t>
                      </a:r>
                      <a:endParaRPr lang="pt-BR" dirty="0"/>
                    </a:p>
                  </a:txBody>
                  <a:tcPr/>
                </a:tc>
              </a:tr>
              <a:tr h="322217">
                <a:tc>
                  <a:txBody>
                    <a:bodyPr/>
                    <a:lstStyle/>
                    <a:p>
                      <a:r>
                        <a:rPr lang="pt-BR" dirty="0" smtClean="0">
                          <a:effectLst/>
                        </a:rPr>
                        <a:t>16820388</a:t>
                      </a:r>
                      <a:endParaRPr lang="pt-BR" dirty="0"/>
                    </a:p>
                  </a:txBody>
                  <a:tcPr/>
                </a:tc>
                <a:tc>
                  <a:txBody>
                    <a:bodyPr/>
                    <a:lstStyle/>
                    <a:p>
                      <a:r>
                        <a:rPr lang="pt-BR" dirty="0" smtClean="0">
                          <a:effectLst/>
                        </a:rPr>
                        <a:t>21992790</a:t>
                      </a:r>
                      <a:endParaRPr lang="pt-BR" dirty="0"/>
                    </a:p>
                  </a:txBody>
                  <a:tcPr/>
                </a:tc>
                <a:tc>
                  <a:txBody>
                    <a:bodyPr/>
                    <a:lstStyle/>
                    <a:p>
                      <a:r>
                        <a:rPr lang="pt-BR" dirty="0" smtClean="0"/>
                        <a:t>70.000</a:t>
                      </a:r>
                      <a:endParaRPr lang="pt-BR" dirty="0"/>
                    </a:p>
                  </a:txBody>
                  <a:tcPr/>
                </a:tc>
              </a:tr>
              <a:tr h="322217">
                <a:tc>
                  <a:txBody>
                    <a:bodyPr/>
                    <a:lstStyle/>
                    <a:p>
                      <a:r>
                        <a:rPr lang="pt-BR" dirty="0" smtClean="0">
                          <a:effectLst/>
                        </a:rPr>
                        <a:t>19352744</a:t>
                      </a:r>
                      <a:endParaRPr lang="pt-BR" dirty="0"/>
                    </a:p>
                  </a:txBody>
                  <a:tcPr/>
                </a:tc>
                <a:tc>
                  <a:txBody>
                    <a:bodyPr/>
                    <a:lstStyle/>
                    <a:p>
                      <a:r>
                        <a:rPr lang="pt-BR" dirty="0" smtClean="0">
                          <a:effectLst/>
                        </a:rPr>
                        <a:t>24997290</a:t>
                      </a:r>
                      <a:endParaRPr lang="pt-BR" dirty="0"/>
                    </a:p>
                  </a:txBody>
                  <a:tcPr/>
                </a:tc>
                <a:tc>
                  <a:txBody>
                    <a:bodyPr/>
                    <a:lstStyle/>
                    <a:p>
                      <a:r>
                        <a:rPr lang="pt-BR" dirty="0" smtClean="0"/>
                        <a:t>80.000</a:t>
                      </a:r>
                      <a:endParaRPr lang="pt-BR" dirty="0"/>
                    </a:p>
                  </a:txBody>
                  <a:tcPr/>
                </a:tc>
              </a:tr>
              <a:tr h="322217">
                <a:tc>
                  <a:txBody>
                    <a:bodyPr/>
                    <a:lstStyle/>
                    <a:p>
                      <a:r>
                        <a:rPr lang="pt-BR" dirty="0" smtClean="0">
                          <a:effectLst/>
                        </a:rPr>
                        <a:t>22516748</a:t>
                      </a:r>
                      <a:endParaRPr lang="pt-BR" dirty="0"/>
                    </a:p>
                  </a:txBody>
                  <a:tcPr/>
                </a:tc>
                <a:tc>
                  <a:txBody>
                    <a:bodyPr/>
                    <a:lstStyle/>
                    <a:p>
                      <a:r>
                        <a:rPr lang="pt-BR" dirty="0" smtClean="0">
                          <a:effectLst/>
                        </a:rPr>
                        <a:t>28931530</a:t>
                      </a:r>
                      <a:endParaRPr lang="pt-BR" dirty="0"/>
                    </a:p>
                  </a:txBody>
                  <a:tcPr/>
                </a:tc>
                <a:tc>
                  <a:txBody>
                    <a:bodyPr/>
                    <a:lstStyle/>
                    <a:p>
                      <a:r>
                        <a:rPr lang="pt-BR" dirty="0" smtClean="0"/>
                        <a:t>90.000</a:t>
                      </a:r>
                      <a:endParaRPr lang="pt-BR" dirty="0"/>
                    </a:p>
                  </a:txBody>
                  <a:tcPr/>
                </a:tc>
              </a:tr>
              <a:tr h="322217">
                <a:tc>
                  <a:txBody>
                    <a:bodyPr/>
                    <a:lstStyle/>
                    <a:p>
                      <a:r>
                        <a:rPr lang="pt-BR" dirty="0" smtClean="0">
                          <a:effectLst/>
                        </a:rPr>
                        <a:t>25409618</a:t>
                      </a:r>
                      <a:endParaRPr lang="pt-BR" dirty="0"/>
                    </a:p>
                  </a:txBody>
                  <a:tcPr/>
                </a:tc>
                <a:tc>
                  <a:txBody>
                    <a:bodyPr/>
                    <a:lstStyle/>
                    <a:p>
                      <a:r>
                        <a:rPr lang="pt-BR" dirty="0" smtClean="0">
                          <a:effectLst/>
                        </a:rPr>
                        <a:t>31243520</a:t>
                      </a:r>
                      <a:endParaRPr lang="pt-BR" dirty="0"/>
                    </a:p>
                  </a:txBody>
                  <a:tcPr/>
                </a:tc>
                <a:tc>
                  <a:txBody>
                    <a:bodyPr/>
                    <a:lstStyle/>
                    <a:p>
                      <a:r>
                        <a:rPr lang="pt-BR" dirty="0" smtClean="0"/>
                        <a:t>100.000</a:t>
                      </a:r>
                      <a:endParaRPr lang="pt-BR" dirty="0"/>
                    </a:p>
                  </a:txBody>
                  <a:tcPr/>
                </a:tc>
              </a:tr>
              <a:tr h="322217">
                <a:tc>
                  <a:txBody>
                    <a:bodyPr/>
                    <a:lstStyle/>
                    <a:p>
                      <a:r>
                        <a:rPr lang="pt-BR" dirty="0" smtClean="0">
                          <a:effectLst/>
                        </a:rPr>
                        <a:t>42198608</a:t>
                      </a:r>
                      <a:endParaRPr lang="pt-BR" dirty="0"/>
                    </a:p>
                  </a:txBody>
                  <a:tcPr/>
                </a:tc>
                <a:tc>
                  <a:txBody>
                    <a:bodyPr/>
                    <a:lstStyle/>
                    <a:p>
                      <a:r>
                        <a:rPr lang="pt-BR" dirty="0" smtClean="0">
                          <a:effectLst/>
                        </a:rPr>
                        <a:t>46864130</a:t>
                      </a:r>
                      <a:endParaRPr lang="pt-BR" dirty="0"/>
                    </a:p>
                  </a:txBody>
                  <a:tcPr/>
                </a:tc>
                <a:tc>
                  <a:txBody>
                    <a:bodyPr/>
                    <a:lstStyle/>
                    <a:p>
                      <a:r>
                        <a:rPr lang="pt-BR" dirty="0" smtClean="0"/>
                        <a:t>150.000</a:t>
                      </a:r>
                      <a:endParaRPr lang="pt-BR" dirty="0"/>
                    </a:p>
                  </a:txBody>
                  <a:tcPr/>
                </a:tc>
              </a:tr>
              <a:tr h="322217">
                <a:tc>
                  <a:txBody>
                    <a:bodyPr/>
                    <a:lstStyle/>
                    <a:p>
                      <a:r>
                        <a:rPr lang="pt-BR" dirty="0" smtClean="0">
                          <a:effectLst/>
                        </a:rPr>
                        <a:t>61938885</a:t>
                      </a:r>
                      <a:endParaRPr lang="pt-BR" dirty="0"/>
                    </a:p>
                  </a:txBody>
                  <a:tcPr/>
                </a:tc>
                <a:tc>
                  <a:txBody>
                    <a:bodyPr/>
                    <a:lstStyle/>
                    <a:p>
                      <a:r>
                        <a:rPr lang="pt-BR" dirty="0" smtClean="0">
                          <a:effectLst/>
                        </a:rPr>
                        <a:t>62492010</a:t>
                      </a:r>
                      <a:endParaRPr lang="pt-BR" dirty="0"/>
                    </a:p>
                  </a:txBody>
                  <a:tcPr/>
                </a:tc>
                <a:tc>
                  <a:txBody>
                    <a:bodyPr/>
                    <a:lstStyle/>
                    <a:p>
                      <a:r>
                        <a:rPr lang="pt-BR" dirty="0" smtClean="0"/>
                        <a:t>200.000</a:t>
                      </a:r>
                      <a:endParaRPr lang="pt-BR" dirty="0"/>
                    </a:p>
                  </a:txBody>
                  <a:tcPr/>
                </a:tc>
              </a:tr>
              <a:tr h="322217">
                <a:tc>
                  <a:txBody>
                    <a:bodyPr/>
                    <a:lstStyle/>
                    <a:p>
                      <a:r>
                        <a:rPr lang="pt-BR" dirty="0" smtClean="0">
                          <a:effectLst/>
                        </a:rPr>
                        <a:t>82041252</a:t>
                      </a:r>
                      <a:endParaRPr lang="pt-BR" dirty="0"/>
                    </a:p>
                  </a:txBody>
                  <a:tcPr/>
                </a:tc>
                <a:tc>
                  <a:txBody>
                    <a:bodyPr/>
                    <a:lstStyle/>
                    <a:p>
                      <a:r>
                        <a:rPr lang="pt-BR" dirty="0" smtClean="0">
                          <a:effectLst/>
                        </a:rPr>
                        <a:t>93633643</a:t>
                      </a:r>
                      <a:endParaRPr lang="pt-BR" dirty="0"/>
                    </a:p>
                  </a:txBody>
                  <a:tcPr/>
                </a:tc>
                <a:tc>
                  <a:txBody>
                    <a:bodyPr/>
                    <a:lstStyle/>
                    <a:p>
                      <a:r>
                        <a:rPr lang="pt-BR" dirty="0" smtClean="0"/>
                        <a:t>250.000</a:t>
                      </a:r>
                      <a:endParaRPr lang="pt-BR" dirty="0"/>
                    </a:p>
                  </a:txBody>
                  <a:tcPr/>
                </a:tc>
              </a:tr>
            </a:tbl>
          </a:graphicData>
        </a:graphic>
      </p:graphicFrame>
      <p:sp>
        <p:nvSpPr>
          <p:cNvPr id="5" name="CaixaDeTexto 4"/>
          <p:cNvSpPr txBox="1"/>
          <p:nvPr/>
        </p:nvSpPr>
        <p:spPr>
          <a:xfrm>
            <a:off x="9575800" y="1913467"/>
            <a:ext cx="2167467" cy="2554545"/>
          </a:xfrm>
          <a:prstGeom prst="rect">
            <a:avLst/>
          </a:prstGeom>
          <a:noFill/>
        </p:spPr>
        <p:txBody>
          <a:bodyPr wrap="square" rtlCol="0">
            <a:spAutoFit/>
          </a:bodyPr>
          <a:lstStyle/>
          <a:p>
            <a:r>
              <a:rPr lang="pt-BR" sz="1600" dirty="0" smtClean="0"/>
              <a:t>Java :</a:t>
            </a:r>
          </a:p>
          <a:p>
            <a:r>
              <a:rPr lang="pt-BR" sz="1600" dirty="0" smtClean="0"/>
              <a:t>Menor tempo: 0.002s</a:t>
            </a:r>
          </a:p>
          <a:p>
            <a:r>
              <a:rPr lang="pt-BR" sz="1600" dirty="0" smtClean="0"/>
              <a:t>Maior tempo: 0.08s</a:t>
            </a:r>
          </a:p>
          <a:p>
            <a:endParaRPr lang="pt-BR" sz="1600" dirty="0"/>
          </a:p>
          <a:p>
            <a:endParaRPr lang="pt-BR" sz="1600" dirty="0" smtClean="0"/>
          </a:p>
          <a:p>
            <a:endParaRPr lang="pt-BR" sz="1600" dirty="0"/>
          </a:p>
          <a:p>
            <a:r>
              <a:rPr lang="pt-BR" sz="1600" dirty="0" smtClean="0"/>
              <a:t>Python:</a:t>
            </a:r>
          </a:p>
          <a:p>
            <a:r>
              <a:rPr lang="pt-BR" sz="1600" dirty="0" smtClean="0"/>
              <a:t>Menor tempo: 0s</a:t>
            </a:r>
          </a:p>
          <a:p>
            <a:r>
              <a:rPr lang="pt-BR" sz="1600" dirty="0" smtClean="0"/>
              <a:t>Maior tempo: 0.09s</a:t>
            </a:r>
          </a:p>
          <a:p>
            <a:endParaRPr lang="pt-BR" sz="1600" dirty="0"/>
          </a:p>
        </p:txBody>
      </p:sp>
    </p:spTree>
    <p:extLst>
      <p:ext uri="{BB962C8B-B14F-4D97-AF65-F5344CB8AC3E}">
        <p14:creationId xmlns:p14="http://schemas.microsoft.com/office/powerpoint/2010/main" val="3037910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000" dirty="0" smtClean="0"/>
              <a:t>Resultados – Nativo</a:t>
            </a:r>
            <a:endParaRPr lang="pt-BR" sz="4000" dirty="0"/>
          </a:p>
        </p:txBody>
      </p:sp>
      <p:pic>
        <p:nvPicPr>
          <p:cNvPr id="4" name="Espaço Reservado para Conteúdo 3"/>
          <p:cNvPicPr>
            <a:picLocks noGrp="1"/>
          </p:cNvPicPr>
          <p:nvPr>
            <p:ph idx="1"/>
          </p:nvPr>
        </p:nvPicPr>
        <p:blipFill>
          <a:blip r:embed="rId2"/>
          <a:stretch>
            <a:fillRect/>
          </a:stretch>
        </p:blipFill>
        <p:spPr>
          <a:xfrm>
            <a:off x="2158314" y="1804085"/>
            <a:ext cx="7841285" cy="4547288"/>
          </a:xfrm>
          <a:prstGeom prst="rect">
            <a:avLst/>
          </a:prstGeom>
        </p:spPr>
      </p:pic>
    </p:spTree>
    <p:extLst>
      <p:ext uri="{BB962C8B-B14F-4D97-AF65-F5344CB8AC3E}">
        <p14:creationId xmlns:p14="http://schemas.microsoft.com/office/powerpoint/2010/main" val="1994210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7213" y="169333"/>
            <a:ext cx="10058400" cy="806027"/>
          </a:xfrm>
        </p:spPr>
        <p:txBody>
          <a:bodyPr>
            <a:normAutofit/>
          </a:bodyPr>
          <a:lstStyle/>
          <a:p>
            <a:r>
              <a:rPr lang="pt-BR" sz="4000" dirty="0" smtClean="0"/>
              <a:t>Resultados - Implementada</a:t>
            </a:r>
            <a:endParaRPr lang="pt-BR" sz="4000" dirty="0"/>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1340281587"/>
              </p:ext>
            </p:extLst>
          </p:nvPr>
        </p:nvGraphicFramePr>
        <p:xfrm>
          <a:off x="1151468" y="1170094"/>
          <a:ext cx="8255001" cy="5120640"/>
        </p:xfrm>
        <a:graphic>
          <a:graphicData uri="http://schemas.openxmlformats.org/drawingml/2006/table">
            <a:tbl>
              <a:tblPr firstRow="1" bandRow="1">
                <a:tableStyleId>{5C22544A-7EE6-4342-B048-85BDC9FD1C3A}</a:tableStyleId>
              </a:tblPr>
              <a:tblGrid>
                <a:gridCol w="2751667"/>
                <a:gridCol w="2751667"/>
                <a:gridCol w="2751667"/>
              </a:tblGrid>
              <a:tr h="235736">
                <a:tc>
                  <a:txBody>
                    <a:bodyPr/>
                    <a:lstStyle/>
                    <a:p>
                      <a:r>
                        <a:rPr lang="pt-BR" dirty="0" smtClean="0"/>
                        <a:t>Java (</a:t>
                      </a:r>
                      <a:r>
                        <a:rPr lang="pt-BR" dirty="0" err="1" smtClean="0"/>
                        <a:t>ns</a:t>
                      </a:r>
                      <a:r>
                        <a:rPr lang="pt-BR" dirty="0" smtClean="0"/>
                        <a:t>)</a:t>
                      </a:r>
                      <a:endParaRPr lang="pt-BR" dirty="0"/>
                    </a:p>
                  </a:txBody>
                  <a:tcPr/>
                </a:tc>
                <a:tc>
                  <a:txBody>
                    <a:bodyPr/>
                    <a:lstStyle/>
                    <a:p>
                      <a:r>
                        <a:rPr lang="pt-BR" dirty="0" smtClean="0"/>
                        <a:t>Python (</a:t>
                      </a:r>
                      <a:r>
                        <a:rPr lang="pt-BR" dirty="0" err="1" smtClean="0"/>
                        <a:t>ns</a:t>
                      </a:r>
                      <a:r>
                        <a:rPr lang="pt-BR" dirty="0" smtClean="0"/>
                        <a:t>)</a:t>
                      </a:r>
                      <a:endParaRPr lang="pt-BR" dirty="0"/>
                    </a:p>
                  </a:txBody>
                  <a:tcPr/>
                </a:tc>
                <a:tc>
                  <a:txBody>
                    <a:bodyPr/>
                    <a:lstStyle/>
                    <a:p>
                      <a:r>
                        <a:rPr lang="pt-BR" dirty="0" smtClean="0"/>
                        <a:t>Quantidade Elementos</a:t>
                      </a:r>
                      <a:endParaRPr lang="pt-BR" dirty="0"/>
                    </a:p>
                  </a:txBody>
                  <a:tcPr/>
                </a:tc>
              </a:tr>
              <a:tr h="235736">
                <a:tc>
                  <a:txBody>
                    <a:bodyPr/>
                    <a:lstStyle/>
                    <a:p>
                      <a:r>
                        <a:rPr lang="pt-BR" dirty="0" smtClean="0">
                          <a:effectLst/>
                        </a:rPr>
                        <a:t>335190669</a:t>
                      </a:r>
                      <a:endParaRPr lang="pt-BR" dirty="0"/>
                    </a:p>
                  </a:txBody>
                  <a:tcPr/>
                </a:tc>
                <a:tc>
                  <a:txBody>
                    <a:bodyPr/>
                    <a:lstStyle/>
                    <a:p>
                      <a:r>
                        <a:rPr lang="pt-BR" dirty="0" smtClean="0">
                          <a:effectLst/>
                        </a:rPr>
                        <a:t>9464817580</a:t>
                      </a:r>
                      <a:endParaRPr lang="pt-BR" dirty="0"/>
                    </a:p>
                  </a:txBody>
                  <a:tcPr/>
                </a:tc>
                <a:tc>
                  <a:txBody>
                    <a:bodyPr/>
                    <a:lstStyle/>
                    <a:p>
                      <a:r>
                        <a:rPr lang="pt-BR" dirty="0" smtClean="0"/>
                        <a:t>10.000</a:t>
                      </a:r>
                      <a:endParaRPr lang="pt-BR" dirty="0"/>
                    </a:p>
                  </a:txBody>
                  <a:tcPr/>
                </a:tc>
              </a:tr>
              <a:tr h="235736">
                <a:tc>
                  <a:txBody>
                    <a:bodyPr/>
                    <a:lstStyle/>
                    <a:p>
                      <a:r>
                        <a:rPr lang="pt-BR" dirty="0" smtClean="0">
                          <a:effectLst/>
                        </a:rPr>
                        <a:t>1441321280</a:t>
                      </a:r>
                      <a:endParaRPr lang="pt-BR" dirty="0"/>
                    </a:p>
                  </a:txBody>
                  <a:tcPr/>
                </a:tc>
                <a:tc>
                  <a:txBody>
                    <a:bodyPr/>
                    <a:lstStyle/>
                    <a:p>
                      <a:r>
                        <a:rPr lang="pt-BR" dirty="0" smtClean="0">
                          <a:effectLst/>
                        </a:rPr>
                        <a:t>37715039400</a:t>
                      </a:r>
                      <a:endParaRPr lang="pt-BR" dirty="0"/>
                    </a:p>
                  </a:txBody>
                  <a:tcPr/>
                </a:tc>
                <a:tc>
                  <a:txBody>
                    <a:bodyPr/>
                    <a:lstStyle/>
                    <a:p>
                      <a:r>
                        <a:rPr lang="pt-BR" dirty="0" smtClean="0"/>
                        <a:t>20.000</a:t>
                      </a:r>
                      <a:endParaRPr lang="pt-BR" dirty="0"/>
                    </a:p>
                  </a:txBody>
                  <a:tcPr/>
                </a:tc>
              </a:tr>
              <a:tr h="235736">
                <a:tc>
                  <a:txBody>
                    <a:bodyPr/>
                    <a:lstStyle/>
                    <a:p>
                      <a:r>
                        <a:rPr lang="pt-BR" dirty="0" smtClean="0">
                          <a:effectLst/>
                        </a:rPr>
                        <a:t>3359142656</a:t>
                      </a:r>
                      <a:endParaRPr lang="pt-BR" dirty="0"/>
                    </a:p>
                  </a:txBody>
                  <a:tcPr/>
                </a:tc>
                <a:tc>
                  <a:txBody>
                    <a:bodyPr/>
                    <a:lstStyle/>
                    <a:p>
                      <a:r>
                        <a:rPr lang="pt-BR" dirty="0" smtClean="0">
                          <a:effectLst/>
                        </a:rPr>
                        <a:t>85359420520</a:t>
                      </a:r>
                      <a:endParaRPr lang="pt-BR" dirty="0"/>
                    </a:p>
                  </a:txBody>
                  <a:tcPr/>
                </a:tc>
                <a:tc>
                  <a:txBody>
                    <a:bodyPr/>
                    <a:lstStyle/>
                    <a:p>
                      <a:r>
                        <a:rPr lang="pt-BR" dirty="0" smtClean="0"/>
                        <a:t>30.000</a:t>
                      </a:r>
                      <a:endParaRPr lang="pt-BR" dirty="0"/>
                    </a:p>
                  </a:txBody>
                  <a:tcPr/>
                </a:tc>
              </a:tr>
              <a:tr h="235736">
                <a:tc>
                  <a:txBody>
                    <a:bodyPr/>
                    <a:lstStyle/>
                    <a:p>
                      <a:r>
                        <a:rPr lang="pt-BR" dirty="0" smtClean="0">
                          <a:effectLst/>
                        </a:rPr>
                        <a:t>6216395363</a:t>
                      </a:r>
                      <a:endParaRPr lang="pt-BR" dirty="0"/>
                    </a:p>
                  </a:txBody>
                  <a:tcPr/>
                </a:tc>
                <a:tc>
                  <a:txBody>
                    <a:bodyPr/>
                    <a:lstStyle/>
                    <a:p>
                      <a:r>
                        <a:rPr lang="pt-BR" dirty="0" smtClean="0">
                          <a:effectLst/>
                        </a:rPr>
                        <a:t>113192327340</a:t>
                      </a:r>
                      <a:endParaRPr lang="pt-BR" dirty="0"/>
                    </a:p>
                  </a:txBody>
                  <a:tcPr/>
                </a:tc>
                <a:tc>
                  <a:txBody>
                    <a:bodyPr/>
                    <a:lstStyle/>
                    <a:p>
                      <a:r>
                        <a:rPr lang="pt-BR" dirty="0" smtClean="0"/>
                        <a:t>40.000</a:t>
                      </a:r>
                      <a:endParaRPr lang="pt-BR" dirty="0"/>
                    </a:p>
                  </a:txBody>
                  <a:tcPr/>
                </a:tc>
              </a:tr>
              <a:tr h="235736">
                <a:tc>
                  <a:txBody>
                    <a:bodyPr/>
                    <a:lstStyle/>
                    <a:p>
                      <a:r>
                        <a:rPr lang="pt-BR" dirty="0" smtClean="0">
                          <a:effectLst/>
                        </a:rPr>
                        <a:t>10318845850</a:t>
                      </a:r>
                      <a:endParaRPr lang="pt-BR" dirty="0"/>
                    </a:p>
                  </a:txBody>
                  <a:tcPr/>
                </a:tc>
                <a:tc>
                  <a:txBody>
                    <a:bodyPr/>
                    <a:lstStyle/>
                    <a:p>
                      <a:r>
                        <a:rPr lang="pt-BR" dirty="0" smtClean="0">
                          <a:effectLst/>
                        </a:rPr>
                        <a:t>134714363460</a:t>
                      </a:r>
                      <a:endParaRPr lang="pt-BR" dirty="0"/>
                    </a:p>
                  </a:txBody>
                  <a:tcPr/>
                </a:tc>
                <a:tc>
                  <a:txBody>
                    <a:bodyPr/>
                    <a:lstStyle/>
                    <a:p>
                      <a:r>
                        <a:rPr lang="pt-BR" dirty="0" smtClean="0"/>
                        <a:t>50.000</a:t>
                      </a:r>
                      <a:endParaRPr lang="pt-BR" dirty="0"/>
                    </a:p>
                  </a:txBody>
                  <a:tcPr/>
                </a:tc>
              </a:tr>
              <a:tr h="235736">
                <a:tc>
                  <a:txBody>
                    <a:bodyPr/>
                    <a:lstStyle/>
                    <a:p>
                      <a:r>
                        <a:rPr lang="pt-BR" dirty="0" smtClean="0">
                          <a:effectLst/>
                        </a:rPr>
                        <a:t>14653730850</a:t>
                      </a:r>
                      <a:endParaRPr lang="pt-BR" dirty="0"/>
                    </a:p>
                  </a:txBody>
                  <a:tcPr/>
                </a:tc>
                <a:tc>
                  <a:txBody>
                    <a:bodyPr/>
                    <a:lstStyle/>
                    <a:p>
                      <a:r>
                        <a:rPr lang="pt-BR" dirty="0" smtClean="0">
                          <a:effectLst/>
                        </a:rPr>
                        <a:t>181607207060</a:t>
                      </a:r>
                      <a:endParaRPr lang="pt-BR" dirty="0"/>
                    </a:p>
                  </a:txBody>
                  <a:tcPr/>
                </a:tc>
                <a:tc>
                  <a:txBody>
                    <a:bodyPr/>
                    <a:lstStyle/>
                    <a:p>
                      <a:r>
                        <a:rPr lang="pt-BR" dirty="0" smtClean="0"/>
                        <a:t>60.000</a:t>
                      </a:r>
                      <a:endParaRPr lang="pt-BR" dirty="0"/>
                    </a:p>
                  </a:txBody>
                  <a:tcPr/>
                </a:tc>
              </a:tr>
              <a:tr h="235736">
                <a:tc>
                  <a:txBody>
                    <a:bodyPr/>
                    <a:lstStyle/>
                    <a:p>
                      <a:r>
                        <a:rPr lang="pt-BR" dirty="0" smtClean="0">
                          <a:effectLst/>
                        </a:rPr>
                        <a:t>20599210777</a:t>
                      </a:r>
                      <a:endParaRPr lang="pt-BR" dirty="0"/>
                    </a:p>
                  </a:txBody>
                  <a:tcPr/>
                </a:tc>
                <a:tc>
                  <a:txBody>
                    <a:bodyPr/>
                    <a:lstStyle/>
                    <a:p>
                      <a:r>
                        <a:rPr lang="pt-BR" dirty="0" smtClean="0">
                          <a:effectLst/>
                        </a:rPr>
                        <a:t>246869923050</a:t>
                      </a:r>
                      <a:endParaRPr lang="pt-BR" dirty="0"/>
                    </a:p>
                  </a:txBody>
                  <a:tcPr/>
                </a:tc>
                <a:tc>
                  <a:txBody>
                    <a:bodyPr/>
                    <a:lstStyle/>
                    <a:p>
                      <a:r>
                        <a:rPr lang="pt-BR" dirty="0" smtClean="0"/>
                        <a:t>70.000</a:t>
                      </a:r>
                      <a:endParaRPr lang="pt-BR" dirty="0"/>
                    </a:p>
                  </a:txBody>
                  <a:tcPr/>
                </a:tc>
              </a:tr>
              <a:tr h="235736">
                <a:tc>
                  <a:txBody>
                    <a:bodyPr/>
                    <a:lstStyle/>
                    <a:p>
                      <a:r>
                        <a:rPr lang="pt-BR" dirty="0" smtClean="0">
                          <a:effectLst/>
                        </a:rPr>
                        <a:t>26447258031</a:t>
                      </a:r>
                      <a:endParaRPr lang="pt-BR" dirty="0"/>
                    </a:p>
                  </a:txBody>
                  <a:tcPr/>
                </a:tc>
                <a:tc>
                  <a:txBody>
                    <a:bodyPr/>
                    <a:lstStyle/>
                    <a:p>
                      <a:r>
                        <a:rPr lang="pt-BR" dirty="0" smtClean="0">
                          <a:effectLst/>
                        </a:rPr>
                        <a:t>327532200760</a:t>
                      </a:r>
                      <a:endParaRPr lang="pt-BR" dirty="0"/>
                    </a:p>
                  </a:txBody>
                  <a:tcPr/>
                </a:tc>
                <a:tc>
                  <a:txBody>
                    <a:bodyPr/>
                    <a:lstStyle/>
                    <a:p>
                      <a:r>
                        <a:rPr lang="pt-BR" dirty="0" smtClean="0"/>
                        <a:t>80.000</a:t>
                      </a:r>
                      <a:endParaRPr lang="pt-BR" dirty="0"/>
                    </a:p>
                  </a:txBody>
                  <a:tcPr/>
                </a:tc>
              </a:tr>
              <a:tr h="235736">
                <a:tc>
                  <a:txBody>
                    <a:bodyPr/>
                    <a:lstStyle/>
                    <a:p>
                      <a:r>
                        <a:rPr lang="pt-BR" dirty="0" smtClean="0">
                          <a:effectLst/>
                        </a:rPr>
                        <a:t>34315758026</a:t>
                      </a:r>
                      <a:endParaRPr lang="pt-BR" dirty="0"/>
                    </a:p>
                  </a:txBody>
                  <a:tcPr/>
                </a:tc>
                <a:tc>
                  <a:txBody>
                    <a:bodyPr/>
                    <a:lstStyle/>
                    <a:p>
                      <a:r>
                        <a:rPr lang="pt-BR" dirty="0" smtClean="0">
                          <a:effectLst/>
                        </a:rPr>
                        <a:t>417293859100</a:t>
                      </a:r>
                      <a:endParaRPr lang="pt-BR" dirty="0"/>
                    </a:p>
                  </a:txBody>
                  <a:tcPr/>
                </a:tc>
                <a:tc>
                  <a:txBody>
                    <a:bodyPr/>
                    <a:lstStyle/>
                    <a:p>
                      <a:r>
                        <a:rPr lang="pt-BR" dirty="0" smtClean="0"/>
                        <a:t>90.000</a:t>
                      </a:r>
                      <a:endParaRPr lang="pt-BR" dirty="0"/>
                    </a:p>
                  </a:txBody>
                  <a:tcPr/>
                </a:tc>
              </a:tr>
              <a:tr h="235736">
                <a:tc>
                  <a:txBody>
                    <a:bodyPr/>
                    <a:lstStyle/>
                    <a:p>
                      <a:r>
                        <a:rPr lang="pt-BR" dirty="0" smtClean="0">
                          <a:effectLst/>
                        </a:rPr>
                        <a:t>41926641954</a:t>
                      </a:r>
                      <a:endParaRPr lang="pt-BR" dirty="0"/>
                    </a:p>
                  </a:txBody>
                  <a:tcPr/>
                </a:tc>
                <a:tc>
                  <a:txBody>
                    <a:bodyPr/>
                    <a:lstStyle/>
                    <a:p>
                      <a:r>
                        <a:rPr lang="pt-BR" dirty="0" smtClean="0">
                          <a:effectLst/>
                        </a:rPr>
                        <a:t>515408496860</a:t>
                      </a:r>
                      <a:endParaRPr lang="pt-BR" dirty="0"/>
                    </a:p>
                  </a:txBody>
                  <a:tcPr/>
                </a:tc>
                <a:tc>
                  <a:txBody>
                    <a:bodyPr/>
                    <a:lstStyle/>
                    <a:p>
                      <a:r>
                        <a:rPr lang="pt-BR" dirty="0" smtClean="0"/>
                        <a:t>100.000</a:t>
                      </a:r>
                      <a:endParaRPr lang="pt-BR" dirty="0"/>
                    </a:p>
                  </a:txBody>
                  <a:tcPr/>
                </a:tc>
              </a:tr>
              <a:tr h="235736">
                <a:tc>
                  <a:txBody>
                    <a:bodyPr/>
                    <a:lstStyle/>
                    <a:p>
                      <a:r>
                        <a:rPr lang="pt-BR" dirty="0" smtClean="0">
                          <a:effectLst/>
                        </a:rPr>
                        <a:t>137844197740</a:t>
                      </a:r>
                      <a:endParaRPr lang="pt-BR" dirty="0"/>
                    </a:p>
                  </a:txBody>
                  <a:tcPr/>
                </a:tc>
                <a:tc>
                  <a:txBody>
                    <a:bodyPr/>
                    <a:lstStyle/>
                    <a:p>
                      <a:r>
                        <a:rPr lang="pt-BR" dirty="0" smtClean="0">
                          <a:effectLst/>
                        </a:rPr>
                        <a:t>1014240396220</a:t>
                      </a:r>
                      <a:endParaRPr lang="pt-BR" dirty="0"/>
                    </a:p>
                  </a:txBody>
                  <a:tcPr/>
                </a:tc>
                <a:tc>
                  <a:txBody>
                    <a:bodyPr/>
                    <a:lstStyle/>
                    <a:p>
                      <a:r>
                        <a:rPr lang="pt-BR" dirty="0" smtClean="0"/>
                        <a:t>150.000</a:t>
                      </a:r>
                      <a:endParaRPr lang="pt-BR" dirty="0"/>
                    </a:p>
                  </a:txBody>
                  <a:tcPr/>
                </a:tc>
              </a:tr>
              <a:tr h="235736">
                <a:tc>
                  <a:txBody>
                    <a:bodyPr/>
                    <a:lstStyle/>
                    <a:p>
                      <a:r>
                        <a:rPr lang="pt-BR" dirty="0" smtClean="0">
                          <a:effectLst/>
                        </a:rPr>
                        <a:t>166029367294</a:t>
                      </a:r>
                      <a:endParaRPr lang="pt-BR" dirty="0"/>
                    </a:p>
                  </a:txBody>
                  <a:tcPr/>
                </a:tc>
                <a:tc>
                  <a:txBody>
                    <a:bodyPr/>
                    <a:lstStyle/>
                    <a:p>
                      <a:r>
                        <a:rPr lang="pt-BR" dirty="0" smtClean="0">
                          <a:effectLst/>
                        </a:rPr>
                        <a:t>1444697430662</a:t>
                      </a:r>
                      <a:endParaRPr lang="pt-BR" dirty="0"/>
                    </a:p>
                  </a:txBody>
                  <a:tcPr/>
                </a:tc>
                <a:tc>
                  <a:txBody>
                    <a:bodyPr/>
                    <a:lstStyle/>
                    <a:p>
                      <a:r>
                        <a:rPr lang="pt-BR" dirty="0" smtClean="0"/>
                        <a:t>200.000</a:t>
                      </a:r>
                      <a:endParaRPr lang="pt-BR" dirty="0"/>
                    </a:p>
                  </a:txBody>
                  <a:tcPr/>
                </a:tc>
              </a:tr>
              <a:tr h="235736">
                <a:tc>
                  <a:txBody>
                    <a:bodyPr/>
                    <a:lstStyle/>
                    <a:p>
                      <a:r>
                        <a:rPr lang="pt-BR" dirty="0" smtClean="0">
                          <a:effectLst/>
                        </a:rPr>
                        <a:t>205082264832</a:t>
                      </a:r>
                      <a:endParaRPr lang="pt-BR" dirty="0"/>
                    </a:p>
                  </a:txBody>
                  <a:tcPr/>
                </a:tc>
                <a:tc>
                  <a:txBody>
                    <a:bodyPr/>
                    <a:lstStyle/>
                    <a:p>
                      <a:r>
                        <a:rPr lang="pt-BR" dirty="0" smtClean="0">
                          <a:effectLst/>
                        </a:rPr>
                        <a:t>1824697430662</a:t>
                      </a:r>
                      <a:endParaRPr lang="pt-BR" dirty="0"/>
                    </a:p>
                  </a:txBody>
                  <a:tcPr/>
                </a:tc>
                <a:tc>
                  <a:txBody>
                    <a:bodyPr/>
                    <a:lstStyle/>
                    <a:p>
                      <a:r>
                        <a:rPr lang="pt-BR" dirty="0" smtClean="0"/>
                        <a:t>250.000</a:t>
                      </a:r>
                      <a:endParaRPr lang="pt-BR" dirty="0"/>
                    </a:p>
                  </a:txBody>
                  <a:tcPr/>
                </a:tc>
              </a:tr>
            </a:tbl>
          </a:graphicData>
        </a:graphic>
      </p:graphicFrame>
      <p:sp>
        <p:nvSpPr>
          <p:cNvPr id="3" name="CaixaDeTexto 2"/>
          <p:cNvSpPr txBox="1"/>
          <p:nvPr/>
        </p:nvSpPr>
        <p:spPr>
          <a:xfrm>
            <a:off x="9575800" y="1913467"/>
            <a:ext cx="2167467" cy="2554545"/>
          </a:xfrm>
          <a:prstGeom prst="rect">
            <a:avLst/>
          </a:prstGeom>
          <a:noFill/>
        </p:spPr>
        <p:txBody>
          <a:bodyPr wrap="square" rtlCol="0">
            <a:spAutoFit/>
          </a:bodyPr>
          <a:lstStyle/>
          <a:p>
            <a:r>
              <a:rPr lang="pt-BR" sz="1600" dirty="0" smtClean="0"/>
              <a:t>Java :</a:t>
            </a:r>
          </a:p>
          <a:p>
            <a:r>
              <a:rPr lang="pt-BR" sz="1600" dirty="0" smtClean="0"/>
              <a:t>Menor tempo: 0.3s</a:t>
            </a:r>
          </a:p>
          <a:p>
            <a:r>
              <a:rPr lang="pt-BR" sz="1600" dirty="0" smtClean="0"/>
              <a:t>Maior tempo: 205s</a:t>
            </a:r>
          </a:p>
          <a:p>
            <a:endParaRPr lang="pt-BR" sz="1600" dirty="0"/>
          </a:p>
          <a:p>
            <a:endParaRPr lang="pt-BR" sz="1600" dirty="0" smtClean="0"/>
          </a:p>
          <a:p>
            <a:endParaRPr lang="pt-BR" sz="1600" dirty="0"/>
          </a:p>
          <a:p>
            <a:r>
              <a:rPr lang="pt-BR" sz="1600" dirty="0" smtClean="0"/>
              <a:t>Python:</a:t>
            </a:r>
          </a:p>
          <a:p>
            <a:r>
              <a:rPr lang="pt-BR" sz="1600" dirty="0" smtClean="0"/>
              <a:t>Menor tempo: 9s</a:t>
            </a:r>
          </a:p>
          <a:p>
            <a:r>
              <a:rPr lang="pt-BR" sz="1600" dirty="0" smtClean="0"/>
              <a:t>Maior tempo: 1444s</a:t>
            </a:r>
          </a:p>
          <a:p>
            <a:endParaRPr lang="pt-BR" sz="1600" dirty="0"/>
          </a:p>
        </p:txBody>
      </p:sp>
    </p:spTree>
    <p:extLst>
      <p:ext uri="{BB962C8B-B14F-4D97-AF65-F5344CB8AC3E}">
        <p14:creationId xmlns:p14="http://schemas.microsoft.com/office/powerpoint/2010/main" val="3407338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16805" y="414867"/>
            <a:ext cx="10058400" cy="789093"/>
          </a:xfrm>
        </p:spPr>
        <p:txBody>
          <a:bodyPr>
            <a:normAutofit/>
          </a:bodyPr>
          <a:lstStyle/>
          <a:p>
            <a:pPr algn="ctr"/>
            <a:r>
              <a:rPr lang="pt-BR" sz="4000" dirty="0" smtClean="0"/>
              <a:t>Resultados - Implementada</a:t>
            </a:r>
            <a:endParaRPr lang="pt-BR" sz="4000" dirty="0"/>
          </a:p>
        </p:txBody>
      </p:sp>
      <p:pic>
        <p:nvPicPr>
          <p:cNvPr id="4" name="Espaço Reservado para Conteúdo 3"/>
          <p:cNvPicPr>
            <a:picLocks noGrp="1"/>
          </p:cNvPicPr>
          <p:nvPr>
            <p:ph idx="1"/>
          </p:nvPr>
        </p:nvPicPr>
        <p:blipFill>
          <a:blip r:embed="rId2"/>
          <a:stretch>
            <a:fillRect/>
          </a:stretch>
        </p:blipFill>
        <p:spPr>
          <a:xfrm>
            <a:off x="2304078" y="1820863"/>
            <a:ext cx="7907188" cy="4389780"/>
          </a:xfrm>
          <a:prstGeom prst="rect">
            <a:avLst/>
          </a:prstGeom>
        </p:spPr>
      </p:pic>
    </p:spTree>
    <p:extLst>
      <p:ext uri="{BB962C8B-B14F-4D97-AF65-F5344CB8AC3E}">
        <p14:creationId xmlns:p14="http://schemas.microsoft.com/office/powerpoint/2010/main" val="3899669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43</TotalTime>
  <Words>764</Words>
  <Application>Microsoft Office PowerPoint</Application>
  <PresentationFormat>Widescreen</PresentationFormat>
  <Paragraphs>168</Paragraphs>
  <Slides>15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15</vt:i4>
      </vt:variant>
    </vt:vector>
  </HeadingPairs>
  <TitlesOfParts>
    <vt:vector size="19" baseType="lpstr">
      <vt:lpstr>Arial</vt:lpstr>
      <vt:lpstr>Calibri</vt:lpstr>
      <vt:lpstr>Calibri Light</vt:lpstr>
      <vt:lpstr>Retrospectiva</vt:lpstr>
      <vt:lpstr>Comparativo entre os algoritmos de ordenação de listas das linguagens Java e Python</vt:lpstr>
      <vt:lpstr>Metodologia</vt:lpstr>
      <vt:lpstr>Fatores</vt:lpstr>
      <vt:lpstr>Níveis</vt:lpstr>
      <vt:lpstr>Métrica</vt:lpstr>
      <vt:lpstr>Resultados - Nativo</vt:lpstr>
      <vt:lpstr>Resultados – Nativo</vt:lpstr>
      <vt:lpstr>Resultados - Implementada</vt:lpstr>
      <vt:lpstr>Resultados - Implementada</vt:lpstr>
      <vt:lpstr>Java nativo x Python Implementada</vt:lpstr>
      <vt:lpstr>Python nativo x Java Implementado</vt:lpstr>
      <vt:lpstr>Todos os resultados</vt:lpstr>
      <vt:lpstr>Discussão - Nativo</vt:lpstr>
      <vt:lpstr>Discussão - Implementada</vt:lpstr>
      <vt:lpstr>Conclusão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Comparativo entre os algoritmos de ordenação de listas das linguagens Java e Python</dc:title>
  <dc:creator>Windows User</dc:creator>
  <cp:lastModifiedBy>Windows User</cp:lastModifiedBy>
  <cp:revision>7</cp:revision>
  <dcterms:created xsi:type="dcterms:W3CDTF">2018-06-18T20:51:07Z</dcterms:created>
  <dcterms:modified xsi:type="dcterms:W3CDTF">2018-06-18T21:54:12Z</dcterms:modified>
</cp:coreProperties>
</file>