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00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949" r:id="rId6"/>
    <p:sldId id="262" r:id="rId7"/>
    <p:sldId id="955" r:id="rId8"/>
    <p:sldId id="264" r:id="rId9"/>
    <p:sldId id="265" r:id="rId10"/>
    <p:sldId id="266" r:id="rId11"/>
    <p:sldId id="267" r:id="rId12"/>
    <p:sldId id="268" r:id="rId13"/>
    <p:sldId id="954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95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950" r:id="rId36"/>
    <p:sldId id="951" r:id="rId37"/>
    <p:sldId id="952" r:id="rId38"/>
    <p:sldId id="291" r:id="rId39"/>
  </p:sldIdLst>
  <p:sldSz cx="9144000" cy="5143500" type="screen16x9"/>
  <p:notesSz cx="6858000" cy="9144000"/>
  <p:embeddedFontLst>
    <p:embeddedFont>
      <p:font typeface="Crimson Text" pitchFamily="2" charset="0"/>
      <p:regular r:id="rId41"/>
      <p:bold r:id="rId42"/>
      <p:italic r:id="rId43"/>
      <p:boldItalic r:id="rId44"/>
    </p:embeddedFont>
    <p:embeddedFont>
      <p:font typeface="Josefin Sans" pitchFamily="2" charset="77"/>
      <p:regular r:id="rId45"/>
      <p:bold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Mako" pitchFamily="2" charset="77"/>
      <p:regular r:id="rId51"/>
    </p:embeddedFont>
    <p:embeddedFont>
      <p:font typeface="Merriweather Light" pitchFamily="2" charset="77"/>
      <p:regular r:id="rId52"/>
      <p:bold r:id="rId53"/>
      <p:italic r:id="rId54"/>
      <p:boldItalic r:id="rId55"/>
    </p:embeddedFont>
    <p:embeddedFont>
      <p:font typeface="Montserrat" pitchFamily="2" charset="77"/>
      <p:regular r:id="rId56"/>
      <p:bold r:id="rId57"/>
      <p:italic r:id="rId58"/>
      <p:boldItalic r:id="rId59"/>
    </p:embeddedFont>
    <p:embeddedFont>
      <p:font typeface="Open Sans" panose="020B0606030504020204" pitchFamily="34" charset="0"/>
      <p:regular r:id="rId60"/>
      <p:bold r:id="rId61"/>
      <p:italic r:id="rId62"/>
      <p:boldItalic r:id="rId63"/>
    </p:embeddedFont>
    <p:embeddedFont>
      <p:font typeface="Open Sans SemiBold" pitchFamily="2" charset="0"/>
      <p:regular r:id="rId64"/>
      <p:bold r:id="rId65"/>
      <p:italic r:id="rId66"/>
      <p:boldItalic r:id="rId67"/>
    </p:embeddedFont>
    <p:embeddedFont>
      <p:font typeface="Russo One" panose="02000503050000020004" pitchFamily="2" charset="0"/>
      <p:regular r:id="rId68"/>
    </p:embeddedFont>
    <p:embeddedFont>
      <p:font typeface="Vidaloka" panose="02000504000000020004" pitchFamily="2" charset="0"/>
      <p:regular r:id="rId69"/>
    </p:embeddedFont>
  </p:embeddedFontLst>
  <p:custDataLst>
    <p:tags r:id="rId7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56"/>
  </p:normalViewPr>
  <p:slideViewPr>
    <p:cSldViewPr snapToGrid="0">
      <p:cViewPr varScale="1">
        <p:scale>
          <a:sx n="118" d="100"/>
          <a:sy n="118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font" Target="fonts/font2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font" Target="fonts/font27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a1c0a8117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a1c0a8117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a1c0a81174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a1c0a81174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1c0a81174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1c0a81174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a1c0a81174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a1c0a81174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a1c0a81174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a1c0a81174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a1c0a81174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a1c0a81174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1c0a81174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1c0a81174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1c0a81174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a1c0a81174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a1c0a81174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a1c0a81174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1c0a81174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1c0a81174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a1c0a81174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a1c0a81174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1c0a81174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1c0a81174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a1c0a8117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a1c0a81174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a1c0a8117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a1c0a8117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a1c0a8117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a1c0a8117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70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1c0a81174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1c0a81174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a1c4c1d19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a1c4c1d19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node will be split if it would decrease the overall lack of fit by a factor of </a:t>
            </a:r>
            <a:r>
              <a:rPr lang="en-US" dirty="0"/>
              <a:t>cp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A smaller value of </a:t>
            </a:r>
            <a:r>
              <a:rPr lang="en-US" dirty="0"/>
              <a:t>cp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for more complex trees, potentially capturing more detail from the data but also risking overfitting.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1c0a81174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1c0a81174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a1c0a81174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a1c0a81174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a1c0a81174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a1c0a81174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a1c0a811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a1c0a811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14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a1c0a81174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a1c0a81174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1c0a81174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a1c0a81174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1c0a81174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1c0a81174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a1c0a8117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a1c0a8117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72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a1c0a8117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a1c0a8117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F7CA7-E265-4D86-896A-5CA0CA39B9D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3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1c0a8117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1c0a8117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1c0a81174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1c0a81174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1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1c0a8117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1c0a8117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1c0a8117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1c0a8117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8655725"/>
              </p:ext>
            </p:extLst>
          </p:nvPr>
        </p:nvGraphicFramePr>
        <p:xfrm>
          <a:off x="1471" y="1200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" y="1200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4627"/>
            <a:ext cx="8458200" cy="5715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50" y="760343"/>
            <a:ext cx="8451850" cy="398310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767272"/>
            <a:ext cx="285750" cy="273844"/>
          </a:xfrm>
        </p:spPr>
        <p:txBody>
          <a:bodyPr/>
          <a:lstStyle/>
          <a:p>
            <a:fld id="{02B31C37-1934-4B1F-BCFB-9C805F677F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B346C09-2841-4584-9964-A6D394D23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9249" y="4767272"/>
            <a:ext cx="8108951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37202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0553724-2B13-7950-BD7A-09C8B820C2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886601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6" imgW="395" imgH="396" progId="TCLayout.ActiveDocument.1">
                  <p:embed/>
                </p:oleObj>
              </mc:Choice>
              <mc:Fallback>
                <p:oleObj name="think-cell Slide" r:id="rId5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1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9-9292/12/15/3256" TargetMode="External"/><Relationship Id="rId2" Type="http://schemas.openxmlformats.org/officeDocument/2006/relationships/hyperlink" Target="https://ieeexplore.ieee.org/document/952574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ontent/pdf/10.1007/978-3-319-62701-4_3.pdf" TargetMode="External"/><Relationship Id="rId4" Type="http://schemas.openxmlformats.org/officeDocument/2006/relationships/hyperlink" Target="https://link.springer.com/article/10.1007/s44196-022-00161-x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50" y="1483100"/>
            <a:ext cx="7064100" cy="7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>
                <a:latin typeface="+mj-lt"/>
              </a:rPr>
              <a:t>Predictive Modeling of TV Sales</a:t>
            </a:r>
            <a:endParaRPr sz="2000">
              <a:latin typeface="+mj-lt"/>
            </a:endParaRPr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4294967295"/>
          </p:nvPr>
        </p:nvSpPr>
        <p:spPr>
          <a:xfrm>
            <a:off x="3137700" y="2432474"/>
            <a:ext cx="2868600" cy="168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                     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	Christ Naim</a:t>
            </a:r>
            <a:endParaRPr sz="12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		    	Sasha Nasser</a:t>
            </a:r>
            <a:endParaRPr sz="12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		    	Romanos Rizk</a:t>
            </a:r>
            <a:endParaRPr sz="12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4"/>
          <p:cNvSpPr txBox="1">
            <a:spLocks noGrp="1"/>
          </p:cNvSpPr>
          <p:nvPr>
            <p:ph type="title"/>
          </p:nvPr>
        </p:nvSpPr>
        <p:spPr>
          <a:xfrm>
            <a:off x="2714550" y="2376297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+mj-lt"/>
              </a:rPr>
              <a:t>Results</a:t>
            </a:r>
            <a:endParaRPr sz="3000">
              <a:latin typeface="+mj-lt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>
                <a:latin typeface="+mj-lt"/>
              </a:rPr>
              <a:t>Exploratory Data Analysis</a:t>
            </a:r>
            <a:endParaRPr sz="1800">
              <a:latin typeface="+mj-lt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>
                <a:latin typeface="+mj-lt"/>
              </a:rPr>
              <a:t>Regression Models</a:t>
            </a:r>
            <a:endParaRPr sz="1800">
              <a:latin typeface="+mj-lt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>
                <a:latin typeface="+mj-lt"/>
              </a:rPr>
              <a:t>Regression Trees</a:t>
            </a:r>
            <a:endParaRPr sz="180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+mj-lt"/>
            </a:endParaRPr>
          </a:p>
        </p:txBody>
      </p:sp>
      <p:sp>
        <p:nvSpPr>
          <p:cNvPr id="558" name="Google Shape;558;p64"/>
          <p:cNvSpPr txBox="1">
            <a:spLocks noGrp="1"/>
          </p:cNvSpPr>
          <p:nvPr>
            <p:ph type="title" idx="2"/>
          </p:nvPr>
        </p:nvSpPr>
        <p:spPr>
          <a:xfrm>
            <a:off x="3963000" y="1265075"/>
            <a:ext cx="12963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05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/>
        </p:nvSpPr>
        <p:spPr>
          <a:xfrm>
            <a:off x="2452500" y="2287050"/>
            <a:ext cx="42390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Vidaloka"/>
              <a:buAutoNum type="alphaUcPeriod"/>
            </a:pPr>
            <a:r>
              <a:rPr lang="en" sz="2500">
                <a:solidFill>
                  <a:schemeClr val="dk1"/>
                </a:solidFill>
                <a:latin typeface="+mj-lt"/>
                <a:ea typeface="Vidaloka"/>
                <a:cs typeface="Vidaloka"/>
                <a:sym typeface="Vidaloka"/>
              </a:rPr>
              <a:t>Exploratory Data Analysis</a:t>
            </a:r>
            <a:endParaRPr sz="250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5673"/>
            <a:ext cx="4528299" cy="346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79;p68">
            <a:extLst>
              <a:ext uri="{FF2B5EF4-FFF2-40B4-BE49-F238E27FC236}">
                <a16:creationId xmlns:a16="http://schemas.microsoft.com/office/drawing/2014/main" id="{1E4A1A81-774E-014D-91C9-B15234CA7DA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050" y="775673"/>
            <a:ext cx="4476950" cy="3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68;p66">
            <a:extLst>
              <a:ext uri="{FF2B5EF4-FFF2-40B4-BE49-F238E27FC236}">
                <a16:creationId xmlns:a16="http://schemas.microsoft.com/office/drawing/2014/main" id="{50637C5B-385D-C749-B8F1-652BB6BBC2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41000"/>
            <a:ext cx="4528299" cy="34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74;p67">
            <a:extLst>
              <a:ext uri="{FF2B5EF4-FFF2-40B4-BE49-F238E27FC236}">
                <a16:creationId xmlns:a16="http://schemas.microsoft.com/office/drawing/2014/main" id="{7B021A22-0E5A-8C4A-9306-FC16543B1A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841000"/>
            <a:ext cx="4495800" cy="346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5399"/>
            <a:ext cx="4516751" cy="34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100" y="823675"/>
            <a:ext cx="4459900" cy="34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13" y="697075"/>
            <a:ext cx="7220975" cy="37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0" y="566698"/>
            <a:ext cx="6305749" cy="386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650"/>
            <a:ext cx="4507166" cy="34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850" y="789638"/>
            <a:ext cx="4507150" cy="34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13" y="371825"/>
            <a:ext cx="5779975" cy="43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2"/>
          <p:cNvSpPr txBox="1"/>
          <p:nvPr/>
        </p:nvSpPr>
        <p:spPr>
          <a:xfrm>
            <a:off x="6821950" y="2157450"/>
            <a:ext cx="18096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+mj-lt"/>
                <a:ea typeface="Montserrat"/>
                <a:cs typeface="Montserrat"/>
                <a:sym typeface="Montserrat"/>
              </a:rPr>
              <a:t>Correlation:</a:t>
            </a:r>
            <a:endParaRPr sz="1800">
              <a:solidFill>
                <a:schemeClr val="dk2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+mj-lt"/>
                <a:ea typeface="Montserrat"/>
                <a:cs typeface="Montserrat"/>
                <a:sym typeface="Montserrat"/>
              </a:rPr>
              <a:t>-0.746</a:t>
            </a:r>
            <a:endParaRPr sz="1800">
              <a:solidFill>
                <a:schemeClr val="dk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3"/>
          <p:cNvSpPr txBox="1"/>
          <p:nvPr/>
        </p:nvSpPr>
        <p:spPr>
          <a:xfrm>
            <a:off x="2825100" y="1634900"/>
            <a:ext cx="34938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+mj-lt"/>
                <a:ea typeface="Vidaloka"/>
                <a:cs typeface="Vidaloka"/>
                <a:sym typeface="Vidaloka"/>
              </a:rPr>
              <a:t>B. 	Regression Models</a:t>
            </a:r>
            <a:endParaRPr sz="2500">
              <a:latin typeface="+mj-lt"/>
            </a:endParaRPr>
          </a:p>
        </p:txBody>
      </p:sp>
      <p:sp>
        <p:nvSpPr>
          <p:cNvPr id="609" name="Google Shape;609;p73"/>
          <p:cNvSpPr txBox="1">
            <a:spLocks noGrp="1"/>
          </p:cNvSpPr>
          <p:nvPr>
            <p:ph type="subTitle" idx="4294967295"/>
          </p:nvPr>
        </p:nvSpPr>
        <p:spPr>
          <a:xfrm>
            <a:off x="2005500" y="2885150"/>
            <a:ext cx="5133000" cy="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+mj-lt"/>
              </a:rPr>
              <a:t>The data was split into a training (70%) and validation (30%) dataset after setting a seed of 100 for replicability</a:t>
            </a:r>
            <a:endParaRPr sz="140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>
            <a:spLocks noGrp="1"/>
          </p:cNvSpPr>
          <p:nvPr>
            <p:ph type="title"/>
          </p:nvPr>
        </p:nvSpPr>
        <p:spPr>
          <a:xfrm>
            <a:off x="2714550" y="232372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+mj-lt"/>
              </a:rPr>
              <a:t>Introduction &amp; Literature Review</a:t>
            </a:r>
            <a:endParaRPr sz="3000">
              <a:latin typeface="+mj-lt"/>
            </a:endParaRPr>
          </a:p>
        </p:txBody>
      </p:sp>
      <p:sp>
        <p:nvSpPr>
          <p:cNvPr id="496" name="Google Shape;496;p56"/>
          <p:cNvSpPr txBox="1">
            <a:spLocks noGrp="1"/>
          </p:cNvSpPr>
          <p:nvPr>
            <p:ph type="title" idx="2"/>
          </p:nvPr>
        </p:nvSpPr>
        <p:spPr>
          <a:xfrm>
            <a:off x="3963000" y="1265075"/>
            <a:ext cx="12180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01</a:t>
            </a:r>
            <a:endParaRPr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E9C31B-B854-4E49-86B6-D0DC60E4400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C90864-FAED-8D47-A152-9CD0BF532134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8DF9D4-4F13-8F4B-AF34-9301AF53621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>
            <a:spLocks noGrp="1"/>
          </p:cNvSpPr>
          <p:nvPr>
            <p:ph type="title"/>
          </p:nvPr>
        </p:nvSpPr>
        <p:spPr>
          <a:xfrm>
            <a:off x="2714550" y="56127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+mj-lt"/>
              </a:rPr>
              <a:t>Model 1</a:t>
            </a:r>
            <a:endParaRPr sz="2600">
              <a:latin typeface="+mj-lt"/>
            </a:endParaRPr>
          </a:p>
        </p:txBody>
      </p:sp>
      <p:pic>
        <p:nvPicPr>
          <p:cNvPr id="615" name="Google Shape;61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75" y="3505900"/>
            <a:ext cx="7175075" cy="2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75" y="4124425"/>
            <a:ext cx="7175075" cy="2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375" y="3234475"/>
            <a:ext cx="7175075" cy="2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4"/>
          <p:cNvSpPr txBox="1">
            <a:spLocks noGrp="1"/>
          </p:cNvSpPr>
          <p:nvPr>
            <p:ph type="subTitle" idx="4294967295"/>
          </p:nvPr>
        </p:nvSpPr>
        <p:spPr>
          <a:xfrm>
            <a:off x="807375" y="1349475"/>
            <a:ext cx="7516500" cy="16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All Predictors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R Squared = 75.01%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RMSE = 11.02643 with an average total Q of 84.62 in the validation dataset</a:t>
            </a:r>
            <a:endParaRPr sz="14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+mj-lt"/>
              </a:rPr>
              <a:t>Model 1 Statistically Significant</a:t>
            </a:r>
            <a:endParaRPr sz="14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5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+mj-lt"/>
              </a:rPr>
              <a:t>Model 2</a:t>
            </a:r>
            <a:endParaRPr sz="2600">
              <a:latin typeface="+mj-lt"/>
            </a:endParaRPr>
          </a:p>
        </p:txBody>
      </p:sp>
      <p:sp>
        <p:nvSpPr>
          <p:cNvPr id="624" name="Google Shape;624;p75"/>
          <p:cNvSpPr txBox="1">
            <a:spLocks noGrp="1"/>
          </p:cNvSpPr>
          <p:nvPr>
            <p:ph type="subTitle" idx="4294967295"/>
          </p:nvPr>
        </p:nvSpPr>
        <p:spPr>
          <a:xfrm>
            <a:off x="807375" y="1349475"/>
            <a:ext cx="72498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+mj-lt"/>
              </a:rPr>
              <a:t>All Predictors of Model 1 except Pixel Density and </a:t>
            </a:r>
            <a:r>
              <a:rPr lang="en" sz="1400">
                <a:solidFill>
                  <a:schemeClr val="dk1"/>
                </a:solidFill>
                <a:latin typeface="+mj-lt"/>
              </a:rPr>
              <a:t>Refresh Rate</a:t>
            </a:r>
            <a:endParaRPr sz="140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+mj-lt"/>
              </a:rPr>
              <a:t>R Squared = 75.01%</a:t>
            </a:r>
            <a:endParaRPr sz="140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+mj-lt"/>
              </a:rPr>
              <a:t>RMSE = </a:t>
            </a:r>
            <a:r>
              <a:rPr lang="en" sz="1400">
                <a:solidFill>
                  <a:schemeClr val="dk1"/>
                </a:solidFill>
                <a:latin typeface="+mj-lt"/>
              </a:rPr>
              <a:t>11.02625 with an average total Q of 84.62 in the validation dataset</a:t>
            </a:r>
            <a:endParaRPr sz="140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+mj-lt"/>
              </a:rPr>
              <a:t>Model 2 Statistically Significant</a:t>
            </a:r>
            <a:endParaRPr sz="140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+mj-lt"/>
              </a:rPr>
              <a:t>No Instances of Multicollinearity</a:t>
            </a:r>
            <a:endParaRPr sz="140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625" name="Google Shape;625;p75"/>
          <p:cNvPicPr preferRelativeResize="0"/>
          <p:nvPr/>
        </p:nvPicPr>
        <p:blipFill rotWithShape="1">
          <a:blip r:embed="rId3">
            <a:alphaModFix/>
          </a:blip>
          <a:srcRect b="23809"/>
          <a:stretch/>
        </p:blipFill>
        <p:spPr>
          <a:xfrm>
            <a:off x="186663" y="3692050"/>
            <a:ext cx="8770674" cy="1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6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+mj-lt"/>
              </a:rPr>
              <a:t>Model 3</a:t>
            </a:r>
            <a:endParaRPr sz="2600">
              <a:latin typeface="+mj-lt"/>
            </a:endParaRPr>
          </a:p>
        </p:txBody>
      </p:sp>
      <p:sp>
        <p:nvSpPr>
          <p:cNvPr id="631" name="Google Shape;631;p76"/>
          <p:cNvSpPr txBox="1">
            <a:spLocks noGrp="1"/>
          </p:cNvSpPr>
          <p:nvPr>
            <p:ph type="subTitle" idx="4294967295"/>
          </p:nvPr>
        </p:nvSpPr>
        <p:spPr>
          <a:xfrm>
            <a:off x="807375" y="1349475"/>
            <a:ext cx="74784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All Predictors of Model 2 except Response Time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R Squared = 75.01%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</a:rPr>
              <a:t>RMSE = </a:t>
            </a:r>
            <a:r>
              <a:rPr lang="en" sz="1400" dirty="0">
                <a:solidFill>
                  <a:schemeClr val="dk1"/>
                </a:solidFill>
                <a:latin typeface="+mj-lt"/>
              </a:rPr>
              <a:t> 11.03070 with an average total Q of 84.62 in the validation dataset</a:t>
            </a:r>
            <a:endParaRPr sz="14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+mj-lt"/>
              </a:rPr>
              <a:t>Model 3 Statistically Significant</a:t>
            </a:r>
            <a:endParaRPr sz="14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+mj-lt"/>
              </a:rPr>
              <a:t>All Predictors are significant</a:t>
            </a:r>
            <a:endParaRPr sz="14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+mj-lt"/>
              </a:rPr>
              <a:t>No Instances of Multicollinearity</a:t>
            </a:r>
            <a:endParaRPr sz="14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+mj-lt"/>
              </a:rPr>
              <a:t>Model 4</a:t>
            </a:r>
            <a:endParaRPr sz="2600">
              <a:latin typeface="+mj-lt"/>
            </a:endParaRPr>
          </a:p>
        </p:txBody>
      </p:sp>
      <p:sp>
        <p:nvSpPr>
          <p:cNvPr id="637" name="Google Shape;637;p77"/>
          <p:cNvSpPr txBox="1">
            <a:spLocks noGrp="1"/>
          </p:cNvSpPr>
          <p:nvPr>
            <p:ph type="subTitle" idx="4294967295"/>
          </p:nvPr>
        </p:nvSpPr>
        <p:spPr>
          <a:xfrm>
            <a:off x="434100" y="1062325"/>
            <a:ext cx="86136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Predictors: Unit Price, Size (Inches), Casa</a:t>
            </a:r>
            <a:endParaRPr sz="12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R Squared = 75.01%			</a:t>
            </a:r>
            <a:r>
              <a:rPr lang="en" sz="1200" dirty="0">
                <a:solidFill>
                  <a:schemeClr val="dk1"/>
                </a:solidFill>
                <a:latin typeface="+mj-lt"/>
              </a:rPr>
              <a:t>RMSE =  11.35494 with an average total Q of 84.62 in the validation dataset</a:t>
            </a:r>
            <a:endParaRPr sz="12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+mj-lt"/>
              </a:rPr>
              <a:t>Model 4 Statistically Significant &amp; All Predictors are significant</a:t>
            </a:r>
            <a:endParaRPr sz="12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+mj-lt"/>
              </a:rPr>
              <a:t>No Instances of Multicollinearity</a:t>
            </a:r>
            <a:endParaRPr sz="12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638" name="Google Shape;63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384" y="2690733"/>
            <a:ext cx="5990614" cy="2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>
            <a:spLocks noGrp="1"/>
          </p:cNvSpPr>
          <p:nvPr>
            <p:ph type="title"/>
          </p:nvPr>
        </p:nvSpPr>
        <p:spPr>
          <a:xfrm>
            <a:off x="2714550" y="284296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/>
              <a:t>Interaction</a:t>
            </a:r>
            <a:endParaRPr sz="2600" dirty="0"/>
          </a:p>
        </p:txBody>
      </p:sp>
      <p:sp>
        <p:nvSpPr>
          <p:cNvPr id="644" name="Google Shape;644;p78"/>
          <p:cNvSpPr txBox="1">
            <a:spLocks noGrp="1"/>
          </p:cNvSpPr>
          <p:nvPr>
            <p:ph type="subTitle" idx="4294967295"/>
          </p:nvPr>
        </p:nvSpPr>
        <p:spPr>
          <a:xfrm>
            <a:off x="164892" y="745676"/>
            <a:ext cx="8979108" cy="393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</a:rPr>
              <a:t>R Squared = 79.43%</a:t>
            </a:r>
            <a:endParaRPr sz="11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+mj-lt"/>
              </a:rPr>
              <a:t>Interaction Model is Statistically Significant with a p-value &lt; 2.2e-16</a:t>
            </a:r>
            <a:endParaRPr lang="en-US" sz="1100" dirty="0">
              <a:solidFill>
                <a:schemeClr val="dk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+mj-lt"/>
              </a:rPr>
              <a:t>Interactions between Unit Price and TV Sizes: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+mj-lt"/>
              </a:rPr>
              <a:t>Unit.Price:relevel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+mj-lt"/>
              </a:rPr>
              <a:t>as.factor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(Inches), ref = "52")65: -2.187e-02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+mj-lt"/>
              </a:rPr>
              <a:t>Unit.Price:relevel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+mj-lt"/>
              </a:rPr>
              <a:t>as.factor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(Inches), ref = "52")75: -4.157e-02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+mj-lt"/>
              </a:rPr>
              <a:t>These coefficients suggest that for 65-inch and 75-inch TVs, an increase in unit price is associated with a greater decrease in sales quantity compared to the base size of 52 inches. The more negative coefficient for 75 inches implies a stronger negative impact of price on sales quantity for this size.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  <a:latin typeface="+mj-lt"/>
              </a:rPr>
              <a:t>Interactions between Unit Price and Regions: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+mj-lt"/>
              </a:rPr>
              <a:t>Unit.Price:relevel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+mj-lt"/>
              </a:rPr>
              <a:t>as.factor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(Casa), ref = "</a:t>
            </a:r>
            <a:r>
              <a:rPr lang="en-US" sz="1100" dirty="0" err="1">
                <a:solidFill>
                  <a:schemeClr val="dk1"/>
                </a:solidFill>
                <a:latin typeface="+mj-lt"/>
              </a:rPr>
              <a:t>Bekaa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")Mount Lebanon: 1.086e-03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+mj-lt"/>
              </a:rPr>
              <a:t>This positive coefficient for Mount Lebanon indicates that the relationship between price and sales quantity in this region is different from the base case of </a:t>
            </a:r>
            <a:r>
              <a:rPr lang="en-US" sz="1100" dirty="0" err="1">
                <a:solidFill>
                  <a:schemeClr val="dk1"/>
                </a:solidFill>
                <a:latin typeface="+mj-lt"/>
              </a:rPr>
              <a:t>Bekaa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. Specifically, it suggests that an increase in unit price in Mount Lebanon is associated with a smaller decrease in sales quantity compared to </a:t>
            </a:r>
            <a:r>
              <a:rPr lang="en-US" sz="1100" dirty="0" err="1">
                <a:solidFill>
                  <a:schemeClr val="dk1"/>
                </a:solidFill>
                <a:latin typeface="+mj-lt"/>
              </a:rPr>
              <a:t>Bekaa</a:t>
            </a:r>
            <a:r>
              <a:rPr lang="en-US" sz="1100" dirty="0">
                <a:solidFill>
                  <a:schemeClr val="dk1"/>
                </a:solidFill>
                <a:latin typeface="+mj-lt"/>
              </a:rPr>
              <a:t>, given the positive 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E10686D-C46F-D9D2-2964-31CAC34CD6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6573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" name="Google Shape;643;p78"/>
          <p:cNvSpPr txBox="1">
            <a:spLocks noGrp="1"/>
          </p:cNvSpPr>
          <p:nvPr>
            <p:ph type="title"/>
          </p:nvPr>
        </p:nvSpPr>
        <p:spPr>
          <a:xfrm>
            <a:off x="2714550" y="284296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/>
              <a:t>Model Comparison</a:t>
            </a: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8B60C-9630-7098-5FDA-93F894CFB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27" y="955223"/>
            <a:ext cx="5722902" cy="1492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3C969-C760-59CE-A528-F927DD74EFFF}"/>
              </a:ext>
            </a:extLst>
          </p:cNvPr>
          <p:cNvSpPr txBox="1"/>
          <p:nvPr/>
        </p:nvSpPr>
        <p:spPr>
          <a:xfrm>
            <a:off x="492512" y="2695996"/>
            <a:ext cx="47230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Selecting the best  model requires identifying the one with the least tradeoff between performance and complexity.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ll the models have an approximately similar RMSE. However, model 4, with 3 predictors, is much less complex.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we choose model 4 as our predictive model for total quantity. 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8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9"/>
          <p:cNvSpPr txBox="1"/>
          <p:nvPr/>
        </p:nvSpPr>
        <p:spPr>
          <a:xfrm>
            <a:off x="2825099" y="2287050"/>
            <a:ext cx="4122841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+mj-lt"/>
                <a:ea typeface="Vidaloka"/>
                <a:cs typeface="Vidaloka"/>
                <a:sym typeface="Vidaloka"/>
              </a:rPr>
              <a:t>C. 	Regression Trees</a:t>
            </a:r>
            <a:endParaRPr sz="250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0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Tree 1</a:t>
            </a:r>
            <a:endParaRPr sz="2600" dirty="0">
              <a:latin typeface="+mj-lt"/>
            </a:endParaRPr>
          </a:p>
        </p:txBody>
      </p:sp>
      <p:sp>
        <p:nvSpPr>
          <p:cNvPr id="655" name="Google Shape;655;p80"/>
          <p:cNvSpPr txBox="1"/>
          <p:nvPr/>
        </p:nvSpPr>
        <p:spPr>
          <a:xfrm>
            <a:off x="0" y="941678"/>
            <a:ext cx="3180425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All Predictors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Variables actually used in tree1 construction: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Brand, Casa, </a:t>
            </a:r>
            <a:r>
              <a:rPr lang="en-US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Connectivity.Options</a:t>
            </a: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Energy.Efficiency</a:t>
            </a: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, Inches, Resolution,   </a:t>
            </a:r>
            <a:r>
              <a:rPr lang="en-US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Sound.Quality</a:t>
            </a: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Unit.Price</a:t>
            </a: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     	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(cp) of 0.0001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bucket size of 50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split of 100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maximum depth of 10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Lowest xerror approach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656" name="Google Shape;65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500" y="1562100"/>
            <a:ext cx="55254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0"/>
          <p:cNvSpPr txBox="1"/>
          <p:nvPr/>
        </p:nvSpPr>
        <p:spPr>
          <a:xfrm>
            <a:off x="3557418" y="3284376"/>
            <a:ext cx="44712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root node error= 2871206/5879 = 488.38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RMSE </a:t>
            </a: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of 10.12551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+mj-lt"/>
                <a:ea typeface="Montserrat"/>
                <a:cs typeface="Montserrat"/>
                <a:sym typeface="Montserrat"/>
              </a:rPr>
              <a:t>Mean quantity of 84.6248 in the validation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+mj-lt"/>
                <a:ea typeface="Montserrat"/>
                <a:cs typeface="Montserrat"/>
                <a:sym typeface="Montserrat"/>
              </a:rPr>
              <a:t>Nodes=63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Leafs</a:t>
            </a:r>
            <a:r>
              <a:rPr lang="en-US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=32</a:t>
            </a:r>
            <a:endParaRPr lang="en-US" dirty="0">
              <a:solidFill>
                <a:schemeClr val="dk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1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+mj-lt"/>
              </a:rPr>
              <a:t>Tree 1.1</a:t>
            </a:r>
            <a:endParaRPr sz="2600">
              <a:latin typeface="+mj-lt"/>
            </a:endParaRPr>
          </a:p>
        </p:txBody>
      </p:sp>
      <p:sp>
        <p:nvSpPr>
          <p:cNvPr id="663" name="Google Shape;663;p81"/>
          <p:cNvSpPr txBox="1"/>
          <p:nvPr/>
        </p:nvSpPr>
        <p:spPr>
          <a:xfrm>
            <a:off x="547545" y="287240"/>
            <a:ext cx="3475200" cy="487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All Predictors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(cp) of 0.0001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bucket size of 50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split of 100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maximum depth of 10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Best Pruning Approach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Best cp by r: row 30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0.21858 + 0.011727=0.230307 &gt; 0.21799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We can consider cp=0.00052630 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RMSE of 10.574883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Nodes=61</a:t>
            </a:r>
            <a:endParaRPr sz="16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Leafs=31</a:t>
            </a:r>
            <a:endParaRPr sz="16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664" name="Google Shape;66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920" y="1399706"/>
            <a:ext cx="54016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420" y="3369645"/>
            <a:ext cx="41052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1"/>
          <p:cNvSpPr txBox="1"/>
          <p:nvPr/>
        </p:nvSpPr>
        <p:spPr>
          <a:xfrm>
            <a:off x="1240000" y="2690563"/>
            <a:ext cx="44712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2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Tree 2</a:t>
            </a:r>
            <a:endParaRPr sz="2600" dirty="0">
              <a:latin typeface="+mj-lt"/>
            </a:endParaRPr>
          </a:p>
        </p:txBody>
      </p:sp>
      <p:sp>
        <p:nvSpPr>
          <p:cNvPr id="672" name="Google Shape;672;p82"/>
          <p:cNvSpPr txBox="1"/>
          <p:nvPr/>
        </p:nvSpPr>
        <p:spPr>
          <a:xfrm>
            <a:off x="593375" y="1210525"/>
            <a:ext cx="3475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All Predictors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(cp) of 0.01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bucket size of 50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split of 100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maximum depth of 10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Lowest xerror approach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RMSE of 10.805772</a:t>
            </a:r>
            <a:endParaRPr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686;p84">
            <a:extLst>
              <a:ext uri="{FF2B5EF4-FFF2-40B4-BE49-F238E27FC236}">
                <a16:creationId xmlns:a16="http://schemas.microsoft.com/office/drawing/2014/main" id="{9F6E2AA0-1309-4F4D-AFAD-56203618E515}"/>
              </a:ext>
            </a:extLst>
          </p:cNvPr>
          <p:cNvSpPr txBox="1"/>
          <p:nvPr/>
        </p:nvSpPr>
        <p:spPr>
          <a:xfrm>
            <a:off x="4071750" y="1285875"/>
            <a:ext cx="4715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CP            nsplit    rel error   xerror    	xstd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  0.490422  	0   1.00000  1.00016  0.019982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  0.113456  	1   0.50958  0.50988  0.013895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  0.071939  	2   0.39612  0.39867  0.012596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4  0.032952  	3   0.32418  0.32681  0.013012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5  0.019342  	4   0.29123  0.29621  0.012623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6  0.014996  	5   0.27189  0.27716  0.011766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7  0.010799  	6   0.25689  0.26447  0.011554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8  0.010097  	7   0.24609  0.25126  0.011591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9  0.010000  	8   0.23600  0.24671  0.011631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>
            <a:spLocks noGrp="1"/>
          </p:cNvSpPr>
          <p:nvPr>
            <p:ph type="subTitle" idx="2"/>
          </p:nvPr>
        </p:nvSpPr>
        <p:spPr>
          <a:xfrm>
            <a:off x="3619793" y="313627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n-lt"/>
              </a:rPr>
              <a:t>Crucial for developing forecasting models especially in fields like TV sales forecasting</a:t>
            </a:r>
            <a:endParaRPr sz="1200" dirty="0">
              <a:latin typeface="+mn-lt"/>
            </a:endParaRPr>
          </a:p>
        </p:txBody>
      </p:sp>
      <p:sp>
        <p:nvSpPr>
          <p:cNvPr id="502" name="Google Shape;502;p57"/>
          <p:cNvSpPr txBox="1">
            <a:spLocks noGrp="1"/>
          </p:cNvSpPr>
          <p:nvPr>
            <p:ph type="subTitle" idx="4"/>
          </p:nvPr>
        </p:nvSpPr>
        <p:spPr>
          <a:xfrm>
            <a:off x="704493" y="3136589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n-lt"/>
              </a:rPr>
              <a:t>Especially in sectors with rapid product turnover and unpredictable market conditions.</a:t>
            </a:r>
            <a:endParaRPr sz="1200" dirty="0">
              <a:latin typeface="+mn-lt"/>
            </a:endParaRPr>
          </a:p>
        </p:txBody>
      </p:sp>
      <p:sp>
        <p:nvSpPr>
          <p:cNvPr id="503" name="Google Shape;503;p57"/>
          <p:cNvSpPr txBox="1">
            <a:spLocks noGrp="1"/>
          </p:cNvSpPr>
          <p:nvPr>
            <p:ph type="subTitle" idx="6"/>
          </p:nvPr>
        </p:nvSpPr>
        <p:spPr>
          <a:xfrm>
            <a:off x="6268518" y="3108552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n-lt"/>
              </a:rPr>
              <a:t>Crucial for effective forecasting</a:t>
            </a:r>
            <a:endParaRPr sz="1200" dirty="0">
              <a:latin typeface="+mn-lt"/>
            </a:endParaRPr>
          </a:p>
        </p:txBody>
      </p:sp>
      <p:sp>
        <p:nvSpPr>
          <p:cNvPr id="504" name="Google Shape;504;p57"/>
          <p:cNvSpPr txBox="1">
            <a:spLocks noGrp="1"/>
          </p:cNvSpPr>
          <p:nvPr>
            <p:ph type="subTitle" idx="1"/>
          </p:nvPr>
        </p:nvSpPr>
        <p:spPr>
          <a:xfrm>
            <a:off x="3155905" y="2049455"/>
            <a:ext cx="2787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Integration of Machine Learning Techniques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5" name="Google Shape;505;p57"/>
          <p:cNvSpPr txBox="1">
            <a:spLocks noGrp="1"/>
          </p:cNvSpPr>
          <p:nvPr>
            <p:ph type="subTitle" idx="5"/>
          </p:nvPr>
        </p:nvSpPr>
        <p:spPr>
          <a:xfrm>
            <a:off x="6162068" y="1861405"/>
            <a:ext cx="26085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Consumer Behavior and Sales Trends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6" name="Google Shape;506;p57"/>
          <p:cNvSpPr txBox="1">
            <a:spLocks noGrp="1"/>
          </p:cNvSpPr>
          <p:nvPr>
            <p:ph type="subTitle" idx="3"/>
          </p:nvPr>
        </p:nvSpPr>
        <p:spPr>
          <a:xfrm>
            <a:off x="328543" y="1889443"/>
            <a:ext cx="26085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+mn-lt"/>
              </a:rPr>
              <a:t>Dynamic and Adaptive Forecasting Models</a:t>
            </a:r>
            <a:endParaRPr sz="20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77ED8-2172-6A40-8284-E6CFBAB58058}"/>
              </a:ext>
            </a:extLst>
          </p:cNvPr>
          <p:cNvSpPr/>
          <p:nvPr/>
        </p:nvSpPr>
        <p:spPr>
          <a:xfrm>
            <a:off x="704493" y="711663"/>
            <a:ext cx="8066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In a dynamic world of sales forecasting, our focus is to develop forecasting models to capture the unpredictable nature of the electronics market with a focus on TV sales. </a:t>
            </a:r>
          </a:p>
        </p:txBody>
      </p:sp>
    </p:spTree>
    <p:extLst>
      <p:ext uri="{BB962C8B-B14F-4D97-AF65-F5344CB8AC3E}">
        <p14:creationId xmlns:p14="http://schemas.microsoft.com/office/powerpoint/2010/main" val="235740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3"/>
          <p:cNvSpPr txBox="1">
            <a:spLocks noGrp="1"/>
          </p:cNvSpPr>
          <p:nvPr>
            <p:ph type="title"/>
          </p:nvPr>
        </p:nvSpPr>
        <p:spPr>
          <a:xfrm>
            <a:off x="2714550" y="3180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Tree 2</a:t>
            </a:r>
            <a:endParaRPr sz="2600"/>
          </a:p>
        </p:txBody>
      </p:sp>
      <p:pic>
        <p:nvPicPr>
          <p:cNvPr id="679" name="Google Shape;67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58" y="1545487"/>
            <a:ext cx="6805842" cy="252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4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+mj-lt"/>
              </a:rPr>
              <a:t>Tree 2.1</a:t>
            </a:r>
            <a:endParaRPr sz="2600">
              <a:latin typeface="+mj-lt"/>
            </a:endParaRPr>
          </a:p>
        </p:txBody>
      </p:sp>
      <p:sp>
        <p:nvSpPr>
          <p:cNvPr id="685" name="Google Shape;685;p84"/>
          <p:cNvSpPr txBox="1"/>
          <p:nvPr/>
        </p:nvSpPr>
        <p:spPr>
          <a:xfrm>
            <a:off x="574250" y="1099075"/>
            <a:ext cx="40191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Unit Price - Inches - Casa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(cp) of 0.01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bucket size of 50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minimum split of 100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maximum depth of 10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Best pruning approach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0.24671+0.011631 =0.258341&gt;0.25126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We can consider cp=0.010097  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RMSE of 11.085917</a:t>
            </a:r>
            <a:endParaRPr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84"/>
          <p:cNvSpPr txBox="1"/>
          <p:nvPr/>
        </p:nvSpPr>
        <p:spPr>
          <a:xfrm>
            <a:off x="4071750" y="1285875"/>
            <a:ext cx="4715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CP            nsplit         rel error      xerror    	xstd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  0.490422  	0   1.00000  1.00016  0.019982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  0.113456  	1   0.50958  0.50988  0.013895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  0.071939  	2   0.39612  0.39867  0.012596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4  0.032952  	3   0.32418  0.32681  0.013012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5  0.019342  	4   0.29123  0.29621  0.012623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6  0.014996  	5   0.27189  0.27716  0.011766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7  0.010799  	6   0.25689  0.26447  0.011554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8  0.010097  	7   0.24609  0.25126  0.011591</a:t>
            </a:r>
            <a:endParaRPr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9  0.010000  	8   0.23600  0.24671  0.011631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5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Tree 2.1</a:t>
            </a:r>
            <a:endParaRPr sz="2600"/>
          </a:p>
        </p:txBody>
      </p:sp>
      <p:pic>
        <p:nvPicPr>
          <p:cNvPr id="692" name="Google Shape;69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062325"/>
            <a:ext cx="8024475" cy="37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"/>
          <p:cNvSpPr txBox="1">
            <a:spLocks noGrp="1"/>
          </p:cNvSpPr>
          <p:nvPr>
            <p:ph type="title"/>
          </p:nvPr>
        </p:nvSpPr>
        <p:spPr>
          <a:xfrm>
            <a:off x="2714550" y="546624"/>
            <a:ext cx="3714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Comparing the Trees:</a:t>
            </a:r>
            <a:endParaRPr sz="2600" dirty="0">
              <a:latin typeface="+mj-lt"/>
            </a:endParaRPr>
          </a:p>
        </p:txBody>
      </p:sp>
      <p:pic>
        <p:nvPicPr>
          <p:cNvPr id="698" name="Google Shape;69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2" y="1618966"/>
            <a:ext cx="5018749" cy="17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86"/>
          <p:cNvSpPr txBox="1"/>
          <p:nvPr/>
        </p:nvSpPr>
        <p:spPr>
          <a:xfrm>
            <a:off x="5309616" y="1237488"/>
            <a:ext cx="3572255" cy="348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 2's cp is 0.01, higher than Tree 1 (0.0001), reducing the risk of overfitting and making it less complex. It has 17 nodes and 9 leaves, significantly fewer than Tree 1 (63 nodes, 32 leaves) and Tree 1.1 (61 nodes, 31 leaves), simplifying interpretation and analysis.</a:t>
            </a:r>
            <a:endParaRPr lang="en-US" sz="11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RMSE of 10.80577 is slightly higher than Tree 1 (10.12551) and Tree 1.1 (10.574883), but still indicates good predictive accuracy.</a:t>
            </a:r>
            <a:endParaRPr lang="en-US" sz="11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1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 2.1 has a higher RMSE (11.085917) and marginally fewer nodes and leaves, making Tree 2 preferable due to its better accuracy.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11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7"/>
          <p:cNvSpPr txBox="1">
            <a:spLocks noGrp="1"/>
          </p:cNvSpPr>
          <p:nvPr>
            <p:ph type="title"/>
          </p:nvPr>
        </p:nvSpPr>
        <p:spPr>
          <a:xfrm>
            <a:off x="2714550" y="232372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+mj-lt"/>
              </a:rPr>
              <a:t>Conclusion &amp; Recommendations</a:t>
            </a:r>
            <a:endParaRPr sz="3000">
              <a:latin typeface="+mj-lt"/>
            </a:endParaRPr>
          </a:p>
        </p:txBody>
      </p:sp>
      <p:sp>
        <p:nvSpPr>
          <p:cNvPr id="705" name="Google Shape;705;p87"/>
          <p:cNvSpPr txBox="1">
            <a:spLocks noGrp="1"/>
          </p:cNvSpPr>
          <p:nvPr>
            <p:ph type="title" idx="2"/>
          </p:nvPr>
        </p:nvSpPr>
        <p:spPr>
          <a:xfrm>
            <a:off x="3963000" y="1265075"/>
            <a:ext cx="12963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06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38;p77">
            <a:extLst>
              <a:ext uri="{FF2B5EF4-FFF2-40B4-BE49-F238E27FC236}">
                <a16:creationId xmlns:a16="http://schemas.microsoft.com/office/drawing/2014/main" id="{7AC44BF9-5DA7-4ED2-9476-7384B16881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3872" y="904239"/>
            <a:ext cx="5695096" cy="19117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7;p86">
            <a:extLst>
              <a:ext uri="{FF2B5EF4-FFF2-40B4-BE49-F238E27FC236}">
                <a16:creationId xmlns:a16="http://schemas.microsoft.com/office/drawing/2014/main" id="{F2347510-120F-4A1B-87D9-C9983FE65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176" y="366551"/>
            <a:ext cx="3750044" cy="537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Regression Models</a:t>
            </a:r>
            <a:endParaRPr sz="2600" dirty="0">
              <a:latin typeface="+mj-lt"/>
            </a:endParaRPr>
          </a:p>
        </p:txBody>
      </p:sp>
      <p:sp>
        <p:nvSpPr>
          <p:cNvPr id="7" name="Google Shape;697;p86">
            <a:extLst>
              <a:ext uri="{FF2B5EF4-FFF2-40B4-BE49-F238E27FC236}">
                <a16:creationId xmlns:a16="http://schemas.microsoft.com/office/drawing/2014/main" id="{E3D01AB7-313D-4371-83FE-382CF2CDC295}"/>
              </a:ext>
            </a:extLst>
          </p:cNvPr>
          <p:cNvSpPr txBox="1">
            <a:spLocks/>
          </p:cNvSpPr>
          <p:nvPr/>
        </p:nvSpPr>
        <p:spPr>
          <a:xfrm>
            <a:off x="0" y="1230903"/>
            <a:ext cx="3251200" cy="105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negative coefficient for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Unit.Price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indicates that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is a sensitive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 in sales quantity. 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recommended to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the pricing strategy to find the optimal price points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can maximize sales without sacrificing profit margins too much.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697;p86">
            <a:extLst>
              <a:ext uri="{FF2B5EF4-FFF2-40B4-BE49-F238E27FC236}">
                <a16:creationId xmlns:a16="http://schemas.microsoft.com/office/drawing/2014/main" id="{31D063F0-31D1-4FF4-A71B-7C606D2D0FC6}"/>
              </a:ext>
            </a:extLst>
          </p:cNvPr>
          <p:cNvSpPr txBox="1">
            <a:spLocks/>
          </p:cNvSpPr>
          <p:nvPr/>
        </p:nvSpPr>
        <p:spPr>
          <a:xfrm>
            <a:off x="112672" y="2915634"/>
            <a:ext cx="3251200" cy="158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 coefficients for larger sizes (65 and 75 inches)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are statistically significant imply that these models may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priced too high or not in high demand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either adjusting the price or focusing inventory on sizes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are more positively correlated with sales quantity.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697;p86">
            <a:extLst>
              <a:ext uri="{FF2B5EF4-FFF2-40B4-BE49-F238E27FC236}">
                <a16:creationId xmlns:a16="http://schemas.microsoft.com/office/drawing/2014/main" id="{4FF0D31C-7530-4889-A5D0-3DF195F78E30}"/>
              </a:ext>
            </a:extLst>
          </p:cNvPr>
          <p:cNvSpPr txBox="1">
            <a:spLocks/>
          </p:cNvSpPr>
          <p:nvPr/>
        </p:nvSpPr>
        <p:spPr>
          <a:xfrm>
            <a:off x="4230220" y="2915634"/>
            <a:ext cx="3251200" cy="19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positive coefficients for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regions like Beirut and Mount Lebanon indicate higher sales quantities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compared to the reference region (</a:t>
            </a:r>
            <a:r>
              <a:rPr lang="en-US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Bekaa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This suggests that these regions may have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demand or more effective distribution strategies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would be beneficial to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concentrate marketing efforts and distribution resources in these areas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replicate the successful strategies from these regions in other areas.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7;p86">
            <a:extLst>
              <a:ext uri="{FF2B5EF4-FFF2-40B4-BE49-F238E27FC236}">
                <a16:creationId xmlns:a16="http://schemas.microsoft.com/office/drawing/2014/main" id="{AB55918F-736D-4B9B-9B5B-43660B940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176" y="366551"/>
            <a:ext cx="3750044" cy="537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Regression Trees</a:t>
            </a:r>
            <a:endParaRPr sz="2600" dirty="0">
              <a:latin typeface="+mj-lt"/>
            </a:endParaRPr>
          </a:p>
        </p:txBody>
      </p:sp>
      <p:pic>
        <p:nvPicPr>
          <p:cNvPr id="6" name="Google Shape;679;p83">
            <a:extLst>
              <a:ext uri="{FF2B5EF4-FFF2-40B4-BE49-F238E27FC236}">
                <a16:creationId xmlns:a16="http://schemas.microsoft.com/office/drawing/2014/main" id="{8FA98C44-9DFE-4A63-9660-FBED6F46D0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560" y="689548"/>
            <a:ext cx="5129967" cy="19830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7;p86">
            <a:extLst>
              <a:ext uri="{FF2B5EF4-FFF2-40B4-BE49-F238E27FC236}">
                <a16:creationId xmlns:a16="http://schemas.microsoft.com/office/drawing/2014/main" id="{3D128BBC-EEDB-4140-8BC8-5CC71737A909}"/>
              </a:ext>
            </a:extLst>
          </p:cNvPr>
          <p:cNvSpPr txBox="1">
            <a:spLocks/>
          </p:cNvSpPr>
          <p:nvPr/>
        </p:nvSpPr>
        <p:spPr>
          <a:xfrm>
            <a:off x="0" y="1230903"/>
            <a:ext cx="3056180" cy="168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tree shows a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at a unit price of 1238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indicating that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is a significant factor in sales volume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wholesaler should consider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segmenting their inventory to ensure they have a variety of options above and below this price point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cater to different market segments.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697;p86">
            <a:extLst>
              <a:ext uri="{FF2B5EF4-FFF2-40B4-BE49-F238E27FC236}">
                <a16:creationId xmlns:a16="http://schemas.microsoft.com/office/drawing/2014/main" id="{FAAD820B-24ED-4B1E-87BD-1D83F0BAF9B6}"/>
              </a:ext>
            </a:extLst>
          </p:cNvPr>
          <p:cNvSpPr txBox="1">
            <a:spLocks/>
          </p:cNvSpPr>
          <p:nvPr/>
        </p:nvSpPr>
        <p:spPr>
          <a:xfrm>
            <a:off x="0" y="3037554"/>
            <a:ext cx="3056180" cy="163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wholesaler should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their supply strategy based on regional preferences, as indicated by the splits on 'Casa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 Certain regions like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Bekaa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show different sales patterns compared to 'Beirut' and 'Mount Lebanon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 Inventory should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allocated and marketed differently in these regions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optimize sales.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97;p86">
            <a:extLst>
              <a:ext uri="{FF2B5EF4-FFF2-40B4-BE49-F238E27FC236}">
                <a16:creationId xmlns:a16="http://schemas.microsoft.com/office/drawing/2014/main" id="{3BE20DCB-998B-4166-B0D6-BAE23C251118}"/>
              </a:ext>
            </a:extLst>
          </p:cNvPr>
          <p:cNvSpPr txBox="1">
            <a:spLocks/>
          </p:cNvSpPr>
          <p:nvPr/>
        </p:nvSpPr>
        <p:spPr>
          <a:xfrm>
            <a:off x="3011945" y="3039920"/>
            <a:ext cx="3056180" cy="144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for energy efficiency, with category 'A' being a decision node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wholesaler should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 a higher proportion of 'A' energy efficiency-rated TVs, as there seems to be a distinct market for these models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97;p86">
            <a:extLst>
              <a:ext uri="{FF2B5EF4-FFF2-40B4-BE49-F238E27FC236}">
                <a16:creationId xmlns:a16="http://schemas.microsoft.com/office/drawing/2014/main" id="{72A4A051-0F52-4CC9-A3FB-C33EC5C14690}"/>
              </a:ext>
            </a:extLst>
          </p:cNvPr>
          <p:cNvSpPr txBox="1">
            <a:spLocks/>
          </p:cNvSpPr>
          <p:nvPr/>
        </p:nvSpPr>
        <p:spPr>
          <a:xfrm>
            <a:off x="6036160" y="3037554"/>
            <a:ext cx="3043910" cy="88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occurs where the number of connectivity options is greater than 3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suggesting that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TVs with more connectivity features are preferred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wholesaler should 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their inventory is stocked with TVs that offer a higher number of connectivity options to meet this demand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64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7;p86">
            <a:extLst>
              <a:ext uri="{FF2B5EF4-FFF2-40B4-BE49-F238E27FC236}">
                <a16:creationId xmlns:a16="http://schemas.microsoft.com/office/drawing/2014/main" id="{2775F0DA-12EE-473A-8D9F-6EAF5DBB0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176" y="366551"/>
            <a:ext cx="3750044" cy="537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+mj-lt"/>
              </a:rPr>
              <a:t>References</a:t>
            </a:r>
            <a:endParaRPr sz="2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9BCE-B77D-481A-A840-7748F2D5EFD0}"/>
              </a:ext>
            </a:extLst>
          </p:cNvPr>
          <p:cNvSpPr txBox="1"/>
          <p:nvPr/>
        </p:nvSpPr>
        <p:spPr>
          <a:xfrm>
            <a:off x="246579" y="982231"/>
            <a:ext cx="82802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Büttner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, D., &amp; Rabe, M. (2021). Sales Forecasting in the Electrical Industry – An Illustrative Comparison of Time Series and Machine Learning Approaches. 2021 9th International Conference on Traffic and Logistic Engineering. </a:t>
            </a:r>
            <a:r>
              <a:rPr lang="en-US" sz="1200" u="sng" dirty="0">
                <a:solidFill>
                  <a:srgbClr val="1155CC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https://ieeexplore.ieee.org/document/9525747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Hwang, S., Yoon, G.,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Baek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, E., &amp; Jeon, B.-K. (2023). A Sales Forecasting Model for New-Released and Short-Term Product: A Case Study of Mobile Phones. Electronics, 12(3256). </a:t>
            </a:r>
            <a:r>
              <a:rPr lang="en-US" sz="1200" u="sng" dirty="0">
                <a:solidFill>
                  <a:srgbClr val="1155CC"/>
                </a:solidFill>
                <a:effectLst/>
                <a:latin typeface="+mj-lt"/>
                <a:ea typeface="Times New Roman" panose="02020603050405020304" pitchFamily="18" charset="0"/>
                <a:hlinkClick r:id="rId3"/>
              </a:rPr>
              <a:t>https://www.mdpi.com/2079-9292/12/15/3256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Sleiman, R.,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Mazyad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, A., Hamad, M., Tran, K.-P., &amp;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Thomassey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, S. (2022). Forecasting Sales Profiles of Products in an Exceptional Context: COVID-19 Pandemic. International Journal of Computational Intelligence Systems, 15(99). </a:t>
            </a:r>
            <a:r>
              <a:rPr lang="en-US" sz="1200" u="sng" dirty="0">
                <a:solidFill>
                  <a:srgbClr val="1155CC"/>
                </a:solidFill>
                <a:effectLst/>
                <a:latin typeface="+mj-lt"/>
                <a:ea typeface="Times New Roman" panose="02020603050405020304" pitchFamily="18" charset="0"/>
                <a:hlinkClick r:id="rId4"/>
              </a:rPr>
              <a:t>https://link.springer.com/article/10.1007/s44196-022-00161-x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Xu, Q., &amp; Sharma, V. (2017). Ensemble Sales Forecasting Study in Semiconductor Industry. Springer International Publishing. </a:t>
            </a:r>
            <a:r>
              <a:rPr lang="en-US" sz="1200" u="sng" dirty="0">
                <a:solidFill>
                  <a:srgbClr val="1155CC"/>
                </a:solidFill>
                <a:effectLst/>
                <a:latin typeface="+mj-lt"/>
                <a:ea typeface="Times New Roman" panose="02020603050405020304" pitchFamily="18" charset="0"/>
                <a:hlinkClick r:id="rId5"/>
              </a:rPr>
              <a:t>https://link.springer.com/content/pdf/10.1007/978-3-319-62701-4_3.pdf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8451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9"/>
          <p:cNvSpPr txBox="1">
            <a:spLocks noGrp="1"/>
          </p:cNvSpPr>
          <p:nvPr>
            <p:ph type="title"/>
          </p:nvPr>
        </p:nvSpPr>
        <p:spPr>
          <a:xfrm>
            <a:off x="1994850" y="1093650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Thank You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>
            <a:spLocks noGrp="1"/>
          </p:cNvSpPr>
          <p:nvPr>
            <p:ph type="title"/>
          </p:nvPr>
        </p:nvSpPr>
        <p:spPr>
          <a:xfrm>
            <a:off x="2714550" y="232372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+mj-lt"/>
              </a:rPr>
              <a:t>Problem Description</a:t>
            </a:r>
            <a:endParaRPr sz="3000">
              <a:latin typeface="+mj-lt"/>
            </a:endParaRPr>
          </a:p>
        </p:txBody>
      </p:sp>
      <p:sp>
        <p:nvSpPr>
          <p:cNvPr id="512" name="Google Shape;512;p58"/>
          <p:cNvSpPr txBox="1">
            <a:spLocks noGrp="1"/>
          </p:cNvSpPr>
          <p:nvPr>
            <p:ph type="title" idx="2"/>
          </p:nvPr>
        </p:nvSpPr>
        <p:spPr>
          <a:xfrm>
            <a:off x="3963000" y="1265075"/>
            <a:ext cx="12180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02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A525-369E-4CD0-AC8E-24627A2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0" dirty="0">
                <a:effectLst/>
                <a:latin typeface="+mj-lt"/>
              </a:rPr>
              <a:t>Key Challenges in Inventory Forecasting for TV Wholesalers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EC641-49BE-4ED6-9D12-A45261CE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585" y="4767272"/>
            <a:ext cx="319515" cy="273844"/>
          </a:xfrm>
        </p:spPr>
        <p:txBody>
          <a:bodyPr/>
          <a:lstStyle/>
          <a:p>
            <a:fld id="{02B31C37-1934-4B1F-BCFB-9C805F677F6A}" type="slidenum">
              <a:rPr lang="en-US" sz="675">
                <a:latin typeface="+mj-lt"/>
              </a:rPr>
              <a:pPr/>
              <a:t>5</a:t>
            </a:fld>
            <a:endParaRPr lang="en-US" sz="675" dirty="0"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A62AB1-8047-4CF5-A338-555AA196C9B7}"/>
              </a:ext>
            </a:extLst>
          </p:cNvPr>
          <p:cNvGrpSpPr/>
          <p:nvPr/>
        </p:nvGrpSpPr>
        <p:grpSpPr>
          <a:xfrm>
            <a:off x="60993" y="742356"/>
            <a:ext cx="8740107" cy="4024921"/>
            <a:chOff x="60993" y="742356"/>
            <a:chExt cx="8740107" cy="4024921"/>
          </a:xfrm>
        </p:grpSpPr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40B2E695-B674-433B-B3F7-77AE99325C8C}"/>
                </a:ext>
              </a:extLst>
            </p:cNvPr>
            <p:cNvSpPr/>
            <p:nvPr/>
          </p:nvSpPr>
          <p:spPr>
            <a:xfrm flipH="1">
              <a:off x="3383761" y="4057413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84C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9A549664-AC0B-4195-B8FD-07FB82F90489}"/>
                </a:ext>
              </a:extLst>
            </p:cNvPr>
            <p:cNvSpPr/>
            <p:nvPr/>
          </p:nvSpPr>
          <p:spPr>
            <a:xfrm rot="16200000" flipH="1" flipV="1">
              <a:off x="3145802" y="4295374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B7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8BD40CB9-6C8B-4416-B50A-FFA86860A06B}"/>
                </a:ext>
              </a:extLst>
            </p:cNvPr>
            <p:cNvSpPr/>
            <p:nvPr/>
          </p:nvSpPr>
          <p:spPr>
            <a:xfrm flipH="1">
              <a:off x="2417689" y="4469125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C2CD2B-5B10-48C9-926C-634BCEF40A8A}"/>
                </a:ext>
              </a:extLst>
            </p:cNvPr>
            <p:cNvSpPr/>
            <p:nvPr/>
          </p:nvSpPr>
          <p:spPr>
            <a:xfrm>
              <a:off x="342899" y="4469836"/>
              <a:ext cx="2780493" cy="297436"/>
            </a:xfrm>
            <a:prstGeom prst="rect">
              <a:avLst/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4D7E78DD-3D88-4C2B-8283-74A08D16DE06}"/>
                </a:ext>
              </a:extLst>
            </p:cNvPr>
            <p:cNvSpPr/>
            <p:nvPr/>
          </p:nvSpPr>
          <p:spPr>
            <a:xfrm flipH="1">
              <a:off x="4331898" y="3643641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73B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BB0DD60B-7D0D-4DE5-8D81-D624D3EAF179}"/>
                </a:ext>
              </a:extLst>
            </p:cNvPr>
            <p:cNvSpPr/>
            <p:nvPr/>
          </p:nvSpPr>
          <p:spPr>
            <a:xfrm rot="16200000" flipH="1" flipV="1">
              <a:off x="4093938" y="3881602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1F168C0E-768A-4D3A-B012-3AFD00FD199B}"/>
                </a:ext>
              </a:extLst>
            </p:cNvPr>
            <p:cNvSpPr/>
            <p:nvPr/>
          </p:nvSpPr>
          <p:spPr>
            <a:xfrm flipH="1">
              <a:off x="5297368" y="3231290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27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8E5BD224-45E4-4FE7-8A06-1732BC20B080}"/>
                </a:ext>
              </a:extLst>
            </p:cNvPr>
            <p:cNvSpPr/>
            <p:nvPr/>
          </p:nvSpPr>
          <p:spPr>
            <a:xfrm rot="16200000" flipH="1" flipV="1">
              <a:off x="5059407" y="3469250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6F6D3C2A-941F-4AEE-85F1-D764ED25151D}"/>
                </a:ext>
              </a:extLst>
            </p:cNvPr>
            <p:cNvSpPr/>
            <p:nvPr/>
          </p:nvSpPr>
          <p:spPr>
            <a:xfrm flipH="1">
              <a:off x="6252963" y="2818991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163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7979AF96-2701-4CF2-8040-3036E50D54CE}"/>
                </a:ext>
              </a:extLst>
            </p:cNvPr>
            <p:cNvSpPr/>
            <p:nvPr/>
          </p:nvSpPr>
          <p:spPr>
            <a:xfrm rot="16200000" flipH="1" flipV="1">
              <a:off x="6015006" y="3056951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B73FBEF0-879D-4174-93A0-FFC8BBA9E98F}"/>
                </a:ext>
              </a:extLst>
            </p:cNvPr>
            <p:cNvSpPr/>
            <p:nvPr/>
          </p:nvSpPr>
          <p:spPr>
            <a:xfrm flipH="1">
              <a:off x="7209655" y="2421376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15394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1441F207-0CAB-4D1F-A061-23F920274260}"/>
                </a:ext>
              </a:extLst>
            </p:cNvPr>
            <p:cNvSpPr/>
            <p:nvPr/>
          </p:nvSpPr>
          <p:spPr>
            <a:xfrm rot="16200000" flipH="1" flipV="1">
              <a:off x="6982619" y="2648414"/>
              <a:ext cx="688011" cy="233939"/>
            </a:xfrm>
            <a:prstGeom prst="parallelogram">
              <a:avLst>
                <a:gd name="adj" fmla="val 122662"/>
              </a:avLst>
            </a:prstGeom>
            <a:solidFill>
              <a:srgbClr val="133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45B159E-4BD1-4106-9D95-FCFBE7F0B05F}"/>
                </a:ext>
              </a:extLst>
            </p:cNvPr>
            <p:cNvSpPr/>
            <p:nvPr/>
          </p:nvSpPr>
          <p:spPr>
            <a:xfrm>
              <a:off x="8032831" y="2422087"/>
              <a:ext cx="768269" cy="297436"/>
            </a:xfrm>
            <a:prstGeom prst="rect">
              <a:avLst/>
            </a:prstGeom>
            <a:solidFill>
              <a:srgbClr val="15394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2746B630-B0EE-4D39-9F8E-2633395A921D}"/>
                </a:ext>
              </a:extLst>
            </p:cNvPr>
            <p:cNvSpPr/>
            <p:nvPr/>
          </p:nvSpPr>
          <p:spPr>
            <a:xfrm flipH="1">
              <a:off x="3851705" y="4156357"/>
              <a:ext cx="267358" cy="100259"/>
            </a:xfrm>
            <a:prstGeom prst="parallelogram">
              <a:avLst>
                <a:gd name="adj" fmla="val 8220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D9E03F68-42F3-49F0-95AD-1F7108C39599}"/>
                </a:ext>
              </a:extLst>
            </p:cNvPr>
            <p:cNvSpPr/>
            <p:nvPr/>
          </p:nvSpPr>
          <p:spPr>
            <a:xfrm flipH="1">
              <a:off x="4799841" y="3742585"/>
              <a:ext cx="267358" cy="100259"/>
            </a:xfrm>
            <a:prstGeom prst="parallelogram">
              <a:avLst>
                <a:gd name="adj" fmla="val 82205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8E02C5CA-0D84-4E57-98F8-E9D892A6FE49}"/>
                </a:ext>
              </a:extLst>
            </p:cNvPr>
            <p:cNvSpPr/>
            <p:nvPr/>
          </p:nvSpPr>
          <p:spPr>
            <a:xfrm flipH="1">
              <a:off x="5747977" y="3328813"/>
              <a:ext cx="267358" cy="100259"/>
            </a:xfrm>
            <a:prstGeom prst="parallelogram">
              <a:avLst>
                <a:gd name="adj" fmla="val 82205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2E60694F-EB5B-455F-B143-0285012DE66A}"/>
                </a:ext>
              </a:extLst>
            </p:cNvPr>
            <p:cNvSpPr/>
            <p:nvPr/>
          </p:nvSpPr>
          <p:spPr>
            <a:xfrm flipH="1">
              <a:off x="6720910" y="2917935"/>
              <a:ext cx="267358" cy="100259"/>
            </a:xfrm>
            <a:prstGeom prst="parallelogram">
              <a:avLst>
                <a:gd name="adj" fmla="val 82205"/>
              </a:avLst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E8F9FBD9-42D4-4145-83C1-6CA2B3473C4D}"/>
                </a:ext>
              </a:extLst>
            </p:cNvPr>
            <p:cNvSpPr/>
            <p:nvPr/>
          </p:nvSpPr>
          <p:spPr>
            <a:xfrm flipH="1">
              <a:off x="7644249" y="2493519"/>
              <a:ext cx="267358" cy="100259"/>
            </a:xfrm>
            <a:prstGeom prst="parallelogram">
              <a:avLst>
                <a:gd name="adj" fmla="val 82205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1AB7215-2F50-4771-B752-F50454A98B2A}"/>
                </a:ext>
              </a:extLst>
            </p:cNvPr>
            <p:cNvSpPr/>
            <p:nvPr/>
          </p:nvSpPr>
          <p:spPr>
            <a:xfrm>
              <a:off x="3617700" y="2866036"/>
              <a:ext cx="735302" cy="735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CF1E8C-FCDA-42EB-822F-D14D17F06AD6}"/>
                </a:ext>
              </a:extLst>
            </p:cNvPr>
            <p:cNvSpPr/>
            <p:nvPr/>
          </p:nvSpPr>
          <p:spPr>
            <a:xfrm>
              <a:off x="4566763" y="2454091"/>
              <a:ext cx="735302" cy="735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20FAE2B-35A0-493B-A33D-8928A3D1714E}"/>
                </a:ext>
              </a:extLst>
            </p:cNvPr>
            <p:cNvSpPr/>
            <p:nvPr/>
          </p:nvSpPr>
          <p:spPr>
            <a:xfrm>
              <a:off x="6484450" y="1630204"/>
              <a:ext cx="735302" cy="735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BCA49CD-948A-43B6-9D1F-E54FDF0AEA59}"/>
                </a:ext>
              </a:extLst>
            </p:cNvPr>
            <p:cNvSpPr/>
            <p:nvPr/>
          </p:nvSpPr>
          <p:spPr>
            <a:xfrm>
              <a:off x="7413955" y="1210509"/>
              <a:ext cx="735302" cy="735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sp>
          <p:nvSpPr>
            <p:cNvPr id="150" name="Rectangle 9">
              <a:extLst>
                <a:ext uri="{FF2B5EF4-FFF2-40B4-BE49-F238E27FC236}">
                  <a16:creationId xmlns:a16="http://schemas.microsoft.com/office/drawing/2014/main" id="{9BB45D73-E6A9-4BE2-B0E8-52FFBE4E4989}"/>
                </a:ext>
              </a:extLst>
            </p:cNvPr>
            <p:cNvSpPr/>
            <p:nvPr/>
          </p:nvSpPr>
          <p:spPr>
            <a:xfrm>
              <a:off x="6664655" y="1799172"/>
              <a:ext cx="367651" cy="37008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latinLnBrk="1">
                <a:buClrTx/>
                <a:defRPr/>
              </a:pPr>
              <a:endParaRPr lang="ko-KR" altLang="en-US" sz="1350">
                <a:solidFill>
                  <a:prstClr val="white"/>
                </a:solidFill>
                <a:latin typeface="+mj-lt"/>
                <a:ea typeface="Arial Unicode MS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8C5F1DD-9143-42CD-A836-D6315958426F}"/>
                </a:ext>
              </a:extLst>
            </p:cNvPr>
            <p:cNvCxnSpPr>
              <a:cxnSpLocks/>
              <a:stCxn id="142" idx="4"/>
            </p:cNvCxnSpPr>
            <p:nvPr/>
          </p:nvCxnSpPr>
          <p:spPr>
            <a:xfrm>
              <a:off x="3985351" y="3601338"/>
              <a:ext cx="32" cy="601556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D798813-F0B7-403E-9C5C-B47D45902D66}"/>
                </a:ext>
              </a:extLst>
            </p:cNvPr>
            <p:cNvCxnSpPr>
              <a:stCxn id="143" idx="4"/>
            </p:cNvCxnSpPr>
            <p:nvPr/>
          </p:nvCxnSpPr>
          <p:spPr>
            <a:xfrm>
              <a:off x="4934415" y="3189392"/>
              <a:ext cx="2468" cy="601556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3BD08BD-B685-47C9-82BB-7FE625A4605D}"/>
                </a:ext>
              </a:extLst>
            </p:cNvPr>
            <p:cNvCxnSpPr>
              <a:cxnSpLocks/>
            </p:cNvCxnSpPr>
            <p:nvPr/>
          </p:nvCxnSpPr>
          <p:spPr>
            <a:xfrm>
              <a:off x="5879192" y="2777448"/>
              <a:ext cx="4904" cy="601556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EF794E3-84BF-424A-8F35-1437E29DA4B2}"/>
                </a:ext>
              </a:extLst>
            </p:cNvPr>
            <p:cNvCxnSpPr>
              <a:stCxn id="145" idx="4"/>
            </p:cNvCxnSpPr>
            <p:nvPr/>
          </p:nvCxnSpPr>
          <p:spPr>
            <a:xfrm>
              <a:off x="6852102" y="2365504"/>
              <a:ext cx="7340" cy="601556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E5BC621-8E99-4007-B971-2C17851136D1}"/>
                </a:ext>
              </a:extLst>
            </p:cNvPr>
            <p:cNvCxnSpPr>
              <a:stCxn id="146" idx="4"/>
            </p:cNvCxnSpPr>
            <p:nvPr/>
          </p:nvCxnSpPr>
          <p:spPr>
            <a:xfrm flipH="1">
              <a:off x="7777928" y="1945810"/>
              <a:ext cx="3678" cy="601556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</p:cxnSp>
        <p:sp>
          <p:nvSpPr>
            <p:cNvPr id="90" name="Dashed line 6a">
              <a:extLst>
                <a:ext uri="{FF2B5EF4-FFF2-40B4-BE49-F238E27FC236}">
                  <a16:creationId xmlns:a16="http://schemas.microsoft.com/office/drawing/2014/main" id="{D1E73E53-344B-4559-8AAF-F0106C5BEBE1}"/>
                </a:ext>
              </a:extLst>
            </p:cNvPr>
            <p:cNvSpPr/>
            <p:nvPr/>
          </p:nvSpPr>
          <p:spPr>
            <a:xfrm rot="18900000" flipH="1">
              <a:off x="3561591" y="2718373"/>
              <a:ext cx="989222" cy="911094"/>
            </a:xfrm>
            <a:prstGeom prst="arc">
              <a:avLst>
                <a:gd name="adj1" fmla="val 19825202"/>
                <a:gd name="adj2" fmla="val 1688680"/>
              </a:avLst>
            </a:prstGeom>
            <a:ln>
              <a:solidFill>
                <a:srgbClr val="B7DE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j-lt"/>
              </a:endParaRPr>
            </a:p>
          </p:txBody>
        </p:sp>
        <p:cxnSp>
          <p:nvCxnSpPr>
            <p:cNvPr id="91" name="Dashed line 6b">
              <a:extLst>
                <a:ext uri="{FF2B5EF4-FFF2-40B4-BE49-F238E27FC236}">
                  <a16:creationId xmlns:a16="http://schemas.microsoft.com/office/drawing/2014/main" id="{4674675E-227F-4E73-9A65-4B5D1E4A482B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H="1" flipV="1">
              <a:off x="2531233" y="3302373"/>
              <a:ext cx="1058225" cy="2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ashed line 6a">
              <a:extLst>
                <a:ext uri="{FF2B5EF4-FFF2-40B4-BE49-F238E27FC236}">
                  <a16:creationId xmlns:a16="http://schemas.microsoft.com/office/drawing/2014/main" id="{50DA5AB4-A793-412B-9C01-F55CACBAECB9}"/>
                </a:ext>
              </a:extLst>
            </p:cNvPr>
            <p:cNvSpPr/>
            <p:nvPr/>
          </p:nvSpPr>
          <p:spPr>
            <a:xfrm rot="18900000" flipH="1">
              <a:off x="4517736" y="2425230"/>
              <a:ext cx="788497" cy="818555"/>
            </a:xfrm>
            <a:prstGeom prst="arc">
              <a:avLst>
                <a:gd name="adj1" fmla="val 18016200"/>
                <a:gd name="adj2" fmla="val 890495"/>
              </a:avLst>
            </a:prstGeom>
            <a:ln>
              <a:solidFill>
                <a:srgbClr val="93CDD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+mj-lt"/>
              </a:endParaRPr>
            </a:p>
          </p:txBody>
        </p:sp>
        <p:cxnSp>
          <p:nvCxnSpPr>
            <p:cNvPr id="100" name="Dashed line 6b">
              <a:extLst>
                <a:ext uri="{FF2B5EF4-FFF2-40B4-BE49-F238E27FC236}">
                  <a16:creationId xmlns:a16="http://schemas.microsoft.com/office/drawing/2014/main" id="{3077BA40-9AFE-4AF2-B464-5AAE01233425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H="1" flipV="1">
              <a:off x="3161818" y="2722929"/>
              <a:ext cx="1358189" cy="85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Dashed line 6a">
              <a:extLst>
                <a:ext uri="{FF2B5EF4-FFF2-40B4-BE49-F238E27FC236}">
                  <a16:creationId xmlns:a16="http://schemas.microsoft.com/office/drawing/2014/main" id="{957B101D-F2F5-477F-9411-8E2537857DD1}"/>
                </a:ext>
              </a:extLst>
            </p:cNvPr>
            <p:cNvSpPr/>
            <p:nvPr/>
          </p:nvSpPr>
          <p:spPr>
            <a:xfrm rot="18900000" flipH="1">
              <a:off x="5485162" y="2003163"/>
              <a:ext cx="802665" cy="871697"/>
            </a:xfrm>
            <a:prstGeom prst="arc">
              <a:avLst>
                <a:gd name="adj1" fmla="val 16434126"/>
                <a:gd name="adj2" fmla="val 20923872"/>
              </a:avLst>
            </a:prstGeom>
            <a:ln>
              <a:solidFill>
                <a:srgbClr val="3185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+mj-lt"/>
              </a:endParaRPr>
            </a:p>
          </p:txBody>
        </p:sp>
        <p:cxnSp>
          <p:nvCxnSpPr>
            <p:cNvPr id="111" name="Dashed line 6b">
              <a:extLst>
                <a:ext uri="{FF2B5EF4-FFF2-40B4-BE49-F238E27FC236}">
                  <a16:creationId xmlns:a16="http://schemas.microsoft.com/office/drawing/2014/main" id="{56957A26-8860-46FE-9673-6F2A6AEDAEE5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 flipH="1" flipV="1">
              <a:off x="4119062" y="2150703"/>
              <a:ext cx="1439118" cy="192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Dashed line 6a">
              <a:extLst>
                <a:ext uri="{FF2B5EF4-FFF2-40B4-BE49-F238E27FC236}">
                  <a16:creationId xmlns:a16="http://schemas.microsoft.com/office/drawing/2014/main" id="{333A814A-1D73-4D40-B531-7F0221F9A026}"/>
                </a:ext>
              </a:extLst>
            </p:cNvPr>
            <p:cNvSpPr/>
            <p:nvPr/>
          </p:nvSpPr>
          <p:spPr>
            <a:xfrm rot="18900000" flipH="1">
              <a:off x="6459640" y="1587978"/>
              <a:ext cx="802665" cy="871697"/>
            </a:xfrm>
            <a:prstGeom prst="arc">
              <a:avLst>
                <a:gd name="adj1" fmla="val 14911297"/>
                <a:gd name="adj2" fmla="val 19550846"/>
              </a:avLst>
            </a:prstGeom>
            <a:ln>
              <a:solidFill>
                <a:srgbClr val="21596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+mj-lt"/>
              </a:endParaRPr>
            </a:p>
          </p:txBody>
        </p:sp>
        <p:cxnSp>
          <p:nvCxnSpPr>
            <p:cNvPr id="153" name="Dashed line 6b">
              <a:extLst>
                <a:ext uri="{FF2B5EF4-FFF2-40B4-BE49-F238E27FC236}">
                  <a16:creationId xmlns:a16="http://schemas.microsoft.com/office/drawing/2014/main" id="{5877C1E6-3A67-4A22-8BCE-A36FDACF1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7807" y="1630737"/>
              <a:ext cx="1031276" cy="1469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Dashed line 6a">
              <a:extLst>
                <a:ext uri="{FF2B5EF4-FFF2-40B4-BE49-F238E27FC236}">
                  <a16:creationId xmlns:a16="http://schemas.microsoft.com/office/drawing/2014/main" id="{8218E3A0-25BC-4B5C-97A1-34F4A8355B0F}"/>
                </a:ext>
              </a:extLst>
            </p:cNvPr>
            <p:cNvSpPr/>
            <p:nvPr/>
          </p:nvSpPr>
          <p:spPr>
            <a:xfrm rot="18900000" flipH="1">
              <a:off x="7389947" y="1165224"/>
              <a:ext cx="794462" cy="872319"/>
            </a:xfrm>
            <a:prstGeom prst="arc">
              <a:avLst>
                <a:gd name="adj1" fmla="val 14911297"/>
                <a:gd name="adj2" fmla="val 19550846"/>
              </a:avLst>
            </a:prstGeom>
            <a:ln>
              <a:solidFill>
                <a:srgbClr val="1437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>
                <a:latin typeface="+mj-lt"/>
              </a:endParaRPr>
            </a:p>
          </p:txBody>
        </p:sp>
        <p:cxnSp>
          <p:nvCxnSpPr>
            <p:cNvPr id="160" name="Dashed line 6b">
              <a:extLst>
                <a:ext uri="{FF2B5EF4-FFF2-40B4-BE49-F238E27FC236}">
                  <a16:creationId xmlns:a16="http://schemas.microsoft.com/office/drawing/2014/main" id="{E55BED28-54C5-4280-A349-3C82F7448DAA}"/>
                </a:ext>
              </a:extLst>
            </p:cNvPr>
            <p:cNvCxnSpPr>
              <a:cxnSpLocks/>
              <a:stCxn id="154" idx="0"/>
            </p:cNvCxnSpPr>
            <p:nvPr/>
          </p:nvCxnSpPr>
          <p:spPr>
            <a:xfrm flipH="1">
              <a:off x="7325645" y="1206866"/>
              <a:ext cx="289815" cy="514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270CD4A-D7C3-4578-AE8D-2C7BC2ABE42A}"/>
                </a:ext>
              </a:extLst>
            </p:cNvPr>
            <p:cNvSpPr txBox="1"/>
            <p:nvPr/>
          </p:nvSpPr>
          <p:spPr>
            <a:xfrm>
              <a:off x="60993" y="3173920"/>
              <a:ext cx="25283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dk2"/>
                  </a:solidFill>
                  <a:latin typeface="+mj-lt"/>
                </a:rPr>
                <a:t>Limited Access to Direct Customer Data:</a:t>
              </a:r>
            </a:p>
            <a:p>
              <a:r>
                <a:rPr lang="en-US" sz="1000" dirty="0">
                  <a:solidFill>
                    <a:schemeClr val="dk2"/>
                  </a:solidFill>
                  <a:latin typeface="+mj-lt"/>
                </a:rPr>
                <a:t>Wholesalers struggle with a lack of direct customer data, which limits insight into market trends and consumer buying behaviors.</a:t>
              </a:r>
              <a:endParaRPr lang="en-US" sz="1000" dirty="0">
                <a:solidFill>
                  <a:schemeClr val="dk2"/>
                </a:solidFill>
                <a:latin typeface="+mj-lt"/>
                <a:sym typeface="Montserrat"/>
              </a:endParaRPr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033AD34A-C440-4BCC-8E2C-F91384C4B564}"/>
                </a:ext>
              </a:extLst>
            </p:cNvPr>
            <p:cNvSpPr/>
            <p:nvPr/>
          </p:nvSpPr>
          <p:spPr>
            <a:xfrm flipH="1">
              <a:off x="3383761" y="4057414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84C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DA95DE3C-F0E3-4FE8-ADF7-2C9EF65BC36D}"/>
                </a:ext>
              </a:extLst>
            </p:cNvPr>
            <p:cNvSpPr/>
            <p:nvPr/>
          </p:nvSpPr>
          <p:spPr>
            <a:xfrm rot="16200000" flipH="1" flipV="1">
              <a:off x="3145802" y="4295375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B7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E2E3B2EE-7D38-462F-919D-FB5C9D7704F0}"/>
                </a:ext>
              </a:extLst>
            </p:cNvPr>
            <p:cNvSpPr/>
            <p:nvPr/>
          </p:nvSpPr>
          <p:spPr>
            <a:xfrm flipH="1">
              <a:off x="2417689" y="4469126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C134D56-DA7E-4793-ACD0-1144F49B77CB}"/>
                </a:ext>
              </a:extLst>
            </p:cNvPr>
            <p:cNvSpPr/>
            <p:nvPr/>
          </p:nvSpPr>
          <p:spPr>
            <a:xfrm>
              <a:off x="342899" y="4469837"/>
              <a:ext cx="2780493" cy="297436"/>
            </a:xfrm>
            <a:prstGeom prst="rect">
              <a:avLst/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00C1D3F9-DD8B-4947-827A-10C69F8781FB}"/>
                </a:ext>
              </a:extLst>
            </p:cNvPr>
            <p:cNvSpPr/>
            <p:nvPr/>
          </p:nvSpPr>
          <p:spPr>
            <a:xfrm rot="16200000" flipH="1" flipV="1">
              <a:off x="4093938" y="3881603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7574CB40-83CC-403E-91EB-20F9489F9991}"/>
                </a:ext>
              </a:extLst>
            </p:cNvPr>
            <p:cNvSpPr/>
            <p:nvPr/>
          </p:nvSpPr>
          <p:spPr>
            <a:xfrm flipH="1">
              <a:off x="3383761" y="4057415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84C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849F4463-2276-4983-B743-6D2E8104230F}"/>
                </a:ext>
              </a:extLst>
            </p:cNvPr>
            <p:cNvSpPr/>
            <p:nvPr/>
          </p:nvSpPr>
          <p:spPr>
            <a:xfrm rot="16200000" flipH="1" flipV="1">
              <a:off x="3145802" y="4295376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B7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D9213AFF-AE86-4BDF-9976-6E5D3AA19CCD}"/>
                </a:ext>
              </a:extLst>
            </p:cNvPr>
            <p:cNvSpPr/>
            <p:nvPr/>
          </p:nvSpPr>
          <p:spPr>
            <a:xfrm flipH="1">
              <a:off x="2417689" y="4469127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0BD8A4-9A1D-486C-9294-EF7D1AF50189}"/>
                </a:ext>
              </a:extLst>
            </p:cNvPr>
            <p:cNvSpPr/>
            <p:nvPr/>
          </p:nvSpPr>
          <p:spPr>
            <a:xfrm>
              <a:off x="342899" y="4469838"/>
              <a:ext cx="2780493" cy="297436"/>
            </a:xfrm>
            <a:prstGeom prst="rect">
              <a:avLst/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7BA3E8A5-CE1D-4660-B782-6A24616BC3E7}"/>
                </a:ext>
              </a:extLst>
            </p:cNvPr>
            <p:cNvSpPr/>
            <p:nvPr/>
          </p:nvSpPr>
          <p:spPr>
            <a:xfrm flipH="1">
              <a:off x="4331898" y="3643642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73B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9C4AF783-212C-4890-8B87-DC6EE8CA70B4}"/>
                </a:ext>
              </a:extLst>
            </p:cNvPr>
            <p:cNvSpPr/>
            <p:nvPr/>
          </p:nvSpPr>
          <p:spPr>
            <a:xfrm rot="16200000" flipH="1" flipV="1">
              <a:off x="5059407" y="3469251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6B67BA1-E0A8-4CB8-912A-8A6D247FB132}"/>
                </a:ext>
              </a:extLst>
            </p:cNvPr>
            <p:cNvSpPr/>
            <p:nvPr/>
          </p:nvSpPr>
          <p:spPr>
            <a:xfrm rot="16200000" flipH="1" flipV="1">
              <a:off x="4093938" y="3881604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82CAC37-15E5-42AE-904C-96D2691E4562}"/>
                </a:ext>
              </a:extLst>
            </p:cNvPr>
            <p:cNvSpPr/>
            <p:nvPr/>
          </p:nvSpPr>
          <p:spPr>
            <a:xfrm flipH="1">
              <a:off x="3383761" y="4057416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84C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1383B293-E073-412D-B9AA-9D71BD07345F}"/>
                </a:ext>
              </a:extLst>
            </p:cNvPr>
            <p:cNvSpPr/>
            <p:nvPr/>
          </p:nvSpPr>
          <p:spPr>
            <a:xfrm rot="16200000" flipH="1" flipV="1">
              <a:off x="3145802" y="4295377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B7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6B4895E4-7EC1-463F-828B-1AF4F68983BA}"/>
                </a:ext>
              </a:extLst>
            </p:cNvPr>
            <p:cNvSpPr/>
            <p:nvPr/>
          </p:nvSpPr>
          <p:spPr>
            <a:xfrm flipH="1">
              <a:off x="2417689" y="4469128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E02983F-0CFE-40DD-826C-BB0CA667B288}"/>
                </a:ext>
              </a:extLst>
            </p:cNvPr>
            <p:cNvSpPr/>
            <p:nvPr/>
          </p:nvSpPr>
          <p:spPr>
            <a:xfrm>
              <a:off x="342899" y="4469839"/>
              <a:ext cx="2780493" cy="297436"/>
            </a:xfrm>
            <a:prstGeom prst="rect">
              <a:avLst/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84D7D44F-FDCB-46B4-B3D5-F1A2A95E9448}"/>
                </a:ext>
              </a:extLst>
            </p:cNvPr>
            <p:cNvSpPr/>
            <p:nvPr/>
          </p:nvSpPr>
          <p:spPr>
            <a:xfrm flipH="1">
              <a:off x="5297368" y="3231291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27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6BC46592-3CCB-4BDF-B160-D3D1EB805F29}"/>
                </a:ext>
              </a:extLst>
            </p:cNvPr>
            <p:cNvSpPr/>
            <p:nvPr/>
          </p:nvSpPr>
          <p:spPr>
            <a:xfrm rot="16200000" flipH="1" flipV="1">
              <a:off x="6015006" y="3056952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2DB4E75F-D27D-4279-9EBE-E65A2C2C392E}"/>
                </a:ext>
              </a:extLst>
            </p:cNvPr>
            <p:cNvSpPr/>
            <p:nvPr/>
          </p:nvSpPr>
          <p:spPr>
            <a:xfrm flipH="1">
              <a:off x="4331898" y="3643643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73B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AE4F4401-2858-4CF7-A3D3-25F714495D0B}"/>
                </a:ext>
              </a:extLst>
            </p:cNvPr>
            <p:cNvSpPr/>
            <p:nvPr/>
          </p:nvSpPr>
          <p:spPr>
            <a:xfrm rot="16200000" flipH="1" flipV="1">
              <a:off x="5059407" y="3469252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651086B2-F151-4B80-8492-86AF808D0E96}"/>
                </a:ext>
              </a:extLst>
            </p:cNvPr>
            <p:cNvSpPr/>
            <p:nvPr/>
          </p:nvSpPr>
          <p:spPr>
            <a:xfrm rot="16200000" flipH="1" flipV="1">
              <a:off x="4093938" y="3881605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8D07A7C9-4A76-422D-9A04-1F6563009063}"/>
                </a:ext>
              </a:extLst>
            </p:cNvPr>
            <p:cNvSpPr/>
            <p:nvPr/>
          </p:nvSpPr>
          <p:spPr>
            <a:xfrm flipH="1">
              <a:off x="3383761" y="4057417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84C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69A1C83C-EC98-4E9B-A5FB-BA4E7F560119}"/>
                </a:ext>
              </a:extLst>
            </p:cNvPr>
            <p:cNvSpPr/>
            <p:nvPr/>
          </p:nvSpPr>
          <p:spPr>
            <a:xfrm rot="16200000" flipH="1" flipV="1">
              <a:off x="3145802" y="4295378"/>
              <a:ext cx="709858" cy="233939"/>
            </a:xfrm>
            <a:prstGeom prst="parallelogram">
              <a:avLst>
                <a:gd name="adj" fmla="val 122662"/>
              </a:avLst>
            </a:prstGeom>
            <a:solidFill>
              <a:srgbClr val="B7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1776186A-61C4-4E82-A10E-2D71D4169D5B}"/>
                </a:ext>
              </a:extLst>
            </p:cNvPr>
            <p:cNvSpPr/>
            <p:nvPr/>
          </p:nvSpPr>
          <p:spPr>
            <a:xfrm flipH="1">
              <a:off x="2417689" y="4469129"/>
              <a:ext cx="1203245" cy="298147"/>
            </a:xfrm>
            <a:prstGeom prst="parallelogram">
              <a:avLst>
                <a:gd name="adj" fmla="val 82205"/>
              </a:avLst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7E0F994-2DCD-4F31-86EC-E24CF76F13E3}"/>
                </a:ext>
              </a:extLst>
            </p:cNvPr>
            <p:cNvSpPr/>
            <p:nvPr/>
          </p:nvSpPr>
          <p:spPr>
            <a:xfrm>
              <a:off x="342899" y="4469840"/>
              <a:ext cx="2780493" cy="297436"/>
            </a:xfrm>
            <a:prstGeom prst="rect">
              <a:avLst/>
            </a:prstGeom>
            <a:solidFill>
              <a:srgbClr val="D1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j-l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CA3BAB-05EE-425E-94C6-07B3140803B9}"/>
                </a:ext>
              </a:extLst>
            </p:cNvPr>
            <p:cNvSpPr txBox="1"/>
            <p:nvPr/>
          </p:nvSpPr>
          <p:spPr>
            <a:xfrm>
              <a:off x="198486" y="2439011"/>
              <a:ext cx="29786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dk2"/>
                  </a:solidFill>
                  <a:latin typeface="+mj-lt"/>
                </a:rPr>
                <a:t>Reliance on Secondary Data Sources:</a:t>
              </a:r>
            </a:p>
            <a:p>
              <a:r>
                <a:rPr lang="en-US" sz="1000" dirty="0">
                  <a:solidFill>
                    <a:schemeClr val="dk2"/>
                  </a:solidFill>
                  <a:latin typeface="+mj-lt"/>
                </a:rPr>
                <a:t>Dependence on order transactions from retailers provides only basic details like pricing and quantities, not granular consumer insights."</a:t>
              </a:r>
              <a:endParaRPr lang="en-US" sz="1000" dirty="0">
                <a:solidFill>
                  <a:schemeClr val="dk2"/>
                </a:solidFill>
                <a:latin typeface="+mj-lt"/>
                <a:sym typeface="Montserra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92DD72-500E-4604-9F93-1AA60ADDBDBD}"/>
                </a:ext>
              </a:extLst>
            </p:cNvPr>
            <p:cNvSpPr txBox="1"/>
            <p:nvPr/>
          </p:nvSpPr>
          <p:spPr>
            <a:xfrm>
              <a:off x="503188" y="1799172"/>
              <a:ext cx="35407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dk2"/>
                  </a:solidFill>
                  <a:latin typeface="+mj-lt"/>
                </a:rPr>
                <a:t>Risk of Inventory Imbalances:</a:t>
              </a:r>
            </a:p>
            <a:p>
              <a:r>
                <a:rPr lang="en-US" sz="1000" dirty="0">
                  <a:solidFill>
                    <a:schemeClr val="dk2"/>
                  </a:solidFill>
                  <a:latin typeface="+mj-lt"/>
                </a:rPr>
                <a:t>Without detailed data, forecasting becomes a challenge, leading to potential shortages or overstocking of TV units</a:t>
              </a:r>
              <a:endParaRPr lang="en-US" sz="1000" dirty="0">
                <a:solidFill>
                  <a:schemeClr val="dk2"/>
                </a:solidFill>
                <a:latin typeface="+mj-lt"/>
                <a:sym typeface="Montserrat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9C54C63-53FD-45DB-828B-6CDC489BFC41}"/>
                </a:ext>
              </a:extLst>
            </p:cNvPr>
            <p:cNvSpPr txBox="1"/>
            <p:nvPr/>
          </p:nvSpPr>
          <p:spPr>
            <a:xfrm>
              <a:off x="985332" y="1252197"/>
              <a:ext cx="47964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dk2"/>
                  </a:solidFill>
                  <a:latin typeface="+mj-lt"/>
                </a:rPr>
                <a:t>Literature Gap in B2B Supply Chain:</a:t>
              </a:r>
            </a:p>
            <a:p>
              <a:r>
                <a:rPr lang="en-US" sz="1000" dirty="0">
                  <a:solidFill>
                    <a:schemeClr val="dk2"/>
                  </a:solidFill>
                  <a:latin typeface="+mj-lt"/>
                </a:rPr>
                <a:t>Existing research primarily focuses on business-to-customer (B2C) dynamics, offering limited strategies for business-to-business (B2B) inventory forecasting.</a:t>
              </a:r>
              <a:endParaRPr lang="en-US" sz="1000" dirty="0">
                <a:solidFill>
                  <a:schemeClr val="dk2"/>
                </a:solidFill>
                <a:latin typeface="+mj-lt"/>
                <a:sym typeface="Montserra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40C61A-DEC2-4B08-8D06-E9E984A1E92F}"/>
                </a:ext>
              </a:extLst>
            </p:cNvPr>
            <p:cNvSpPr txBox="1"/>
            <p:nvPr/>
          </p:nvSpPr>
          <p:spPr>
            <a:xfrm>
              <a:off x="2589388" y="742356"/>
              <a:ext cx="47964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dk2"/>
                  </a:solidFill>
                  <a:latin typeface="+mj-lt"/>
                </a:rPr>
                <a:t>Towards a Data-Driven Forecasting Approach:</a:t>
              </a:r>
            </a:p>
            <a:p>
              <a:r>
                <a:rPr lang="en-US" sz="1000" dirty="0">
                  <a:solidFill>
                    <a:schemeClr val="dk2"/>
                  </a:solidFill>
                  <a:latin typeface="+mj-lt"/>
                </a:rPr>
                <a:t>Our report advocates for a shift to more data-driven forecasting to navigate the fluctuating consumer electronics market effectively.</a:t>
              </a:r>
              <a:endParaRPr lang="en-US" sz="1000" dirty="0">
                <a:solidFill>
                  <a:schemeClr val="dk2"/>
                </a:solidFill>
                <a:latin typeface="+mj-lt"/>
                <a:sym typeface="Montserrat"/>
              </a:endParaRPr>
            </a:p>
          </p:txBody>
        </p:sp>
        <p:pic>
          <p:nvPicPr>
            <p:cNvPr id="8" name="Graphic 7" descr="No sign with solid fill">
              <a:extLst>
                <a:ext uri="{FF2B5EF4-FFF2-40B4-BE49-F238E27FC236}">
                  <a16:creationId xmlns:a16="http://schemas.microsoft.com/office/drawing/2014/main" id="{71CBB30B-4287-4E2C-A360-EE21B276A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5269" y="2988996"/>
              <a:ext cx="506677" cy="506677"/>
            </a:xfrm>
            <a:prstGeom prst="rect">
              <a:avLst/>
            </a:prstGeom>
          </p:spPr>
        </p:pic>
        <p:pic>
          <p:nvPicPr>
            <p:cNvPr id="10" name="Graphic 9" descr="Document with solid fill">
              <a:extLst>
                <a:ext uri="{FF2B5EF4-FFF2-40B4-BE49-F238E27FC236}">
                  <a16:creationId xmlns:a16="http://schemas.microsoft.com/office/drawing/2014/main" id="{4BBF4B32-9004-4A12-8C39-5478EB9E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02018" y="2543099"/>
              <a:ext cx="547349" cy="547349"/>
            </a:xfrm>
            <a:prstGeom prst="rect">
              <a:avLst/>
            </a:prstGeom>
          </p:spPr>
        </p:pic>
        <p:pic>
          <p:nvPicPr>
            <p:cNvPr id="106" name="Graphic 105" descr="Bullseye with solid fill">
              <a:extLst>
                <a:ext uri="{FF2B5EF4-FFF2-40B4-BE49-F238E27FC236}">
                  <a16:creationId xmlns:a16="http://schemas.microsoft.com/office/drawing/2014/main" id="{9DB956B2-44F1-431C-8B8D-374827F2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70574" y="1261696"/>
              <a:ext cx="619323" cy="619323"/>
            </a:xfrm>
            <a:prstGeom prst="rect">
              <a:avLst/>
            </a:prstGeom>
          </p:spPr>
        </p:pic>
        <p:pic>
          <p:nvPicPr>
            <p:cNvPr id="12" name="Graphic 11" descr="Questions with solid fill">
              <a:extLst>
                <a:ext uri="{FF2B5EF4-FFF2-40B4-BE49-F238E27FC236}">
                  <a16:creationId xmlns:a16="http://schemas.microsoft.com/office/drawing/2014/main" id="{AF3A9C52-1923-4108-877D-54295C572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531306" y="2140578"/>
              <a:ext cx="520741" cy="520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46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>
            <a:spLocks noGrp="1"/>
          </p:cNvSpPr>
          <p:nvPr>
            <p:ph type="title"/>
          </p:nvPr>
        </p:nvSpPr>
        <p:spPr>
          <a:xfrm>
            <a:off x="2714550" y="232372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Data Description</a:t>
            </a:r>
            <a:endParaRPr sz="3000" dirty="0">
              <a:latin typeface="+mj-lt"/>
            </a:endParaRPr>
          </a:p>
        </p:txBody>
      </p:sp>
      <p:sp>
        <p:nvSpPr>
          <p:cNvPr id="525" name="Google Shape;525;p60"/>
          <p:cNvSpPr txBox="1">
            <a:spLocks noGrp="1"/>
          </p:cNvSpPr>
          <p:nvPr>
            <p:ph type="title" idx="2"/>
          </p:nvPr>
        </p:nvSpPr>
        <p:spPr>
          <a:xfrm>
            <a:off x="3963000" y="1265075"/>
            <a:ext cx="12180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03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/>
        </p:nvSpPr>
        <p:spPr>
          <a:xfrm>
            <a:off x="5987848" y="1199719"/>
            <a:ext cx="2723015" cy="7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8323 order transactions of televisions made by appliance retailers in Lebanon.</a:t>
            </a:r>
            <a:endParaRPr dirty="0">
              <a:solidFill>
                <a:schemeClr val="dk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1"/>
          <p:cNvSpPr txBox="1"/>
          <p:nvPr/>
        </p:nvSpPr>
        <p:spPr>
          <a:xfrm>
            <a:off x="2896556" y="1315306"/>
            <a:ext cx="2652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+mj-lt"/>
                <a:ea typeface="Montserrat"/>
                <a:cs typeface="Montserrat"/>
                <a:sym typeface="Montserrat"/>
              </a:rPr>
              <a:t>Lebanese wholesales company: </a:t>
            </a:r>
            <a:r>
              <a:rPr lang="en" sz="12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Linkers Group S.A.L.</a:t>
            </a:r>
            <a:endParaRPr sz="1200" dirty="0">
              <a:solidFill>
                <a:schemeClr val="dk2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F57963C-215F-4574-AD0C-B3EECF6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5554"/>
            <a:ext cx="8458200" cy="571500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+mj-lt"/>
              </a:rPr>
              <a:t>Dataset</a:t>
            </a:r>
            <a:endParaRPr lang="en-US" sz="1800" dirty="0">
              <a:latin typeface="+mj-lt"/>
            </a:endParaRP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AD2DE279-D788-42B0-892C-46A4EB3B8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8" b="16231"/>
          <a:stretch/>
        </p:blipFill>
        <p:spPr bwMode="auto">
          <a:xfrm>
            <a:off x="342900" y="1157026"/>
            <a:ext cx="2115264" cy="9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33;p61">
            <a:extLst>
              <a:ext uri="{FF2B5EF4-FFF2-40B4-BE49-F238E27FC236}">
                <a16:creationId xmlns:a16="http://schemas.microsoft.com/office/drawing/2014/main" id="{A18F6CD8-C41A-7A4F-A5A0-BE80C369CC4A}"/>
              </a:ext>
            </a:extLst>
          </p:cNvPr>
          <p:cNvSpPr txBox="1"/>
          <p:nvPr/>
        </p:nvSpPr>
        <p:spPr>
          <a:xfrm flipH="1">
            <a:off x="88106" y="2707206"/>
            <a:ext cx="82698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Casa					-      Pixel Density 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Month		  	   	-      Connectivity Options 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(2, 3, 4 ports)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TV Brand			   	-      Energy Efficiency 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(A, B, C, D, E)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TV Size </a:t>
            </a:r>
            <a:r>
              <a:rPr lang="en" sz="1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(inches)</a:t>
            </a: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	    	   	-      Response Time 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(4 </a:t>
            </a:r>
            <a:r>
              <a:rPr lang="en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ms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&amp; 10 </a:t>
            </a:r>
            <a:r>
              <a:rPr lang="en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ms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Resolution 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(HD, FHD, UHD)</a:t>
            </a: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	              	-      Unit Price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Refresh Rate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(60 Hz, 120 Hz)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	              	-      Total Quantity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Sound Quality 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(Basic, Enhanced, Premium)</a:t>
            </a:r>
            <a:endParaRPr sz="1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2339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>
            <a:spLocks noGrp="1"/>
          </p:cNvSpPr>
          <p:nvPr>
            <p:ph type="title"/>
          </p:nvPr>
        </p:nvSpPr>
        <p:spPr>
          <a:xfrm>
            <a:off x="2714550" y="232372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+mj-lt"/>
              </a:rPr>
              <a:t>Methodology</a:t>
            </a:r>
            <a:endParaRPr sz="3000">
              <a:latin typeface="+mj-lt"/>
            </a:endParaRPr>
          </a:p>
        </p:txBody>
      </p:sp>
      <p:sp>
        <p:nvSpPr>
          <p:cNvPr id="541" name="Google Shape;541;p62"/>
          <p:cNvSpPr txBox="1">
            <a:spLocks noGrp="1"/>
          </p:cNvSpPr>
          <p:nvPr>
            <p:ph type="title" idx="2"/>
          </p:nvPr>
        </p:nvSpPr>
        <p:spPr>
          <a:xfrm>
            <a:off x="3963000" y="1265075"/>
            <a:ext cx="12963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04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>
            <a:spLocks noGrp="1"/>
          </p:cNvSpPr>
          <p:nvPr>
            <p:ph type="subTitle" idx="1"/>
          </p:nvPr>
        </p:nvSpPr>
        <p:spPr>
          <a:xfrm>
            <a:off x="3508950" y="1720164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Regression Models</a:t>
            </a:r>
            <a:endParaRPr>
              <a:latin typeface="+mj-lt"/>
            </a:endParaRPr>
          </a:p>
        </p:txBody>
      </p:sp>
      <p:sp>
        <p:nvSpPr>
          <p:cNvPr id="547" name="Google Shape;547;p63"/>
          <p:cNvSpPr txBox="1">
            <a:spLocks noGrp="1"/>
          </p:cNvSpPr>
          <p:nvPr>
            <p:ph type="subTitle" idx="2"/>
          </p:nvPr>
        </p:nvSpPr>
        <p:spPr>
          <a:xfrm>
            <a:off x="3426875" y="2610325"/>
            <a:ext cx="22902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+mj-lt"/>
              </a:rPr>
              <a:t>"Examining how various factors contribute to sales volume to enhance forecast precision</a:t>
            </a:r>
          </a:p>
        </p:txBody>
      </p:sp>
      <p:sp>
        <p:nvSpPr>
          <p:cNvPr id="548" name="Google Shape;548;p63"/>
          <p:cNvSpPr txBox="1">
            <a:spLocks noGrp="1"/>
          </p:cNvSpPr>
          <p:nvPr>
            <p:ph type="subTitle" idx="3"/>
          </p:nvPr>
        </p:nvSpPr>
        <p:spPr>
          <a:xfrm>
            <a:off x="953050" y="1720164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Exploratory Data Analysis</a:t>
            </a:r>
            <a:endParaRPr>
              <a:latin typeface="+mj-lt"/>
            </a:endParaRPr>
          </a:p>
        </p:txBody>
      </p:sp>
      <p:sp>
        <p:nvSpPr>
          <p:cNvPr id="549" name="Google Shape;549;p63"/>
          <p:cNvSpPr txBox="1">
            <a:spLocks noGrp="1"/>
          </p:cNvSpPr>
          <p:nvPr>
            <p:ph type="subTitle" idx="4"/>
          </p:nvPr>
        </p:nvSpPr>
        <p:spPr>
          <a:xfrm>
            <a:off x="953050" y="2610334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+mj-lt"/>
              </a:rPr>
              <a:t>Analyzing the trends and patterns between the Total Quantity and the different factors</a:t>
            </a:r>
            <a:endParaRPr sz="1300">
              <a:latin typeface="+mj-lt"/>
            </a:endParaRPr>
          </a:p>
        </p:txBody>
      </p:sp>
      <p:sp>
        <p:nvSpPr>
          <p:cNvPr id="550" name="Google Shape;550;p63"/>
          <p:cNvSpPr txBox="1">
            <a:spLocks noGrp="1"/>
          </p:cNvSpPr>
          <p:nvPr>
            <p:ph type="subTitle" idx="5"/>
          </p:nvPr>
        </p:nvSpPr>
        <p:spPr>
          <a:xfrm>
            <a:off x="6064850" y="1720164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Regression Trees</a:t>
            </a:r>
            <a:endParaRPr>
              <a:latin typeface="+mj-lt"/>
            </a:endParaRPr>
          </a:p>
        </p:txBody>
      </p:sp>
      <p:sp>
        <p:nvSpPr>
          <p:cNvPr id="551" name="Google Shape;551;p63"/>
          <p:cNvSpPr txBox="1">
            <a:spLocks noGrp="1"/>
          </p:cNvSpPr>
          <p:nvPr>
            <p:ph type="subTitle" idx="6"/>
          </p:nvPr>
        </p:nvSpPr>
        <p:spPr>
          <a:xfrm>
            <a:off x="6064800" y="2610334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+mj-lt"/>
              </a:rPr>
              <a:t>Utilizing tree-based models to capture non-linear relationships and interactions between predictors for potential improvement in forecast accuracy</a:t>
            </a:r>
          </a:p>
        </p:txBody>
      </p:sp>
      <p:sp>
        <p:nvSpPr>
          <p:cNvPr id="552" name="Google Shape;552;p63"/>
          <p:cNvSpPr txBox="1">
            <a:spLocks noGrp="1"/>
          </p:cNvSpPr>
          <p:nvPr>
            <p:ph type="title"/>
          </p:nvPr>
        </p:nvSpPr>
        <p:spPr>
          <a:xfrm>
            <a:off x="2346300" y="743400"/>
            <a:ext cx="4451400" cy="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+mj-lt"/>
                <a:ea typeface="Montserrat"/>
                <a:cs typeface="Montserrat"/>
                <a:sym typeface="Montserrat"/>
              </a:rPr>
              <a:t>Setting the Total Quantity as our Target Variable</a:t>
            </a:r>
            <a:endParaRPr sz="1400"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2007</Words>
  <Application>Microsoft Macintosh PowerPoint</Application>
  <PresentationFormat>On-screen Show (16:9)</PresentationFormat>
  <Paragraphs>208</Paragraphs>
  <Slides>38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Crimson Text</vt:lpstr>
      <vt:lpstr>Arial Unicode MS</vt:lpstr>
      <vt:lpstr>맑은 고딕</vt:lpstr>
      <vt:lpstr>Mako</vt:lpstr>
      <vt:lpstr>ＭＳ Ｐゴシック</vt:lpstr>
      <vt:lpstr>Times New Roman</vt:lpstr>
      <vt:lpstr>Arial</vt:lpstr>
      <vt:lpstr>Vidaloka</vt:lpstr>
      <vt:lpstr>Söhne</vt:lpstr>
      <vt:lpstr>Open Sans SemiBold</vt:lpstr>
      <vt:lpstr>Merriweather Light</vt:lpstr>
      <vt:lpstr>Russo One</vt:lpstr>
      <vt:lpstr>Montserrat</vt:lpstr>
      <vt:lpstr>Lato</vt:lpstr>
      <vt:lpstr>Open Sans</vt:lpstr>
      <vt:lpstr>Josefin Sans</vt:lpstr>
      <vt:lpstr>Minimalist Business Slides XL by Slidesgo</vt:lpstr>
      <vt:lpstr>think-cell Slide</vt:lpstr>
      <vt:lpstr>Predictive Modeling of TV Sales</vt:lpstr>
      <vt:lpstr>Introduction &amp; Literature Review</vt:lpstr>
      <vt:lpstr>PowerPoint Presentation</vt:lpstr>
      <vt:lpstr>Problem Description</vt:lpstr>
      <vt:lpstr>Key Challenges in Inventory Forecasting for TV Wholesalers</vt:lpstr>
      <vt:lpstr>Data Description</vt:lpstr>
      <vt:lpstr>Dataset</vt:lpstr>
      <vt:lpstr>Methodology</vt:lpstr>
      <vt:lpstr>Setting the Total Quantity as our Target Variable</vt:lpstr>
      <vt:lpstr>Results Exploratory Data Analysis Regression Models Regression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1</vt:lpstr>
      <vt:lpstr>Model 2</vt:lpstr>
      <vt:lpstr>Model 3</vt:lpstr>
      <vt:lpstr>Model 4</vt:lpstr>
      <vt:lpstr>Interaction</vt:lpstr>
      <vt:lpstr>Model Comparison</vt:lpstr>
      <vt:lpstr>PowerPoint Presentation</vt:lpstr>
      <vt:lpstr>Tree 1</vt:lpstr>
      <vt:lpstr>Tree 1.1</vt:lpstr>
      <vt:lpstr>Tree 2</vt:lpstr>
      <vt:lpstr>Tree 2</vt:lpstr>
      <vt:lpstr>Tree 2.1</vt:lpstr>
      <vt:lpstr>Tree 2.1</vt:lpstr>
      <vt:lpstr>Comparing the Trees:</vt:lpstr>
      <vt:lpstr>Conclusion &amp; Recommendations</vt:lpstr>
      <vt:lpstr>Regression Models</vt:lpstr>
      <vt:lpstr>Regression Trees</vt:lpstr>
      <vt:lpstr>References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TV Sales</dc:title>
  <dc:creator>Christ Naim</dc:creator>
  <cp:lastModifiedBy>Microsoft Office User</cp:lastModifiedBy>
  <cp:revision>45</cp:revision>
  <dcterms:modified xsi:type="dcterms:W3CDTF">2023-12-04T12:20:32Z</dcterms:modified>
</cp:coreProperties>
</file>