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AC5044"/>
    <a:srgbClr val="B65548"/>
    <a:srgbClr val="96473C"/>
    <a:srgbClr val="CC0066"/>
    <a:srgbClr val="333399"/>
    <a:srgbClr val="000099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3399"/>
                </a:solidFill>
                <a:latin typeface="Tahoma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lIns="0" rIns="0"/>
          <a:lstStyle>
            <a:lvl1pPr marL="0" indent="0" algn="ctr">
              <a:buFontTx/>
              <a:buNone/>
              <a:defRPr>
                <a:solidFill>
                  <a:srgbClr val="993366"/>
                </a:solidFill>
                <a:latin typeface="Century Gothic" pitchFamily="34" charset="0"/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7050" y="623887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7213" y="6248400"/>
            <a:ext cx="5340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/>
            </a:lvl1pPr>
          </a:lstStyle>
          <a:p>
            <a:r>
              <a:rPr lang="en-US"/>
              <a:t>Copyright</a:t>
            </a:r>
            <a:r>
              <a:rPr lang="ru-RU"/>
              <a:t>©</a:t>
            </a:r>
            <a:r>
              <a:rPr lang="en-US"/>
              <a:t> 2008</a:t>
            </a:r>
            <a:r>
              <a:rPr lang="ru-RU"/>
              <a:t>г. И.В.Селявская, ст.преп</a:t>
            </a:r>
            <a:r>
              <a:rPr lang="en-US"/>
              <a:t>.</a:t>
            </a:r>
            <a:r>
              <a:rPr lang="ru-RU"/>
              <a:t> кафедры ИТЭУ МФУ</a:t>
            </a:r>
            <a:r>
              <a:rPr lang="en-US"/>
              <a:t/>
            </a:r>
            <a:br>
              <a:rPr lang="en-US"/>
            </a:br>
            <a:r>
              <a:rPr lang="en-US"/>
              <a:t>All rights reserved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852DA2-1DCF-4AAE-9618-8A3ACCC327C0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4103" name="Rectangle 7" descr="начертания"/>
          <p:cNvSpPr>
            <a:spLocks noChangeArrowheads="1"/>
          </p:cNvSpPr>
          <p:nvPr/>
        </p:nvSpPr>
        <p:spPr bwMode="auto">
          <a:xfrm>
            <a:off x="0" y="0"/>
            <a:ext cx="663575" cy="68580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987425" y="0"/>
            <a:ext cx="6319838" cy="412750"/>
            <a:chOff x="1779" y="296"/>
            <a:chExt cx="3981" cy="260"/>
          </a:xfrm>
        </p:grpSpPr>
        <p:sp>
          <p:nvSpPr>
            <p:cNvPr id="4105" name="AutoShape 9"/>
            <p:cNvSpPr>
              <a:spLocks noChangeArrowheads="1"/>
            </p:cNvSpPr>
            <p:nvPr userDrawn="1"/>
          </p:nvSpPr>
          <p:spPr bwMode="auto">
            <a:xfrm>
              <a:off x="1779" y="367"/>
              <a:ext cx="1551" cy="17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7D7F5"/>
                </a:gs>
                <a:gs pos="100000">
                  <a:srgbClr val="FFEEDD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 i="0"/>
            </a:p>
          </p:txBody>
        </p:sp>
        <p:sp>
          <p:nvSpPr>
            <p:cNvPr id="4106" name="AutoShape 10"/>
            <p:cNvSpPr>
              <a:spLocks noChangeArrowheads="1"/>
            </p:cNvSpPr>
            <p:nvPr userDrawn="1"/>
          </p:nvSpPr>
          <p:spPr bwMode="auto">
            <a:xfrm>
              <a:off x="3122" y="296"/>
              <a:ext cx="1551" cy="17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7D7F5"/>
                </a:gs>
                <a:gs pos="100000">
                  <a:srgbClr val="FFEEDD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 i="0"/>
            </a:p>
          </p:txBody>
        </p:sp>
        <p:sp>
          <p:nvSpPr>
            <p:cNvPr id="4107" name="AutoShape 11"/>
            <p:cNvSpPr>
              <a:spLocks noChangeArrowheads="1"/>
            </p:cNvSpPr>
            <p:nvPr userDrawn="1"/>
          </p:nvSpPr>
          <p:spPr bwMode="auto">
            <a:xfrm>
              <a:off x="4209" y="380"/>
              <a:ext cx="1551" cy="17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7D7F5"/>
                </a:gs>
                <a:gs pos="100000">
                  <a:srgbClr val="FFEEDD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 i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A006E4-F3E9-4B73-8606-E8FA907DA8D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819310-B8CC-40F5-B91C-6FE79740704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66655-22C2-4A9A-A1AF-DC508F8BCC7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50512B-ECE6-4E63-A602-D51D7126ADE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546C31-5D68-4F53-B8DC-CD220031CEE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ECFE26-7E3A-468A-941E-07F2645311F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38364A-1EED-4ED7-B259-6FBF3C0459C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218E1F-A3A9-4E10-8F87-86540F1C276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DD6002-4386-4497-ACC2-59211F6DFC2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492B10-8D57-4A33-8C7D-2F669A5DB86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2393903" algn="ctr" rotWithShape="0">
              <a:srgbClr val="EABCB8"/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1188" y="62880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2CB51CAE-8589-4CAE-8039-5BF2EEE0BA6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3077" name="Rectangle 5" descr="начертания"/>
          <p:cNvSpPr>
            <a:spLocks noChangeArrowheads="1"/>
          </p:cNvSpPr>
          <p:nvPr/>
        </p:nvSpPr>
        <p:spPr bwMode="auto">
          <a:xfrm>
            <a:off x="0" y="0"/>
            <a:ext cx="663575" cy="6858000"/>
          </a:xfrm>
          <a:prstGeom prst="rect">
            <a:avLst/>
          </a:prstGeom>
          <a:blipFill dpi="0" rotWithShape="0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573088" y="0"/>
            <a:ext cx="7542212" cy="268288"/>
            <a:chOff x="223" y="0"/>
            <a:chExt cx="4751" cy="169"/>
          </a:xfrm>
        </p:grpSpPr>
        <p:sp>
          <p:nvSpPr>
            <p:cNvPr id="3079" name="AutoShape 7"/>
            <p:cNvSpPr>
              <a:spLocks noChangeArrowheads="1"/>
            </p:cNvSpPr>
            <p:nvPr userDrawn="1"/>
          </p:nvSpPr>
          <p:spPr bwMode="auto">
            <a:xfrm>
              <a:off x="223" y="10"/>
              <a:ext cx="1270" cy="15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FCFF3"/>
                </a:gs>
                <a:gs pos="50000">
                  <a:srgbClr val="FFEAD5"/>
                </a:gs>
                <a:gs pos="100000">
                  <a:srgbClr val="CFCFF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 i="0"/>
            </a:p>
          </p:txBody>
        </p:sp>
        <p:sp>
          <p:nvSpPr>
            <p:cNvPr id="3080" name="AutoShape 8"/>
            <p:cNvSpPr>
              <a:spLocks noChangeArrowheads="1"/>
            </p:cNvSpPr>
            <p:nvPr userDrawn="1"/>
          </p:nvSpPr>
          <p:spPr bwMode="auto">
            <a:xfrm>
              <a:off x="1308" y="0"/>
              <a:ext cx="1270" cy="15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FCFF3"/>
                </a:gs>
                <a:gs pos="50000">
                  <a:srgbClr val="FFEAD5"/>
                </a:gs>
                <a:gs pos="100000">
                  <a:srgbClr val="CFCFF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 i="0"/>
            </a:p>
          </p:txBody>
        </p:sp>
        <p:sp>
          <p:nvSpPr>
            <p:cNvPr id="3081" name="AutoShape 9"/>
            <p:cNvSpPr>
              <a:spLocks noChangeArrowheads="1"/>
            </p:cNvSpPr>
            <p:nvPr userDrawn="1"/>
          </p:nvSpPr>
          <p:spPr bwMode="auto">
            <a:xfrm>
              <a:off x="2480" y="15"/>
              <a:ext cx="1270" cy="15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FCFF3"/>
                </a:gs>
                <a:gs pos="50000">
                  <a:srgbClr val="FFEAD5"/>
                </a:gs>
                <a:gs pos="100000">
                  <a:srgbClr val="CFCFF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 i="0"/>
            </a:p>
          </p:txBody>
        </p:sp>
        <p:sp>
          <p:nvSpPr>
            <p:cNvPr id="3082" name="AutoShape 10"/>
            <p:cNvSpPr>
              <a:spLocks noChangeArrowheads="1"/>
            </p:cNvSpPr>
            <p:nvPr userDrawn="1"/>
          </p:nvSpPr>
          <p:spPr bwMode="auto">
            <a:xfrm>
              <a:off x="3704" y="5"/>
              <a:ext cx="1270" cy="15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FCFF3"/>
                </a:gs>
                <a:gs pos="50000">
                  <a:srgbClr val="FFEAD5"/>
                </a:gs>
                <a:gs pos="100000">
                  <a:srgbClr val="CFCFF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ru-RU" i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620982"/>
            <a:ext cx="7924800" cy="4170218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sz="6000" dirty="0"/>
              <a:t>Общая классификация СЭД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6868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A5002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800" b="1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VIII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Системы управления выводом информации</a:t>
            </a:r>
            <a:b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Output Management Systems - OMS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endParaRPr lang="ru-RU" i="0" u="sng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1012825"/>
            <a:ext cx="293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u="sng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Предназначены: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308350" y="1255713"/>
            <a:ext cx="559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для генерации выходных документов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17625" y="1716088"/>
            <a:ext cx="7034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i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Поскольку многие пользователи работают в разных программных средах, есть необходимость </a:t>
            </a:r>
            <a:br>
              <a:rPr lang="ru-RU" sz="2000" i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</a:br>
            <a:r>
              <a:rPr lang="ru-RU" sz="2000" i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в </a:t>
            </a:r>
            <a:r>
              <a:rPr lang="ru-RU" sz="2000" i="0" u="sng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создании отчетов в электронном виде</a:t>
            </a:r>
            <a:r>
              <a:rPr lang="ru-RU" sz="2000" i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.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211263" y="2724150"/>
            <a:ext cx="703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i="0" u="sng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Главная причина популярности этих систем -</a:t>
            </a:r>
            <a:r>
              <a:rPr lang="ru-RU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66688" y="4298950"/>
            <a:ext cx="47926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ru-RU" sz="2000" i="0">
                <a:solidFill>
                  <a:srgbClr val="993366"/>
                </a:solidFill>
                <a:latin typeface="Bookman Old Style" pitchFamily="18" charset="0"/>
              </a:rPr>
              <a:t>+ Возможность архивирования</a:t>
            </a:r>
            <a:br>
              <a:rPr lang="ru-RU" sz="2000" i="0">
                <a:solidFill>
                  <a:srgbClr val="993366"/>
                </a:solidFill>
                <a:latin typeface="Bookman Old Style" pitchFamily="18" charset="0"/>
              </a:rPr>
            </a:br>
            <a:r>
              <a:rPr lang="ru-RU" sz="2000" i="0">
                <a:solidFill>
                  <a:srgbClr val="993366"/>
                </a:solidFill>
                <a:latin typeface="Bookman Old Style" pitchFamily="18" charset="0"/>
              </a:rPr>
              <a:t>   и долговременного хранения выходных отчетов и документов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667250" y="5492750"/>
            <a:ext cx="869950" cy="0"/>
          </a:xfrm>
          <a:prstGeom prst="line">
            <a:avLst/>
          </a:prstGeom>
          <a:noFill/>
          <a:ln w="57150" cmpd="thickThin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5848350" y="4402138"/>
            <a:ext cx="3190875" cy="1927225"/>
            <a:chOff x="3539" y="2332"/>
            <a:chExt cx="2010" cy="1214"/>
          </a:xfrm>
        </p:grpSpPr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3539" y="2332"/>
              <a:ext cx="2010" cy="1214"/>
            </a:xfrm>
            <a:prstGeom prst="rect">
              <a:avLst/>
            </a:prstGeom>
            <a:noFill/>
            <a:ln w="9525">
              <a:solidFill>
                <a:srgbClr val="96473C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Поэтому часто их классифицируют, как </a:t>
              </a:r>
              <a:r>
                <a:rPr lang="en-US" b="1" u="sng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IDARS</a:t>
              </a:r>
              <a:r>
                <a:rPr lang="ru-RU" u="sng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ru-RU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 </a:t>
              </a:r>
              <a:r>
                <a:rPr lang="en-US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Integrated Document Archive and Retrieval Systems</a:t>
              </a:r>
              <a:endParaRPr lang="ru-RU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3555" y="2343"/>
              <a:ext cx="1973" cy="1185"/>
            </a:xfrm>
            <a:prstGeom prst="rect">
              <a:avLst/>
            </a:prstGeom>
            <a:noFill/>
            <a:ln w="9525">
              <a:solidFill>
                <a:srgbClr val="96473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04838" y="3195638"/>
            <a:ext cx="82057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i="0">
                <a:solidFill>
                  <a:srgbClr val="B65548"/>
                </a:solidFill>
                <a:latin typeface="Georgia" pitchFamily="18" charset="0"/>
              </a:rPr>
              <a:t>генерация документов и отчетов в информационных системах предприятий и организаций, построенных</a:t>
            </a:r>
            <a:br>
              <a:rPr lang="ru-RU" i="0">
                <a:solidFill>
                  <a:srgbClr val="B65548"/>
                </a:solidFill>
                <a:latin typeface="Georgia" pitchFamily="18" charset="0"/>
              </a:rPr>
            </a:br>
            <a:r>
              <a:rPr lang="ru-RU" i="0">
                <a:solidFill>
                  <a:srgbClr val="B65548"/>
                </a:solidFill>
                <a:latin typeface="Georgia" pitchFamily="18" charset="0"/>
              </a:rPr>
              <a:t>с использованием </a:t>
            </a:r>
            <a:r>
              <a:rPr lang="en-US" i="0">
                <a:solidFill>
                  <a:srgbClr val="B65548"/>
                </a:solidFill>
                <a:latin typeface="Georgia" pitchFamily="18" charset="0"/>
              </a:rPr>
              <a:t>ERP-</a:t>
            </a:r>
            <a:r>
              <a:rPr lang="ru-RU" i="0">
                <a:solidFill>
                  <a:srgbClr val="B65548"/>
                </a:solidFill>
                <a:latin typeface="Georgia" pitchFamily="18" charset="0"/>
              </a:rPr>
              <a:t>систем.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95263" y="5529263"/>
            <a:ext cx="6261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993366"/>
            </a:outerShdw>
          </a:effectLst>
        </p:spPr>
        <p:txBody>
          <a:bodyPr lIns="0" r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ru-RU" sz="2000" i="0">
                <a:solidFill>
                  <a:srgbClr val="993366"/>
                </a:solidFill>
                <a:latin typeface="Bookman Old Style" pitchFamily="18" charset="0"/>
              </a:rPr>
              <a:t>+ Интеграция с программными пакетами сканирования документов и изображений, взаимодействие с корпоративными системами.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958850" y="5538788"/>
            <a:ext cx="3014663" cy="0"/>
          </a:xfrm>
          <a:prstGeom prst="line">
            <a:avLst/>
          </a:prstGeom>
          <a:noFill/>
          <a:ln w="12700">
            <a:solidFill>
              <a:srgbClr val="993366"/>
            </a:solidFill>
            <a:round/>
            <a:headEnd/>
            <a:tailEnd/>
          </a:ln>
          <a:effectLst>
            <a:outerShdw dist="192186" dir="455679" algn="ctr" rotWithShape="0">
              <a:srgbClr val="993366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8448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40725" y="6551613"/>
            <a:ext cx="474663" cy="228600"/>
          </a:xfrm>
          <a:prstGeom prst="actionButtonForwardNext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49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38950" y="6550025"/>
            <a:ext cx="474663" cy="230188"/>
          </a:xfrm>
          <a:prstGeom prst="actionButtonBackPrevious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6" grpId="0" autoUpdateAnimBg="0"/>
      <p:bldP spid="18437" grpId="0" autoUpdateAnimBg="0"/>
      <p:bldP spid="18438" grpId="0" autoUpdateAnimBg="0"/>
      <p:bldP spid="18439" grpId="0" autoUpdateAnimBg="0"/>
      <p:bldP spid="18440" grpId="0" autoUpdateAnimBg="0"/>
      <p:bldP spid="18441" grpId="0" animBg="1"/>
      <p:bldP spid="18445" grpId="0" autoUpdateAnimBg="0"/>
      <p:bldP spid="184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8243" y="1516929"/>
            <a:ext cx="7772400" cy="1801812"/>
          </a:xfrm>
        </p:spPr>
        <p:txBody>
          <a:bodyPr/>
          <a:lstStyle/>
          <a:p>
            <a:r>
              <a:rPr lang="ru-RU" sz="8800" dirty="0">
                <a:latin typeface="Bookman Old Style" pitchFamily="18" charset="0"/>
              </a:rPr>
              <a:t>Тема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7188" y="3578225"/>
            <a:ext cx="6400800" cy="1752600"/>
          </a:xfrm>
          <a:effectLst>
            <a:outerShdw dist="35921" dir="2700000" algn="ctr" rotWithShape="0">
              <a:srgbClr val="6600CC"/>
            </a:outerShdw>
          </a:effectLst>
        </p:spPr>
        <p:txBody>
          <a:bodyPr/>
          <a:lstStyle/>
          <a:p>
            <a:r>
              <a:rPr lang="ru-RU" sz="6600" i="1" dirty="0">
                <a:latin typeface="Georgia" pitchFamily="18" charset="0"/>
              </a:rPr>
              <a:t>закончена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A5002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0">
                <a:solidFill>
                  <a:srgbClr val="000099"/>
                </a:solidFill>
                <a:latin typeface="Century Gothic" pitchFamily="34" charset="0"/>
              </a:rPr>
              <a:t>По мнению аналитиков </a:t>
            </a:r>
            <a:r>
              <a:rPr lang="en-US" sz="2000" i="0">
                <a:solidFill>
                  <a:srgbClr val="000099"/>
                </a:solidFill>
                <a:latin typeface="Century Gothic" pitchFamily="34" charset="0"/>
              </a:rPr>
              <a:t>IDC</a:t>
            </a:r>
            <a:endParaRPr lang="ru-RU" sz="2000" i="0">
              <a:solidFill>
                <a:srgbClr val="000099"/>
              </a:solidFill>
              <a:latin typeface="Century Gothic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8153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accent2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ru-RU" sz="2800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В настоящее время существуют следующие </a:t>
            </a:r>
            <a:r>
              <a:rPr lang="ru-RU" sz="3200" b="1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основные типы СЭД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62000" y="1646238"/>
            <a:ext cx="8229600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A5002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Класс СЭД, ориентированных на бизнес-процессы</a:t>
            </a:r>
            <a:b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</a:t>
            </a:r>
            <a:r>
              <a:rPr lang="en-US" i="0" u="sng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business-process EDMS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– Electronic Document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		   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Management Systems</a:t>
            </a:r>
            <a:endParaRPr lang="ru-RU" i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66800" y="2911475"/>
            <a:ext cx="723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777777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Они обеспечивают полный жизненный цикл работы с документами, например: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371600" y="3771900"/>
            <a:ext cx="7391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работу с образами (графикой),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управление записями и потоками работ,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управление содержимым (документов) разного типа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85800" y="5229225"/>
            <a:ext cx="8305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rgbClr val="B6554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Подобные системы обеспечивают до 80% функциональности систем управления производственной информацией – такой, как конструкторско-технологическая документация </a:t>
            </a:r>
            <a:br>
              <a:rPr lang="ru-RU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PDMS – Product Data Management Systems</a:t>
            </a:r>
            <a:r>
              <a:rPr lang="ru-RU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51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40725" y="6494463"/>
            <a:ext cx="474663" cy="228600"/>
          </a:xfrm>
          <a:prstGeom prst="actionButtonForwardNext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1375" y="6492875"/>
            <a:ext cx="474663" cy="230188"/>
          </a:xfrm>
          <a:prstGeom prst="actionButtonBackPrevious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  <p:bldP spid="5126" grpId="0" autoUpdateAnimBg="0"/>
      <p:bldP spid="5127" grpId="0" autoUpdateAnimBg="0"/>
      <p:bldP spid="5128" grpId="0" build="p" autoUpdateAnimBg="0"/>
      <p:bldP spid="512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152400"/>
            <a:ext cx="800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rgbClr val="99330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i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Например, компании </a:t>
            </a:r>
            <a:r>
              <a:rPr lang="en-US" i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Documentum </a:t>
            </a:r>
            <a:r>
              <a:rPr lang="ru-RU" i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</a:t>
            </a:r>
            <a:r>
              <a:rPr lang="en-US" i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FileNet </a:t>
            </a:r>
            <a:r>
              <a:rPr lang="ru-RU" i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ru-RU" i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i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в системах этого класса реализовали функции: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00200" y="1028700"/>
            <a:ext cx="65532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ru-RU">
                <a:solidFill>
                  <a:srgbClr val="000099"/>
                </a:solidFill>
              </a:rPr>
              <a:t>управление шаблонами документов,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ru-RU">
                <a:solidFill>
                  <a:srgbClr val="000099"/>
                </a:solidFill>
              </a:rPr>
              <a:t>управление динамическими презентациями,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ru-RU">
                <a:solidFill>
                  <a:srgbClr val="000099"/>
                </a:solidFill>
              </a:rPr>
              <a:t>публикация </a:t>
            </a:r>
            <a:r>
              <a:rPr lang="en-US">
                <a:solidFill>
                  <a:srgbClr val="000099"/>
                </a:solidFill>
              </a:rPr>
              <a:t>Web-</a:t>
            </a:r>
            <a:r>
              <a:rPr lang="ru-RU">
                <a:solidFill>
                  <a:srgbClr val="000099"/>
                </a:solidFill>
              </a:rPr>
              <a:t>содержимого</a:t>
            </a:r>
          </a:p>
        </p:txBody>
      </p:sp>
      <p:graphicFrame>
        <p:nvGraphicFramePr>
          <p:cNvPr id="10290" name="Group 50"/>
          <p:cNvGraphicFramePr>
            <a:graphicFrameLocks noGrp="1"/>
          </p:cNvGraphicFramePr>
          <p:nvPr/>
        </p:nvGraphicFramePr>
        <p:xfrm>
          <a:off x="2143125" y="2390775"/>
          <a:ext cx="5105400" cy="2486026"/>
        </p:xfrm>
        <a:graphic>
          <a:graphicData uri="http://schemas.openxmlformats.org/drawingml/2006/table">
            <a:tbl>
              <a:tblPr/>
              <a:tblGrid>
                <a:gridCol w="2590800"/>
                <a:gridCol w="25146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Компания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ahoma" charset="0"/>
                        </a:rPr>
                        <a:t>СЭД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entury" pitchFamily="18" charset="0"/>
                        </a:rPr>
                        <a:t>Documentum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entury" pitchFamily="18" charset="0"/>
                        </a:rPr>
                        <a:t>Documentum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entury" pitchFamily="18" charset="0"/>
                        </a:rPr>
                        <a:t>FileNet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entury" pitchFamily="18" charset="0"/>
                        </a:rPr>
                        <a:t>Panagon, Watermark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entury" pitchFamily="18" charset="0"/>
                        </a:rPr>
                        <a:t>Hummingbird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entury" pitchFamily="18" charset="0"/>
                        </a:rPr>
                        <a:t>PC DOCS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0" y="24257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933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i="0">
                <a:solidFill>
                  <a:srgbClr val="CC6600"/>
                </a:solidFill>
                <a:latin typeface="Bookman Old Style" pitchFamily="18" charset="0"/>
              </a:rPr>
              <a:t>ПРИМЕРЫ: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1524000" y="4924425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i="0">
                <a:solidFill>
                  <a:srgbClr val="A50021"/>
                </a:solidFill>
                <a:latin typeface="Tahoma" charset="0"/>
              </a:rPr>
              <a:t>Каждая система сильна в своей области: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0" y="5413375"/>
            <a:ext cx="40592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933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Системы компаний</a:t>
            </a:r>
            <a:r>
              <a:rPr lang="ru-RU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iManage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Open Text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 – в управлении офисными документами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4170363" y="5387975"/>
            <a:ext cx="4973637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93300"/>
            </a:outerShdw>
          </a:effectLst>
        </p:spPr>
        <p:txBody>
          <a:bodyPr lIns="0" t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Системы компаний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TowerTechnology, FileNet, IBM 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 – в управлении изображениями изделий </a:t>
            </a:r>
            <a:b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большого объема</a:t>
            </a:r>
          </a:p>
        </p:txBody>
      </p:sp>
      <p:sp>
        <p:nvSpPr>
          <p:cNvPr id="10291" name="AutoShape 5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572000" y="6589713"/>
            <a:ext cx="474663" cy="228600"/>
          </a:xfrm>
          <a:prstGeom prst="actionButtonForwardNext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92" name="AutoShape 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757613" y="6588125"/>
            <a:ext cx="474662" cy="230188"/>
          </a:xfrm>
          <a:prstGeom prst="actionButtonBackPrevious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build="p" autoUpdateAnimBg="0"/>
      <p:bldP spid="10273" grpId="0" autoUpdateAnimBg="0"/>
      <p:bldP spid="10283" grpId="0" autoUpdateAnimBg="0"/>
      <p:bldP spid="10284" grpId="0" autoUpdateAnimBg="0"/>
      <p:bldP spid="102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A5002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Класс корпоративных СЭД 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(Enterprise-Centric EDM)</a:t>
            </a:r>
            <a:endParaRPr lang="ru-RU" i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610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folHlink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Системы этого типа обеспечивают корпоративную инфраструктуру, доступную всем корпоративным пользователям, для создания документов, </a:t>
            </a:r>
            <a:b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коллективной работы над ними и публикации.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62000" y="2470150"/>
            <a:ext cx="8001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folHlink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Базовые функции корпоративных СЭД </a:t>
            </a:r>
            <a:r>
              <a:rPr lang="ru-RU" i="0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аналогичны</a:t>
            </a:r>
            <a:r>
              <a:rPr lang="ru-RU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ru-RU" i="0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функциям</a:t>
            </a:r>
            <a:r>
              <a:rPr lang="ru-RU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i="0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EDM-</a:t>
            </a:r>
            <a:r>
              <a:rPr lang="ru-RU" i="0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систем</a:t>
            </a:r>
            <a: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b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Они внедряются как общекорпоративные технологии.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362200" y="37338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" pitchFamily="18" charset="0"/>
              </a:rPr>
              <a:t>Системы и их производители :</a:t>
            </a:r>
          </a:p>
        </p:txBody>
      </p:sp>
      <p:graphicFrame>
        <p:nvGraphicFramePr>
          <p:cNvPr id="12325" name="Group 37"/>
          <p:cNvGraphicFramePr>
            <a:graphicFrameLocks noGrp="1"/>
          </p:cNvGraphicFramePr>
          <p:nvPr/>
        </p:nvGraphicFramePr>
        <p:xfrm>
          <a:off x="2133600" y="4237038"/>
          <a:ext cx="5410200" cy="2392363"/>
        </p:xfrm>
        <a:graphic>
          <a:graphicData uri="http://schemas.openxmlformats.org/drawingml/2006/table">
            <a:tbl>
              <a:tblPr/>
              <a:tblGrid>
                <a:gridCol w="2554288"/>
                <a:gridCol w="2855912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charset="0"/>
                        </a:rPr>
                        <a:t>Компания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ahoma" charset="0"/>
                        </a:rPr>
                        <a:t>СЭД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entury" pitchFamily="18" charset="0"/>
                        </a:rPr>
                        <a:t>Lotus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Century" pitchFamily="18" charset="0"/>
                        </a:rPr>
                        <a:t>Domino.Doc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entury" pitchFamily="18" charset="0"/>
                        </a:rPr>
                        <a:t>Novell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Century" pitchFamily="18" charset="0"/>
                        </a:rPr>
                        <a:t>Novell GroupWise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entury" pitchFamily="18" charset="0"/>
                        </a:rPr>
                        <a:t>Open Text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Century" pitchFamily="18" charset="0"/>
                        </a:rPr>
                        <a:t>Live Link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entury" pitchFamily="18" charset="0"/>
                        </a:rPr>
                        <a:t>Oracle, KeyFile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Century" pitchFamily="18" charset="0"/>
                        </a:rPr>
                        <a:t>Context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6" name="AutoShape 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40725" y="6494463"/>
            <a:ext cx="474663" cy="228600"/>
          </a:xfrm>
          <a:prstGeom prst="actionButtonForwardNext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327" name="AutoShape 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1375" y="6492875"/>
            <a:ext cx="474663" cy="230188"/>
          </a:xfrm>
          <a:prstGeom prst="actionButtonBackPrevious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3" grpId="0" autoUpdateAnimBg="0"/>
      <p:bldP spid="1229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8229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A5002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800" b="1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III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Системы управления содержимым 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		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Content Management Systems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12192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Особенность таких систем: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762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ru-RU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доступность информации не в виде документов, </a:t>
            </a:r>
            <a:br>
              <a:rPr lang="ru-RU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</a:br>
            <a:r>
              <a:rPr lang="ru-RU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а в виде объектов меньшего размера.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676400" y="2530475"/>
            <a:ext cx="678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i="0">
                <a:solidFill>
                  <a:srgbClr val="000099"/>
                </a:solidFill>
                <a:latin typeface="Tahoma" charset="0"/>
              </a:rPr>
              <a:t>Это облегчает процесс обмена информацией между приложениями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524000" y="34290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i="0" u="sng"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Системы этого типа обеспечивают: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752600" y="3886200"/>
            <a:ext cx="54102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ru-RU">
                <a:solidFill>
                  <a:srgbClr val="993366"/>
                </a:solidFill>
              </a:rPr>
              <a:t>создание содержимого документов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ru-RU">
                <a:solidFill>
                  <a:srgbClr val="993366"/>
                </a:solidFill>
              </a:rPr>
              <a:t>доступ и управление содержимым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ru-RU">
                <a:solidFill>
                  <a:srgbClr val="993366"/>
                </a:solidFill>
              </a:rPr>
              <a:t>доставку содержимого</a:t>
            </a:r>
          </a:p>
        </p:txBody>
      </p:sp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228600" y="2438400"/>
            <a:ext cx="1295400" cy="1981200"/>
            <a:chOff x="144" y="1536"/>
            <a:chExt cx="816" cy="1248"/>
          </a:xfrm>
        </p:grpSpPr>
        <p:grpSp>
          <p:nvGrpSpPr>
            <p:cNvPr id="13329" name="Group 17"/>
            <p:cNvGrpSpPr>
              <a:grpSpLocks/>
            </p:cNvGrpSpPr>
            <p:nvPr/>
          </p:nvGrpSpPr>
          <p:grpSpPr bwMode="auto">
            <a:xfrm>
              <a:off x="528" y="1680"/>
              <a:ext cx="384" cy="192"/>
              <a:chOff x="624" y="2880"/>
              <a:chExt cx="384" cy="192"/>
            </a:xfrm>
          </p:grpSpPr>
          <p:sp>
            <p:nvSpPr>
              <p:cNvPr id="13324" name="Line 12"/>
              <p:cNvSpPr>
                <a:spLocks noChangeShapeType="1"/>
              </p:cNvSpPr>
              <p:nvPr/>
            </p:nvSpPr>
            <p:spPr bwMode="auto">
              <a:xfrm>
                <a:off x="624" y="288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25" name="Line 13"/>
              <p:cNvSpPr>
                <a:spLocks noChangeShapeType="1"/>
              </p:cNvSpPr>
              <p:nvPr/>
            </p:nvSpPr>
            <p:spPr bwMode="auto">
              <a:xfrm>
                <a:off x="624" y="29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26" name="Line 14"/>
              <p:cNvSpPr>
                <a:spLocks noChangeShapeType="1"/>
              </p:cNvSpPr>
              <p:nvPr/>
            </p:nvSpPr>
            <p:spPr bwMode="auto">
              <a:xfrm>
                <a:off x="624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27" name="Line 15"/>
              <p:cNvSpPr>
                <a:spLocks noChangeShapeType="1"/>
              </p:cNvSpPr>
              <p:nvPr/>
            </p:nvSpPr>
            <p:spPr bwMode="auto">
              <a:xfrm>
                <a:off x="624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28" name="Line 16"/>
              <p:cNvSpPr>
                <a:spLocks noChangeShapeType="1"/>
              </p:cNvSpPr>
              <p:nvPr/>
            </p:nvSpPr>
            <p:spPr bwMode="auto">
              <a:xfrm>
                <a:off x="624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>
              <a:off x="288" y="1968"/>
              <a:ext cx="576" cy="192"/>
              <a:chOff x="624" y="2880"/>
              <a:chExt cx="384" cy="192"/>
            </a:xfrm>
          </p:grpSpPr>
          <p:sp>
            <p:nvSpPr>
              <p:cNvPr id="13334" name="Line 22"/>
              <p:cNvSpPr>
                <a:spLocks noChangeShapeType="1"/>
              </p:cNvSpPr>
              <p:nvPr/>
            </p:nvSpPr>
            <p:spPr bwMode="auto">
              <a:xfrm>
                <a:off x="624" y="288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35" name="Line 23"/>
              <p:cNvSpPr>
                <a:spLocks noChangeShapeType="1"/>
              </p:cNvSpPr>
              <p:nvPr/>
            </p:nvSpPr>
            <p:spPr bwMode="auto">
              <a:xfrm>
                <a:off x="624" y="29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36" name="Line 24"/>
              <p:cNvSpPr>
                <a:spLocks noChangeShapeType="1"/>
              </p:cNvSpPr>
              <p:nvPr/>
            </p:nvSpPr>
            <p:spPr bwMode="auto">
              <a:xfrm>
                <a:off x="624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37" name="Line 25"/>
              <p:cNvSpPr>
                <a:spLocks noChangeShapeType="1"/>
              </p:cNvSpPr>
              <p:nvPr/>
            </p:nvSpPr>
            <p:spPr bwMode="auto">
              <a:xfrm>
                <a:off x="624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38" name="Line 26"/>
              <p:cNvSpPr>
                <a:spLocks noChangeShapeType="1"/>
              </p:cNvSpPr>
              <p:nvPr/>
            </p:nvSpPr>
            <p:spPr bwMode="auto">
              <a:xfrm>
                <a:off x="624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356" name="Group 44"/>
            <p:cNvGrpSpPr>
              <a:grpSpLocks/>
            </p:cNvGrpSpPr>
            <p:nvPr/>
          </p:nvGrpSpPr>
          <p:grpSpPr bwMode="auto">
            <a:xfrm>
              <a:off x="144" y="1536"/>
              <a:ext cx="816" cy="1248"/>
              <a:chOff x="144" y="1536"/>
              <a:chExt cx="816" cy="1248"/>
            </a:xfrm>
          </p:grpSpPr>
          <p:grpSp>
            <p:nvGrpSpPr>
              <p:cNvPr id="13323" name="Group 11"/>
              <p:cNvGrpSpPr>
                <a:grpSpLocks/>
              </p:cNvGrpSpPr>
              <p:nvPr/>
            </p:nvGrpSpPr>
            <p:grpSpPr bwMode="auto">
              <a:xfrm>
                <a:off x="144" y="1536"/>
                <a:ext cx="816" cy="1248"/>
                <a:chOff x="240" y="2736"/>
                <a:chExt cx="816" cy="1248"/>
              </a:xfrm>
            </p:grpSpPr>
            <p:sp>
              <p:nvSpPr>
                <p:cNvPr id="13321" name="Rectangle 9"/>
                <p:cNvSpPr>
                  <a:spLocks noChangeArrowheads="1"/>
                </p:cNvSpPr>
                <p:nvPr/>
              </p:nvSpPr>
              <p:spPr bwMode="auto">
                <a:xfrm>
                  <a:off x="240" y="2736"/>
                  <a:ext cx="816" cy="12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322" name="Picture 10" descr="MP00640_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8" y="2825"/>
                  <a:ext cx="288" cy="286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3330" name="Picture 18" descr="Signature(Tarassenko)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76" y="2532"/>
                <a:ext cx="311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39" name="Picture 27" descr="пользователи интернета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36" y="2208"/>
                <a:ext cx="464" cy="23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685800" y="5589588"/>
            <a:ext cx="2286000" cy="1116012"/>
          </a:xfrm>
          <a:prstGeom prst="rect">
            <a:avLst/>
          </a:prstGeom>
          <a:noFill/>
          <a:ln w="38100" cmpd="dbl">
            <a:solidFill>
              <a:srgbClr val="993366"/>
            </a:solidFill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ru-RU" i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Управление </a:t>
            </a:r>
            <a:r>
              <a:rPr lang="en-US" i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Web-</a:t>
            </a:r>
            <a:r>
              <a:rPr lang="ru-RU" i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содержимым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7010400" y="29718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i="0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Компании-производители</a:t>
            </a:r>
            <a:br>
              <a:rPr lang="ru-RU" sz="2000" i="0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2000" i="0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систем: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086600" y="3886200"/>
            <a:ext cx="19050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rgbClr val="993366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Adobe,</a:t>
            </a:r>
            <a:b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Excalibur,</a:t>
            </a:r>
            <a:b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Broad Vision,</a:t>
            </a:r>
            <a:b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Documentum,</a:t>
            </a:r>
            <a:b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Microsoft,</a:t>
            </a:r>
            <a:b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Stellent,</a:t>
            </a:r>
            <a:b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Vignette </a:t>
            </a:r>
            <a:r>
              <a:rPr lang="ru-RU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ru-RU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2000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 др.</a:t>
            </a:r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3048000" y="5867400"/>
            <a:ext cx="1219200" cy="609600"/>
            <a:chOff x="1920" y="3696"/>
            <a:chExt cx="768" cy="384"/>
          </a:xfrm>
        </p:grpSpPr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 flipH="1">
              <a:off x="1968" y="3696"/>
              <a:ext cx="720" cy="0"/>
            </a:xfrm>
            <a:prstGeom prst="line">
              <a:avLst/>
            </a:prstGeom>
            <a:noFill/>
            <a:ln w="76200" cmpd="tri">
              <a:solidFill>
                <a:srgbClr val="A5002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 flipH="1">
              <a:off x="1968" y="4080"/>
              <a:ext cx="720" cy="0"/>
            </a:xfrm>
            <a:prstGeom prst="line">
              <a:avLst/>
            </a:prstGeom>
            <a:noFill/>
            <a:ln w="76200" cmpd="tri">
              <a:solidFill>
                <a:srgbClr val="A5002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3350" name="Text Box 38"/>
            <p:cNvSpPr txBox="1">
              <a:spLocks noChangeArrowheads="1"/>
            </p:cNvSpPr>
            <p:nvPr/>
          </p:nvSpPr>
          <p:spPr bwMode="auto">
            <a:xfrm>
              <a:off x="1920" y="369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ru-RU" sz="1600"/>
                <a:t>Управление объектами</a:t>
              </a:r>
            </a:p>
          </p:txBody>
        </p:sp>
      </p:grpSp>
      <p:grpSp>
        <p:nvGrpSpPr>
          <p:cNvPr id="13355" name="Group 43"/>
          <p:cNvGrpSpPr>
            <a:grpSpLocks/>
          </p:cNvGrpSpPr>
          <p:nvPr/>
        </p:nvGrpSpPr>
        <p:grpSpPr bwMode="auto">
          <a:xfrm>
            <a:off x="4267200" y="5334000"/>
            <a:ext cx="2438400" cy="1371600"/>
            <a:chOff x="2688" y="3360"/>
            <a:chExt cx="1536" cy="864"/>
          </a:xfrm>
        </p:grpSpPr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2688" y="3408"/>
              <a:ext cx="1536" cy="816"/>
            </a:xfrm>
            <a:prstGeom prst="rect">
              <a:avLst/>
            </a:prstGeom>
            <a:noFill/>
            <a:ln w="38100" cmpd="dbl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354" name="Group 42"/>
            <p:cNvGrpSpPr>
              <a:grpSpLocks/>
            </p:cNvGrpSpPr>
            <p:nvPr/>
          </p:nvGrpSpPr>
          <p:grpSpPr bwMode="auto">
            <a:xfrm>
              <a:off x="2736" y="3360"/>
              <a:ext cx="1440" cy="839"/>
              <a:chOff x="2736" y="3360"/>
              <a:chExt cx="1440" cy="839"/>
            </a:xfrm>
          </p:grpSpPr>
          <p:sp>
            <p:nvSpPr>
              <p:cNvPr id="13345" name="Text Box 33"/>
              <p:cNvSpPr txBox="1">
                <a:spLocks noChangeArrowheads="1"/>
              </p:cNvSpPr>
              <p:nvPr/>
            </p:nvSpPr>
            <p:spPr bwMode="auto">
              <a:xfrm>
                <a:off x="2736" y="3569"/>
                <a:ext cx="1440" cy="294"/>
              </a:xfrm>
              <a:prstGeom prst="rect">
                <a:avLst/>
              </a:prstGeom>
              <a:noFill/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>
                <a:outerShdw dist="12700" algn="ctr" rotWithShape="0">
                  <a:schemeClr val="bg2"/>
                </a:outerShdw>
              </a:effectLst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/>
                  <a:t> </a:t>
                </a:r>
                <a:r>
                  <a:rPr lang="en-US"/>
                  <a:t>html-</a:t>
                </a:r>
                <a:r>
                  <a:rPr lang="ru-RU"/>
                  <a:t>страницы</a:t>
                </a:r>
              </a:p>
            </p:txBody>
          </p:sp>
          <p:sp>
            <p:nvSpPr>
              <p:cNvPr id="1334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3905"/>
                <a:ext cx="1440" cy="294"/>
              </a:xfrm>
              <a:prstGeom prst="rect">
                <a:avLst/>
              </a:prstGeom>
              <a:noFill/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>
                <a:outerShdw dist="127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/>
                  <a:t>web-</a:t>
                </a:r>
                <a:r>
                  <a:rPr lang="ru-RU"/>
                  <a:t>графика</a:t>
                </a:r>
              </a:p>
            </p:txBody>
          </p:sp>
          <p:sp>
            <p:nvSpPr>
              <p:cNvPr id="13353" name="Text Box 41"/>
              <p:cNvSpPr txBox="1">
                <a:spLocks noChangeArrowheads="1"/>
              </p:cNvSpPr>
              <p:nvPr/>
            </p:nvSpPr>
            <p:spPr bwMode="auto">
              <a:xfrm>
                <a:off x="2736" y="3360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Web-</a:t>
                </a:r>
                <a:r>
                  <a:rPr lang="ru-RU" sz="18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презентация</a:t>
                </a:r>
              </a:p>
            </p:txBody>
          </p:sp>
        </p:grpSp>
      </p:grpSp>
      <p:sp>
        <p:nvSpPr>
          <p:cNvPr id="13358" name="AutoShape 4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1125" y="5608638"/>
            <a:ext cx="474663" cy="228600"/>
          </a:xfrm>
          <a:prstGeom prst="actionButtonForwardNext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59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9538" y="5232400"/>
            <a:ext cx="474662" cy="230188"/>
          </a:xfrm>
          <a:prstGeom prst="actionButtonBackPrevious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7" grpId="0" autoUpdateAnimBg="0"/>
      <p:bldP spid="13318" grpId="0" autoUpdateAnimBg="0"/>
      <p:bldP spid="13319" grpId="0" autoUpdateAnimBg="0"/>
      <p:bldP spid="13320" grpId="0" build="p" autoUpdateAnimBg="0"/>
      <p:bldP spid="13341" grpId="0" animBg="1" autoUpdateAnimBg="0"/>
      <p:bldP spid="13347" grpId="0" autoUpdateAnimBg="0"/>
      <p:bldP spid="1334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" name="Picture 9" descr="inet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0638" y="2133600"/>
            <a:ext cx="2697162" cy="2468563"/>
          </a:xfrm>
          <a:prstGeom prst="rect">
            <a:avLst/>
          </a:prstGeom>
          <a:noFill/>
        </p:spPr>
      </p:pic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229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A5002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800" b="1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IV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Системы управления информацией</a:t>
            </a:r>
            <a:b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(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Management Systems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- </a:t>
            </a:r>
            <a:r>
              <a:rPr lang="ru-RU" i="0" u="sng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ПОРТАЛЫ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14400" y="1371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ru-RU" i="0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Они обеспечивают: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143000" y="1752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группировку (агрегирование) информации, 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143000" y="2286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управление информацией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143000" y="28194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доставку информации посредством </a:t>
            </a:r>
            <a:r>
              <a:rPr lang="en-US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/>
            </a:r>
            <a:br>
              <a:rPr lang="en-US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</a:br>
            <a:r>
              <a:rPr lang="en-US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</a:t>
            </a:r>
            <a:r>
              <a:rPr lang="ru-RU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сети </a:t>
            </a:r>
            <a:r>
              <a:rPr lang="en-US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Internet/Intranet/Extranet</a:t>
            </a:r>
            <a:endParaRPr lang="ru-RU" i="0">
              <a:solidFill>
                <a:srgbClr val="99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3" cstate="print">
            <a:lum bright="18000"/>
          </a:blip>
          <a:srcRect t="28906" r="94376" b="64063"/>
          <a:stretch>
            <a:fillRect/>
          </a:stretch>
        </p:blipFill>
        <p:spPr bwMode="auto">
          <a:xfrm>
            <a:off x="228600" y="4038600"/>
            <a:ext cx="685800" cy="6858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</p:pic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1066800" y="3870325"/>
            <a:ext cx="7848600" cy="1096963"/>
            <a:chOff x="672" y="2408"/>
            <a:chExt cx="4944" cy="691"/>
          </a:xfrm>
        </p:grpSpPr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672" y="2408"/>
              <a:ext cx="4944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00" algn="ctr" rotWithShape="0">
                <a:srgbClr val="993366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ru-RU" sz="2000" i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itchFamily="34" charset="0"/>
                </a:rPr>
                <a:t>Кроме этого, обеспечивается доступ </a:t>
              </a:r>
              <a:br>
                <a:rPr lang="ru-RU" sz="2000" i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itchFamily="34" charset="0"/>
                </a:rPr>
              </a:br>
              <a:r>
                <a:rPr lang="ru-RU" sz="2000" i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itchFamily="34" charset="0"/>
                </a:rPr>
                <a:t>к ряду приложений электронной коммерции через стандартный </a:t>
              </a:r>
              <a:r>
                <a:rPr lang="en-US" sz="2000" i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itchFamily="34" charset="0"/>
                </a:rPr>
                <a:t>web-</a:t>
              </a:r>
              <a:r>
                <a:rPr lang="ru-RU" sz="2000" i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itchFamily="34" charset="0"/>
                </a:rPr>
                <a:t>браузер (связь с </a:t>
              </a:r>
              <a:r>
                <a:rPr lang="en-US" sz="2000" i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itchFamily="34" charset="0"/>
                </a:rPr>
                <a:t>ERP-</a:t>
              </a:r>
              <a:r>
                <a:rPr lang="ru-RU" sz="2000" i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entury Gothic" pitchFamily="34" charset="0"/>
                </a:rPr>
                <a:t>системами)</a:t>
              </a: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672" y="2484"/>
              <a:ext cx="0" cy="584"/>
            </a:xfrm>
            <a:prstGeom prst="line">
              <a:avLst/>
            </a:prstGeom>
            <a:noFill/>
            <a:ln w="38100" cmpd="dbl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352" name="WordArt 16"/>
          <p:cNvSpPr>
            <a:spLocks noChangeArrowheads="1" noChangeShapeType="1" noTextEdit="1"/>
          </p:cNvSpPr>
          <p:nvPr/>
        </p:nvSpPr>
        <p:spPr bwMode="auto">
          <a:xfrm>
            <a:off x="331788" y="5227638"/>
            <a:ext cx="1371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9933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993366"/>
                    </a:gs>
                    <a:gs pos="50000">
                      <a:srgbClr val="FFCCFF"/>
                    </a:gs>
                    <a:gs pos="100000">
                      <a:srgbClr val="993366"/>
                    </a:gs>
                  </a:gsLst>
                  <a:lin ang="5400000" scaled="1"/>
                </a:gradFill>
                <a:effectLst>
                  <a:outerShdw dist="17961" dir="2700000" algn="ctr" rotWithShape="0">
                    <a:srgbClr val="003366"/>
                  </a:outerShdw>
                </a:effectLst>
                <a:latin typeface="Arial"/>
                <a:cs typeface="Arial"/>
              </a:rPr>
              <a:t>Примеры</a:t>
            </a:r>
          </a:p>
          <a:p>
            <a:pPr algn="ctr"/>
            <a:r>
              <a:rPr lang="ru-RU" sz="3600" kern="10">
                <a:ln w="9525">
                  <a:solidFill>
                    <a:srgbClr val="9933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993366"/>
                    </a:gs>
                    <a:gs pos="50000">
                      <a:srgbClr val="FFCCFF"/>
                    </a:gs>
                    <a:gs pos="100000">
                      <a:srgbClr val="993366"/>
                    </a:gs>
                  </a:gsLst>
                  <a:lin ang="5400000" scaled="1"/>
                </a:gradFill>
                <a:effectLst>
                  <a:outerShdw dist="17961" dir="2700000" algn="ctr" rotWithShape="0">
                    <a:srgbClr val="003366"/>
                  </a:outerShdw>
                </a:effectLst>
                <a:latin typeface="Arial"/>
                <a:cs typeface="Arial"/>
              </a:rPr>
              <a:t>порталов: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259013" y="5181600"/>
            <a:ext cx="1981200" cy="466725"/>
          </a:xfrm>
          <a:prstGeom prst="rect">
            <a:avLst/>
          </a:prstGeom>
          <a:noFill/>
          <a:ln w="9525" cap="rnd">
            <a:solidFill>
              <a:srgbClr val="CC0066"/>
            </a:solidFill>
            <a:prstDash val="sysDot"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buSzPct val="90000"/>
              <a:buFontTx/>
              <a:buChar char="-"/>
            </a:pPr>
            <a:r>
              <a:rPr lang="en-US" b="1" i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Excalibur</a:t>
            </a:r>
            <a:endParaRPr lang="ru-RU" b="1" i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264150" y="6315075"/>
            <a:ext cx="2971800" cy="466725"/>
          </a:xfrm>
          <a:prstGeom prst="rect">
            <a:avLst/>
          </a:prstGeom>
          <a:noFill/>
          <a:ln w="9525" cap="rnd">
            <a:solidFill>
              <a:srgbClr val="CC0066"/>
            </a:solidFill>
            <a:prstDash val="sysDot"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buSzPct val="90000"/>
              <a:buFontTx/>
              <a:buChar char="-"/>
            </a:pPr>
            <a:r>
              <a:rPr lang="en-US" b="1" i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Oracle Context</a:t>
            </a:r>
            <a:endParaRPr lang="ru-RU" b="1" i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373438" y="6305550"/>
            <a:ext cx="1676400" cy="466725"/>
          </a:xfrm>
          <a:prstGeom prst="rect">
            <a:avLst/>
          </a:prstGeom>
          <a:noFill/>
          <a:ln w="9525" cap="rnd">
            <a:solidFill>
              <a:srgbClr val="CC0066"/>
            </a:solidFill>
            <a:prstDash val="sysDot"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buSzPct val="90000"/>
              <a:buFontTx/>
              <a:buChar char="-"/>
            </a:pPr>
            <a:r>
              <a:rPr lang="en-US" b="1" i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PC Docs</a:t>
            </a:r>
            <a:endParaRPr lang="ru-RU" b="1" i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867025" y="5749925"/>
            <a:ext cx="3962400" cy="466725"/>
          </a:xfrm>
          <a:prstGeom prst="rect">
            <a:avLst/>
          </a:prstGeom>
          <a:noFill/>
          <a:ln w="9525" cap="rnd">
            <a:solidFill>
              <a:srgbClr val="CC0066"/>
            </a:solidFill>
            <a:prstDash val="sysDot"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buSzPct val="90000"/>
              <a:buFontTx/>
              <a:buChar char="-"/>
            </a:pPr>
            <a:r>
              <a:rPr lang="en-US" b="1" i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Lotus(Domino/Notes)</a:t>
            </a:r>
            <a:endParaRPr lang="ru-RU" b="1" i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4468813" y="5181600"/>
            <a:ext cx="1447800" cy="466725"/>
          </a:xfrm>
          <a:prstGeom prst="rect">
            <a:avLst/>
          </a:prstGeom>
          <a:noFill/>
          <a:ln w="9525" cap="rnd">
            <a:solidFill>
              <a:srgbClr val="CC0066"/>
            </a:solidFill>
            <a:prstDash val="sysDot"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buSzPct val="90000"/>
              <a:buFontTx/>
              <a:buChar char="-"/>
            </a:pPr>
            <a:r>
              <a:rPr lang="en-US" b="1" i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Verity</a:t>
            </a:r>
            <a:endParaRPr lang="ru-RU" b="1" i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57150" y="5929313"/>
            <a:ext cx="1995488" cy="835025"/>
          </a:xfrm>
          <a:prstGeom prst="ellipse">
            <a:avLst/>
          </a:prstGeom>
          <a:noFill/>
          <a:ln w="12700">
            <a:solidFill>
              <a:srgbClr val="CC6600"/>
            </a:solidFill>
            <a:prstDash val="dash"/>
            <a:round/>
            <a:headEnd/>
            <a:tailEnd/>
          </a:ln>
          <a:effectLst>
            <a:outerShdw dist="12700" algn="ctr" rotWithShape="0">
              <a:srgbClr val="003366"/>
            </a:outerShdw>
          </a:effectLst>
        </p:spPr>
        <p:txBody>
          <a:bodyPr wrap="none" anchor="ctr"/>
          <a:lstStyle/>
          <a:p>
            <a:pPr algn="ctr"/>
            <a:r>
              <a:rPr lang="ru-RU" sz="2000">
                <a:solidFill>
                  <a:srgbClr val="CC0066"/>
                </a:solidFill>
              </a:rPr>
              <a:t>Пересечение</a:t>
            </a:r>
            <a:br>
              <a:rPr lang="ru-RU" sz="2000">
                <a:solidFill>
                  <a:srgbClr val="CC0066"/>
                </a:solidFill>
              </a:rPr>
            </a:br>
            <a:r>
              <a:rPr lang="ru-RU" sz="2000">
                <a:solidFill>
                  <a:srgbClr val="CC0066"/>
                </a:solidFill>
              </a:rPr>
              <a:t>классов СЭД</a:t>
            </a:r>
          </a:p>
        </p:txBody>
      </p:sp>
      <p:sp>
        <p:nvSpPr>
          <p:cNvPr id="1436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02650" y="6494463"/>
            <a:ext cx="474663" cy="228600"/>
          </a:xfrm>
          <a:prstGeom prst="actionButtonForwardNext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361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491538" y="6089650"/>
            <a:ext cx="474662" cy="230188"/>
          </a:xfrm>
          <a:prstGeom prst="actionButtonBackPrevious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1" grpId="0" autoUpdateAnimBg="0"/>
      <p:bldP spid="14342" grpId="0" autoUpdateAnimBg="0"/>
      <p:bldP spid="14343" grpId="0" autoUpdateAnimBg="0"/>
      <p:bldP spid="14344" grpId="0" autoUpdateAnimBg="0"/>
      <p:bldP spid="14352" grpId="0" animBg="1"/>
      <p:bldP spid="14353" grpId="0" animBg="1" autoUpdateAnimBg="0"/>
      <p:bldP spid="14354" grpId="0" animBg="1" autoUpdateAnimBg="0"/>
      <p:bldP spid="14355" grpId="0" animBg="1" autoUpdateAnimBg="0"/>
      <p:bldP spid="14356" grpId="0" animBg="1" autoUpdateAnimBg="0"/>
      <p:bldP spid="14357" grpId="0" animBg="1" autoUpdateAnimBg="0"/>
      <p:bldP spid="1435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14300"/>
            <a:ext cx="8229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A5002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800" b="1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Системы управления изображениями (образами)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-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(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Imaging Management Systems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endParaRPr lang="ru-RU" i="0" u="sng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14338" y="5607050"/>
            <a:ext cx="8729662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sz="1600" i="0">
                <a:solidFill>
                  <a:srgbClr val="CC6600"/>
                </a:solidFill>
                <a:latin typeface="Arial" charset="0"/>
              </a:rPr>
              <a:t>к</a:t>
            </a:r>
            <a:r>
              <a:rPr lang="ru-RU" sz="1600" i="0">
                <a:solidFill>
                  <a:srgbClr val="CC6600"/>
                </a:solidFill>
                <a:latin typeface="Arial" charset="0"/>
                <a:cs typeface="Arial" charset="0"/>
              </a:rPr>
              <a:t>омплекс программ IMS </a:t>
            </a:r>
            <a:r>
              <a:rPr lang="en-US" sz="1600" i="0">
                <a:solidFill>
                  <a:srgbClr val="CC6600"/>
                </a:solidFill>
                <a:latin typeface="Arial" charset="0"/>
                <a:cs typeface="Arial" charset="0"/>
              </a:rPr>
              <a:t>(Imaging Management Systems) </a:t>
            </a:r>
            <a:r>
              <a:rPr lang="ru-RU" sz="1600" i="0">
                <a:solidFill>
                  <a:srgbClr val="CC6600"/>
                </a:solidFill>
                <a:latin typeface="Arial" charset="0"/>
              </a:rPr>
              <a:t>используется</a:t>
            </a:r>
            <a:r>
              <a:rPr lang="ru-RU" sz="1600" i="0">
                <a:solidFill>
                  <a:srgbClr val="CC6600"/>
                </a:solidFill>
                <a:latin typeface="Arial" charset="0"/>
                <a:cs typeface="Arial" charset="0"/>
              </a:rPr>
              <a:t> для расширения возможностей </a:t>
            </a:r>
            <a:r>
              <a:rPr lang="ru-RU" sz="1600" i="0">
                <a:solidFill>
                  <a:srgbClr val="CC6600"/>
                </a:solidFill>
                <a:latin typeface="Arial" charset="0"/>
              </a:rPr>
              <a:t>б</a:t>
            </a:r>
            <a:r>
              <a:rPr lang="ru-RU" sz="1600" i="0">
                <a:solidFill>
                  <a:srgbClr val="CC6600"/>
                </a:solidFill>
                <a:latin typeface="Arial" charset="0"/>
                <a:cs typeface="Arial" charset="0"/>
              </a:rPr>
              <a:t>анк</a:t>
            </a:r>
            <a:r>
              <a:rPr lang="ru-RU" sz="1600" i="0">
                <a:solidFill>
                  <a:srgbClr val="CC6600"/>
                </a:solidFill>
                <a:latin typeface="Arial" charset="0"/>
              </a:rPr>
              <a:t>овской</a:t>
            </a:r>
            <a:r>
              <a:rPr lang="ru-RU" sz="1600" i="0">
                <a:solidFill>
                  <a:srgbClr val="CC6600"/>
                </a:solidFill>
                <a:latin typeface="Arial" charset="0"/>
                <a:cs typeface="Arial" charset="0"/>
              </a:rPr>
              <a:t> систем</a:t>
            </a:r>
            <a:r>
              <a:rPr lang="ru-RU" sz="1600" i="0">
                <a:solidFill>
                  <a:srgbClr val="CC6600"/>
                </a:solidFill>
                <a:latin typeface="Arial" charset="0"/>
              </a:rPr>
              <a:t>ы</a:t>
            </a:r>
            <a:r>
              <a:rPr lang="ru-RU" sz="1600" i="0">
                <a:solidFill>
                  <a:srgbClr val="CC6600"/>
                </a:solidFill>
                <a:latin typeface="Arial" charset="0"/>
                <a:cs typeface="Arial" charset="0"/>
              </a:rPr>
              <a:t> управления пластиковыми картами</a:t>
            </a:r>
            <a:r>
              <a:rPr lang="ru-RU" sz="1600" i="0">
                <a:solidFill>
                  <a:srgbClr val="CC6600"/>
                </a:solidFill>
                <a:latin typeface="Arial" charset="0"/>
              </a:rPr>
              <a:t>: добавлены </a:t>
            </a:r>
            <a:r>
              <a:rPr lang="ru-RU" sz="1600" i="0">
                <a:solidFill>
                  <a:srgbClr val="CC6600"/>
                </a:solidFill>
                <a:latin typeface="Arial" charset="0"/>
                <a:cs typeface="Arial" charset="0"/>
              </a:rPr>
              <a:t>функции ввода и хранения фотографий владельцев карт, а также автоматизированн</a:t>
            </a:r>
            <a:r>
              <a:rPr lang="ru-RU" sz="1600" i="0">
                <a:solidFill>
                  <a:srgbClr val="CC6600"/>
                </a:solidFill>
                <a:latin typeface="Arial" charset="0"/>
              </a:rPr>
              <a:t>ая</a:t>
            </a:r>
            <a:r>
              <a:rPr lang="ru-RU" sz="1600" i="0">
                <a:solidFill>
                  <a:srgbClr val="CC6600"/>
                </a:solidFill>
                <a:latin typeface="Arial" charset="0"/>
                <a:cs typeface="Arial" charset="0"/>
              </a:rPr>
              <a:t> процедур</a:t>
            </a:r>
            <a:r>
              <a:rPr lang="ru-RU" sz="1600" i="0">
                <a:solidFill>
                  <a:srgbClr val="CC6600"/>
                </a:solidFill>
                <a:latin typeface="Arial" charset="0"/>
              </a:rPr>
              <a:t>а</a:t>
            </a:r>
            <a:r>
              <a:rPr lang="ru-RU" sz="1600" i="0">
                <a:solidFill>
                  <a:srgbClr val="CC6600"/>
                </a:solidFill>
                <a:latin typeface="Arial" charset="0"/>
                <a:cs typeface="Arial" charset="0"/>
              </a:rPr>
              <a:t> выпуска карт клиентов с фотографиями.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0" y="1152525"/>
            <a:ext cx="226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003366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Назначение:</a:t>
            </a: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660400" y="1574800"/>
            <a:ext cx="8388350" cy="1698625"/>
            <a:chOff x="416" y="1058"/>
            <a:chExt cx="5284" cy="1070"/>
          </a:xfrm>
        </p:grpSpPr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478" y="1058"/>
              <a:ext cx="5222" cy="1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ru-RU" i="0">
                  <a:solidFill>
                    <a:srgbClr val="000099"/>
                  </a:solidFill>
                  <a:latin typeface="Georgia" pitchFamily="18" charset="0"/>
                </a:rPr>
                <a:t>с помощью таких систем осуществляется преобразование отсканированной с бумажных носителей</a:t>
              </a:r>
              <a:r>
                <a:rPr lang="en-US" i="0">
                  <a:solidFill>
                    <a:srgbClr val="000099"/>
                  </a:solidFill>
                  <a:latin typeface="Georgia" pitchFamily="18" charset="0"/>
                </a:rPr>
                <a:t> </a:t>
              </a:r>
              <a:r>
                <a:rPr lang="ru-RU" i="0">
                  <a:solidFill>
                    <a:srgbClr val="000099"/>
                  </a:solidFill>
                  <a:latin typeface="Georgia" pitchFamily="18" charset="0"/>
                </a:rPr>
                <a:t>или микрофильмов информации в электронную форму (зачастую в формате «.</a:t>
              </a:r>
              <a:r>
                <a:rPr lang="en-US" i="0">
                  <a:solidFill>
                    <a:srgbClr val="000099"/>
                  </a:solidFill>
                  <a:latin typeface="Georgia" pitchFamily="18" charset="0"/>
                </a:rPr>
                <a:t>tiff</a:t>
              </a:r>
              <a:r>
                <a:rPr lang="ru-RU" i="0">
                  <a:solidFill>
                    <a:srgbClr val="000099"/>
                  </a:solidFill>
                  <a:latin typeface="Georgia" pitchFamily="18" charset="0"/>
                </a:rPr>
                <a:t>»)</a:t>
              </a:r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416" y="1152"/>
              <a:ext cx="0" cy="920"/>
            </a:xfrm>
            <a:prstGeom prst="line">
              <a:avLst/>
            </a:prstGeom>
            <a:noFill/>
            <a:ln w="38100" cmpd="dbl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54075" y="3227388"/>
            <a:ext cx="293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00336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u="sng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Базовые функции: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832225" y="3206750"/>
            <a:ext cx="5311775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990000"/>
            </a:outerShdw>
          </a:effectLst>
        </p:spPr>
        <p:txBody>
          <a:bodyPr lIns="0" rIns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ru-RU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сканирование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ru-RU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хранение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ru-RU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организация поиска изображений и др.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58813" y="4694238"/>
            <a:ext cx="8037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i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Такие системы часто носят вспомогательный характер и являются подсистемами СЭД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77825" y="5273675"/>
            <a:ext cx="1520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0" u="sng">
                <a:solidFill>
                  <a:srgbClr val="CC3300"/>
                </a:solidFill>
                <a:latin typeface="Arial" charset="0"/>
              </a:rPr>
              <a:t>Например,</a:t>
            </a:r>
          </a:p>
        </p:txBody>
      </p:sp>
      <p:grpSp>
        <p:nvGrpSpPr>
          <p:cNvPr id="15389" name="Group 29"/>
          <p:cNvGrpSpPr>
            <a:grpSpLocks/>
          </p:cNvGrpSpPr>
          <p:nvPr/>
        </p:nvGrpSpPr>
        <p:grpSpPr bwMode="auto">
          <a:xfrm>
            <a:off x="6578600" y="3024188"/>
            <a:ext cx="1862138" cy="1009650"/>
            <a:chOff x="3678" y="1872"/>
            <a:chExt cx="1173" cy="636"/>
          </a:xfrm>
        </p:grpSpPr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3678" y="1872"/>
              <a:ext cx="1173" cy="6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15379" name="Object 19"/>
            <p:cNvGraphicFramePr>
              <a:graphicFrameLocks noChangeAspect="1"/>
            </p:cNvGraphicFramePr>
            <p:nvPr/>
          </p:nvGraphicFramePr>
          <p:xfrm>
            <a:off x="3746" y="1925"/>
            <a:ext cx="370" cy="455"/>
          </p:xfrm>
          <a:graphic>
            <a:graphicData uri="http://schemas.openxmlformats.org/presentationml/2006/ole">
              <p:oleObj spid="_x0000_s15379" r:id="rId3" imgW="2619756" imgH="3390900" progId="Word.Picture.8">
                <p:embed/>
              </p:oleObj>
            </a:graphicData>
          </a:graphic>
        </p:graphicFrame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3766" y="2415"/>
              <a:ext cx="997" cy="50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4132" y="1910"/>
              <a:ext cx="6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Inter Bank</a:t>
              </a:r>
              <a:endParaRPr lang="ru-RU" sz="1600" b="1"/>
            </a:p>
          </p:txBody>
        </p:sp>
        <p:grpSp>
          <p:nvGrpSpPr>
            <p:cNvPr id="15388" name="Group 28"/>
            <p:cNvGrpSpPr>
              <a:grpSpLocks/>
            </p:cNvGrpSpPr>
            <p:nvPr/>
          </p:nvGrpSpPr>
          <p:grpSpPr bwMode="auto">
            <a:xfrm>
              <a:off x="4189" y="2148"/>
              <a:ext cx="559" cy="165"/>
              <a:chOff x="4189" y="2166"/>
              <a:chExt cx="559" cy="165"/>
            </a:xfrm>
          </p:grpSpPr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>
                <a:off x="4189" y="2166"/>
                <a:ext cx="559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>
                <a:off x="4189" y="2215"/>
                <a:ext cx="559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4189" y="2276"/>
                <a:ext cx="559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>
                <a:off x="4189" y="2331"/>
                <a:ext cx="559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5390" name="AutoShape 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97875" y="6561138"/>
            <a:ext cx="474663" cy="228600"/>
          </a:xfrm>
          <a:prstGeom prst="actionButtonForwardNext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391" name="AutoShape 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98525" y="6559550"/>
            <a:ext cx="474663" cy="230188"/>
          </a:xfrm>
          <a:prstGeom prst="actionButtonBackPrevious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utoUpdateAnimBg="0"/>
      <p:bldP spid="15370" grpId="0" autoUpdateAnimBg="0"/>
      <p:bldP spid="15371" grpId="0" build="p" autoUpdateAnimBg="0"/>
      <p:bldP spid="15373" grpId="0" autoUpdateAnimBg="0"/>
      <p:bldP spid="153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57200" y="114300"/>
            <a:ext cx="8229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A5002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800" b="1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VI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Системы управления потоками работ</a:t>
            </a:r>
            <a:b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Workflow Management Systems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endParaRPr lang="ru-RU" i="0" u="sng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489" name="Text Box 105"/>
          <p:cNvSpPr txBox="1">
            <a:spLocks noChangeArrowheads="1"/>
          </p:cNvSpPr>
          <p:nvPr/>
        </p:nvSpPr>
        <p:spPr bwMode="auto">
          <a:xfrm>
            <a:off x="0" y="1152525"/>
            <a:ext cx="226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Назначение:</a:t>
            </a:r>
          </a:p>
        </p:txBody>
      </p:sp>
      <p:sp>
        <p:nvSpPr>
          <p:cNvPr id="16490" name="Text Box 106"/>
          <p:cNvSpPr txBox="1">
            <a:spLocks noChangeArrowheads="1"/>
          </p:cNvSpPr>
          <p:nvPr/>
        </p:nvSpPr>
        <p:spPr bwMode="auto">
          <a:xfrm>
            <a:off x="2305050" y="1192213"/>
            <a:ext cx="66786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обеспечивают </a:t>
            </a:r>
            <a:r>
              <a:rPr lang="ru-RU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маршрутизацию потоков</a:t>
            </a:r>
            <a: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u="sng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работ</a:t>
            </a:r>
            <a: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любого типа в рамках корпоративных </a:t>
            </a:r>
            <a:b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бизнес-процессов.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600075" y="2374900"/>
            <a:ext cx="85439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i="0">
                <a:solidFill>
                  <a:srgbClr val="993366"/>
                </a:solidFill>
                <a:latin typeface="Century Gothic" pitchFamily="34" charset="0"/>
              </a:rPr>
              <a:t>Подобные системы используются для повышения эффективности и степени контролируемости корпоративных бизнес-процессов – определяются  маршруты файлов.</a:t>
            </a:r>
          </a:p>
        </p:txBody>
      </p:sp>
      <p:sp>
        <p:nvSpPr>
          <p:cNvPr id="16493" name="Text Box 109"/>
          <p:cNvSpPr txBox="1">
            <a:spLocks noChangeArrowheads="1"/>
          </p:cNvSpPr>
          <p:nvPr/>
        </p:nvSpPr>
        <p:spPr bwMode="auto">
          <a:xfrm>
            <a:off x="600075" y="3432175"/>
            <a:ext cx="8543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folHlink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Чаще всего такие </a:t>
            </a:r>
            <a:r>
              <a:rPr lang="en-US" sz="2000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Workflow Management Systems </a:t>
            </a:r>
            <a:r>
              <a:rPr lang="ru-RU" sz="2000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приобретаются как часть другой системы (</a:t>
            </a:r>
            <a:r>
              <a:rPr lang="en-US" sz="2000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EDMS </a:t>
            </a:r>
            <a:r>
              <a:rPr lang="ru-RU" sz="2000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или </a:t>
            </a:r>
            <a:r>
              <a:rPr lang="en-US" sz="2000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PDMS</a:t>
            </a:r>
            <a:r>
              <a:rPr lang="ru-RU" sz="2000" i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)</a:t>
            </a:r>
          </a:p>
        </p:txBody>
      </p:sp>
      <p:grpSp>
        <p:nvGrpSpPr>
          <p:cNvPr id="16511" name="Group 127"/>
          <p:cNvGrpSpPr>
            <a:grpSpLocks/>
          </p:cNvGrpSpPr>
          <p:nvPr/>
        </p:nvGrpSpPr>
        <p:grpSpPr bwMode="auto">
          <a:xfrm>
            <a:off x="473075" y="4297363"/>
            <a:ext cx="3113088" cy="2208212"/>
            <a:chOff x="298" y="2707"/>
            <a:chExt cx="1961" cy="1391"/>
          </a:xfrm>
        </p:grpSpPr>
        <p:pic>
          <p:nvPicPr>
            <p:cNvPr id="16494" name="Picture 110" descr="ПК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6" y="2732"/>
              <a:ext cx="813" cy="528"/>
            </a:xfrm>
            <a:prstGeom prst="rect">
              <a:avLst/>
            </a:prstGeom>
            <a:noFill/>
          </p:spPr>
        </p:pic>
        <p:pic>
          <p:nvPicPr>
            <p:cNvPr id="16495" name="Picture 111" descr="ПК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4" y="2707"/>
              <a:ext cx="822" cy="534"/>
            </a:xfrm>
            <a:prstGeom prst="rect">
              <a:avLst/>
            </a:prstGeom>
            <a:noFill/>
          </p:spPr>
        </p:pic>
        <p:pic>
          <p:nvPicPr>
            <p:cNvPr id="16496" name="Picture 112" descr="ПК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8" y="3509"/>
              <a:ext cx="822" cy="534"/>
            </a:xfrm>
            <a:prstGeom prst="rect">
              <a:avLst/>
            </a:prstGeom>
            <a:noFill/>
          </p:spPr>
        </p:pic>
        <p:pic>
          <p:nvPicPr>
            <p:cNvPr id="16498" name="Picture 114" descr="ПК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30" y="3570"/>
              <a:ext cx="813" cy="528"/>
            </a:xfrm>
            <a:prstGeom prst="rect">
              <a:avLst/>
            </a:prstGeom>
            <a:noFill/>
          </p:spPr>
        </p:pic>
      </p:grpSp>
      <p:sp>
        <p:nvSpPr>
          <p:cNvPr id="16499" name="Line 115"/>
          <p:cNvSpPr>
            <a:spLocks noChangeShapeType="1"/>
          </p:cNvSpPr>
          <p:nvPr/>
        </p:nvSpPr>
        <p:spPr bwMode="auto">
          <a:xfrm>
            <a:off x="1682750" y="4548188"/>
            <a:ext cx="779463" cy="0"/>
          </a:xfrm>
          <a:prstGeom prst="line">
            <a:avLst/>
          </a:prstGeom>
          <a:noFill/>
          <a:ln w="57150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500" name="Line 116"/>
          <p:cNvSpPr>
            <a:spLocks noChangeShapeType="1"/>
          </p:cNvSpPr>
          <p:nvPr/>
        </p:nvSpPr>
        <p:spPr bwMode="auto">
          <a:xfrm rot="9367014" flipV="1">
            <a:off x="1593850" y="5302250"/>
            <a:ext cx="812800" cy="123825"/>
          </a:xfrm>
          <a:prstGeom prst="line">
            <a:avLst/>
          </a:prstGeom>
          <a:noFill/>
          <a:ln w="57150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501" name="Line 117"/>
          <p:cNvSpPr>
            <a:spLocks noChangeShapeType="1"/>
          </p:cNvSpPr>
          <p:nvPr/>
        </p:nvSpPr>
        <p:spPr bwMode="auto">
          <a:xfrm>
            <a:off x="1700213" y="5972175"/>
            <a:ext cx="779462" cy="0"/>
          </a:xfrm>
          <a:prstGeom prst="line">
            <a:avLst/>
          </a:prstGeom>
          <a:noFill/>
          <a:ln w="57150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502" name="Line 118"/>
          <p:cNvSpPr>
            <a:spLocks noChangeShapeType="1"/>
          </p:cNvSpPr>
          <p:nvPr/>
        </p:nvSpPr>
        <p:spPr bwMode="auto">
          <a:xfrm rot="-5469759">
            <a:off x="2524919" y="5368131"/>
            <a:ext cx="609600" cy="1588"/>
          </a:xfrm>
          <a:prstGeom prst="line">
            <a:avLst/>
          </a:prstGeom>
          <a:noFill/>
          <a:ln w="57150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503" name="Line 119"/>
          <p:cNvSpPr>
            <a:spLocks noChangeShapeType="1"/>
          </p:cNvSpPr>
          <p:nvPr/>
        </p:nvSpPr>
        <p:spPr bwMode="auto">
          <a:xfrm flipH="1">
            <a:off x="1609725" y="4824413"/>
            <a:ext cx="779463" cy="0"/>
          </a:xfrm>
          <a:prstGeom prst="line">
            <a:avLst/>
          </a:prstGeom>
          <a:noFill/>
          <a:ln w="57150">
            <a:solidFill>
              <a:srgbClr val="000099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504" name="WordArt 120"/>
          <p:cNvSpPr>
            <a:spLocks noChangeArrowheads="1" noChangeShapeType="1" noTextEdit="1"/>
          </p:cNvSpPr>
          <p:nvPr/>
        </p:nvSpPr>
        <p:spPr bwMode="auto">
          <a:xfrm>
            <a:off x="4751388" y="4179888"/>
            <a:ext cx="3614737" cy="752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9525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C5518B"/>
                    </a:gs>
                    <a:gs pos="50000">
                      <a:srgbClr val="FFCCCC"/>
                    </a:gs>
                    <a:gs pos="100000">
                      <a:srgbClr val="C5518B"/>
                    </a:gs>
                  </a:gsLst>
                  <a:lin ang="5400000" scaled="1"/>
                </a:gradFill>
                <a:effectLst>
                  <a:outerShdw dist="17961" dir="2700000" algn="ctr" rotWithShape="0">
                    <a:srgbClr val="003366"/>
                  </a:outerShdw>
                </a:effectLst>
                <a:latin typeface="Arial"/>
                <a:cs typeface="Arial"/>
              </a:rPr>
              <a:t>Разработчики систем </a:t>
            </a:r>
          </a:p>
          <a:p>
            <a:pPr algn="ctr"/>
            <a:r>
              <a:rPr lang="en-US" sz="3600" b="1" kern="10">
                <a:ln w="9525">
                  <a:solidFill>
                    <a:srgbClr val="000099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C5518B"/>
                    </a:gs>
                    <a:gs pos="50000">
                      <a:srgbClr val="FFCCCC"/>
                    </a:gs>
                    <a:gs pos="100000">
                      <a:srgbClr val="C5518B"/>
                    </a:gs>
                  </a:gsLst>
                  <a:lin ang="5400000" scaled="1"/>
                </a:gradFill>
                <a:effectLst>
                  <a:outerShdw dist="17961" dir="2700000" algn="ctr" rotWithShape="0">
                    <a:srgbClr val="003366"/>
                  </a:outerShdw>
                </a:effectLst>
                <a:latin typeface="Arial"/>
                <a:cs typeface="Arial"/>
              </a:rPr>
              <a:t>WMS</a:t>
            </a:r>
            <a:endParaRPr lang="ru-RU" sz="3600" b="1" kern="10">
              <a:ln w="9525">
                <a:solidFill>
                  <a:srgbClr val="000099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C5518B"/>
                  </a:gs>
                  <a:gs pos="50000">
                    <a:srgbClr val="FFCCCC"/>
                  </a:gs>
                  <a:gs pos="100000">
                    <a:srgbClr val="C5518B"/>
                  </a:gs>
                </a:gsLst>
                <a:lin ang="5400000" scaled="1"/>
              </a:gradFill>
              <a:effectLst>
                <a:outerShdw dist="17961" dir="2700000" algn="ctr" rotWithShape="0">
                  <a:srgbClr val="003366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6505" name="Text Box 121"/>
          <p:cNvSpPr txBox="1">
            <a:spLocks noChangeArrowheads="1"/>
          </p:cNvSpPr>
          <p:nvPr/>
        </p:nvSpPr>
        <p:spPr bwMode="auto">
          <a:xfrm>
            <a:off x="7115175" y="4837113"/>
            <a:ext cx="1211263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>
            <a:outerShdw dist="28398" dir="1593903" algn="ctr" rotWithShape="0">
              <a:srgbClr val="00468C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buSzPct val="90000"/>
            </a:pPr>
            <a:r>
              <a:rPr lang="en-US" b="1" i="0" u="sng">
                <a:solidFill>
                  <a:srgbClr val="CA8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Lotus</a:t>
            </a:r>
            <a:endParaRPr lang="ru-RU" b="1" i="0" u="sng">
              <a:solidFill>
                <a:srgbClr val="CA847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6278563" y="5219700"/>
            <a:ext cx="2855912" cy="1077913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>
            <a:outerShdw dist="12700" algn="ctr" rotWithShape="0">
              <a:schemeClr val="folHlink"/>
            </a:outerShdw>
          </a:effectLst>
        </p:spPr>
        <p:txBody>
          <a:bodyPr lIns="0" rIns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90000"/>
            </a:pPr>
            <a:r>
              <a:rPr lang="ru-RU" b="1" i="0">
                <a:solidFill>
                  <a:srgbClr val="993366"/>
                </a:solidFill>
                <a:latin typeface="Courier New" pitchFamily="49" charset="0"/>
              </a:rPr>
              <a:t>системы </a:t>
            </a:r>
            <a:r>
              <a:rPr lang="en-US" b="1" i="0">
                <a:solidFill>
                  <a:srgbClr val="993366"/>
                </a:solidFill>
                <a:latin typeface="Courier New" pitchFamily="49" charset="0"/>
              </a:rPr>
              <a:t>Domino/Notes,</a:t>
            </a:r>
            <a:r>
              <a:rPr lang="ru-RU" b="1" i="0">
                <a:solidFill>
                  <a:srgbClr val="993366"/>
                </a:solidFill>
                <a:latin typeface="Courier New" pitchFamily="49" charset="0"/>
              </a:rPr>
              <a:t> </a:t>
            </a:r>
            <a:r>
              <a:rPr lang="en-US" b="1" i="0">
                <a:solidFill>
                  <a:srgbClr val="993366"/>
                </a:solidFill>
                <a:latin typeface="Courier New" pitchFamily="49" charset="0"/>
              </a:rPr>
              <a:t>Domino Workflow</a:t>
            </a:r>
            <a:endParaRPr lang="ru-RU" b="1" i="0">
              <a:solidFill>
                <a:srgbClr val="993366"/>
              </a:solidFill>
              <a:latin typeface="Courier New" pitchFamily="49" charset="0"/>
            </a:endParaRPr>
          </a:p>
        </p:txBody>
      </p:sp>
      <p:sp>
        <p:nvSpPr>
          <p:cNvPr id="16507" name="Text Box 123"/>
          <p:cNvSpPr txBox="1">
            <a:spLocks noChangeArrowheads="1"/>
          </p:cNvSpPr>
          <p:nvPr/>
        </p:nvSpPr>
        <p:spPr bwMode="auto">
          <a:xfrm>
            <a:off x="3910013" y="4814888"/>
            <a:ext cx="1452562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>
            <a:outerShdw dist="28398" dir="1593903" algn="ctr" rotWithShape="0">
              <a:srgbClr val="00468C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buSzPct val="90000"/>
            </a:pPr>
            <a:r>
              <a:rPr lang="en-US" b="1" i="0" u="sng">
                <a:solidFill>
                  <a:srgbClr val="CA8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JetForm</a:t>
            </a:r>
            <a:endParaRPr lang="ru-RU" b="1" i="0" u="sng">
              <a:solidFill>
                <a:srgbClr val="CA847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4679950" y="5270500"/>
            <a:ext cx="1452563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>
            <a:outerShdw dist="28398" dir="1593903" algn="ctr" rotWithShape="0">
              <a:srgbClr val="00468C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buSzPct val="90000"/>
            </a:pPr>
            <a:r>
              <a:rPr lang="en-US" b="1" i="0" u="sng">
                <a:solidFill>
                  <a:srgbClr val="CA8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FileNet</a:t>
            </a:r>
            <a:endParaRPr lang="ru-RU" b="1" i="0" u="sng">
              <a:solidFill>
                <a:srgbClr val="CA847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6509" name="Text Box 125"/>
          <p:cNvSpPr txBox="1">
            <a:spLocks noChangeArrowheads="1"/>
          </p:cNvSpPr>
          <p:nvPr/>
        </p:nvSpPr>
        <p:spPr bwMode="auto">
          <a:xfrm>
            <a:off x="4060825" y="5773738"/>
            <a:ext cx="1695450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>
            <a:outerShdw dist="28398" dir="1593903" algn="ctr" rotWithShape="0">
              <a:srgbClr val="00468C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buSzPct val="90000"/>
            </a:pPr>
            <a:r>
              <a:rPr lang="en-US" b="1" i="0" u="sng">
                <a:solidFill>
                  <a:srgbClr val="CA8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StaffWare</a:t>
            </a:r>
            <a:endParaRPr lang="ru-RU" b="1" i="0" u="sng">
              <a:solidFill>
                <a:srgbClr val="CA847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6510" name="Text Box 126"/>
          <p:cNvSpPr txBox="1">
            <a:spLocks noChangeArrowheads="1"/>
          </p:cNvSpPr>
          <p:nvPr/>
        </p:nvSpPr>
        <p:spPr bwMode="auto">
          <a:xfrm>
            <a:off x="3600450" y="6245225"/>
            <a:ext cx="4505325" cy="45720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>
            <a:outerShdw dist="28398" dir="1593903" algn="ctr" rotWithShape="0">
              <a:srgbClr val="00468C"/>
            </a:outerShdw>
          </a:effec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  <a:buSzPct val="90000"/>
            </a:pPr>
            <a:r>
              <a:rPr lang="en-US" b="1" i="0" u="sng">
                <a:solidFill>
                  <a:srgbClr val="CA84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Action Technologies</a:t>
            </a:r>
            <a:endParaRPr lang="ru-RU" b="1" i="0" u="sng">
              <a:solidFill>
                <a:srgbClr val="CA847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6512" name="AutoShape 1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12175" y="6532563"/>
            <a:ext cx="474663" cy="228600"/>
          </a:xfrm>
          <a:prstGeom prst="actionButtonForwardNext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513" name="AutoShape 1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5650" y="6530975"/>
            <a:ext cx="474663" cy="230188"/>
          </a:xfrm>
          <a:prstGeom prst="actionButtonBackPrevious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1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" grpId="0" autoUpdateAnimBg="0"/>
      <p:bldP spid="16489" grpId="0" autoUpdateAnimBg="0"/>
      <p:bldP spid="16490" grpId="0" autoUpdateAnimBg="0"/>
      <p:bldP spid="16491" grpId="0" autoUpdateAnimBg="0"/>
      <p:bldP spid="16493" grpId="0" autoUpdateAnimBg="0"/>
      <p:bldP spid="16499" grpId="0" animBg="1"/>
      <p:bldP spid="16500" grpId="0" animBg="1"/>
      <p:bldP spid="16501" grpId="0" animBg="1"/>
      <p:bldP spid="16502" grpId="0" animBg="1"/>
      <p:bldP spid="16503" grpId="0" animBg="1"/>
      <p:bldP spid="16504" grpId="0" animBg="1"/>
      <p:bldP spid="16505" grpId="0" autoUpdateAnimBg="0"/>
      <p:bldP spid="16506" grpId="0" autoUpdateAnimBg="0"/>
      <p:bldP spid="16507" grpId="0" autoUpdateAnimBg="0"/>
      <p:bldP spid="16508" grpId="0" autoUpdateAnimBg="0"/>
      <p:bldP spid="16509" grpId="0" autoUpdateAnimBg="0"/>
      <p:bldP spid="165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6868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A5002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800" b="1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VII</a:t>
            </a: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Системы управления корпоративными </a:t>
            </a:r>
            <a:b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ru-RU" i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электронными записями</a:t>
            </a:r>
            <a:endParaRPr lang="ru-RU" i="0" u="sng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75188" y="615950"/>
            <a:ext cx="4583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CC660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0">
                <a:solidFill>
                  <a:srgbClr val="CA847A"/>
                </a:solidFill>
                <a:latin typeface="Tahoma" charset="0"/>
              </a:rPr>
              <a:t>(Эти системы уже </a:t>
            </a:r>
            <a:r>
              <a:rPr lang="en-US" sz="2000" i="0">
                <a:solidFill>
                  <a:srgbClr val="CA847A"/>
                </a:solidFill>
                <a:latin typeface="Tahoma" charset="0"/>
              </a:rPr>
              <a:t/>
            </a:r>
            <a:br>
              <a:rPr lang="en-US" sz="2000" i="0">
                <a:solidFill>
                  <a:srgbClr val="CA847A"/>
                </a:solidFill>
                <a:latin typeface="Tahoma" charset="0"/>
              </a:rPr>
            </a:br>
            <a:r>
              <a:rPr lang="en-US" sz="2000" i="0">
                <a:solidFill>
                  <a:srgbClr val="CA847A"/>
                </a:solidFill>
                <a:latin typeface="Tahoma" charset="0"/>
              </a:rPr>
              <a:t>	         </a:t>
            </a:r>
            <a:r>
              <a:rPr lang="ru-RU" sz="2000" i="0">
                <a:solidFill>
                  <a:srgbClr val="CA847A"/>
                </a:solidFill>
                <a:latin typeface="Tahoma" charset="0"/>
              </a:rPr>
              <a:t>более </a:t>
            </a:r>
            <a:r>
              <a:rPr lang="en-US" sz="2000" i="0">
                <a:solidFill>
                  <a:srgbClr val="CA847A"/>
                </a:solidFill>
                <a:latin typeface="Tahoma" charset="0"/>
              </a:rPr>
              <a:t>10</a:t>
            </a:r>
            <a:r>
              <a:rPr lang="ru-RU" sz="2000" i="0">
                <a:solidFill>
                  <a:srgbClr val="CA847A"/>
                </a:solidFill>
                <a:latin typeface="Tahoma" charset="0"/>
              </a:rPr>
              <a:t> лет на рынке)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88963" y="1163638"/>
            <a:ext cx="83867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CA847A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solidFill>
                  <a:srgbClr val="00468C"/>
                </a:solidFill>
              </a:rPr>
              <a:t>Такие системы фиксируют важную корпоративную информацию. Она свидетельствует о глобальном изменении бизнес-информации – </a:t>
            </a:r>
            <a:r>
              <a:rPr lang="ru-RU" b="1" u="sng">
                <a:solidFill>
                  <a:srgbClr val="00468C"/>
                </a:solidFill>
              </a:rPr>
              <a:t>транзакции.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16013" y="2320925"/>
            <a:ext cx="7712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rgbClr val="CA847A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i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Корпоративный пользователь сам определяет, какое содержание необходимо сделать корпоративной записью, исходя из перспективных потребностей бизнеса.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39700" y="35782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9933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i="0">
                <a:solidFill>
                  <a:srgbClr val="CC6600"/>
                </a:solidFill>
                <a:latin typeface="Bookman Old Style" pitchFamily="18" charset="0"/>
              </a:rPr>
              <a:t>ПРИМЕРЫ: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330450" y="3638550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- </a:t>
            </a:r>
            <a:r>
              <a:rPr lang="en-US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ERP-</a:t>
            </a:r>
            <a: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системы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370388" y="3646488"/>
            <a:ext cx="369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- бухгалтерские системы (1С)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17500" y="4041775"/>
            <a:ext cx="8632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- системы управления отчетами</a:t>
            </a:r>
            <a:r>
              <a:rPr lang="en-US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 </a:t>
            </a:r>
            <a: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и выводом информации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52425" y="6135688"/>
            <a:ext cx="443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- системы электронной коммерции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57188" y="5662613"/>
            <a:ext cx="4324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- почтовые системы (</a:t>
            </a:r>
            <a:r>
              <a:rPr lang="en-US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MS Exchange)</a:t>
            </a:r>
            <a:endParaRPr lang="ru-RU" sz="2000" i="0">
              <a:solidFill>
                <a:srgbClr val="96473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</a:endParaRP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36550" y="4446588"/>
            <a:ext cx="58261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3366"/>
            </a:out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- программные средства коллективной работы:</a:t>
            </a:r>
            <a:r>
              <a:rPr lang="en-US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/>
            </a:r>
            <a:br>
              <a:rPr lang="en-US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</a:br>
            <a:r>
              <a:rPr lang="en-US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  </a:t>
            </a:r>
            <a: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управление проектами, </a:t>
            </a:r>
            <a:b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</a:br>
            <a:r>
              <a:rPr lang="ru-RU" sz="2000" i="0">
                <a:solidFill>
                  <a:srgbClr val="96473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  онлайновые конференц-связи и т.п.</a:t>
            </a:r>
          </a:p>
        </p:txBody>
      </p:sp>
      <p:graphicFrame>
        <p:nvGraphicFramePr>
          <p:cNvPr id="17454" name="Group 46"/>
          <p:cNvGraphicFramePr>
            <a:graphicFrameLocks noGrp="1"/>
          </p:cNvGraphicFramePr>
          <p:nvPr/>
        </p:nvGraphicFramePr>
        <p:xfrm>
          <a:off x="4943475" y="5143500"/>
          <a:ext cx="4152900" cy="1584960"/>
        </p:xfrm>
        <a:graphic>
          <a:graphicData uri="http://schemas.openxmlformats.org/drawingml/2006/table">
            <a:tbl>
              <a:tblPr/>
              <a:tblGrid>
                <a:gridCol w="2247900"/>
                <a:gridCol w="1905000"/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charset="0"/>
                        </a:rPr>
                        <a:t>Компания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ahoma" charset="0"/>
                        </a:rPr>
                        <a:t>Система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charset="0"/>
                        </a:rPr>
                        <a:t>TowerSoftware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ahoma" charset="0"/>
                        </a:rPr>
                        <a:t>Capture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charset="0"/>
                        </a:rPr>
                        <a:t>OpenText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ahoma" charset="0"/>
                        </a:rPr>
                        <a:t>iRIMS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charset="0"/>
                        </a:rPr>
                        <a:t>TrueArc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ahoma" charset="0"/>
                        </a:rPr>
                        <a:t>Foremost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55" name="AutoShape 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217863" y="6589713"/>
            <a:ext cx="474662" cy="228600"/>
          </a:xfrm>
          <a:prstGeom prst="actionButtonForwardNext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456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44613" y="6588125"/>
            <a:ext cx="474662" cy="230188"/>
          </a:xfrm>
          <a:prstGeom prst="actionButtonBackPrevious">
            <a:avLst/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build="p" autoUpdateAnimBg="0"/>
      <p:bldP spid="17412" grpId="0" autoUpdateAnimBg="0"/>
      <p:bldP spid="17413" grpId="0" autoUpdateAnimBg="0"/>
      <p:bldP spid="17414" grpId="0" autoUpdateAnimBg="0"/>
      <p:bldP spid="17415" grpId="0" autoUpdateAnimBg="0"/>
      <p:bldP spid="17416" grpId="0" autoUpdateAnimBg="0"/>
      <p:bldP spid="17417" grpId="0" autoUpdateAnimBg="0"/>
      <p:bldP spid="17418" grpId="0" autoUpdateAnimBg="0"/>
      <p:bldP spid="17419" grpId="0" autoUpdateAnimBg="0"/>
      <p:bldP spid="17420" grpId="0" autoUpdateAnimBg="0"/>
    </p:bldLst>
  </p:timing>
</p:sld>
</file>

<file path=ppt/theme/theme1.xml><?xml version="1.0" encoding="utf-8"?>
<a:theme xmlns:a="http://schemas.openxmlformats.org/drawingml/2006/main" name="для_СЭД">
  <a:themeElements>
    <a:clrScheme name="для_СЭД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ля_СЭД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для_СЭД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для_СЭД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для_СЭД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для_СЭД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для_СЭД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для_СЭД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для_СЭД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Settings\ivs\Application Data\Microsoft\Шаблоны\для_СЭД.pot</Template>
  <TotalTime>719</TotalTime>
  <Words>592</Words>
  <Application>Microsoft Office PowerPoint</Application>
  <PresentationFormat>Экран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для_СЭД</vt:lpstr>
      <vt:lpstr>Microsoft Word Picture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Тема</vt:lpstr>
    </vt:vector>
  </TitlesOfParts>
  <Company>TSU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</dc:title>
  <dc:creator>ivs</dc:creator>
  <cp:lastModifiedBy>Saifullo</cp:lastModifiedBy>
  <cp:revision>61</cp:revision>
  <dcterms:created xsi:type="dcterms:W3CDTF">2008-04-11T06:27:37Z</dcterms:created>
  <dcterms:modified xsi:type="dcterms:W3CDTF">2019-11-27T07:22:38Z</dcterms:modified>
</cp:coreProperties>
</file>