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Exo 2 Regular Regular"/>
          <a:ea typeface="Exo 2 Regular Regular"/>
          <a:cs typeface="Exo 2 Regular Regular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Exo 2 Regular Regular"/>
          <a:ea typeface="Exo 2 Regular Regular"/>
          <a:cs typeface="Exo 2 Regular Regular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Exo 2 Regular Regular"/>
          <a:ea typeface="Exo 2 Regular Regular"/>
          <a:cs typeface="Exo 2 Regular Regular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Exo 2 Regular Regular"/>
          <a:ea typeface="Exo 2 Regular Regular"/>
          <a:cs typeface="Exo 2 Regular Regular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Exo 2 Regular Regular"/>
          <a:ea typeface="Exo 2 Regular Regular"/>
          <a:cs typeface="Exo 2 Regular Regular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Exo 2 Regular Regular"/>
          <a:ea typeface="Exo 2 Regular Regular"/>
          <a:cs typeface="Exo 2 Regular Regular"/>
        </a:font>
        <a:srgbClr val="000000"/>
      </a:tcTxStyle>
      <a:tcStyle>
        <a:tcBdr>
          <a:left>
            <a:ln w="12700" cap="flat">
              <a:solidFill>
                <a:srgbClr val="00BE80"/>
              </a:solidFill>
              <a:prstDash val="solid"/>
              <a:miter lim="400000"/>
            </a:ln>
          </a:left>
          <a:right>
            <a:ln w="12700" cap="flat">
              <a:solidFill>
                <a:srgbClr val="00BE80"/>
              </a:solidFill>
              <a:prstDash val="solid"/>
              <a:miter lim="400000"/>
            </a:ln>
          </a:right>
          <a:top>
            <a:ln w="12700" cap="flat">
              <a:solidFill>
                <a:srgbClr val="00BE8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BE8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BE8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BE8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BE8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BE8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BE8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tif"/><Relationship Id="rId5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 свет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презентации"/>
          <p:cNvSpPr txBox="1"/>
          <p:nvPr>
            <p:ph type="title" hasCustomPrompt="1"/>
          </p:nvPr>
        </p:nvSpPr>
        <p:spPr>
          <a:xfrm>
            <a:off x="4639865" y="3953668"/>
            <a:ext cx="16325237" cy="4643439"/>
          </a:xfrm>
          <a:prstGeom prst="rect">
            <a:avLst/>
          </a:prstGeom>
        </p:spPr>
        <p:txBody>
          <a:bodyPr anchor="ctr"/>
          <a:lstStyle>
            <a:lvl1pPr defTabSz="2438339">
              <a:defRPr spc="-128" sz="6400">
                <a:solidFill>
                  <a:srgbClr val="4C4D59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5" name="Фигура"/>
          <p:cNvSpPr/>
          <p:nvPr/>
        </p:nvSpPr>
        <p:spPr>
          <a:xfrm>
            <a:off x="-98323" y="1359"/>
            <a:ext cx="14930483" cy="448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300" y="21600"/>
                </a:lnTo>
                <a:lnTo>
                  <a:pt x="21600" y="0"/>
                </a:lnTo>
                <a:lnTo>
                  <a:pt x="4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4C4D5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pic>
        <p:nvPicPr>
          <p:cNvPr id="1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653" y="11479844"/>
            <a:ext cx="2878810" cy="1814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78308" y="979062"/>
            <a:ext cx="4232673" cy="74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флаг 1.png" descr="флаг 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3713" y="0"/>
            <a:ext cx="18290287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Фигура"/>
          <p:cNvSpPr/>
          <p:nvPr/>
        </p:nvSpPr>
        <p:spPr>
          <a:xfrm>
            <a:off x="-98323" y="1359"/>
            <a:ext cx="14930483" cy="448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300" y="21600"/>
                </a:lnTo>
                <a:lnTo>
                  <a:pt x="21600" y="0"/>
                </a:lnTo>
                <a:lnTo>
                  <a:pt x="4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4C4D5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pic>
        <p:nvPicPr>
          <p:cNvPr id="2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653" y="11479844"/>
            <a:ext cx="2878810" cy="1814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флаг 1.png" descr="флаг 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3713" y="0"/>
            <a:ext cx="18290287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© IT Enduro, Романов А.С. «Человек-Molecule или как тестировать инфраструктуру», 2022"/>
          <p:cNvSpPr txBox="1"/>
          <p:nvPr/>
        </p:nvSpPr>
        <p:spPr>
          <a:xfrm>
            <a:off x="5572199" y="12802403"/>
            <a:ext cx="12763997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>
                <a:solidFill>
                  <a:srgbClr val="929292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© IT Enduro, Романов А.С. «Человек-Molecule или как тестировать инфраструктуру», 2022</a:t>
            </a:r>
          </a:p>
        </p:txBody>
      </p:sp>
      <p:pic>
        <p:nvPicPr>
          <p:cNvPr id="30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01473" y="393700"/>
            <a:ext cx="3810001" cy="66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Заголовок презентации"/>
          <p:cNvSpPr txBox="1"/>
          <p:nvPr>
            <p:ph type="title" hasCustomPrompt="1"/>
          </p:nvPr>
        </p:nvSpPr>
        <p:spPr>
          <a:xfrm>
            <a:off x="3791578" y="532957"/>
            <a:ext cx="16325237" cy="1609467"/>
          </a:xfrm>
          <a:prstGeom prst="rect">
            <a:avLst/>
          </a:prstGeom>
        </p:spPr>
        <p:txBody>
          <a:bodyPr anchor="ctr"/>
          <a:lstStyle>
            <a:lvl1pPr algn="ctr" defTabSz="2438339">
              <a:defRPr spc="-144" sz="7200">
                <a:solidFill>
                  <a:srgbClr val="4C4D59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дложка под 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 с оформл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Шаблон презентации_IT Enduro_6_2.png" descr="Шаблон презентации_IT Enduro_6_2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0" y="857"/>
            <a:ext cx="24384001" cy="1371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1984" y="946546"/>
            <a:ext cx="2553891" cy="448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653" y="11479844"/>
            <a:ext cx="2878810" cy="181435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© IT Enduro, Романов А.С. «Человек-Molecule или как тестировать инфраструктуру», 2022"/>
          <p:cNvSpPr txBox="1"/>
          <p:nvPr/>
        </p:nvSpPr>
        <p:spPr>
          <a:xfrm>
            <a:off x="5572199" y="12802403"/>
            <a:ext cx="12763997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>
                <a:solidFill>
                  <a:srgbClr val="929292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© IT Enduro, Романов А.С. «Человек-Molecule или как тестировать инфраструктуру», 2022</a:t>
            </a:r>
          </a:p>
        </p:txBody>
      </p:sp>
      <p:pic>
        <p:nvPicPr>
          <p:cNvPr id="50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01473" y="393700"/>
            <a:ext cx="3810001" cy="668625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Без логоти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653" y="11479844"/>
            <a:ext cx="2878810" cy="181435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8925" y="951578"/>
            <a:ext cx="2555431" cy="44845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Таблица"/>
          <p:cNvGraphicFramePr/>
          <p:nvPr/>
        </p:nvGraphicFramePr>
        <p:xfrm>
          <a:off x="5334000" y="4570897"/>
          <a:ext cx="13733860" cy="69186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{EEE7283C-3CF3-47DC-8721-378D4A62B228}</a:tableStyleId>
              </a:tblPr>
              <a:tblGrid>
                <a:gridCol w="6860579"/>
                <a:gridCol w="6860579"/>
              </a:tblGrid>
              <a:tr h="1726479">
                <a:tc>
                  <a:txBody>
                    <a:bodyPr/>
                    <a:lstStyle/>
                    <a:p>
                      <a:pPr algn="l" defTabSz="2446734">
                        <a:lnSpc>
                          <a:spcPct val="80000"/>
                        </a:lnSpc>
                        <a:defRPr spc="-76" sz="7600">
                          <a:latin typeface="+mn-lt"/>
                          <a:ea typeface="+mn-ea"/>
                          <a:cs typeface="+mn-cs"/>
                          <a:sym typeface="Exo 2 Regular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  <a:solidFill>
                      <a:srgbClr val="1ABE8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2446734">
                        <a:lnSpc>
                          <a:spcPct val="80000"/>
                        </a:lnSpc>
                        <a:defRPr spc="-76" sz="7600">
                          <a:latin typeface="+mn-lt"/>
                          <a:ea typeface="+mn-ea"/>
                          <a:cs typeface="+mn-cs"/>
                          <a:sym typeface="Exo 2 Regular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  <a:solidFill>
                      <a:srgbClr val="1ABE80"/>
                    </a:solidFill>
                  </a:tcPr>
                </a:tc>
              </a:tr>
              <a:tr h="1726479">
                <a:tc>
                  <a:txBody>
                    <a:bodyPr/>
                    <a:lstStyle/>
                    <a:p>
                      <a:pPr>
                        <a:defRPr sz="3000">
                          <a:latin typeface="Exo 2 Regular Regular"/>
                          <a:ea typeface="Exo 2 Regular Regular"/>
                          <a:cs typeface="Exo 2 Regular Regular"/>
                          <a:sym typeface="Exo 2 Regula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3000">
                          <a:latin typeface="Exo 2 Regular Regular"/>
                          <a:ea typeface="Exo 2 Regular Regular"/>
                          <a:cs typeface="Exo 2 Regular Regular"/>
                          <a:sym typeface="Exo 2 Regula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</a:tcPr>
                </a:tc>
              </a:tr>
              <a:tr h="1726479">
                <a:tc>
                  <a:txBody>
                    <a:bodyPr/>
                    <a:lstStyle/>
                    <a:p>
                      <a:pPr>
                        <a:defRPr sz="3000">
                          <a:latin typeface="Exo 2 Regular Regular"/>
                          <a:ea typeface="Exo 2 Regular Regular"/>
                          <a:cs typeface="Exo 2 Regular Regular"/>
                          <a:sym typeface="Exo 2 Regula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1ABE80"/>
                          </a:solidFill>
                          <a:latin typeface="Exo 2 Regular Regular"/>
                          <a:ea typeface="Exo 2 Regular Regular"/>
                          <a:cs typeface="Exo 2 Regular Regular"/>
                          <a:sym typeface="Exo 2 Regula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</a:tcPr>
                </a:tc>
              </a:tr>
              <a:tr h="1726479">
                <a:tc>
                  <a:txBody>
                    <a:bodyPr/>
                    <a:lstStyle/>
                    <a:p>
                      <a:pPr>
                        <a:defRPr sz="3000">
                          <a:latin typeface="Exo 2 Regular Regular"/>
                          <a:ea typeface="Exo 2 Regular Regular"/>
                          <a:cs typeface="Exo 2 Regular Regular"/>
                          <a:sym typeface="Exo 2 Regula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1ABE80"/>
                      </a:solidFill>
                      <a:miter lim="400000"/>
                    </a:lnL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3000">
                          <a:latin typeface="Exo 2 Regular Regular"/>
                          <a:ea typeface="Exo 2 Regular Regular"/>
                          <a:cs typeface="Exo 2 Regular Regular"/>
                          <a:sym typeface="Exo 2 Regular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1ABE80"/>
                      </a:solidFill>
                      <a:miter lim="400000"/>
                    </a:lnR>
                    <a:lnT w="12700">
                      <a:solidFill>
                        <a:srgbClr val="1ABE80"/>
                      </a:solidFill>
                      <a:miter lim="400000"/>
                    </a:lnT>
                    <a:lnB w="12700">
                      <a:solidFill>
                        <a:srgbClr val="1ABE8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68" name="Шаблон презентации_IT Enduro_6_2.png" descr="Шаблон презентации_IT Enduro_6_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3048000" y="857"/>
            <a:ext cx="18288000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Заголовок слайда"/>
          <p:cNvSpPr txBox="1"/>
          <p:nvPr>
            <p:ph type="title" hasCustomPrompt="1"/>
          </p:nvPr>
        </p:nvSpPr>
        <p:spPr>
          <a:xfrm>
            <a:off x="8307585" y="2067948"/>
            <a:ext cx="7768830" cy="14287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C4D5A"/>
                </a:soli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70" name="«Человек-Molecule или как тестировать инфраструктуру»…"/>
          <p:cNvSpPr txBox="1"/>
          <p:nvPr/>
        </p:nvSpPr>
        <p:spPr>
          <a:xfrm>
            <a:off x="8196857" y="12571057"/>
            <a:ext cx="781113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solidFill>
                  <a:srgbClr val="929292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«Человек-Molecule или как тестировать инфраструктуру»</a:t>
            </a:r>
          </a:p>
          <a:p>
            <a:pPr algn="l">
              <a:defRPr>
                <a:solidFill>
                  <a:srgbClr val="929292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© IT Enduro, Романов А.С., 2022</a:t>
            </a:r>
          </a:p>
        </p:txBody>
      </p:sp>
      <p:pic>
        <p:nvPicPr>
          <p:cNvPr id="7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8050" y="11707593"/>
            <a:ext cx="2401345" cy="1513433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01473" y="393700"/>
            <a:ext cx="3810001" cy="66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653" y="11479844"/>
            <a:ext cx="2878810" cy="18143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© IT Enduro, Романов А.С. «Человек-Molecule или как тестировать инфраструктуру», 2022"/>
          <p:cNvSpPr txBox="1"/>
          <p:nvPr/>
        </p:nvSpPr>
        <p:spPr>
          <a:xfrm>
            <a:off x="5572199" y="12802403"/>
            <a:ext cx="12763997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>
                <a:solidFill>
                  <a:srgbClr val="929292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© IT Enduro, Романов А.С. «Человек-Molecule или как тестировать инфраструктуру», 2022</a:t>
            </a:r>
          </a:p>
        </p:txBody>
      </p:sp>
      <p:sp>
        <p:nvSpPr>
          <p:cNvPr id="5" name="Заголовок слайда"/>
          <p:cNvSpPr txBox="1"/>
          <p:nvPr>
            <p:ph type="title" hasCustomPrompt="1"/>
          </p:nvPr>
        </p:nvSpPr>
        <p:spPr>
          <a:xfrm>
            <a:off x="4030265" y="619125"/>
            <a:ext cx="7768829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6" name="Уровень текста 1…"/>
          <p:cNvSpPr txBox="1"/>
          <p:nvPr>
            <p:ph type="body" idx="1" hasCustomPrompt="1"/>
          </p:nvPr>
        </p:nvSpPr>
        <p:spPr>
          <a:xfrm>
            <a:off x="4030265" y="4161234"/>
            <a:ext cx="7768829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buBlip>
                <a:blip r:embed="rId4"/>
              </a:buBlip>
            </a:lvl1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defTabSz="821531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xmlns:p14="http://schemas.microsoft.com/office/powerpoint/2010/main" spd="med" advClick="1"/>
  <p:txStyles>
    <p:titleStyle>
      <a:lvl1pPr marL="0" marR="0" indent="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1pPr>
      <a:lvl2pPr marL="0" marR="0" indent="4572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2pPr>
      <a:lvl3pPr marL="0" marR="0" indent="9144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3pPr>
      <a:lvl4pPr marL="0" marR="0" indent="13716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4pPr>
      <a:lvl5pPr marL="0" marR="0" indent="18288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5pPr>
      <a:lvl6pPr marL="0" marR="0" indent="22860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6pPr>
      <a:lvl7pPr marL="0" marR="0" indent="27432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7pPr>
      <a:lvl8pPr marL="0" marR="0" indent="32004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8pPr>
      <a:lvl9pPr marL="0" marR="0" indent="3657600" algn="l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6" strike="noStrike" sz="7600" u="none">
          <a:solidFill>
            <a:srgbClr val="FFFFFF"/>
          </a:solidFill>
          <a:uFillTx/>
          <a:latin typeface="+mn-lt"/>
          <a:ea typeface="+mn-ea"/>
          <a:cs typeface="+mn-cs"/>
          <a:sym typeface="Exo 2 Regular Bold"/>
        </a:defRPr>
      </a:lvl9pPr>
    </p:titleStyle>
    <p:bodyStyle>
      <a:lvl1pPr marL="825500" marR="0" indent="-736600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43000"/>
        <a:buFontTx/>
        <a:buBlip>
          <a:blip r:embed="rId4"/>
        </a:buBlip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1pPr>
      <a:lvl2pPr marL="8661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2pPr>
      <a:lvl3pPr marL="12598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3pPr>
      <a:lvl4pPr marL="16535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4pPr>
      <a:lvl5pPr marL="20472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5pPr>
      <a:lvl6pPr marL="24409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6pPr>
      <a:lvl7pPr marL="28346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7pPr>
      <a:lvl8pPr marL="3228339" marR="0" indent="-472439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8pPr>
      <a:lvl9pPr marL="3622040" marR="0" indent="-472440" algn="l" defTabSz="2446734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62C7"/>
        </a:buClr>
        <a:buSzPct val="175000"/>
        <a:buFontTx/>
        <a:buChar char="•"/>
        <a:tabLst/>
        <a:defRPr b="0" baseline="0" cap="none" i="0" spc="0" strike="noStrike" sz="3600" u="none">
          <a:solidFill>
            <a:srgbClr val="0062C7"/>
          </a:solidFill>
          <a:uFillTx/>
          <a:latin typeface="Exo 2 Regular SemiBold"/>
          <a:ea typeface="Exo 2 Regular SemiBold"/>
          <a:cs typeface="Exo 2 Regular SemiBold"/>
          <a:sym typeface="Exo 2 Regular Semi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hyperlink" Target="https://github.com/Romanow" TargetMode="External"/><Relationship Id="rId5" Type="http://schemas.openxmlformats.org/officeDocument/2006/relationships/image" Target="../media/image11.tif"/><Relationship Id="rId6" Type="http://schemas.openxmlformats.org/officeDocument/2006/relationships/image" Target="../media/image5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Человек-Molecule…"/>
          <p:cNvSpPr txBox="1"/>
          <p:nvPr>
            <p:ph type="ctrTitle"/>
          </p:nvPr>
        </p:nvSpPr>
        <p:spPr>
          <a:xfrm>
            <a:off x="4029381" y="4220688"/>
            <a:ext cx="16325238" cy="4643438"/>
          </a:xfrm>
          <a:prstGeom prst="rect">
            <a:avLst/>
          </a:prstGeom>
        </p:spPr>
        <p:txBody>
          <a:bodyPr/>
          <a:lstStyle/>
          <a:p>
            <a:pPr defTabSz="2446734">
              <a:defRPr spc="-90" sz="9000">
                <a:solidFill>
                  <a:srgbClr val="54BA85"/>
                </a:solidFill>
              </a:defRPr>
            </a:pPr>
            <a:r>
              <a:t>Человек-Molecule</a:t>
            </a:r>
          </a:p>
          <a:p>
            <a:pPr defTabSz="2446734">
              <a:defRPr spc="-90" sz="9000">
                <a:solidFill>
                  <a:srgbClr val="4A4B57"/>
                </a:solidFill>
              </a:defRPr>
            </a:pPr>
            <a:r>
              <a:t>или как тестировать инфраструктуру</a:t>
            </a:r>
          </a:p>
        </p:txBody>
      </p:sp>
      <p:pic>
        <p:nvPicPr>
          <p:cNvPr id="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050" y="11707592"/>
            <a:ext cx="2401345" cy="1513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6466" y="3710178"/>
            <a:ext cx="9218705" cy="540355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Структура файлов"/>
          <p:cNvSpPr txBox="1"/>
          <p:nvPr/>
        </p:nvSpPr>
        <p:spPr>
          <a:xfrm>
            <a:off x="3006495" y="3188251"/>
            <a:ext cx="322475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Структура файлов</a:t>
            </a:r>
          </a:p>
        </p:txBody>
      </p:sp>
      <p:sp>
        <p:nvSpPr>
          <p:cNvPr id="139" name="Playbook postgres.yml"/>
          <p:cNvSpPr txBox="1"/>
          <p:nvPr/>
        </p:nvSpPr>
        <p:spPr>
          <a:xfrm>
            <a:off x="12857520" y="3188251"/>
            <a:ext cx="382536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800"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Playbook postgres.yml</a:t>
            </a:r>
          </a:p>
        </p:txBody>
      </p:sp>
      <p:sp>
        <p:nvSpPr>
          <p:cNvPr id="140" name="Тестируем роль Basic"/>
          <p:cNvSpPr txBox="1"/>
          <p:nvPr>
            <p:ph type="title" idx="4294967295"/>
          </p:nvPr>
        </p:nvSpPr>
        <p:spPr>
          <a:xfrm>
            <a:off x="3791578" y="532957"/>
            <a:ext cx="16325237" cy="1609467"/>
          </a:xfrm>
          <a:prstGeom prst="rect">
            <a:avLst/>
          </a:prstGeom>
        </p:spPr>
        <p:txBody>
          <a:bodyPr anchor="ctr"/>
          <a:lstStyle/>
          <a:p>
            <a:pPr/>
            <a:r>
              <a:t>Тестируем роль Basic</a:t>
            </a:r>
          </a:p>
        </p:txBody>
      </p:sp>
      <p:sp>
        <p:nvSpPr>
          <p:cNvPr id="141" name="Структура проекта"/>
          <p:cNvSpPr txBox="1"/>
          <p:nvPr/>
        </p:nvSpPr>
        <p:spPr>
          <a:xfrm>
            <a:off x="3918578" y="659957"/>
            <a:ext cx="16325237" cy="1609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lnSpc>
                <a:spcPct val="80000"/>
              </a:lnSpc>
              <a:defRPr spc="-144" sz="7200">
                <a:solidFill>
                  <a:srgbClr val="4C4D59"/>
                </a:solidFill>
                <a:latin typeface="+mn-lt"/>
                <a:ea typeface="+mn-ea"/>
                <a:cs typeface="+mn-cs"/>
                <a:sym typeface="Exo 2 Regular Bold"/>
              </a:defRPr>
            </a:lvl1pPr>
          </a:lstStyle>
          <a:p>
            <a:pPr/>
            <a:r>
              <a:t>Структура проекта</a:t>
            </a:r>
          </a:p>
        </p:txBody>
      </p:sp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0566" y="3979333"/>
            <a:ext cx="7325793" cy="5484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lec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Molecule</a:t>
            </a:r>
          </a:p>
        </p:txBody>
      </p:sp>
      <p:sp>
        <p:nvSpPr>
          <p:cNvPr id="145" name="Molecule — это фреймворк, предназначенный для помощи в разработке и тестировании ролей в Ansible. Molecule позволяет тестировать роли в разных экземплярах, операционных системах и дистрибутивах."/>
          <p:cNvSpPr txBox="1"/>
          <p:nvPr/>
        </p:nvSpPr>
        <p:spPr>
          <a:xfrm>
            <a:off x="638850" y="2913761"/>
            <a:ext cx="22630694" cy="204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200"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Molecule — это фреймворк, предназначенный для помощи в разработке и тестировании ролей в Ansible. Molecule позволяет тестировать роли в разных экземплярах, операционных системах и дистрибутивах.</a:t>
            </a:r>
          </a:p>
        </p:txBody>
      </p:sp>
      <p:sp>
        <p:nvSpPr>
          <p:cNvPr id="146" name="Driver – тип тестируемой платформы.…"/>
          <p:cNvSpPr txBox="1"/>
          <p:nvPr>
            <p:ph type="body" sz="half" idx="4294967295"/>
          </p:nvPr>
        </p:nvSpPr>
        <p:spPr>
          <a:xfrm>
            <a:off x="638385" y="5416276"/>
            <a:ext cx="23107230" cy="5608929"/>
          </a:xfrm>
          <a:prstGeom prst="rect">
            <a:avLst/>
          </a:prstGeom>
        </p:spPr>
        <p:txBody>
          <a:bodyPr anchor="ctr"/>
          <a:lstStyle/>
          <a:p>
            <a:pPr marL="709930" indent="-633476" defTabSz="2104191">
              <a:lnSpc>
                <a:spcPct val="120000"/>
              </a:lnSpc>
              <a:spcBef>
                <a:spcPts val="1800"/>
              </a:spcBef>
              <a:buBlip>
                <a:blip r:embed="rId2"/>
              </a:buBlip>
              <a:defRPr sz="3612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Driver – тип тестируемой платформы.</a:t>
            </a:r>
          </a:p>
          <a:p>
            <a:pPr marL="709930" indent="-633476" defTabSz="2104191">
              <a:lnSpc>
                <a:spcPct val="120000"/>
              </a:lnSpc>
              <a:spcBef>
                <a:spcPts val="1800"/>
              </a:spcBef>
              <a:buBlip>
                <a:blip r:embed="rId2"/>
              </a:buBlip>
              <a:defRPr sz="3612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Platforms – конфигурация инстансов, на которых мы будем устанавливать конфигурацию.</a:t>
            </a:r>
          </a:p>
          <a:p>
            <a:pPr marL="709930" indent="-633476" defTabSz="2104191">
              <a:lnSpc>
                <a:spcPct val="120000"/>
              </a:lnSpc>
              <a:spcBef>
                <a:spcPts val="1800"/>
              </a:spcBef>
              <a:buBlip>
                <a:blip r:embed="rId2"/>
              </a:buBlip>
              <a:defRPr sz="3612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Provisioner – это инструмент, который запускает файл converge.yml (test playbook) для всех запущенных экземпляров (поддерживает только Ansible).</a:t>
            </a:r>
          </a:p>
          <a:p>
            <a:pPr marL="709930" indent="-633476" defTabSz="2104191">
              <a:lnSpc>
                <a:spcPct val="120000"/>
              </a:lnSpc>
              <a:spcBef>
                <a:spcPts val="1800"/>
              </a:spcBef>
              <a:buBlip>
                <a:blip r:embed="rId2"/>
              </a:buBlip>
              <a:defRPr sz="3612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Verifier – это инструмент, который проверяет роли. Этот верификатор запускает файл verify.yml, чтобы убедиться, что фактическое состояние экземпляра соответствует желаемому состоянию.</a:t>
            </a:r>
          </a:p>
          <a:p>
            <a:pPr marL="709930" indent="-633476" defTabSz="2104191">
              <a:lnSpc>
                <a:spcPct val="120000"/>
              </a:lnSpc>
              <a:spcBef>
                <a:spcPts val="1800"/>
              </a:spcBef>
              <a:buBlip>
                <a:blip r:embed="rId2"/>
              </a:buBlip>
              <a:defRPr sz="3612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Lint – статический анализатор кода.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olec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Molecule</a:t>
            </a:r>
          </a:p>
        </p:txBody>
      </p:sp>
      <p:sp>
        <p:nvSpPr>
          <p:cNvPr id="149" name="---…"/>
          <p:cNvSpPr txBox="1"/>
          <p:nvPr/>
        </p:nvSpPr>
        <p:spPr>
          <a:xfrm>
            <a:off x="3978824" y="2225564"/>
            <a:ext cx="10574515" cy="998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---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dependency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galaxy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driver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docker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platforms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ubuntu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image</a:t>
            </a:r>
            <a:r>
              <a:t>: ubuntu:22.04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privileged</a:t>
            </a:r>
            <a:r>
              <a:rPr>
                <a:solidFill>
                  <a:srgbClr val="080808"/>
                </a:solidFill>
              </a:rPr>
              <a:t>: true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networks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cluster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ipv4_address</a:t>
            </a:r>
            <a:r>
              <a:t>: 192.168.0.10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groups</a:t>
            </a:r>
            <a:r>
              <a:rPr>
                <a:solidFill>
                  <a:srgbClr val="080808"/>
                </a:solidFill>
              </a:rPr>
              <a:t>: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postgres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provisioner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inventory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group_vars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t>postgres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database_subnet</a:t>
            </a:r>
            <a:r>
              <a:t>: 192.168.0.0/24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verifier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lint</a:t>
            </a:r>
            <a:r>
              <a:t>: |-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yamllint .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6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ansible-lint</a:t>
            </a:r>
          </a:p>
        </p:txBody>
      </p:sp>
      <p:grpSp>
        <p:nvGrpSpPr>
          <p:cNvPr id="153" name="Группа"/>
          <p:cNvGrpSpPr/>
          <p:nvPr/>
        </p:nvGrpSpPr>
        <p:grpSpPr>
          <a:xfrm>
            <a:off x="4732821" y="3480829"/>
            <a:ext cx="11813667" cy="794860"/>
            <a:chOff x="0" y="0"/>
            <a:chExt cx="11813665" cy="794859"/>
          </a:xfrm>
        </p:grpSpPr>
        <p:sp>
          <p:nvSpPr>
            <p:cNvPr id="150" name="Прямоугольник"/>
            <p:cNvSpPr/>
            <p:nvPr/>
          </p:nvSpPr>
          <p:spPr>
            <a:xfrm>
              <a:off x="0" y="0"/>
              <a:ext cx="7921696" cy="794860"/>
            </a:xfrm>
            <a:prstGeom prst="rect">
              <a:avLst/>
            </a:prstGeom>
            <a:noFill/>
            <a:ln w="25400" cap="flat">
              <a:solidFill>
                <a:srgbClr val="54BA8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1" name="DRIVER"/>
            <p:cNvSpPr txBox="1"/>
            <p:nvPr/>
          </p:nvSpPr>
          <p:spPr>
            <a:xfrm>
              <a:off x="10507178" y="129142"/>
              <a:ext cx="1306488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6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DRIVER</a:t>
              </a:r>
            </a:p>
          </p:txBody>
        </p:sp>
        <p:sp>
          <p:nvSpPr>
            <p:cNvPr id="152" name="Линия"/>
            <p:cNvSpPr/>
            <p:nvPr/>
          </p:nvSpPr>
          <p:spPr>
            <a:xfrm flipH="1" flipV="1">
              <a:off x="8077580" y="397511"/>
              <a:ext cx="2286413" cy="1"/>
            </a:xfrm>
            <a:prstGeom prst="line">
              <a:avLst/>
            </a:prstGeom>
            <a:noFill/>
            <a:ln w="38100" cap="flat">
              <a:solidFill>
                <a:srgbClr val="54BA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57" name="Группа"/>
          <p:cNvGrpSpPr/>
          <p:nvPr/>
        </p:nvGrpSpPr>
        <p:grpSpPr>
          <a:xfrm>
            <a:off x="4732821" y="4339532"/>
            <a:ext cx="12556947" cy="3480743"/>
            <a:chOff x="0" y="0"/>
            <a:chExt cx="12556944" cy="3480742"/>
          </a:xfrm>
        </p:grpSpPr>
        <p:sp>
          <p:nvSpPr>
            <p:cNvPr id="154" name="Прямоугольник"/>
            <p:cNvSpPr/>
            <p:nvPr/>
          </p:nvSpPr>
          <p:spPr>
            <a:xfrm>
              <a:off x="0" y="0"/>
              <a:ext cx="7921696" cy="3480743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PLATFORMS"/>
            <p:cNvSpPr txBox="1"/>
            <p:nvPr/>
          </p:nvSpPr>
          <p:spPr>
            <a:xfrm>
              <a:off x="10507177" y="1472083"/>
              <a:ext cx="2049768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6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PLATFORMS</a:t>
              </a:r>
            </a:p>
          </p:txBody>
        </p:sp>
        <p:sp>
          <p:nvSpPr>
            <p:cNvPr id="156" name="Линия"/>
            <p:cNvSpPr/>
            <p:nvPr/>
          </p:nvSpPr>
          <p:spPr>
            <a:xfrm flipH="1" flipV="1">
              <a:off x="8077580" y="1740371"/>
              <a:ext cx="2286413" cy="1"/>
            </a:xfrm>
            <a:prstGeom prst="line">
              <a:avLst/>
            </a:prstGeom>
            <a:noFill/>
            <a:ln w="381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1" name="Группа"/>
          <p:cNvGrpSpPr/>
          <p:nvPr/>
        </p:nvGrpSpPr>
        <p:grpSpPr>
          <a:xfrm>
            <a:off x="4732822" y="10245900"/>
            <a:ext cx="12059170" cy="722739"/>
            <a:chOff x="0" y="0"/>
            <a:chExt cx="12059169" cy="722738"/>
          </a:xfrm>
        </p:grpSpPr>
        <p:sp>
          <p:nvSpPr>
            <p:cNvPr id="158" name="Прямоугольник"/>
            <p:cNvSpPr/>
            <p:nvPr/>
          </p:nvSpPr>
          <p:spPr>
            <a:xfrm>
              <a:off x="0" y="0"/>
              <a:ext cx="7921696" cy="722739"/>
            </a:xfrm>
            <a:prstGeom prst="rect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VERIFIER"/>
            <p:cNvSpPr txBox="1"/>
            <p:nvPr/>
          </p:nvSpPr>
          <p:spPr>
            <a:xfrm>
              <a:off x="10507178" y="93081"/>
              <a:ext cx="155199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6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VERIFIER</a:t>
              </a:r>
            </a:p>
          </p:txBody>
        </p:sp>
        <p:sp>
          <p:nvSpPr>
            <p:cNvPr id="160" name="Линия"/>
            <p:cNvSpPr/>
            <p:nvPr/>
          </p:nvSpPr>
          <p:spPr>
            <a:xfrm flipH="1" flipV="1">
              <a:off x="8077580" y="361369"/>
              <a:ext cx="2286413" cy="1"/>
            </a:xfrm>
            <a:prstGeom prst="line">
              <a:avLst/>
            </a:prstGeom>
            <a:noFill/>
            <a:ln w="38100" cap="flat">
              <a:solidFill>
                <a:srgbClr val="5E5E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5" name="Группа"/>
          <p:cNvGrpSpPr/>
          <p:nvPr/>
        </p:nvGrpSpPr>
        <p:grpSpPr>
          <a:xfrm>
            <a:off x="4732821" y="7884117"/>
            <a:ext cx="12770751" cy="2297940"/>
            <a:chOff x="0" y="0"/>
            <a:chExt cx="12770749" cy="2297938"/>
          </a:xfrm>
        </p:grpSpPr>
        <p:sp>
          <p:nvSpPr>
            <p:cNvPr id="162" name="Прямоугольник"/>
            <p:cNvSpPr/>
            <p:nvPr/>
          </p:nvSpPr>
          <p:spPr>
            <a:xfrm>
              <a:off x="0" y="0"/>
              <a:ext cx="7921696" cy="2297939"/>
            </a:xfrm>
            <a:prstGeom prst="rect">
              <a:avLst/>
            </a:prstGeom>
            <a:noFill/>
            <a:ln w="254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" name="PROVISIONER"/>
            <p:cNvSpPr txBox="1"/>
            <p:nvPr/>
          </p:nvSpPr>
          <p:spPr>
            <a:xfrm>
              <a:off x="10507177" y="880681"/>
              <a:ext cx="2263573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6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PROVISIONER</a:t>
              </a:r>
            </a:p>
          </p:txBody>
        </p:sp>
        <p:sp>
          <p:nvSpPr>
            <p:cNvPr id="164" name="Линия"/>
            <p:cNvSpPr/>
            <p:nvPr/>
          </p:nvSpPr>
          <p:spPr>
            <a:xfrm flipH="1" flipV="1">
              <a:off x="8077580" y="1148969"/>
              <a:ext cx="2286413" cy="1"/>
            </a:xfrm>
            <a:prstGeom prst="line">
              <a:avLst/>
            </a:prstGeom>
            <a:noFill/>
            <a:ln w="381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9" name="Группа"/>
          <p:cNvGrpSpPr/>
          <p:nvPr/>
        </p:nvGrpSpPr>
        <p:grpSpPr>
          <a:xfrm>
            <a:off x="4732821" y="11032481"/>
            <a:ext cx="11813667" cy="1124033"/>
            <a:chOff x="0" y="0"/>
            <a:chExt cx="11813665" cy="1124032"/>
          </a:xfrm>
        </p:grpSpPr>
        <p:sp>
          <p:nvSpPr>
            <p:cNvPr id="166" name="Прямоугольник"/>
            <p:cNvSpPr/>
            <p:nvPr/>
          </p:nvSpPr>
          <p:spPr>
            <a:xfrm>
              <a:off x="0" y="0"/>
              <a:ext cx="7921696" cy="1124033"/>
            </a:xfrm>
            <a:prstGeom prst="rect">
              <a:avLst/>
            </a:prstGeom>
            <a:noFill/>
            <a:ln w="254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DRIVER"/>
            <p:cNvSpPr txBox="1"/>
            <p:nvPr/>
          </p:nvSpPr>
          <p:spPr>
            <a:xfrm>
              <a:off x="10507178" y="293728"/>
              <a:ext cx="1306488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6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DRIVER</a:t>
              </a:r>
            </a:p>
          </p:txBody>
        </p:sp>
        <p:sp>
          <p:nvSpPr>
            <p:cNvPr id="168" name="Линия"/>
            <p:cNvSpPr/>
            <p:nvPr/>
          </p:nvSpPr>
          <p:spPr>
            <a:xfrm flipH="1" flipV="1">
              <a:off x="8077580" y="562016"/>
              <a:ext cx="2286413" cy="1"/>
            </a:xfrm>
            <a:prstGeom prst="line">
              <a:avLst/>
            </a:prstGeom>
            <a:noFill/>
            <a:ln w="381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3"/>
      <p:bldP build="whole" bldLvl="1" animBg="1" rev="0" advAuto="0" spid="169" grpId="5"/>
      <p:bldP build="whole" bldLvl="1" animBg="1" rev="0" advAuto="0" spid="157" grpId="2"/>
      <p:bldP build="whole" bldLvl="1" animBg="1" rev="0" advAuto="0" spid="153" grpId="1"/>
      <p:bldP build="whole" bldLvl="1" animBg="1" rev="0" advAuto="0" spid="16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Роль Bas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Роль Basic</a:t>
            </a:r>
          </a:p>
        </p:txBody>
      </p:sp>
      <p:sp>
        <p:nvSpPr>
          <p:cNvPr id="172" name="Устанавливаем необходимые пакеты.…"/>
          <p:cNvSpPr txBox="1"/>
          <p:nvPr>
            <p:ph type="body" sz="quarter" idx="4294967295"/>
          </p:nvPr>
        </p:nvSpPr>
        <p:spPr>
          <a:xfrm>
            <a:off x="4166376" y="4924146"/>
            <a:ext cx="16051248" cy="386770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Устанавливаем необходимые пакеты.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Создаем пользователей и группу.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Все можно проверить на одном instance.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Тестируем роль Bas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Тестируем роль Basic</a:t>
            </a:r>
          </a:p>
        </p:txBody>
      </p:sp>
      <p:sp>
        <p:nvSpPr>
          <p:cNvPr id="175" name="——…"/>
          <p:cNvSpPr txBox="1"/>
          <p:nvPr/>
        </p:nvSpPr>
        <p:spPr>
          <a:xfrm>
            <a:off x="2808100" y="3116262"/>
            <a:ext cx="7536708" cy="748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dependency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galaxy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driver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docker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platforms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ubuntu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image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ubuntu:22.04</a:t>
            </a:r>
            <a:endParaRPr b="1">
              <a:solidFill>
                <a:schemeClr val="accent5">
                  <a:lumOff val="-29866"/>
                </a:schemeClr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privileged</a:t>
            </a:r>
            <a:r>
              <a:rPr>
                <a:solidFill>
                  <a:srgbClr val="080808"/>
                </a:solidFill>
              </a:rPr>
              <a:t>: true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provisioner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log</a:t>
            </a:r>
            <a:r>
              <a:t>: true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verifier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lint</a:t>
            </a:r>
            <a:r>
              <a:t>: |-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yamllint .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ansible-lint</a:t>
            </a:r>
          </a:p>
        </p:txBody>
      </p:sp>
      <p:sp>
        <p:nvSpPr>
          <p:cNvPr id="176" name="FROM {{ item.image }}…"/>
          <p:cNvSpPr txBox="1"/>
          <p:nvPr/>
        </p:nvSpPr>
        <p:spPr>
          <a:xfrm>
            <a:off x="12813089" y="4843462"/>
            <a:ext cx="9888106" cy="402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FROM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{{ item.image }}</a:t>
            </a:r>
            <a:endParaRPr b="1">
              <a:solidFill>
                <a:schemeClr val="accent5">
                  <a:lumOff val="-29866"/>
                </a:schemeClr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73B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RUN </a:t>
            </a:r>
            <a:r>
              <a:t>apt-get </a:t>
            </a:r>
            <a:r>
              <a:rPr>
                <a:solidFill>
                  <a:srgbClr val="080808"/>
                </a:solidFill>
              </a:rPr>
              <a:t>update </a:t>
            </a:r>
            <a:r>
              <a:rPr>
                <a:solidFill>
                  <a:srgbClr val="0033B3"/>
                </a:solidFill>
              </a:rPr>
              <a:t>&amp;&amp; </a:t>
            </a:r>
            <a:r>
              <a:rPr>
                <a:solidFill>
                  <a:srgbClr val="080808"/>
                </a:solidFill>
              </a:rPr>
              <a:t>\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73B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apt-get </a:t>
            </a:r>
            <a:r>
              <a:rPr>
                <a:solidFill>
                  <a:srgbClr val="080808"/>
                </a:solidFill>
              </a:rPr>
              <a:t>install </a:t>
            </a:r>
            <a:r>
              <a:rPr>
                <a:solidFill>
                  <a:srgbClr val="0033B3"/>
                </a:solidFill>
              </a:rPr>
              <a:t>-</a:t>
            </a:r>
            <a:r>
              <a:rPr>
                <a:solidFill>
                  <a:srgbClr val="080808"/>
                </a:solidFill>
              </a:rPr>
              <a:t>y \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sudo bash ufw \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ca-certificates \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python3 python3-pip python3-apt \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python3-distutils-extra gnupg \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systemctl </a:t>
            </a:r>
            <a:r>
              <a:rPr>
                <a:solidFill>
                  <a:srgbClr val="0033B3"/>
                </a:solidFill>
              </a:rPr>
              <a:t>-</a:t>
            </a:r>
            <a:r>
              <a:t>y </a:t>
            </a:r>
            <a:r>
              <a:rPr>
                <a:solidFill>
                  <a:srgbClr val="0033B3"/>
                </a:solidFill>
              </a:rPr>
              <a:t>&amp;&amp; </a:t>
            </a:r>
            <a:r>
              <a:t>\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73B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apt-get </a:t>
            </a:r>
            <a:r>
              <a:rPr>
                <a:solidFill>
                  <a:srgbClr val="080808"/>
                </a:solidFill>
              </a:rPr>
              <a:t>clean</a:t>
            </a:r>
          </a:p>
        </p:txBody>
      </p:sp>
      <p:sp>
        <p:nvSpPr>
          <p:cNvPr id="177" name="roles/basic/molecule/default/molecule.yml"/>
          <p:cNvSpPr txBox="1"/>
          <p:nvPr/>
        </p:nvSpPr>
        <p:spPr>
          <a:xfrm>
            <a:off x="3336157" y="10629250"/>
            <a:ext cx="578492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roles/basic/molecule/default/molecule.yml</a:t>
            </a:r>
          </a:p>
        </p:txBody>
      </p:sp>
      <p:sp>
        <p:nvSpPr>
          <p:cNvPr id="178" name="roles/basic/molecule/default/Dockerfile.j2"/>
          <p:cNvSpPr txBox="1"/>
          <p:nvPr/>
        </p:nvSpPr>
        <p:spPr>
          <a:xfrm>
            <a:off x="13946503" y="8908700"/>
            <a:ext cx="5671770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roles/basic/molecule/default/Dockerfile.j2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Роль Postg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Роль Postgres</a:t>
            </a:r>
          </a:p>
        </p:txBody>
      </p:sp>
      <p:sp>
        <p:nvSpPr>
          <p:cNvPr id="181" name="Делаем все то, что в роли Basic.…"/>
          <p:cNvSpPr txBox="1"/>
          <p:nvPr>
            <p:ph type="body" sz="quarter" idx="4294967295"/>
          </p:nvPr>
        </p:nvSpPr>
        <p:spPr>
          <a:xfrm>
            <a:off x="4166376" y="4924146"/>
            <a:ext cx="16051248" cy="3867708"/>
          </a:xfrm>
          <a:prstGeom prst="rect">
            <a:avLst/>
          </a:prstGeom>
        </p:spPr>
        <p:txBody>
          <a:bodyPr anchor="ctr"/>
          <a:lstStyle/>
          <a:p>
            <a:pPr marL="685165" indent="-611377" defTabSz="2030789">
              <a:lnSpc>
                <a:spcPct val="120000"/>
              </a:lnSpc>
              <a:spcBef>
                <a:spcPts val="1100"/>
              </a:spcBef>
              <a:buBlip>
                <a:blip r:embed="rId2"/>
              </a:buBlip>
              <a:defRPr sz="3984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Делаем все то, что в роли Basic.</a:t>
            </a:r>
          </a:p>
          <a:p>
            <a:pPr marL="685165" indent="-611377" defTabSz="2030789">
              <a:lnSpc>
                <a:spcPct val="120000"/>
              </a:lnSpc>
              <a:spcBef>
                <a:spcPts val="1100"/>
              </a:spcBef>
              <a:buBlip>
                <a:blip r:embed="rId2"/>
              </a:buBlip>
              <a:defRPr sz="3984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Устанавливаем и настраиваем PostrgeSQL.</a:t>
            </a:r>
          </a:p>
          <a:p>
            <a:pPr marL="685165" indent="-611377" defTabSz="2030789">
              <a:lnSpc>
                <a:spcPct val="120000"/>
              </a:lnSpc>
              <a:spcBef>
                <a:spcPts val="1100"/>
              </a:spcBef>
              <a:buBlip>
                <a:blip r:embed="rId2"/>
              </a:buBlip>
              <a:defRPr sz="3984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Настраиваем streaming репликацию.</a:t>
            </a:r>
          </a:p>
          <a:p>
            <a:pPr marL="685165" indent="-611377" defTabSz="2030789">
              <a:lnSpc>
                <a:spcPct val="120000"/>
              </a:lnSpc>
              <a:spcBef>
                <a:spcPts val="1100"/>
              </a:spcBef>
              <a:buBlip>
                <a:blip r:embed="rId2"/>
              </a:buBlip>
              <a:defRPr sz="3984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Для проверки требуется минимум два instance: Master и Slave.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Тестируем роль Postg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Тестируем роль Postgres</a:t>
            </a:r>
          </a:p>
        </p:txBody>
      </p:sp>
      <p:sp>
        <p:nvSpPr>
          <p:cNvPr id="184" name="——…"/>
          <p:cNvSpPr txBox="1"/>
          <p:nvPr/>
        </p:nvSpPr>
        <p:spPr>
          <a:xfrm>
            <a:off x="3937000" y="2225565"/>
            <a:ext cx="16510000" cy="1007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driver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docker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platforms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postgres-master.local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image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ubuntu:22.04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networks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cluster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ipv4_address</a:t>
            </a:r>
            <a:r>
              <a:t>: 192.168.1.10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groups</a:t>
            </a:r>
            <a:r>
              <a:t>: [ database, postgres, master ]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postgres-slave.local</a:t>
            </a:r>
            <a:endParaRPr b="1"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image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ubuntu:22.04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networks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cluster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ipv4_address</a:t>
            </a:r>
            <a:r>
              <a:t>: 192.168.1.11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groups</a:t>
            </a:r>
            <a:r>
              <a:t>: [ database, postgres, slaves ]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provisioner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verifier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lint</a:t>
            </a:r>
            <a:r>
              <a:rPr>
                <a:solidFill>
                  <a:srgbClr val="080808"/>
                </a:solidFill>
              </a:rPr>
              <a:t>: |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yamllint .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ansible-lint</a:t>
            </a:r>
          </a:p>
        </p:txBody>
      </p:sp>
      <p:sp>
        <p:nvSpPr>
          <p:cNvPr id="185" name="roles/postgres/molecule/default/molecule.yml"/>
          <p:cNvSpPr txBox="1"/>
          <p:nvPr/>
        </p:nvSpPr>
        <p:spPr>
          <a:xfrm>
            <a:off x="8138485" y="12314583"/>
            <a:ext cx="6241187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roles/postgres/molecule/default/molecule.yml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олный сценари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Полный сценарий</a:t>
            </a:r>
          </a:p>
        </p:txBody>
      </p:sp>
      <p:sp>
        <p:nvSpPr>
          <p:cNvPr id="188" name="Устанавливаем и настраиваем PostrgeSQL.…"/>
          <p:cNvSpPr txBox="1"/>
          <p:nvPr>
            <p:ph type="body" sz="half" idx="4294967295"/>
          </p:nvPr>
        </p:nvSpPr>
        <p:spPr>
          <a:xfrm>
            <a:off x="4166376" y="3702099"/>
            <a:ext cx="16051248" cy="6311802"/>
          </a:xfrm>
          <a:prstGeom prst="rect">
            <a:avLst/>
          </a:prstGeom>
        </p:spPr>
        <p:txBody>
          <a:bodyPr anchor="ctr"/>
          <a:lstStyle/>
          <a:p>
            <a:pPr marL="759459" indent="-677672" defTabSz="2250995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  <a:defRPr sz="441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Устанавливаем и настраиваем PostrgeSQL.</a:t>
            </a:r>
          </a:p>
          <a:p>
            <a:pPr marL="759459" indent="-677672" defTabSz="2250995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  <a:defRPr sz="441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Настраиваем streaming репликацию.</a:t>
            </a:r>
          </a:p>
          <a:p>
            <a:pPr marL="759459" indent="-677672" defTabSz="2250995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  <a:defRPr sz="441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Настраиваем PgPool для балансировки запросов к Master / Slave.</a:t>
            </a:r>
          </a:p>
          <a:p>
            <a:pPr marL="759459" indent="-677672" defTabSz="2250995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  <a:defRPr sz="441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Настраиваем failover на PgPool в случае потери master.</a:t>
            </a:r>
          </a:p>
          <a:p>
            <a:pPr marL="759459" indent="-677672" defTabSz="2250995">
              <a:lnSpc>
                <a:spcPct val="120000"/>
              </a:lnSpc>
              <a:spcBef>
                <a:spcPts val="1200"/>
              </a:spcBef>
              <a:buBlip>
                <a:blip r:embed="rId2"/>
              </a:buBlip>
              <a:defRPr sz="441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Для проверки используем 3 полноценных виртуальных машины и inventories для локальной разработки (local).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Тестируем весь сценарий целико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Тестируем весь сценарий целиком</a:t>
            </a:r>
          </a:p>
        </p:txBody>
      </p:sp>
      <p:sp>
        <p:nvSpPr>
          <p:cNvPr id="191" name="——…"/>
          <p:cNvSpPr txBox="1"/>
          <p:nvPr/>
        </p:nvSpPr>
        <p:spPr>
          <a:xfrm>
            <a:off x="3937000" y="2225564"/>
            <a:ext cx="16510000" cy="971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driver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vagrant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provider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virtualbox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platforms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postgres-master.local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box</a:t>
            </a:r>
            <a:r>
              <a:rPr>
                <a:solidFill>
                  <a:srgbClr val="080808"/>
                </a:solidFill>
              </a:rPr>
              <a:t>: </a:t>
            </a:r>
            <a:r>
              <a:t>"romanow/ansible-box"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>
                <a:solidFill>
                  <a:srgbClr val="077D16"/>
                </a:solidFill>
              </a:rPr>
              <a:t>   </a:t>
            </a:r>
            <a:r>
              <a:t>interfaces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network_name</a:t>
            </a:r>
            <a:r>
              <a:t>: private_network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ip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192.168.56.200</a:t>
            </a:r>
            <a:endParaRPr b="1">
              <a:solidFill>
                <a:schemeClr val="accent5">
                  <a:lumOff val="-29866"/>
                </a:schemeClr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groups</a:t>
            </a:r>
            <a:r>
              <a:t>: [ database, postgres, master ]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postgres-slave.local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box</a:t>
            </a:r>
            <a:r>
              <a:rPr>
                <a:solidFill>
                  <a:srgbClr val="080808"/>
                </a:solidFill>
              </a:rPr>
              <a:t>: </a:t>
            </a:r>
            <a:r>
              <a:t>"romanow/ansible-box"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77D16"/>
                </a:solidFill>
              </a:rPr>
              <a:t>    </a:t>
            </a:r>
            <a:r>
              <a:t>interfaces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network_name</a:t>
            </a:r>
            <a:r>
              <a:t>: private_network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ip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192.168.56.201</a:t>
            </a:r>
            <a:endParaRPr b="1">
              <a:solidFill>
                <a:schemeClr val="accent5">
                  <a:lumOff val="-29866"/>
                </a:schemeClr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groups</a:t>
            </a:r>
            <a:r>
              <a:t>: [ database, postgres, master ]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-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pgpool.local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box</a:t>
            </a:r>
            <a:r>
              <a:rPr>
                <a:solidFill>
                  <a:srgbClr val="080808"/>
                </a:solidFill>
              </a:rPr>
              <a:t>: </a:t>
            </a:r>
            <a:r>
              <a:t>"romanow/ansible-box"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77D16"/>
                </a:solidFill>
              </a:rPr>
              <a:t>    </a:t>
            </a:r>
            <a:r>
              <a:t>interfaces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network_name</a:t>
            </a:r>
            <a:r>
              <a:t>: private_network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ip</a:t>
            </a:r>
            <a: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192.168.56.202</a:t>
            </a:r>
            <a:endParaRPr b="1">
              <a:solidFill>
                <a:schemeClr val="accent5">
                  <a:lumOff val="-29866"/>
                </a:schemeClr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groups</a:t>
            </a:r>
            <a:r>
              <a:t>: [ database, pgpool ]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provisioner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inventory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links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rPr>
                <a:solidFill>
                  <a:srgbClr val="0033B3"/>
                </a:solidFill>
              </a:rPr>
              <a:t>group_vars</a:t>
            </a:r>
            <a:r>
              <a:rPr>
                <a:solidFill>
                  <a:srgbClr val="080808"/>
                </a:solidFill>
              </a:rPr>
              <a:t>: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"${MOLECULE_PROJECT_DIRECTORY}/inventories/local/group_vars/"</a:t>
            </a:r>
          </a:p>
        </p:txBody>
      </p:sp>
      <p:sp>
        <p:nvSpPr>
          <p:cNvPr id="192" name="molecule/default/molecule.yml"/>
          <p:cNvSpPr txBox="1"/>
          <p:nvPr/>
        </p:nvSpPr>
        <p:spPr>
          <a:xfrm>
            <a:off x="9853134" y="12027381"/>
            <a:ext cx="4202126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molecule/default/molecule.yml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Автоматизируем провер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Автоматизируем проверки</a:t>
            </a:r>
          </a:p>
        </p:txBody>
      </p:sp>
      <p:sp>
        <p:nvSpPr>
          <p:cNvPr id="195" name="name: build…"/>
          <p:cNvSpPr txBox="1"/>
          <p:nvPr/>
        </p:nvSpPr>
        <p:spPr>
          <a:xfrm>
            <a:off x="3937000" y="2032839"/>
            <a:ext cx="16510000" cy="1007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name</a:t>
            </a:r>
            <a:r>
              <a:t>: build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on</a:t>
            </a:r>
            <a:r>
              <a:t>: [ push ]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jobs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ansible-roles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 Role tests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runs-on</a:t>
            </a:r>
            <a:r>
              <a:t>: ubuntu-latest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steps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uses</a:t>
            </a:r>
            <a:r>
              <a:t>: actions/checkout@v3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run</a:t>
            </a:r>
            <a:r>
              <a:t>: pip3 install -r ansible/requirements.txt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run</a:t>
            </a:r>
            <a:r>
              <a:t>: |-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shopt -s extglob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for dir in ansible/roles/*; do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molecule test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done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</a:t>
            </a:r>
            <a:r>
              <a:t>ansible-playbook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name</a:t>
            </a:r>
            <a:r>
              <a:t>: Ansible Playbook tests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runs-on</a:t>
            </a:r>
            <a:r>
              <a:t>: macos-latest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steps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uses</a:t>
            </a:r>
            <a:r>
              <a:t>: actions/checkout@v3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run</a:t>
            </a:r>
            <a:r>
              <a:t>: pip3 install -r ansible/requirements.txt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run</a:t>
            </a:r>
            <a:r>
              <a:t>: brew install esolitos/ipa/sshpass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run</a:t>
            </a:r>
            <a:r>
              <a:t>: vagrant box add romanow/ansible-box --box-version 22.04</a:t>
            </a:r>
          </a:p>
          <a:p>
            <a:pPr marL="762000" indent="-762000" algn="l" defTabSz="642937">
              <a:buClr>
                <a:srgbClr val="000000"/>
              </a:buClr>
              <a:buSzPct val="100000"/>
              <a:buAutoNum type="arabicPeriod" startAt="1"/>
              <a:defRPr sz="28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- </a:t>
            </a:r>
            <a:r>
              <a:rPr>
                <a:solidFill>
                  <a:srgbClr val="0033B3"/>
                </a:solidFill>
              </a:rPr>
              <a:t>run</a:t>
            </a:r>
            <a:r>
              <a:t>: molecule test</a:t>
            </a:r>
          </a:p>
        </p:txBody>
      </p:sp>
      <p:sp>
        <p:nvSpPr>
          <p:cNvPr id="196" name=".github/workflows/build.yml"/>
          <p:cNvSpPr txBox="1"/>
          <p:nvPr/>
        </p:nvSpPr>
        <p:spPr>
          <a:xfrm>
            <a:off x="10275341" y="12218220"/>
            <a:ext cx="3833318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.github/workflows/build.yml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"/>
          <p:cNvSpPr/>
          <p:nvPr/>
        </p:nvSpPr>
        <p:spPr>
          <a:xfrm>
            <a:off x="15901378" y="0"/>
            <a:ext cx="8471189" cy="13716001"/>
          </a:xfrm>
          <a:prstGeom prst="rect">
            <a:avLst/>
          </a:prstGeom>
          <a:solidFill>
            <a:srgbClr val="4C4D5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8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9380" y="4751756"/>
            <a:ext cx="6723187" cy="896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Шаблон презентации_IT Enduro_14.png" descr="Шаблон презентации_IT Enduro_14.png"/>
          <p:cNvPicPr>
            <a:picLocks noChangeAspect="0"/>
          </p:cNvPicPr>
          <p:nvPr/>
        </p:nvPicPr>
        <p:blipFill>
          <a:blip r:embed="rId3">
            <a:extLst/>
          </a:blip>
          <a:srcRect l="53679" t="0" r="0" b="0"/>
          <a:stretch>
            <a:fillRect/>
          </a:stretch>
        </p:blipFill>
        <p:spPr>
          <a:xfrm>
            <a:off x="15901522" y="857"/>
            <a:ext cx="8471045" cy="1371428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11+ лет Java/Kotlin.…"/>
          <p:cNvSpPr txBox="1"/>
          <p:nvPr>
            <p:ph type="body" idx="4294967295"/>
          </p:nvPr>
        </p:nvSpPr>
        <p:spPr>
          <a:xfrm>
            <a:off x="1036913" y="2784672"/>
            <a:ext cx="16770659" cy="814665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1400"/>
              </a:spcBef>
              <a:buBlip>
                <a:blip r:embed="rId4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11+ лет Java/Kotlin.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4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6+ лет в роли TeamLead/Архитектора.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4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5 лет опыт DevOps.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4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8 лет преподаю в Бауманском курс «Распределенные Системы Обработки Информации» aka Микросервисы.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4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Работаю Software Архитектор.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4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Мы с вами встречались на других конференциях :)</a:t>
            </a:r>
          </a:p>
        </p:txBody>
      </p:sp>
      <p:sp>
        <p:nvSpPr>
          <p:cNvPr id="88" name="Обо мне"/>
          <p:cNvSpPr txBox="1"/>
          <p:nvPr>
            <p:ph type="title" idx="4294967295"/>
          </p:nvPr>
        </p:nvSpPr>
        <p:spPr>
          <a:xfrm>
            <a:off x="1047692" y="626689"/>
            <a:ext cx="10188095" cy="1609467"/>
          </a:xfrm>
          <a:prstGeom prst="rect">
            <a:avLst/>
          </a:prstGeom>
        </p:spPr>
        <p:txBody>
          <a:bodyPr anchor="ctr"/>
          <a:lstStyle>
            <a:lvl1pPr defTabSz="2438339">
              <a:defRPr spc="-144" sz="7200">
                <a:solidFill>
                  <a:srgbClr val="4C4D59"/>
                </a:solidFill>
              </a:defRPr>
            </a:lvl1pPr>
          </a:lstStyle>
          <a:p>
            <a:pPr/>
            <a:r>
              <a:t>Обо мне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125059"/>
            <a:ext cx="22402800" cy="1018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201" name="Infrastructure As A Code – единственный способ сделать вашу инфраструктуру надежной и предсказуемой.…"/>
          <p:cNvSpPr txBox="1"/>
          <p:nvPr>
            <p:ph type="body" idx="4294967295"/>
          </p:nvPr>
        </p:nvSpPr>
        <p:spPr>
          <a:xfrm>
            <a:off x="1036913" y="2432258"/>
            <a:ext cx="22310174" cy="885148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Infrastructure As A Code – единственный способ сделать вашу инфраструктуру надежной и предсказуемой.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Тестирование инфраструктуры – крайне важный этап разработки ПО, потому что найти такие ошибки крайне сложно и дорого.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И скорее всего вы их будете находить сразу на production.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Molecule – мощный инструмент, который позволит сделать ваши манифесты надёжными и поддерживаемыми.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Тестировать </a:t>
            </a:r>
            <a:r>
              <a:rPr strike="sngStrike"/>
              <a:t>можно</a:t>
            </a:r>
            <a:r>
              <a:t> нужно не только роли, но и сценарии целиком.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ВОПРОСЫ"/>
          <p:cNvSpPr txBox="1"/>
          <p:nvPr/>
        </p:nvSpPr>
        <p:spPr>
          <a:xfrm>
            <a:off x="3791578" y="3427391"/>
            <a:ext cx="16325237" cy="6861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lnSpc>
                <a:spcPct val="80000"/>
              </a:lnSpc>
              <a:defRPr spc="-296" sz="14800">
                <a:solidFill>
                  <a:srgbClr val="4C4D59"/>
                </a:solidFill>
                <a:latin typeface="+mn-lt"/>
                <a:ea typeface="+mn-ea"/>
                <a:cs typeface="+mn-cs"/>
                <a:sym typeface="Exo 2 Regular Bold"/>
              </a:defRPr>
            </a:lvl1pPr>
          </a:lstStyle>
          <a:p>
            <a:pPr/>
            <a:r>
              <a:t>ВОПРОСЫ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2470" y="4891917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@romanowalex"/>
          <p:cNvSpPr txBox="1"/>
          <p:nvPr/>
        </p:nvSpPr>
        <p:spPr>
          <a:xfrm>
            <a:off x="4399336" y="5056142"/>
            <a:ext cx="4646863" cy="62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3400">
                <a:solidFill>
                  <a:srgbClr val="2D30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@romanowalex</a:t>
            </a:r>
          </a:p>
        </p:txBody>
      </p:sp>
      <p:pic>
        <p:nvPicPr>
          <p:cNvPr id="207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2547" y="6360798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https://github.com/Romanow"/>
          <p:cNvSpPr txBox="1"/>
          <p:nvPr/>
        </p:nvSpPr>
        <p:spPr>
          <a:xfrm>
            <a:off x="4399336" y="6525024"/>
            <a:ext cx="6329649" cy="62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3400" u="sng">
                <a:solidFill>
                  <a:srgbClr val="2D3031"/>
                </a:solidFill>
                <a:latin typeface="Arial"/>
                <a:ea typeface="Arial"/>
                <a:cs typeface="Arial"/>
                <a:sym typeface="Arial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https://github.com/Romanow</a:t>
            </a:r>
          </a:p>
        </p:txBody>
      </p:sp>
      <p:pic>
        <p:nvPicPr>
          <p:cNvPr id="209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82470" y="7871582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omanowalex"/>
          <p:cNvSpPr txBox="1"/>
          <p:nvPr/>
        </p:nvSpPr>
        <p:spPr>
          <a:xfrm>
            <a:off x="4399336" y="7993906"/>
            <a:ext cx="4646863" cy="62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3400">
                <a:solidFill>
                  <a:srgbClr val="2D30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romanowalex</a:t>
            </a:r>
          </a:p>
        </p:txBody>
      </p:sp>
      <p:sp>
        <p:nvSpPr>
          <p:cNvPr id="211" name="Ссылки"/>
          <p:cNvSpPr txBox="1"/>
          <p:nvPr>
            <p:ph type="title" idx="4294967295"/>
          </p:nvPr>
        </p:nvSpPr>
        <p:spPr>
          <a:xfrm>
            <a:off x="3791578" y="532957"/>
            <a:ext cx="16325237" cy="1609467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Ссылки</a:t>
            </a:r>
          </a:p>
        </p:txBody>
      </p:sp>
      <p:grpSp>
        <p:nvGrpSpPr>
          <p:cNvPr id="214" name="Группа"/>
          <p:cNvGrpSpPr/>
          <p:nvPr/>
        </p:nvGrpSpPr>
        <p:grpSpPr>
          <a:xfrm>
            <a:off x="14164380" y="3673176"/>
            <a:ext cx="8311262" cy="6327746"/>
            <a:chOff x="0" y="0"/>
            <a:chExt cx="8311260" cy="6327745"/>
          </a:xfrm>
        </p:grpSpPr>
        <p:sp>
          <p:nvSpPr>
            <p:cNvPr id="212" name="https://github.com/Romanow/molecule-lecture"/>
            <p:cNvSpPr txBox="1"/>
            <p:nvPr/>
          </p:nvSpPr>
          <p:spPr>
            <a:xfrm>
              <a:off x="-1" y="5753070"/>
              <a:ext cx="8311262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https://github.com/Romanow/molecule-lecture</a:t>
              </a:r>
            </a:p>
          </p:txBody>
        </p:sp>
        <p:pic>
          <p:nvPicPr>
            <p:cNvPr id="213" name="Изображение" descr="Изображение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98130" y="0"/>
              <a:ext cx="5715001" cy="571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лан докла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План доклада</a:t>
            </a:r>
          </a:p>
        </p:txBody>
      </p:sp>
      <p:sp>
        <p:nvSpPr>
          <p:cNvPr id="91" name="Какую задачу мы хотим решить?…"/>
          <p:cNvSpPr txBox="1"/>
          <p:nvPr>
            <p:ph type="body" idx="4294967295"/>
          </p:nvPr>
        </p:nvSpPr>
        <p:spPr>
          <a:xfrm>
            <a:off x="1036913" y="2432258"/>
            <a:ext cx="22310174" cy="885148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Какую задачу мы хотим решить?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Что такое Infrastructure As A Code и как нам это поможет?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Что такое Ansible, для чего нужен.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Настраиваем отказоустойчивую репликацию в Postgres.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Как это тестировать? (поговорим про Molecule)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Тестируем роли (roles).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Тестируем весь сценарий (playbooks).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2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Автоматизируем проверки в Github Actions.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Какую задачу мы хотим реши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Какую задачу мы хотим решить</a:t>
            </a:r>
          </a:p>
        </p:txBody>
      </p:sp>
      <p:pic>
        <p:nvPicPr>
          <p:cNvPr id="9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74152" y="3524892"/>
            <a:ext cx="1016000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Сценарии развертывания и обновления инфраструктуры могут быть очень сложными.…"/>
          <p:cNvSpPr txBox="1"/>
          <p:nvPr>
            <p:ph type="body" sz="half" idx="4294967295"/>
          </p:nvPr>
        </p:nvSpPr>
        <p:spPr>
          <a:xfrm>
            <a:off x="439505" y="2432258"/>
            <a:ext cx="13854827" cy="885148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1400"/>
              </a:spcBef>
              <a:buBlip>
                <a:blip r:embed="rId3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Сценарии развертывания и обновления инфраструктуры могут быть очень сложными.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3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Внесение изменений в конфигурацию может привести к поломке всего, а мы это узнает только когда уже все сломалось.</a:t>
            </a:r>
          </a:p>
          <a:p>
            <a:pPr>
              <a:lnSpc>
                <a:spcPct val="120000"/>
              </a:lnSpc>
              <a:spcBef>
                <a:spcPts val="1400"/>
              </a:spcBef>
              <a:buBlip>
                <a:blip r:embed="rId3"/>
              </a:buBlip>
              <a:defRPr sz="48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Даже для локального тестирования нужно уметь настраивать окружение.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2"/>
      <p:bldP build="p" bldLvl="5" animBg="1" rev="0" advAuto="0" spid="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Что такое Infrastructure As A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Infrastructure As A Code</a:t>
            </a:r>
          </a:p>
        </p:txBody>
      </p:sp>
      <p:sp>
        <p:nvSpPr>
          <p:cNvPr id="98" name="Infrastructure As A Code (IaaC) – это процесс управления и настройки серверного окружения с использованием машинно-понятных манифестов, без использования ручной конфигурации.…"/>
          <p:cNvSpPr txBox="1"/>
          <p:nvPr>
            <p:ph type="body" sz="half" idx="4294967295"/>
          </p:nvPr>
        </p:nvSpPr>
        <p:spPr>
          <a:xfrm>
            <a:off x="575401" y="3244662"/>
            <a:ext cx="13288986" cy="7226676"/>
          </a:xfrm>
          <a:prstGeom prst="rect">
            <a:avLst/>
          </a:prstGeom>
        </p:spPr>
        <p:txBody>
          <a:bodyPr anchor="ctr"/>
          <a:lstStyle/>
          <a:p>
            <a:pPr marL="0" indent="0" defTabSz="825500">
              <a:lnSpc>
                <a:spcPct val="110000"/>
              </a:lnSpc>
              <a:spcBef>
                <a:spcPts val="1400"/>
              </a:spcBef>
              <a:buClrTx/>
              <a:buSzTx/>
              <a:buNone/>
              <a:defRPr sz="4800">
                <a:solidFill>
                  <a:srgbClr val="4C4D59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latin typeface="+mn-lt"/>
                <a:ea typeface="+mn-ea"/>
                <a:cs typeface="+mn-cs"/>
                <a:sym typeface="Exo 2 Regular Bold"/>
              </a:rPr>
              <a:t>Infrastructure As A Code (IaaC)</a:t>
            </a:r>
            <a:r>
              <a:t> – это процесс управления и настройки серверного окружения с использованием машинно-понятных манифестов, без использования ручной конфигурации.</a:t>
            </a:r>
          </a:p>
          <a:p>
            <a:pPr marL="0" indent="0" defTabSz="825500">
              <a:lnSpc>
                <a:spcPct val="110000"/>
              </a:lnSpc>
              <a:spcBef>
                <a:spcPts val="1400"/>
              </a:spcBef>
              <a:buClrTx/>
              <a:buSzTx/>
              <a:buNone/>
              <a:defRPr sz="4800">
                <a:solidFill>
                  <a:srgbClr val="4C4D59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t>Манифесты хранятся в git и являются </a:t>
            </a:r>
            <a:r>
              <a:rPr>
                <a:latin typeface="+mn-lt"/>
                <a:ea typeface="+mn-ea"/>
                <a:cs typeface="+mn-cs"/>
                <a:sym typeface="Exo 2 Regular Bold"/>
              </a:rPr>
              <a:t>точкой истины</a:t>
            </a:r>
            <a:r>
              <a:t> состояния инфраструктуры.</a:t>
            </a:r>
          </a:p>
        </p:txBody>
      </p:sp>
      <p:pic>
        <p:nvPicPr>
          <p:cNvPr id="9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1114" y="4172273"/>
            <a:ext cx="9601201" cy="425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Что такое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Ansible</a:t>
            </a:r>
          </a:p>
        </p:txBody>
      </p:sp>
      <p:sp>
        <p:nvSpPr>
          <p:cNvPr id="102" name="Ansible — это программное решение для удаленного управления конфигурациями, которое автоматизирует поставку программного обеспечения, управление конфигурацией и развёртывание приложений. Ansible помогает  DevOps-специалистам автоматизировать сложные зада"/>
          <p:cNvSpPr txBox="1"/>
          <p:nvPr/>
        </p:nvSpPr>
        <p:spPr>
          <a:xfrm>
            <a:off x="638850" y="2225564"/>
            <a:ext cx="22630694" cy="268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457200">
              <a:defRPr sz="4200">
                <a:latin typeface="Exo 2 Regular Regular"/>
                <a:ea typeface="Exo 2 Regular Regular"/>
                <a:cs typeface="Exo 2 Regular Regular"/>
                <a:sym typeface="Exo 2 Regular Regular"/>
              </a:defRPr>
            </a:lvl1pPr>
          </a:lstStyle>
          <a:p>
            <a:pPr/>
            <a:r>
              <a:t>Ansible — это программное решение для удаленного управления конфигурациями, которое автоматизирует поставку программного обеспечения, управление конфигурацией и развёртывание приложений. Ansible помогает  DevOps-специалистам автоматизировать сложные задачи.</a:t>
            </a:r>
          </a:p>
        </p:txBody>
      </p:sp>
      <p:sp>
        <p:nvSpPr>
          <p:cNvPr id="103" name="Не требует агентов  Коммуникация с серверами выполняется по SSH.…"/>
          <p:cNvSpPr txBox="1"/>
          <p:nvPr>
            <p:ph type="body" sz="half" idx="4294967295"/>
          </p:nvPr>
        </p:nvSpPr>
        <p:spPr>
          <a:xfrm>
            <a:off x="666203" y="4856469"/>
            <a:ext cx="18725140" cy="666583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2200"/>
              </a:spcBef>
              <a:buBlip>
                <a:blip r:embed="rId2"/>
              </a:buBlip>
              <a:defRPr sz="42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960C1"/>
                </a:solidFill>
              </a:rPr>
              <a:t>Не требует агентов </a:t>
            </a:r>
            <a:br/>
            <a:r>
              <a:t>Коммуникация с серверами выполняется по SSH.</a:t>
            </a:r>
          </a:p>
          <a:p>
            <a:pPr>
              <a:lnSpc>
                <a:spcPct val="120000"/>
              </a:lnSpc>
              <a:spcBef>
                <a:spcPts val="2200"/>
              </a:spcBef>
              <a:buBlip>
                <a:blip r:embed="rId2"/>
              </a:buBlip>
              <a:defRPr sz="42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A60C0"/>
                </a:solidFill>
              </a:rPr>
              <a:t>Идемпотентное</a:t>
            </a:r>
            <a:br/>
            <a:r>
              <a:t>Независимо от того, сколько раз вы вызываете операцию, результат будет одинаковым.</a:t>
            </a:r>
          </a:p>
          <a:p>
            <a:pPr>
              <a:lnSpc>
                <a:spcPct val="120000"/>
              </a:lnSpc>
              <a:spcBef>
                <a:spcPts val="2200"/>
              </a:spcBef>
              <a:buBlip>
                <a:blip r:embed="rId2"/>
              </a:buBlip>
              <a:defRPr sz="4200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860C0"/>
                </a:solidFill>
              </a:rPr>
              <a:t>Простое и расширяемое</a:t>
            </a:r>
            <a:br/>
            <a:r>
              <a:t>Ansible написанa на Python и использует YAML для написания команд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9983" y="3775833"/>
            <a:ext cx="8991601" cy="551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Что такое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Ansible</a:t>
            </a:r>
          </a:p>
        </p:txBody>
      </p:sp>
      <p:sp>
        <p:nvSpPr>
          <p:cNvPr id="107" name="Inventory Файл, содержащий информацию о серверах, с которыми происходит взаимодействие.…"/>
          <p:cNvSpPr txBox="1"/>
          <p:nvPr>
            <p:ph type="body" idx="4294967295"/>
          </p:nvPr>
        </p:nvSpPr>
        <p:spPr>
          <a:xfrm>
            <a:off x="599966" y="2428684"/>
            <a:ext cx="15405718" cy="8858632"/>
          </a:xfrm>
          <a:prstGeom prst="rect">
            <a:avLst/>
          </a:prstGeom>
        </p:spPr>
        <p:txBody>
          <a:bodyPr anchor="ctr"/>
          <a:lstStyle/>
          <a:p>
            <a:pPr marL="726440" indent="-648208" defTabSz="2153126">
              <a:lnSpc>
                <a:spcPct val="120000"/>
              </a:lnSpc>
              <a:spcBef>
                <a:spcPts val="1900"/>
              </a:spcBef>
              <a:buBlip>
                <a:blip r:embed="rId3"/>
              </a:buBlip>
              <a:defRPr sz="369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960C1"/>
                </a:solidFill>
              </a:rPr>
              <a:t>Inventory</a:t>
            </a:r>
            <a:br/>
            <a:r>
              <a:t>Файл, содержащий информацию о серверах, с которыми происходит взаимодействие.</a:t>
            </a:r>
          </a:p>
          <a:p>
            <a:pPr marL="726440" indent="-648208" defTabSz="2153126">
              <a:lnSpc>
                <a:spcPct val="120000"/>
              </a:lnSpc>
              <a:spcBef>
                <a:spcPts val="1900"/>
              </a:spcBef>
              <a:buBlip>
                <a:blip r:embed="rId3"/>
              </a:buBlip>
              <a:defRPr sz="369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960BF"/>
                </a:solidFill>
              </a:rPr>
              <a:t>Tasks</a:t>
            </a:r>
            <a:br/>
            <a:r>
              <a:t>Блок, определяющий одну выполняемую процедуру, например: установка пакета.</a:t>
            </a:r>
          </a:p>
          <a:p>
            <a:pPr marL="726440" indent="-648208" defTabSz="2153126">
              <a:lnSpc>
                <a:spcPct val="120000"/>
              </a:lnSpc>
              <a:spcBef>
                <a:spcPts val="1900"/>
              </a:spcBef>
              <a:buBlip>
                <a:blip r:embed="rId3"/>
              </a:buBlip>
              <a:defRPr sz="369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A60C0"/>
                </a:solidFill>
              </a:rPr>
              <a:t>Roles</a:t>
            </a:r>
            <a:br/>
            <a:r>
              <a:t>Набор задач по настройке хоста для выполнения определенной цели, например, настройка службы.</a:t>
            </a:r>
          </a:p>
          <a:p>
            <a:pPr marL="726440" indent="-648208" defTabSz="2153126">
              <a:lnSpc>
                <a:spcPct val="120000"/>
              </a:lnSpc>
              <a:spcBef>
                <a:spcPts val="1900"/>
              </a:spcBef>
              <a:buBlip>
                <a:blip r:embed="rId3"/>
              </a:buBlip>
              <a:defRPr sz="3696">
                <a:solidFill>
                  <a:srgbClr val="5E5E5E"/>
                </a:solidFill>
                <a:latin typeface="Exo 2 Regular Regular"/>
                <a:ea typeface="Exo 2 Regular Regular"/>
                <a:cs typeface="Exo 2 Regular Regular"/>
                <a:sym typeface="Exo 2 Regular Regular"/>
              </a:defRPr>
            </a:pPr>
            <a:r>
              <a:rPr>
                <a:solidFill>
                  <a:srgbClr val="2860C0"/>
                </a:solidFill>
              </a:rPr>
              <a:t>Playbooks</a:t>
            </a:r>
            <a:br/>
            <a:r>
              <a:t>YAML-файл, в котором описывается какие задачи и на каких серверах будут выполняться.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2"/>
      <p:bldP build="p" bldLvl="5" animBg="1" rev="0" advAuto="0" spid="1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астраиваем отказоустойчивую репликами в Postgres"/>
          <p:cNvSpPr txBox="1"/>
          <p:nvPr>
            <p:ph type="title"/>
          </p:nvPr>
        </p:nvSpPr>
        <p:spPr>
          <a:xfrm>
            <a:off x="3791578" y="532957"/>
            <a:ext cx="16325237" cy="2479103"/>
          </a:xfrm>
          <a:prstGeom prst="rect">
            <a:avLst/>
          </a:prstGeom>
        </p:spPr>
        <p:txBody>
          <a:bodyPr/>
          <a:lstStyle/>
          <a:p>
            <a:pPr/>
            <a:r>
              <a:t>Настраиваем отказоустойчивую репликами в Postgres</a:t>
            </a:r>
          </a:p>
        </p:txBody>
      </p:sp>
      <p:grpSp>
        <p:nvGrpSpPr>
          <p:cNvPr id="112" name="Группа"/>
          <p:cNvGrpSpPr/>
          <p:nvPr/>
        </p:nvGrpSpPr>
        <p:grpSpPr>
          <a:xfrm>
            <a:off x="8036369" y="4018792"/>
            <a:ext cx="8311262" cy="6327747"/>
            <a:chOff x="0" y="0"/>
            <a:chExt cx="8311260" cy="6327745"/>
          </a:xfrm>
        </p:grpSpPr>
        <p:sp>
          <p:nvSpPr>
            <p:cNvPr id="110" name="https://github.com/Romanow/molecule-lecture"/>
            <p:cNvSpPr txBox="1"/>
            <p:nvPr/>
          </p:nvSpPr>
          <p:spPr>
            <a:xfrm>
              <a:off x="-1" y="5753070"/>
              <a:ext cx="8311262" cy="574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800"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https://github.com/Romanow/molecule-lecture</a:t>
              </a:r>
            </a:p>
          </p:txBody>
        </p:sp>
        <p:pic>
          <p:nvPicPr>
            <p:cNvPr id="111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98130" y="0"/>
              <a:ext cx="5715001" cy="571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Настраиваем отказоустойчивую репликами в Postgres"/>
          <p:cNvSpPr txBox="1"/>
          <p:nvPr>
            <p:ph type="title"/>
          </p:nvPr>
        </p:nvSpPr>
        <p:spPr>
          <a:xfrm>
            <a:off x="3791578" y="532957"/>
            <a:ext cx="16325237" cy="2479103"/>
          </a:xfrm>
          <a:prstGeom prst="rect">
            <a:avLst/>
          </a:prstGeom>
        </p:spPr>
        <p:txBody>
          <a:bodyPr/>
          <a:lstStyle/>
          <a:p>
            <a:pPr/>
            <a:r>
              <a:t>Настраиваем отказоустойчивую репликами в Postgres</a:t>
            </a:r>
          </a:p>
        </p:txBody>
      </p:sp>
      <p:pic>
        <p:nvPicPr>
          <p:cNvPr id="11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029" y="4232578"/>
            <a:ext cx="5250845" cy="52508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Группа"/>
          <p:cNvGrpSpPr/>
          <p:nvPr/>
        </p:nvGrpSpPr>
        <p:grpSpPr>
          <a:xfrm>
            <a:off x="15861515" y="3442132"/>
            <a:ext cx="2848865" cy="3374091"/>
            <a:chOff x="0" y="0"/>
            <a:chExt cx="2848863" cy="3374090"/>
          </a:xfrm>
        </p:grpSpPr>
        <p:pic>
          <p:nvPicPr>
            <p:cNvPr id="116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94000" cy="28824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Postgres Master"/>
            <p:cNvSpPr txBox="1"/>
            <p:nvPr/>
          </p:nvSpPr>
          <p:spPr>
            <a:xfrm>
              <a:off x="494969" y="2901015"/>
              <a:ext cx="2353895" cy="473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Postgres Master</a:t>
              </a:r>
            </a:p>
          </p:txBody>
        </p:sp>
      </p:grpSp>
      <p:sp>
        <p:nvSpPr>
          <p:cNvPr id="119" name="Сквиркл"/>
          <p:cNvSpPr/>
          <p:nvPr/>
        </p:nvSpPr>
        <p:spPr>
          <a:xfrm>
            <a:off x="15471610" y="3107900"/>
            <a:ext cx="3919452" cy="3937204"/>
          </a:xfrm>
          <a:prstGeom prst="roundRect">
            <a:avLst>
              <a:gd name="adj" fmla="val 15000"/>
            </a:avLst>
          </a:prstGeom>
          <a:ln w="381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22" name="Группа"/>
          <p:cNvGrpSpPr/>
          <p:nvPr/>
        </p:nvGrpSpPr>
        <p:grpSpPr>
          <a:xfrm>
            <a:off x="15861515" y="8305193"/>
            <a:ext cx="2794001" cy="3540439"/>
            <a:chOff x="0" y="0"/>
            <a:chExt cx="2794000" cy="3540438"/>
          </a:xfrm>
        </p:grpSpPr>
        <p:pic>
          <p:nvPicPr>
            <p:cNvPr id="120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94000" cy="28824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Postgres Slave"/>
            <p:cNvSpPr txBox="1"/>
            <p:nvPr/>
          </p:nvSpPr>
          <p:spPr>
            <a:xfrm>
              <a:off x="608894" y="3067363"/>
              <a:ext cx="2126045" cy="473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Postgres Slave</a:t>
              </a:r>
            </a:p>
          </p:txBody>
        </p:sp>
      </p:grpSp>
      <p:sp>
        <p:nvSpPr>
          <p:cNvPr id="123" name="Сквиркл"/>
          <p:cNvSpPr/>
          <p:nvPr/>
        </p:nvSpPr>
        <p:spPr>
          <a:xfrm>
            <a:off x="15471610" y="7961502"/>
            <a:ext cx="3919452" cy="3937204"/>
          </a:xfrm>
          <a:prstGeom prst="roundRect">
            <a:avLst>
              <a:gd name="adj" fmla="val 15000"/>
            </a:avLst>
          </a:prstGeom>
          <a:ln w="381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26" name="Группа"/>
          <p:cNvGrpSpPr/>
          <p:nvPr/>
        </p:nvGrpSpPr>
        <p:grpSpPr>
          <a:xfrm>
            <a:off x="9187965" y="5269680"/>
            <a:ext cx="3175001" cy="3835173"/>
            <a:chOff x="0" y="0"/>
            <a:chExt cx="3175000" cy="3835172"/>
          </a:xfrm>
        </p:grpSpPr>
        <p:pic>
          <p:nvPicPr>
            <p:cNvPr id="124" name="Изображение" descr="Изображение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175000" cy="317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PgPool II"/>
            <p:cNvSpPr txBox="1"/>
            <p:nvPr/>
          </p:nvSpPr>
          <p:spPr>
            <a:xfrm>
              <a:off x="1404446" y="3362097"/>
              <a:ext cx="1300417" cy="473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Exo 2 Regular Bold"/>
                </a:defRPr>
              </a:lvl1pPr>
            </a:lstStyle>
            <a:p>
              <a:pPr/>
              <a:r>
                <a:t>PgPool II</a:t>
              </a:r>
            </a:p>
          </p:txBody>
        </p:sp>
      </p:grpSp>
      <p:sp>
        <p:nvSpPr>
          <p:cNvPr id="127" name="Сквиркл"/>
          <p:cNvSpPr/>
          <p:nvPr/>
        </p:nvSpPr>
        <p:spPr>
          <a:xfrm>
            <a:off x="8905016" y="5218664"/>
            <a:ext cx="3919452" cy="3937204"/>
          </a:xfrm>
          <a:prstGeom prst="roundRect">
            <a:avLst>
              <a:gd name="adj" fmla="val 15000"/>
            </a:avLst>
          </a:prstGeom>
          <a:ln w="38100">
            <a:solidFill>
              <a:schemeClr val="accent1"/>
            </a:solidFill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8" name="Линия"/>
          <p:cNvSpPr/>
          <p:nvPr/>
        </p:nvSpPr>
        <p:spPr>
          <a:xfrm flipV="1">
            <a:off x="13002112" y="5630615"/>
            <a:ext cx="2296173" cy="833495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29" name="Линия"/>
          <p:cNvSpPr/>
          <p:nvPr/>
        </p:nvSpPr>
        <p:spPr>
          <a:xfrm>
            <a:off x="13002551" y="7953285"/>
            <a:ext cx="2296896" cy="107901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30" name="Линия"/>
          <p:cNvSpPr/>
          <p:nvPr/>
        </p:nvSpPr>
        <p:spPr>
          <a:xfrm>
            <a:off x="17431999" y="7158362"/>
            <a:ext cx="1" cy="689882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31" name="Линия"/>
          <p:cNvSpPr/>
          <p:nvPr/>
        </p:nvSpPr>
        <p:spPr>
          <a:xfrm>
            <a:off x="5559912" y="7044697"/>
            <a:ext cx="3175001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32" name="Master-Slave replication"/>
          <p:cNvSpPr txBox="1"/>
          <p:nvPr/>
        </p:nvSpPr>
        <p:spPr>
          <a:xfrm>
            <a:off x="17677591" y="7246295"/>
            <a:ext cx="3439085" cy="47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Exo 2 Regular Bold"/>
              </a:defRPr>
            </a:lvl1pPr>
          </a:lstStyle>
          <a:p>
            <a:pPr/>
            <a:r>
              <a:t>Master-Slave replication</a:t>
            </a:r>
          </a:p>
        </p:txBody>
      </p:sp>
      <p:sp>
        <p:nvSpPr>
          <p:cNvPr id="133" name="read, write…"/>
          <p:cNvSpPr txBox="1"/>
          <p:nvPr/>
        </p:nvSpPr>
        <p:spPr>
          <a:xfrm rot="20400000">
            <a:off x="12861462" y="5201673"/>
            <a:ext cx="2501558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read, write</a:t>
            </a:r>
          </a:p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replication status</a:t>
            </a:r>
          </a:p>
        </p:txBody>
      </p:sp>
      <p:sp>
        <p:nvSpPr>
          <p:cNvPr id="134" name="read…"/>
          <p:cNvSpPr txBox="1"/>
          <p:nvPr/>
        </p:nvSpPr>
        <p:spPr>
          <a:xfrm rot="1501351">
            <a:off x="13757768" y="7678173"/>
            <a:ext cx="118949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read</a:t>
            </a:r>
          </a:p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failover</a:t>
            </a:r>
          </a:p>
        </p:txBody>
      </p:sp>
      <p:sp>
        <p:nvSpPr>
          <p:cNvPr id="135" name="connection pool…"/>
          <p:cNvSpPr txBox="1"/>
          <p:nvPr/>
        </p:nvSpPr>
        <p:spPr>
          <a:xfrm>
            <a:off x="6016007" y="5843472"/>
            <a:ext cx="2262811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connection pool</a:t>
            </a:r>
          </a:p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request routing</a:t>
            </a:r>
          </a:p>
          <a:p>
            <a:pPr>
              <a:defRPr>
                <a:latin typeface="+mn-lt"/>
                <a:ea typeface="+mn-ea"/>
                <a:cs typeface="+mn-cs"/>
                <a:sym typeface="Exo 2 Regular Bold"/>
              </a:defRPr>
            </a:pPr>
            <a:r>
              <a:t>failover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Exo 2 Regular Bold"/>
        <a:ea typeface="Exo 2 Regular Bold"/>
        <a:cs typeface="Exo 2 Regular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Exo 2 Regular Bold"/>
        <a:ea typeface="Exo 2 Regular Bold"/>
        <a:cs typeface="Exo 2 Regular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