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1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1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3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9C13-CA22-4F45-9F54-EF1767029599}" type="datetimeFigureOut">
              <a:rPr lang="ru-RU" smtClean="0"/>
              <a:t>03.05.12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72CB-63D0-9C49-A8AB-516599BB7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9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974643"/>
            <a:ext cx="7772400" cy="19362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</a:t>
            </a:r>
            <a:r>
              <a:rPr lang="en-US" dirty="0" smtClean="0"/>
              <a:t>UML </a:t>
            </a:r>
            <a:r>
              <a:rPr lang="ru-RU" dirty="0" smtClean="0"/>
              <a:t>диаграмм деятельности с помощью раскрашенных сетей Петри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11028" y="5256016"/>
            <a:ext cx="5688867" cy="1279149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ru-RU" dirty="0"/>
              <a:t>	</a:t>
            </a:r>
            <a:r>
              <a:rPr lang="ru-RU" dirty="0" smtClean="0"/>
              <a:t>	 Романов А.С.</a:t>
            </a:r>
          </a:p>
          <a:p>
            <a:pPr algn="r"/>
            <a:r>
              <a:rPr lang="ru-RU" dirty="0" smtClean="0"/>
              <a:t>Руководитель		</a:t>
            </a:r>
            <a:r>
              <a:rPr lang="ru-RU" dirty="0" err="1" smtClean="0"/>
              <a:t>РудаковИ.В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02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решаемые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Цель:</a:t>
            </a:r>
          </a:p>
          <a:p>
            <a:pPr marL="0" indent="0">
              <a:buNone/>
            </a:pPr>
            <a:r>
              <a:rPr lang="ru-RU" sz="2400" dirty="0" smtClean="0"/>
              <a:t>	Разработка метода анализа функционирования диаграммы деятельности, позволяющая выявить блокировки и недостижимые состояния.</a:t>
            </a:r>
          </a:p>
          <a:p>
            <a:pPr marL="0" indent="0">
              <a:buNone/>
            </a:pPr>
            <a:r>
              <a:rPr lang="ru-RU" sz="2400" dirty="0" smtClean="0"/>
              <a:t>Решаемые задачи:</a:t>
            </a:r>
          </a:p>
          <a:p>
            <a:pPr marL="447675"/>
            <a:r>
              <a:rPr lang="ru-RU" sz="2400" dirty="0" smtClean="0">
                <a:effectLst/>
              </a:rPr>
              <a:t>Исследование алгоритмов анализа диаграмм деятельности с целью применения их в работе</a:t>
            </a:r>
            <a:r>
              <a:rPr lang="en-US" sz="2400" dirty="0"/>
              <a:t>.</a:t>
            </a:r>
            <a:endParaRPr lang="en-US" sz="2400" dirty="0" smtClean="0">
              <a:effectLst/>
            </a:endParaRPr>
          </a:p>
          <a:p>
            <a:pPr marL="447675"/>
            <a:r>
              <a:rPr lang="ru-RU" sz="2400" dirty="0" smtClean="0"/>
              <a:t>Анализ и выбор</a:t>
            </a:r>
            <a:r>
              <a:rPr lang="en-US" sz="2400" dirty="0" smtClean="0"/>
              <a:t> </a:t>
            </a:r>
            <a:r>
              <a:rPr lang="ru-RU" sz="2400" dirty="0" smtClean="0">
                <a:effectLst/>
              </a:rPr>
              <a:t>методов представления диаграмм</a:t>
            </a:r>
            <a:r>
              <a:rPr lang="en-US" sz="2400" dirty="0" smtClean="0">
                <a:effectLst/>
              </a:rPr>
              <a:t>.</a:t>
            </a:r>
            <a:endParaRPr lang="ru-RU" sz="2400" dirty="0" smtClean="0">
              <a:effectLst/>
            </a:endParaRPr>
          </a:p>
          <a:p>
            <a:pPr marL="447675"/>
            <a:r>
              <a:rPr lang="ru-RU" sz="2400" dirty="0" smtClean="0">
                <a:effectLst/>
              </a:rPr>
              <a:t>Разработка метода преобразования диаграммы в раскрашенную сеть Петри</a:t>
            </a:r>
            <a:r>
              <a:rPr lang="en-US" sz="2400" dirty="0" smtClean="0">
                <a:effectLst/>
              </a:rPr>
              <a:t>.</a:t>
            </a:r>
            <a:endParaRPr lang="ru-RU" sz="2400" dirty="0" smtClean="0">
              <a:effectLst/>
            </a:endParaRPr>
          </a:p>
          <a:p>
            <a:pPr marL="447675"/>
            <a:r>
              <a:rPr lang="ru-RU" sz="2400" dirty="0" smtClean="0">
                <a:effectLst/>
              </a:rPr>
              <a:t>Исследование и выбор метода анализа сетей Петри</a:t>
            </a:r>
            <a:r>
              <a:rPr lang="en-US" sz="2400" dirty="0" smtClean="0">
                <a:effectLst/>
              </a:rPr>
              <a:t>.</a:t>
            </a:r>
            <a:endParaRPr lang="ru-RU" sz="2400" dirty="0" smtClean="0">
              <a:effectLst/>
            </a:endParaRPr>
          </a:p>
          <a:p>
            <a:pPr marL="447675"/>
            <a:r>
              <a:rPr lang="ru-RU" sz="2400" dirty="0" smtClean="0"/>
              <a:t>Экспериментально исследовать полученный алгоритм</a:t>
            </a:r>
            <a:r>
              <a:rPr lang="en-US" sz="2400" dirty="0"/>
              <a:t>.</a:t>
            </a:r>
            <a:endParaRPr lang="ru-RU" sz="2400" dirty="0" smtClean="0">
              <a:effectLst/>
            </a:endParaRPr>
          </a:p>
          <a:p>
            <a:pPr marL="847725" lvl="1"/>
            <a:endParaRPr lang="ru-RU" sz="2000" dirty="0" smtClean="0">
              <a:effectLst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22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5" name="Содержимое 4" descr="IDEF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" t="9635" r="1918" b="9635"/>
          <a:stretch/>
        </p:blipFill>
        <p:spPr>
          <a:xfrm>
            <a:off x="301549" y="1417638"/>
            <a:ext cx="8515944" cy="4873706"/>
          </a:xfrm>
        </p:spPr>
      </p:pic>
    </p:spTree>
    <p:extLst>
      <p:ext uri="{BB962C8B-B14F-4D97-AF65-F5344CB8AC3E}">
        <p14:creationId xmlns:p14="http://schemas.microsoft.com/office/powerpoint/2010/main" val="874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5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UML </a:t>
            </a:r>
            <a:r>
              <a:rPr lang="ru-RU" dirty="0" smtClean="0"/>
              <a:t>диаграмм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0588"/>
            <a:ext cx="8229600" cy="500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Основным стандартом для представления </a:t>
            </a:r>
            <a:r>
              <a:rPr lang="en-US" sz="2200" dirty="0" smtClean="0"/>
              <a:t>UML </a:t>
            </a:r>
            <a:r>
              <a:rPr lang="ru-RU" sz="2200" dirty="0" smtClean="0"/>
              <a:t>диаграмм является </a:t>
            </a:r>
            <a:r>
              <a:rPr lang="en-US" sz="2200" dirty="0" smtClean="0"/>
              <a:t>XMI (XML metadata interchange) </a:t>
            </a:r>
            <a:r>
              <a:rPr lang="ru-RU" sz="2200" dirty="0" smtClean="0"/>
              <a:t>–</a:t>
            </a:r>
            <a:r>
              <a:rPr lang="en-US" sz="2200" dirty="0" smtClean="0"/>
              <a:t> </a:t>
            </a:r>
            <a:r>
              <a:rPr lang="ru-RU" sz="2200" dirty="0" smtClean="0"/>
              <a:t>стандарт </a:t>
            </a:r>
            <a:r>
              <a:rPr lang="en-US" sz="2200" dirty="0" smtClean="0"/>
              <a:t>OMG </a:t>
            </a:r>
            <a:r>
              <a:rPr lang="ru-RU" sz="2200" dirty="0" smtClean="0"/>
              <a:t>для обмена метаданными с помощью языка </a:t>
            </a:r>
            <a:r>
              <a:rPr lang="en-US" sz="2200" dirty="0" smtClean="0"/>
              <a:t>XML.</a:t>
            </a:r>
          </a:p>
          <a:p>
            <a:pPr marL="0" indent="0">
              <a:buNone/>
            </a:pPr>
            <a:r>
              <a:rPr lang="ru-RU" sz="2200" dirty="0" err="1" smtClean="0"/>
              <a:t>Сруктура</a:t>
            </a:r>
            <a:r>
              <a:rPr lang="ru-RU" sz="2200" dirty="0" smtClean="0"/>
              <a:t> </a:t>
            </a:r>
            <a:r>
              <a:rPr lang="en-US" sz="2200" dirty="0" smtClean="0"/>
              <a:t>XMI:</a:t>
            </a:r>
          </a:p>
        </p:txBody>
      </p:sp>
      <p:sp useBgFill="1">
        <p:nvSpPr>
          <p:cNvPr id="4" name="Прямоугольник 3"/>
          <p:cNvSpPr/>
          <p:nvPr/>
        </p:nvSpPr>
        <p:spPr>
          <a:xfrm>
            <a:off x="457200" y="2689411"/>
            <a:ext cx="5931647" cy="395941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activity_diagram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states&gt;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state id, name, type&gt;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incoming transitions&gt;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outgoing transition&gt;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action&gt;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/state&gt;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/states&gt;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transitions&gt;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transition id&gt;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source state&gt;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target state&gt;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guard&gt;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/transition&gt;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/transitions&gt;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activity_diagram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7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Раскрашенные сети Петри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04191"/>
            <a:ext cx="8229600" cy="50952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/>
              <a:t>	Раскрашенная </a:t>
            </a:r>
            <a:r>
              <a:rPr lang="ru-RU" sz="2400" dirty="0"/>
              <a:t>сеть </a:t>
            </a:r>
            <a:r>
              <a:rPr lang="ru-RU" sz="2400" dirty="0" smtClean="0"/>
              <a:t>Петри </a:t>
            </a:r>
            <a:r>
              <a:rPr lang="ru-RU" sz="2400" dirty="0" smtClean="0"/>
              <a:t>представляет </a:t>
            </a:r>
            <a:r>
              <a:rPr lang="ru-RU" sz="2400" dirty="0" err="1"/>
              <a:t>собои</a:t>
            </a:r>
            <a:r>
              <a:rPr lang="ru-RU" sz="2400" dirty="0"/>
              <a:t>̆ </a:t>
            </a:r>
            <a:r>
              <a:rPr lang="ru-RU" sz="2400" dirty="0" err="1"/>
              <a:t>направленныи</a:t>
            </a:r>
            <a:r>
              <a:rPr lang="ru-RU" sz="2400" dirty="0"/>
              <a:t>̆ граф с двумя типами вершин – </a:t>
            </a:r>
            <a:r>
              <a:rPr lang="ru-RU" sz="2400" b="1" dirty="0"/>
              <a:t>позициями</a:t>
            </a:r>
            <a:r>
              <a:rPr lang="ru-RU" sz="2400" dirty="0"/>
              <a:t> и </a:t>
            </a:r>
            <a:r>
              <a:rPr lang="ru-RU" sz="2400" b="1" dirty="0"/>
              <a:t>переходами</a:t>
            </a:r>
            <a:r>
              <a:rPr lang="ru-RU" sz="2400" dirty="0"/>
              <a:t>, при этом дуги не могут соединять вершины одного типа, т.е. граф является </a:t>
            </a:r>
            <a:r>
              <a:rPr lang="ru-RU" sz="2400" dirty="0" smtClean="0"/>
              <a:t>двудольным.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Множество </a:t>
            </a:r>
            <a:r>
              <a:rPr lang="ru-RU" sz="2400" dirty="0"/>
              <a:t>позиций </a:t>
            </a:r>
            <a:r>
              <a:rPr lang="ru-RU" sz="2400" dirty="0" smtClean="0"/>
              <a:t>описывают </a:t>
            </a:r>
            <a:r>
              <a:rPr lang="ru-RU" sz="2400" dirty="0"/>
              <a:t>состояния </a:t>
            </a:r>
            <a:r>
              <a:rPr lang="ru-RU" sz="2400" dirty="0" smtClean="0"/>
              <a:t>системы</a:t>
            </a:r>
            <a:r>
              <a:rPr lang="ru-RU" sz="2400" dirty="0" smtClean="0"/>
              <a:t>. Каждая </a:t>
            </a:r>
            <a:r>
              <a:rPr lang="ru-RU" sz="2400" dirty="0"/>
              <a:t>позиция имеет определенное значение </a:t>
            </a:r>
            <a:r>
              <a:rPr lang="ru-RU" sz="2400" dirty="0" smtClean="0"/>
              <a:t>из множества </a:t>
            </a:r>
            <a:r>
              <a:rPr lang="ru-RU" sz="2400" dirty="0"/>
              <a:t>цветов.</a:t>
            </a:r>
          </a:p>
          <a:p>
            <a:pPr marL="0" indent="0" algn="just">
              <a:buNone/>
            </a:pPr>
            <a:r>
              <a:rPr lang="ru-RU" sz="2400" dirty="0" smtClean="0"/>
              <a:t>	Переходы описывают </a:t>
            </a:r>
            <a:r>
              <a:rPr lang="ru-RU" sz="2400" dirty="0"/>
              <a:t>условия изменения </a:t>
            </a:r>
            <a:r>
              <a:rPr lang="ru-RU" sz="2400" dirty="0" smtClean="0"/>
              <a:t>состояний. Переход может сработать, </a:t>
            </a:r>
            <a:r>
              <a:rPr lang="ru-RU" sz="2400" dirty="0"/>
              <a:t>если во всех входных </a:t>
            </a:r>
            <a:r>
              <a:rPr lang="ru-RU" sz="2400" dirty="0" smtClean="0"/>
              <a:t>позициях </a:t>
            </a:r>
            <a:r>
              <a:rPr lang="ru-RU" sz="2400" dirty="0"/>
              <a:t>для данного перехода присутствует хотя бы одна фишка и выполнено логическое выражение, ограничивающее </a:t>
            </a:r>
            <a:r>
              <a:rPr lang="ru-RU" sz="2400" dirty="0" smtClean="0"/>
              <a:t>переход.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875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диаграммы деятельности в раскрашенную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Построение </a:t>
            </a:r>
            <a:r>
              <a:rPr lang="ru-RU" dirty="0"/>
              <a:t>списка используемых переменных по описание </a:t>
            </a:r>
            <a:r>
              <a:rPr lang="ru-RU" dirty="0" smtClean="0"/>
              <a:t>диаграммы.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Задание </a:t>
            </a:r>
            <a:r>
              <a:rPr lang="ru-RU" dirty="0"/>
              <a:t>начальной разметки и формирование множества типов для </a:t>
            </a:r>
            <a:r>
              <a:rPr lang="ru-RU" dirty="0" smtClean="0"/>
              <a:t>соответствующих переменных.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Преобразование </a:t>
            </a:r>
            <a:r>
              <a:rPr lang="ru-RU" dirty="0"/>
              <a:t>диаграммы в простую сеть </a:t>
            </a:r>
            <a:r>
              <a:rPr lang="ru-RU" dirty="0" smtClean="0"/>
              <a:t>Петри.</a:t>
            </a:r>
          </a:p>
          <a:p>
            <a:pPr marL="514350" indent="-514350">
              <a:buAutoNum type="arabicPeriod"/>
            </a:pPr>
            <a:r>
              <a:rPr lang="ru-RU" dirty="0" smtClean="0"/>
              <a:t>Формирование </a:t>
            </a:r>
            <a:r>
              <a:rPr lang="ru-RU" dirty="0"/>
              <a:t>раскраски сети с учетом начальной разметки и границ видимости переменных.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9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1244"/>
          </a:xfrm>
        </p:spPr>
        <p:txBody>
          <a:bodyPr/>
          <a:lstStyle/>
          <a:p>
            <a:r>
              <a:rPr lang="ru-RU" dirty="0" smtClean="0"/>
              <a:t>Анализ сетей Петри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04472"/>
            <a:ext cx="8229600" cy="47216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Основные задачи, решаемые в процессе анализа: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Ограниченность – число фишек в позициях не превышает некоторого значения </a:t>
            </a:r>
            <a:r>
              <a:rPr lang="en-US" sz="2800" dirty="0" smtClean="0"/>
              <a:t>N. (</a:t>
            </a:r>
            <a:r>
              <a:rPr lang="ru-RU" sz="2800" dirty="0" smtClean="0"/>
              <a:t>частный случай безопасность – число фишек не больше 1)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Сохранение - общее число фишек в системе постоянно.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Активность – отсутствие блокировок в сети.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Достижимости – задача определения достижимости некоторой позиции </a:t>
            </a:r>
            <a:r>
              <a:rPr lang="en-US" sz="2800" dirty="0" smtClean="0"/>
              <a:t>t </a:t>
            </a:r>
            <a:r>
              <a:rPr lang="ru-RU" sz="2800" dirty="0" smtClean="0"/>
              <a:t>при начальной разметке </a:t>
            </a:r>
            <a:r>
              <a:rPr lang="en-US" sz="2800" dirty="0" smtClean="0"/>
              <a:t>M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3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достижимости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Построение дерева переходов из начальной маркировки.</a:t>
            </a:r>
          </a:p>
          <a:p>
            <a:pPr marL="0" indent="0">
              <a:buNone/>
            </a:pPr>
            <a:r>
              <a:rPr lang="ru-RU" dirty="0" smtClean="0"/>
              <a:t>Недостатки метода: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различных сетей может порождать одинаковые деревья.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Поскольку для зацикливающихся переходов вводится символ </a:t>
            </a:r>
            <a:r>
              <a:rPr lang="ru-RU" dirty="0" err="1" smtClean="0"/>
              <a:t>ω</a:t>
            </a:r>
            <a:r>
              <a:rPr lang="en-US" dirty="0" smtClean="0"/>
              <a:t> (</a:t>
            </a:r>
            <a:r>
              <a:rPr lang="ru-RU" dirty="0" smtClean="0"/>
              <a:t>бесконечная маркировка), могут теряться данные о структуре переходов.</a:t>
            </a:r>
          </a:p>
          <a:p>
            <a:pPr marL="0" indent="0">
              <a:buNone/>
            </a:pPr>
            <a:r>
              <a:rPr lang="ru-RU" dirty="0" smtClean="0"/>
              <a:t>Дерево достижимости не решает задачу в общем 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54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Матричные уравнения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Сеть Петри (</a:t>
            </a:r>
            <a:r>
              <a:rPr lang="en-US" sz="2400" dirty="0" smtClean="0"/>
              <a:t>P, T, I, O) </a:t>
            </a:r>
            <a:r>
              <a:rPr lang="ru-RU" sz="2400" dirty="0" smtClean="0"/>
              <a:t>представляется в виде двух матриц </a:t>
            </a:r>
            <a:r>
              <a:rPr lang="en-US" sz="2400" dirty="0" smtClean="0"/>
              <a:t>D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/>
              <a:t>D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, </a:t>
            </a:r>
            <a:r>
              <a:rPr lang="ru-RU" sz="2400" dirty="0" smtClean="0"/>
              <a:t>представляющих входную и выходную функции. Каждая матрица имеет </a:t>
            </a:r>
            <a:r>
              <a:rPr lang="en-US" sz="2400" dirty="0" smtClean="0"/>
              <a:t>m </a:t>
            </a:r>
            <a:r>
              <a:rPr lang="ru-RU" sz="2400" dirty="0" smtClean="0"/>
              <a:t>строк и </a:t>
            </a:r>
            <a:r>
              <a:rPr lang="en-US" sz="2400" dirty="0" smtClean="0"/>
              <a:t>n </a:t>
            </a:r>
            <a:r>
              <a:rPr lang="ru-RU" sz="2400" dirty="0" smtClean="0"/>
              <a:t>столбцов.</a:t>
            </a:r>
          </a:p>
          <a:p>
            <a:pPr marL="0" indent="0">
              <a:buNone/>
            </a:pPr>
            <a:r>
              <a:rPr lang="ru-RU" sz="2400" dirty="0" smtClean="0"/>
              <a:t>Пусть  </a:t>
            </a:r>
            <a:r>
              <a:rPr lang="en-US" sz="2400" dirty="0" smtClean="0"/>
              <a:t>e[j]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вектор, содержащий нули везде, кроме </a:t>
            </a:r>
            <a:r>
              <a:rPr lang="en-US" sz="2400" dirty="0" smtClean="0"/>
              <a:t>j-</a:t>
            </a:r>
            <a:r>
              <a:rPr lang="ru-RU" sz="2400" dirty="0" smtClean="0"/>
              <a:t>ой компоненты. Переход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представляется </a:t>
            </a:r>
            <a:r>
              <a:rPr lang="en-US" sz="2400" dirty="0" smtClean="0"/>
              <a:t>m-</a:t>
            </a:r>
            <a:r>
              <a:rPr lang="ru-RU" sz="2400" dirty="0" smtClean="0"/>
              <a:t>вектором</a:t>
            </a:r>
            <a:r>
              <a:rPr lang="en-US" sz="2400" dirty="0" smtClean="0"/>
              <a:t> e[j].</a:t>
            </a:r>
          </a:p>
          <a:p>
            <a:pPr marL="0" indent="0">
              <a:buNone/>
            </a:pPr>
            <a:r>
              <a:rPr lang="ru-RU" sz="2400" dirty="0" smtClean="0"/>
              <a:t>Переход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/>
              <a:t> </a:t>
            </a:r>
            <a:r>
              <a:rPr lang="ru-RU" sz="2400" dirty="0" smtClean="0"/>
              <a:t>в маркировке разрешен, если </a:t>
            </a:r>
            <a:r>
              <a:rPr lang="ru-RU" sz="2400" dirty="0" err="1" smtClean="0"/>
              <a:t>μ</a:t>
            </a:r>
            <a:r>
              <a:rPr lang="en-US" sz="2400" dirty="0" smtClean="0"/>
              <a:t> &gt; e[j] * D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Если уравнение </a:t>
            </a:r>
            <a:r>
              <a:rPr lang="ru-RU" sz="2400" dirty="0" err="1" smtClean="0"/>
              <a:t>μ</a:t>
            </a:r>
            <a:r>
              <a:rPr lang="en-US" sz="2400" dirty="0" smtClean="0"/>
              <a:t>’ = </a:t>
            </a:r>
            <a:r>
              <a:rPr lang="ru-RU" sz="2400" dirty="0" err="1" smtClean="0"/>
              <a:t>μ</a:t>
            </a:r>
            <a:r>
              <a:rPr lang="en-US" sz="2400" dirty="0" smtClean="0"/>
              <a:t> + x * D </a:t>
            </a:r>
            <a:r>
              <a:rPr lang="ru-RU" sz="2400" dirty="0" smtClean="0"/>
              <a:t>имеет решение в неотрицательных целых, то </a:t>
            </a:r>
            <a:r>
              <a:rPr lang="ru-RU" sz="2400" dirty="0" err="1" smtClean="0"/>
              <a:t>μ</a:t>
            </a:r>
            <a:r>
              <a:rPr lang="en-US" sz="2400" dirty="0" smtClean="0"/>
              <a:t>’ </a:t>
            </a:r>
            <a:r>
              <a:rPr lang="ru-RU" sz="2400" dirty="0" smtClean="0"/>
              <a:t>достижима из </a:t>
            </a:r>
            <a:r>
              <a:rPr lang="ru-RU" sz="2400" dirty="0" err="1" smtClean="0"/>
              <a:t>μ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Недостатки метода: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Петли взаимно уничтожаются в матрице </a:t>
            </a:r>
            <a:r>
              <a:rPr lang="en-US" sz="2400" dirty="0" smtClean="0"/>
              <a:t>D = D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- D</a:t>
            </a:r>
            <a:r>
              <a:rPr lang="en-US" sz="2400" baseline="30000" dirty="0" smtClean="0"/>
              <a:t>-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Отсутствие информации о последовательности в векторе запуска.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Решение уравнения достижимости является необходимым, но не достаточным условием достижимости.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8635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353</Words>
  <Application>Microsoft Macintosh PowerPoint</Application>
  <PresentationFormat>Экран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Анализ UML диаграмм деятельности с помощью раскрашенных сетей Петри</vt:lpstr>
      <vt:lpstr>Цели и решаемые задачи</vt:lpstr>
      <vt:lpstr>IDEF0 системы</vt:lpstr>
      <vt:lpstr>Представление UML диаграмм</vt:lpstr>
      <vt:lpstr>Раскрашенные сети Петри</vt:lpstr>
      <vt:lpstr>Преобразование диаграммы деятельности в раскрашенную сеть</vt:lpstr>
      <vt:lpstr>Анализ сетей Петри</vt:lpstr>
      <vt:lpstr>Дерево достижимости</vt:lpstr>
      <vt:lpstr>Матричные уравнения</vt:lpstr>
    </vt:vector>
  </TitlesOfParts>
  <Company>МГТУ им. Н.Э.Баумана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UML диаграмм деятельности с помощью раскрашенных сетей Петри</dc:title>
  <dc:creator>Алексей Романов</dc:creator>
  <cp:lastModifiedBy>Алексей Романов</cp:lastModifiedBy>
  <cp:revision>11</cp:revision>
  <dcterms:created xsi:type="dcterms:W3CDTF">2012-04-26T07:28:23Z</dcterms:created>
  <dcterms:modified xsi:type="dcterms:W3CDTF">2012-05-02T21:21:57Z</dcterms:modified>
</cp:coreProperties>
</file>