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20" r:id="rId3"/>
    <p:sldId id="363" r:id="rId4"/>
    <p:sldId id="366" r:id="rId5"/>
    <p:sldId id="364" r:id="rId6"/>
    <p:sldId id="368" r:id="rId7"/>
    <p:sldId id="362" r:id="rId8"/>
    <p:sldId id="370" r:id="rId9"/>
    <p:sldId id="371" r:id="rId10"/>
    <p:sldId id="372" r:id="rId11"/>
    <p:sldId id="374" r:id="rId12"/>
    <p:sldId id="375" r:id="rId13"/>
    <p:sldId id="382" r:id="rId14"/>
    <p:sldId id="383" r:id="rId15"/>
    <p:sldId id="377" r:id="rId16"/>
    <p:sldId id="385" r:id="rId17"/>
    <p:sldId id="386" r:id="rId18"/>
    <p:sldId id="380" r:id="rId19"/>
    <p:sldId id="376" r:id="rId20"/>
    <p:sldId id="384" r:id="rId21"/>
    <p:sldId id="378" r:id="rId22"/>
    <p:sldId id="379" r:id="rId23"/>
    <p:sldId id="381" r:id="rId24"/>
    <p:sldId id="361" r:id="rId25"/>
    <p:sldId id="345" r:id="rId26"/>
  </p:sldIdLst>
  <p:sldSz cx="12192000" cy="6858000"/>
  <p:notesSz cx="12192000" cy="6858000"/>
  <p:embeddedFontLst>
    <p:embeddedFont>
      <p:font typeface="Arial Black" panose="020B06040202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FF"/>
    <a:srgbClr val="CFDFF5"/>
    <a:srgbClr val="0066E6"/>
    <a:srgbClr val="FFC100"/>
    <a:srgbClr val="9703FE"/>
    <a:srgbClr val="FF6903"/>
    <a:srgbClr val="EEEEF1"/>
    <a:srgbClr val="FFFFFF"/>
    <a:srgbClr val="2D3031"/>
    <a:srgbClr val="015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/>
    <p:restoredTop sz="94820"/>
  </p:normalViewPr>
  <p:slideViewPr>
    <p:cSldViewPr snapToGrid="0">
      <p:cViewPr varScale="1">
        <p:scale>
          <a:sx n="124" d="100"/>
          <a:sy n="124" d="100"/>
        </p:scale>
        <p:origin x="192" y="816"/>
      </p:cViewPr>
      <p:guideLst>
        <p:guide pos="3840"/>
        <p:guide orient="horz" pos="2432"/>
        <p:guide orient="horz" pos="595"/>
        <p:guide orient="horz" pos="12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60" d="100"/>
          <a:sy n="160" d="100"/>
        </p:scale>
        <p:origin x="176" y="1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56469472-24BD-874A-B8EB-2C69AD9CBF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7FF7D-E8AA-604A-A732-25298E2B078C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0CBD0B-735C-B249-8496-E504F6D2BD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74268-A843-8C49-9B43-BC1931A879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82DA4-A70C-3A4A-94A9-38E726741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452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CF8EC43-EF6F-404E-9564-D169A145484D}" type="datetimeFigureOut">
              <a:rPr lang="ru-RU" smtClean="0"/>
              <a:pPr/>
              <a:t>25.09.2021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6CDE831-101E-A541-8384-4B99103311A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31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иден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0978F15-35D1-BA4C-A555-853ABA4BE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79" y="445131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4000" b="1" i="0" kern="1200" spc="25" dirty="0">
                <a:solidFill>
                  <a:srgbClr val="FFFFFF"/>
                </a:solidFill>
                <a:latin typeface="Arial Black" panose="020B0604020202020204" pitchFamily="34" charset="0"/>
                <a:ea typeface="+mj-ea"/>
                <a:cs typeface="Arial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DB89FF-80B6-F44C-926E-F1520B115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2" r="59079"/>
          <a:stretch/>
        </p:blipFill>
        <p:spPr>
          <a:xfrm>
            <a:off x="39758" y="5949950"/>
            <a:ext cx="4435406" cy="879066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тц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2C3D3-A06E-614A-85CB-25211D0D1C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79" y="445131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4000" b="1" i="0" kern="1200" spc="25" dirty="0">
                <a:solidFill>
                  <a:srgbClr val="FFFFFF"/>
                </a:solidFill>
                <a:latin typeface="Arial Black" panose="020B0604020202020204" pitchFamily="34" charset="0"/>
                <a:ea typeface="+mj-ea"/>
                <a:cs typeface="Arial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FCA85-54B7-3F4B-8F3D-7973667CA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2" r="73359"/>
          <a:stretch/>
        </p:blipFill>
        <p:spPr>
          <a:xfrm>
            <a:off x="39757" y="5949950"/>
            <a:ext cx="2887593" cy="879066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не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F5E0B21-E664-034E-81D1-8BE266222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79" y="445132"/>
            <a:ext cx="8854278" cy="879068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4000" b="1" i="0" kern="1200" spc="25" dirty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5B446C-2C04-314A-B947-73B293094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2" r="73359"/>
          <a:stretch/>
        </p:blipFill>
        <p:spPr>
          <a:xfrm>
            <a:off x="39757" y="5949949"/>
            <a:ext cx="2887593" cy="879067"/>
          </a:xfrm>
          <a:prstGeom prst="rect">
            <a:avLst/>
          </a:prstGeom>
          <a:effectLst/>
        </p:spPr>
      </p:pic>
      <p:sp>
        <p:nvSpPr>
          <p:cNvPr id="15" name="Номер слайда 6">
            <a:extLst>
              <a:ext uri="{FF2B5EF4-FFF2-40B4-BE49-F238E27FC236}">
                <a16:creationId xmlns:a16="http://schemas.microsoft.com/office/drawing/2014/main" id="{3914E042-C5D2-A141-8E8E-06EC6F969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7859" y="6358191"/>
            <a:ext cx="2805620" cy="166712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10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‹#›</a:t>
            </a:fld>
            <a:endParaRPr lang="ru-RU" sz="1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7355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pos="2434" userDrawn="1">
          <p15:clr>
            <a:srgbClr val="FBAE40"/>
          </p15:clr>
        </p15:guide>
        <p15:guide id="5" pos="2774" userDrawn="1">
          <p15:clr>
            <a:srgbClr val="FBAE40"/>
          </p15:clr>
        </p15:guide>
        <p15:guide id="6" pos="4883" userDrawn="1">
          <p15:clr>
            <a:srgbClr val="FBAE40"/>
          </p15:clr>
        </p15:guide>
        <p15:guide id="7" pos="5246" userDrawn="1">
          <p15:clr>
            <a:srgbClr val="FBAE40"/>
          </p15:clr>
        </p15:guide>
        <p15:guide id="8" orient="horz" pos="346" userDrawn="1">
          <p15:clr>
            <a:srgbClr val="FBAE40"/>
          </p15:clr>
        </p15:guide>
        <p15:guide id="10" orient="horz" pos="3748" userDrawn="1">
          <p15:clr>
            <a:srgbClr val="FBAE40"/>
          </p15:clr>
        </p15:guide>
        <p15:guide id="11" pos="4112" userDrawn="1">
          <p15:clr>
            <a:srgbClr val="FBAE40"/>
          </p15:clr>
        </p15:guide>
        <p15:guide id="12" pos="3568" userDrawn="1">
          <p15:clr>
            <a:srgbClr val="FBAE40"/>
          </p15:clr>
        </p15:guide>
        <p15:guide id="13" pos="1844" userDrawn="1">
          <p15:clr>
            <a:srgbClr val="FBAE40"/>
          </p15:clr>
        </p15:guide>
        <p15:guide id="14" pos="2162" userDrawn="1">
          <p15:clr>
            <a:srgbClr val="FBAE40"/>
          </p15:clr>
        </p15:guide>
        <p15:guide id="15" pos="5836" userDrawn="1">
          <p15:clr>
            <a:srgbClr val="FBAE40"/>
          </p15:clr>
        </p15:guide>
        <p15:guide id="16" pos="5496" userDrawn="1">
          <p15:clr>
            <a:srgbClr val="FBAE40"/>
          </p15:clr>
        </p15:guide>
        <p15:guide id="17" orient="horz" pos="1117" userDrawn="1">
          <p15:clr>
            <a:srgbClr val="FBAE40"/>
          </p15:clr>
        </p15:guide>
        <p15:guide id="18" pos="3681" userDrawn="1">
          <p15:clr>
            <a:srgbClr val="FBAE40"/>
          </p15:clr>
        </p15:guide>
        <p15:guide id="19" pos="39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большая схема/таб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F5E0B21-E664-034E-81D1-8BE266222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713" y="517376"/>
            <a:ext cx="5069898" cy="222853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1200" b="1" kern="0" spc="4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5B446C-2C04-314A-B947-73B293094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2" r="73359"/>
          <a:stretch/>
        </p:blipFill>
        <p:spPr>
          <a:xfrm>
            <a:off x="39757" y="5949949"/>
            <a:ext cx="2887593" cy="879067"/>
          </a:xfrm>
          <a:prstGeom prst="rect">
            <a:avLst/>
          </a:prstGeom>
          <a:effectLst/>
        </p:spPr>
      </p:pic>
      <p:sp>
        <p:nvSpPr>
          <p:cNvPr id="15" name="Номер слайда 6">
            <a:extLst>
              <a:ext uri="{FF2B5EF4-FFF2-40B4-BE49-F238E27FC236}">
                <a16:creationId xmlns:a16="http://schemas.microsoft.com/office/drawing/2014/main" id="{3914E042-C5D2-A141-8E8E-06EC6F969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7859" y="6358191"/>
            <a:ext cx="2805620" cy="166712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10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‹#›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50544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55">
          <p15:clr>
            <a:srgbClr val="FBAE40"/>
          </p15:clr>
        </p15:guide>
        <p15:guide id="3" pos="325">
          <p15:clr>
            <a:srgbClr val="FBAE40"/>
          </p15:clr>
        </p15:guide>
        <p15:guide id="4" pos="2434">
          <p15:clr>
            <a:srgbClr val="FBAE40"/>
          </p15:clr>
        </p15:guide>
        <p15:guide id="5" pos="2774">
          <p15:clr>
            <a:srgbClr val="FBAE40"/>
          </p15:clr>
        </p15:guide>
        <p15:guide id="6" pos="4883">
          <p15:clr>
            <a:srgbClr val="FBAE40"/>
          </p15:clr>
        </p15:guide>
        <p15:guide id="7" pos="5246">
          <p15:clr>
            <a:srgbClr val="FBAE40"/>
          </p15:clr>
        </p15:guide>
        <p15:guide id="8" orient="horz" pos="346">
          <p15:clr>
            <a:srgbClr val="FBAE40"/>
          </p15:clr>
        </p15:guide>
        <p15:guide id="10" orient="horz" pos="3748">
          <p15:clr>
            <a:srgbClr val="FBAE40"/>
          </p15:clr>
        </p15:guide>
        <p15:guide id="11" pos="4112">
          <p15:clr>
            <a:srgbClr val="FBAE40"/>
          </p15:clr>
        </p15:guide>
        <p15:guide id="12" pos="3568">
          <p15:clr>
            <a:srgbClr val="FBAE40"/>
          </p15:clr>
        </p15:guide>
        <p15:guide id="13" pos="1844">
          <p15:clr>
            <a:srgbClr val="FBAE40"/>
          </p15:clr>
        </p15:guide>
        <p15:guide id="14" pos="2162">
          <p15:clr>
            <a:srgbClr val="FBAE40"/>
          </p15:clr>
        </p15:guide>
        <p15:guide id="15" pos="5836">
          <p15:clr>
            <a:srgbClr val="FBAE40"/>
          </p15:clr>
        </p15:guide>
        <p15:guide id="16" pos="5496">
          <p15:clr>
            <a:srgbClr val="FBAE40"/>
          </p15:clr>
        </p15:guide>
        <p15:guide id="17" orient="horz" pos="1117">
          <p15:clr>
            <a:srgbClr val="FBAE40"/>
          </p15:clr>
        </p15:guide>
        <p15:guide id="18" pos="3681">
          <p15:clr>
            <a:srgbClr val="FBAE40"/>
          </p15:clr>
        </p15:guide>
        <p15:guide id="19" pos="39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нутри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90D37-ED0F-664D-B49B-A2B3E499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9" y="864935"/>
            <a:ext cx="10515600" cy="540119"/>
          </a:xfrm>
          <a:prstGeom prst="rect">
            <a:avLst/>
          </a:prstGeom>
        </p:spPr>
        <p:txBody>
          <a:bodyPr lIns="0" tIns="0" rIns="0" bIns="0"/>
          <a:lstStyle>
            <a:lvl1pPr>
              <a:defRPr kumimoji="0" lang="ru-RU" sz="2500" b="1" i="0" u="none" strike="noStrike" kern="0" cap="none" spc="-15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32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7" name="Нижний колонтитул 8">
            <a:extLst>
              <a:ext uri="{FF2B5EF4-FFF2-40B4-BE49-F238E27FC236}">
                <a16:creationId xmlns:a16="http://schemas.microsoft.com/office/drawing/2014/main" id="{9DEC2BFC-4F37-7346-A793-0F0D656AF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7299" y="454661"/>
            <a:ext cx="4114800" cy="365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lang="ru-RU" sz="1200" b="1" kern="1200" spc="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dirty="0"/>
              <a:t>КОЛОНТИТУЛ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5F3D19-6B6B-984D-944D-C06DC2219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2" r="73359"/>
          <a:stretch/>
        </p:blipFill>
        <p:spPr>
          <a:xfrm>
            <a:off x="39757" y="5949949"/>
            <a:ext cx="2887593" cy="879067"/>
          </a:xfrm>
          <a:prstGeom prst="rect">
            <a:avLst/>
          </a:prstGeom>
          <a:effectLst/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54A17D59-3F41-DD49-AC1F-9890368B6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7859" y="6358191"/>
            <a:ext cx="2805620" cy="166712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10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‹#›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492149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55">
          <p15:clr>
            <a:srgbClr val="FBAE40"/>
          </p15:clr>
        </p15:guide>
        <p15:guide id="3" pos="325">
          <p15:clr>
            <a:srgbClr val="FBAE40"/>
          </p15:clr>
        </p15:guide>
        <p15:guide id="4" pos="2434">
          <p15:clr>
            <a:srgbClr val="FBAE40"/>
          </p15:clr>
        </p15:guide>
        <p15:guide id="6" pos="4883">
          <p15:clr>
            <a:srgbClr val="FBAE40"/>
          </p15:clr>
        </p15:guide>
        <p15:guide id="8" orient="horz" pos="346">
          <p15:clr>
            <a:srgbClr val="FBAE40"/>
          </p15:clr>
        </p15:guide>
        <p15:guide id="11" pos="4112">
          <p15:clr>
            <a:srgbClr val="FBAE40"/>
          </p15:clr>
        </p15:guide>
        <p15:guide id="12" pos="3568">
          <p15:clr>
            <a:srgbClr val="FBAE40"/>
          </p15:clr>
        </p15:guide>
        <p15:guide id="13" pos="1844">
          <p15:clr>
            <a:srgbClr val="FBAE40"/>
          </p15:clr>
        </p15:guide>
        <p15:guide id="14" pos="2162">
          <p15:clr>
            <a:srgbClr val="FBAE40"/>
          </p15:clr>
        </p15:guide>
        <p15:guide id="15" pos="5836">
          <p15:clr>
            <a:srgbClr val="FBAE40"/>
          </p15:clr>
        </p15:guide>
        <p15:guide id="16" pos="5496">
          <p15:clr>
            <a:srgbClr val="FBAE40"/>
          </p15:clr>
        </p15:guide>
        <p15:guide id="17" orient="horz" pos="11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нутри раздела (справо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90D37-ED0F-664D-B49B-A2B3E499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864936"/>
            <a:ext cx="5148263" cy="573572"/>
          </a:xfrm>
          <a:prstGeom prst="rect">
            <a:avLst/>
          </a:prstGeom>
        </p:spPr>
        <p:txBody>
          <a:bodyPr lIns="0" tIns="0" rIns="0" bIns="0"/>
          <a:lstStyle>
            <a:lvl1pPr>
              <a:defRPr kumimoji="0" lang="ru-RU" sz="2500" b="1" i="0" u="none" strike="noStrike" kern="0" cap="none" spc="-15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pPr marL="12700" marR="5080" lvl="0" indent="0" algn="l" defTabSz="914400" rtl="0" eaLnBrk="1" fontAlgn="auto" latinLnBrk="0" hangingPunct="1">
              <a:lnSpc>
                <a:spcPct val="1032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7" name="Нижний колонтитул 8">
            <a:extLst>
              <a:ext uri="{FF2B5EF4-FFF2-40B4-BE49-F238E27FC236}">
                <a16:creationId xmlns:a16="http://schemas.microsoft.com/office/drawing/2014/main" id="{9DEC2BFC-4F37-7346-A793-0F0D656AF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27800" y="454661"/>
            <a:ext cx="4114800" cy="365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lang="ru-RU" sz="1200" b="1" kern="1200" spc="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dirty="0"/>
              <a:t>КОЛОНТИТУЛ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5F3D19-6B6B-984D-944D-C06DC2219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2" r="73359"/>
          <a:stretch/>
        </p:blipFill>
        <p:spPr>
          <a:xfrm>
            <a:off x="39757" y="5949949"/>
            <a:ext cx="2887593" cy="879067"/>
          </a:xfrm>
          <a:prstGeom prst="rect">
            <a:avLst/>
          </a:prstGeom>
          <a:effectLst/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54A17D59-3F41-DD49-AC1F-9890368B6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7859" y="6358191"/>
            <a:ext cx="2805620" cy="166712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10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‹#›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620268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55">
          <p15:clr>
            <a:srgbClr val="FBAE40"/>
          </p15:clr>
        </p15:guide>
        <p15:guide id="3" pos="325">
          <p15:clr>
            <a:srgbClr val="FBAE40"/>
          </p15:clr>
        </p15:guide>
        <p15:guide id="4" pos="2434">
          <p15:clr>
            <a:srgbClr val="FBAE40"/>
          </p15:clr>
        </p15:guide>
        <p15:guide id="6" pos="4883">
          <p15:clr>
            <a:srgbClr val="FBAE40"/>
          </p15:clr>
        </p15:guide>
        <p15:guide id="8" orient="horz" pos="346">
          <p15:clr>
            <a:srgbClr val="FBAE40"/>
          </p15:clr>
        </p15:guide>
        <p15:guide id="11" pos="4112">
          <p15:clr>
            <a:srgbClr val="FBAE40"/>
          </p15:clr>
        </p15:guide>
        <p15:guide id="12" pos="3568">
          <p15:clr>
            <a:srgbClr val="FBAE40"/>
          </p15:clr>
        </p15:guide>
        <p15:guide id="13" pos="1844">
          <p15:clr>
            <a:srgbClr val="FBAE40"/>
          </p15:clr>
        </p15:guide>
        <p15:guide id="14" pos="2162">
          <p15:clr>
            <a:srgbClr val="FBAE40"/>
          </p15:clr>
        </p15:guide>
        <p15:guide id="15" pos="5836">
          <p15:clr>
            <a:srgbClr val="FBAE40"/>
          </p15:clr>
        </p15:guide>
        <p15:guide id="16" pos="5496">
          <p15:clr>
            <a:srgbClr val="FBAE40"/>
          </p15:clr>
        </p15:guide>
        <p15:guide id="17" orient="horz" pos="11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чисты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493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55">
          <p15:clr>
            <a:srgbClr val="FBAE40"/>
          </p15:clr>
        </p15:guide>
        <p15:guide id="3" pos="325">
          <p15:clr>
            <a:srgbClr val="FBAE40"/>
          </p15:clr>
        </p15:guide>
        <p15:guide id="4" pos="2434">
          <p15:clr>
            <a:srgbClr val="FBAE40"/>
          </p15:clr>
        </p15:guide>
        <p15:guide id="6" pos="4883">
          <p15:clr>
            <a:srgbClr val="FBAE40"/>
          </p15:clr>
        </p15:guide>
        <p15:guide id="8" orient="horz" pos="346">
          <p15:clr>
            <a:srgbClr val="FBAE40"/>
          </p15:clr>
        </p15:guide>
        <p15:guide id="11" pos="4112">
          <p15:clr>
            <a:srgbClr val="FBAE40"/>
          </p15:clr>
        </p15:guide>
        <p15:guide id="12" pos="3568">
          <p15:clr>
            <a:srgbClr val="FBAE40"/>
          </p15:clr>
        </p15:guide>
        <p15:guide id="13" pos="1844">
          <p15:clr>
            <a:srgbClr val="FBAE40"/>
          </p15:clr>
        </p15:guide>
        <p15:guide id="14" pos="2162">
          <p15:clr>
            <a:srgbClr val="FBAE40"/>
          </p15:clr>
        </p15:guide>
        <p15:guide id="15" pos="5836">
          <p15:clr>
            <a:srgbClr val="FBAE40"/>
          </p15:clr>
        </p15:guide>
        <p15:guide id="16" pos="5496">
          <p15:clr>
            <a:srgbClr val="FBAE40"/>
          </p15:clr>
        </p15:guide>
        <p15:guide id="17" orient="horz" pos="111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70" r:id="rId4"/>
    <p:sldLayoutId id="2147483667" r:id="rId5"/>
    <p:sldLayoutId id="2147483669" r:id="rId6"/>
    <p:sldLayoutId id="2147483671" r:id="rId7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568" userDrawn="1">
          <p15:clr>
            <a:srgbClr val="F26B43"/>
          </p15:clr>
        </p15:guide>
        <p15:guide id="3" orient="horz" pos="1117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112" userDrawn="1">
          <p15:clr>
            <a:srgbClr val="F26B43"/>
          </p15:clr>
        </p15:guide>
        <p15:guide id="8" pos="4883" userDrawn="1">
          <p15:clr>
            <a:srgbClr val="F26B43"/>
          </p15:clr>
        </p15:guide>
        <p15:guide id="9" pos="5246" userDrawn="1">
          <p15:clr>
            <a:srgbClr val="F26B43"/>
          </p15:clr>
        </p15:guide>
        <p15:guide id="10" pos="5496" userDrawn="1">
          <p15:clr>
            <a:srgbClr val="F26B43"/>
          </p15:clr>
        </p15:guide>
        <p15:guide id="11" pos="5836" userDrawn="1">
          <p15:clr>
            <a:srgbClr val="F26B43"/>
          </p15:clr>
        </p15:guide>
        <p15:guide id="12" pos="7355" userDrawn="1">
          <p15:clr>
            <a:srgbClr val="F26B43"/>
          </p15:clr>
        </p15:guide>
        <p15:guide id="13" pos="2774" userDrawn="1">
          <p15:clr>
            <a:srgbClr val="F26B43"/>
          </p15:clr>
        </p15:guide>
        <p15:guide id="14" pos="2434" userDrawn="1">
          <p15:clr>
            <a:srgbClr val="F26B43"/>
          </p15:clr>
        </p15:guide>
        <p15:guide id="15" pos="2162" userDrawn="1">
          <p15:clr>
            <a:srgbClr val="F26B43"/>
          </p15:clr>
        </p15:guide>
        <p15:guide id="16" pos="1844" userDrawn="1">
          <p15:clr>
            <a:srgbClr val="F26B43"/>
          </p15:clr>
        </p15:guide>
        <p15:guide id="17" orient="horz" pos="3748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19" pos="325" userDrawn="1">
          <p15:clr>
            <a:srgbClr val="F26B43"/>
          </p15:clr>
        </p15:guide>
        <p15:guide id="20" orient="horz" pos="1366" userDrawn="1">
          <p15:clr>
            <a:srgbClr val="F26B43"/>
          </p15:clr>
        </p15:guide>
        <p15:guide id="21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7E78BF-948F-6841-BC81-7578D7665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887876-4243-374D-9CF5-A0611A16E7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85300" y="6365875"/>
            <a:ext cx="2806700" cy="166688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ts val="1325"/>
              </a:lnSpc>
            </a:pPr>
            <a:fld id="{B6F15528-21DE-4FAA-801E-634DDDAF4B2B}" type="slidenum">
              <a:rPr lang="ru-RU" smtClean="0"/>
              <a:pPr algn="r">
                <a:lnSpc>
                  <a:spcPts val="1325"/>
                </a:lnSpc>
              </a:pPr>
              <a:t>1</a:t>
            </a:fld>
            <a:endParaRPr lang="ru-RU" dirty="0"/>
          </a:p>
        </p:txBody>
      </p:sp>
      <p:sp>
        <p:nvSpPr>
          <p:cNvPr id="5" name="object 27">
            <a:extLst>
              <a:ext uri="{FF2B5EF4-FFF2-40B4-BE49-F238E27FC236}">
                <a16:creationId xmlns:a16="http://schemas.microsoft.com/office/drawing/2014/main" id="{9FB03E33-B50B-9844-96D0-41480AC3D130}"/>
              </a:ext>
            </a:extLst>
          </p:cNvPr>
          <p:cNvSpPr txBox="1"/>
          <p:nvPr/>
        </p:nvSpPr>
        <p:spPr>
          <a:xfrm>
            <a:off x="352562" y="4294889"/>
            <a:ext cx="6970952" cy="243207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ts val="8500"/>
              </a:lnSpc>
              <a:spcBef>
                <a:spcPts val="1320"/>
              </a:spcBef>
            </a:pPr>
            <a:r>
              <a:rPr lang="en-US" sz="8200" b="1" spc="110" dirty="0">
                <a:latin typeface="Arial Black"/>
                <a:cs typeface="Arial Black"/>
              </a:rPr>
              <a:t>Problems…</a:t>
            </a:r>
          </a:p>
          <a:p>
            <a:pPr marL="12700">
              <a:lnSpc>
                <a:spcPts val="8500"/>
              </a:lnSpc>
              <a:spcBef>
                <a:spcPts val="1320"/>
              </a:spcBef>
            </a:pPr>
            <a:r>
              <a:rPr lang="en-US" sz="8200" b="1" spc="110" dirty="0">
                <a:latin typeface="Arial Black"/>
                <a:cs typeface="Arial Black"/>
              </a:rPr>
              <a:t>With CDD</a:t>
            </a:r>
            <a:endParaRPr lang="ru-RU" sz="8200" b="1" spc="11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Ошибка компиляции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10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EB6E-C793-3B41-B126-30AF23BDF7A1}"/>
              </a:ext>
            </a:extLst>
          </p:cNvPr>
          <p:cNvSpPr txBox="1"/>
          <p:nvPr/>
        </p:nvSpPr>
        <p:spPr>
          <a:xfrm>
            <a:off x="418805" y="1325188"/>
            <a:ext cx="1135439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@Test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public void </a:t>
            </a:r>
            <a:r>
              <a:rPr lang="en" sz="1400" dirty="0" err="1">
                <a:solidFill>
                  <a:srgbClr val="00627A"/>
                </a:solidFill>
                <a:latin typeface="Monaco" pitchFamily="2" charset="0"/>
              </a:rPr>
              <a:t>validate_takeItemsSuccess</a:t>
            </a:r>
            <a:r>
              <a:rPr lang="en" sz="1400" dirty="0">
                <a:latin typeface="Monaco" pitchFamily="2" charset="0"/>
              </a:rPr>
              <a:t>()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given: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MockMvcRequestSpecification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request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i="1" dirty="0">
                <a:latin typeface="Monaco" pitchFamily="2" charset="0"/>
              </a:rPr>
              <a:t>given</a:t>
            </a:r>
            <a:r>
              <a:rPr lang="en" sz="1400" dirty="0">
                <a:latin typeface="Monaco" pitchFamily="2" charset="0"/>
              </a:rPr>
              <a:t>()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.header(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"Content-Type"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"application/json"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.body(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"{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:[{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cursor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:60},{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cursor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:60}]}"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when: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ResponseOptions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response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i="1" dirty="0">
                <a:latin typeface="Monaco" pitchFamily="2" charset="0"/>
              </a:rPr>
              <a:t>given</a:t>
            </a:r>
            <a:r>
              <a:rPr lang="en" sz="1400" dirty="0">
                <a:latin typeface="Monaco" pitchFamily="2" charset="0"/>
              </a:rPr>
              <a:t>().spec(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request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.post(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/v1/items/8b30c360-a991-46fd-a3aa-abe4cb3d833e/take"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then: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DocumentContext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JsonPath</a:t>
            </a:r>
            <a:r>
              <a:rPr lang="en" sz="1400" dirty="0" err="1">
                <a:latin typeface="Monaco" pitchFamily="2" charset="0"/>
              </a:rPr>
              <a:t>.</a:t>
            </a:r>
            <a:r>
              <a:rPr lang="en" sz="1400" i="1" dirty="0" err="1">
                <a:latin typeface="Monaco" pitchFamily="2" charset="0"/>
              </a:rPr>
              <a:t>parse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</a:t>
            </a:r>
            <a:r>
              <a:rPr lang="en" sz="1400" dirty="0" err="1">
                <a:latin typeface="Monaco" pitchFamily="2" charset="0"/>
              </a:rPr>
              <a:t>.getBody</a:t>
            </a:r>
            <a:r>
              <a:rPr lang="en" sz="1400" dirty="0">
                <a:latin typeface="Monaco" pitchFamily="2" charset="0"/>
              </a:rPr>
              <a:t>().</a:t>
            </a:r>
            <a:r>
              <a:rPr lang="en" sz="1400" dirty="0" err="1">
                <a:latin typeface="Monaco" pitchFamily="2" charset="0"/>
              </a:rPr>
              <a:t>asString</a:t>
            </a:r>
            <a:r>
              <a:rPr lang="en" sz="1400" dirty="0">
                <a:latin typeface="Monaco" pitchFamily="2" charset="0"/>
              </a:rPr>
              <a:t>());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).array(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).contains(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"cursor" </a:t>
            </a:r>
            <a:r>
              <a:rPr lang="en" sz="1400" dirty="0">
                <a:latin typeface="Monaco" pitchFamily="2" charset="0"/>
              </a:rPr>
              <a:t>:</a:t>
            </a: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60</a:t>
            </a:r>
            <a:br>
              <a:rPr lang="en" sz="1400" dirty="0">
                <a:solidFill>
                  <a:srgbClr val="1750EB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       </a:t>
            </a:r>
            <a:r>
              <a:rPr lang="en" sz="1400" dirty="0">
                <a:latin typeface="Monaco" pitchFamily="2" charset="0"/>
              </a:rPr>
              <a:t>});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).array(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).contains(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"['name']"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"Lego Technic 42115"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).array(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).contains(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"cursor" </a:t>
            </a:r>
            <a:r>
              <a:rPr lang="en" sz="1400" dirty="0">
                <a:latin typeface="Monaco" pitchFamily="2" charset="0"/>
              </a:rPr>
              <a:t>:</a:t>
            </a: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60</a:t>
            </a:r>
            <a:br>
              <a:rPr lang="en" sz="1400" dirty="0">
                <a:solidFill>
                  <a:srgbClr val="1750EB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       </a:t>
            </a:r>
            <a:r>
              <a:rPr lang="en" sz="1400" dirty="0">
                <a:latin typeface="Monaco" pitchFamily="2" charset="0"/>
              </a:rPr>
              <a:t>});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}</a:t>
            </a:r>
            <a:endParaRPr lang="ru-RU" sz="1400" dirty="0">
              <a:latin typeface="Monaco" pitchFamily="2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6C6869F-9B0B-FF4E-B535-63E838E8071A}"/>
              </a:ext>
            </a:extLst>
          </p:cNvPr>
          <p:cNvCxnSpPr/>
          <p:nvPr/>
        </p:nvCxnSpPr>
        <p:spPr>
          <a:xfrm>
            <a:off x="4249783" y="2699657"/>
            <a:ext cx="1567543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1832596-7F59-2649-8195-5C3D4449A8B3}"/>
              </a:ext>
            </a:extLst>
          </p:cNvPr>
          <p:cNvCxnSpPr/>
          <p:nvPr/>
        </p:nvCxnSpPr>
        <p:spPr>
          <a:xfrm>
            <a:off x="6096000" y="2699657"/>
            <a:ext cx="1567543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6CDCB-4832-4A40-82EC-1B85D4D06365}"/>
              </a:ext>
            </a:extLst>
          </p:cNvPr>
          <p:cNvSpPr txBox="1"/>
          <p:nvPr/>
        </p:nvSpPr>
        <p:spPr>
          <a:xfrm>
            <a:off x="4702364" y="5787947"/>
            <a:ext cx="222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Spring Boot 2.4.5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Ошибка компиляции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11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6CDCB-4832-4A40-82EC-1B85D4D06365}"/>
              </a:ext>
            </a:extLst>
          </p:cNvPr>
          <p:cNvSpPr txBox="1"/>
          <p:nvPr/>
        </p:nvSpPr>
        <p:spPr>
          <a:xfrm>
            <a:off x="4702364" y="5787947"/>
            <a:ext cx="222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Spring Boot 2.5.0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82BBF-6631-694F-AB1E-37220E579F2B}"/>
              </a:ext>
            </a:extLst>
          </p:cNvPr>
          <p:cNvSpPr txBox="1"/>
          <p:nvPr/>
        </p:nvSpPr>
        <p:spPr>
          <a:xfrm>
            <a:off x="329089" y="1462982"/>
            <a:ext cx="1135439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@Test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public void </a:t>
            </a:r>
            <a:r>
              <a:rPr lang="en" sz="1400" dirty="0" err="1">
                <a:solidFill>
                  <a:srgbClr val="00627A"/>
                </a:solidFill>
                <a:latin typeface="Monaco" pitchFamily="2" charset="0"/>
              </a:rPr>
              <a:t>validate_takeItemsSuccess</a:t>
            </a:r>
            <a:r>
              <a:rPr lang="en" sz="1400" dirty="0">
                <a:latin typeface="Monaco" pitchFamily="2" charset="0"/>
              </a:rPr>
              <a:t>()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given: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MockMvcRequestSpecification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request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i="1" dirty="0">
                <a:latin typeface="Monaco" pitchFamily="2" charset="0"/>
              </a:rPr>
              <a:t>given</a:t>
            </a:r>
            <a:r>
              <a:rPr lang="en" sz="1400" dirty="0">
                <a:latin typeface="Monaco" pitchFamily="2" charset="0"/>
              </a:rPr>
              <a:t>()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.header(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"Content-Type"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"application/json"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.body(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"{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:[{ },{ }]}"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when: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ResponseOptions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response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i="1" dirty="0">
                <a:latin typeface="Monaco" pitchFamily="2" charset="0"/>
              </a:rPr>
              <a:t>given</a:t>
            </a:r>
            <a:r>
              <a:rPr lang="en" sz="1400" dirty="0">
                <a:latin typeface="Monaco" pitchFamily="2" charset="0"/>
              </a:rPr>
              <a:t>().spec(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request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.post(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/v1/items/8b30c360-a991-46fd-a3aa-abe4cb3d833e/take"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then: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DocumentContext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JsonPath</a:t>
            </a:r>
            <a:r>
              <a:rPr lang="en" sz="1400" dirty="0" err="1">
                <a:latin typeface="Monaco" pitchFamily="2" charset="0"/>
              </a:rPr>
              <a:t>.</a:t>
            </a:r>
            <a:r>
              <a:rPr lang="en" sz="1400" i="1" dirty="0" err="1">
                <a:latin typeface="Monaco" pitchFamily="2" charset="0"/>
              </a:rPr>
              <a:t>parse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</a:t>
            </a:r>
            <a:r>
              <a:rPr lang="en" sz="1400" dirty="0" err="1">
                <a:latin typeface="Monaco" pitchFamily="2" charset="0"/>
              </a:rPr>
              <a:t>.getBody</a:t>
            </a:r>
            <a:r>
              <a:rPr lang="en" sz="1400" dirty="0">
                <a:latin typeface="Monaco" pitchFamily="2" charset="0"/>
              </a:rPr>
              <a:t>().</a:t>
            </a:r>
            <a:r>
              <a:rPr lang="en" sz="1400" dirty="0" err="1">
                <a:latin typeface="Monaco" pitchFamily="2" charset="0"/>
              </a:rPr>
              <a:t>asString</a:t>
            </a:r>
            <a:r>
              <a:rPr lang="en" sz="1400" dirty="0">
                <a:latin typeface="Monaco" pitchFamily="2" charset="0"/>
              </a:rPr>
              <a:t>());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).array(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).contains(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({ });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).array(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).contains(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"['name']"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"Lego Technic 42115"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).array(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).contains(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({</a:t>
            </a: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});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}</a:t>
            </a:r>
            <a:endParaRPr lang="ru-RU" sz="1400" dirty="0">
              <a:latin typeface="Monaco" pitchFamily="2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58677F4-D42F-2E49-B8F2-215B74D49F9D}"/>
              </a:ext>
            </a:extLst>
          </p:cNvPr>
          <p:cNvCxnSpPr>
            <a:cxnSpLocks/>
          </p:cNvCxnSpPr>
          <p:nvPr/>
        </p:nvCxnSpPr>
        <p:spPr>
          <a:xfrm>
            <a:off x="3941558" y="2864044"/>
            <a:ext cx="1226343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1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Слишком большой ответ от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Producer’</a:t>
            </a:r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12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C4432-6A2C-D74B-8FB4-0E91061F4FEA}"/>
              </a:ext>
            </a:extLst>
          </p:cNvPr>
          <p:cNvSpPr txBox="1"/>
          <p:nvPr/>
        </p:nvSpPr>
        <p:spPr>
          <a:xfrm>
            <a:off x="676495" y="5144117"/>
            <a:ext cx="108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latin typeface="Monaco" pitchFamily="2" charset="0"/>
              </a:rPr>
              <a:t>/META-INF/</a:t>
            </a:r>
            <a:r>
              <a:rPr lang="en" sz="1600" dirty="0" err="1">
                <a:latin typeface="Monaco" pitchFamily="2" charset="0"/>
              </a:rPr>
              <a:t>ru.vtb.zlg.reference</a:t>
            </a:r>
            <a:r>
              <a:rPr lang="en" sz="1600" dirty="0">
                <a:latin typeface="Monaco" pitchFamily="2" charset="0"/>
              </a:rPr>
              <a:t>/reference-information-server/2.1.0/contracts/collateral-types-/</a:t>
            </a:r>
            <a:r>
              <a:rPr lang="en" sz="1600" dirty="0">
                <a:solidFill>
                  <a:srgbClr val="FF0000"/>
                </a:solidFill>
                <a:latin typeface="Monaco" pitchFamily="2" charset="0"/>
              </a:rPr>
              <a:t>public-</a:t>
            </a:r>
            <a:r>
              <a:rPr lang="en" sz="1600" dirty="0" err="1">
                <a:solidFill>
                  <a:srgbClr val="FF0000"/>
                </a:solidFill>
                <a:latin typeface="Monaco" pitchFamily="2" charset="0"/>
              </a:rPr>
              <a:t>findAll.groovy</a:t>
            </a:r>
            <a:r>
              <a:rPr lang="en" sz="1600" dirty="0">
                <a:latin typeface="Monaco" pitchFamily="2" charset="0"/>
              </a:rPr>
              <a:t>: 13: String too long. The given string is 72793 Unicode code units long, but only a maximum of 65535 is allowed.</a:t>
            </a:r>
            <a:endParaRPr lang="ru-RU" sz="1600" dirty="0">
              <a:latin typeface="Monac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D9407-2BFD-1E48-AE46-68049C496A91}"/>
              </a:ext>
            </a:extLst>
          </p:cNvPr>
          <p:cNvSpPr txBox="1"/>
          <p:nvPr/>
        </p:nvSpPr>
        <p:spPr>
          <a:xfrm>
            <a:off x="676495" y="1325188"/>
            <a:ext cx="108390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solidFill>
                  <a:srgbClr val="9E880D"/>
                </a:solidFill>
                <a:latin typeface="Monaco" pitchFamily="2" charset="0"/>
              </a:rPr>
              <a:t>@</a:t>
            </a:r>
            <a:r>
              <a:rPr lang="en" sz="1600" dirty="0" err="1">
                <a:solidFill>
                  <a:srgbClr val="9E880D"/>
                </a:solidFill>
                <a:latin typeface="Monaco" pitchFamily="2" charset="0"/>
              </a:rPr>
              <a:t>ActiveProfiles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"contract-tests"</a:t>
            </a:r>
            <a:r>
              <a:rPr lang="en" sz="1600" dirty="0">
                <a:latin typeface="Monaco" pitchFamily="2" charset="0"/>
              </a:rPr>
              <a:t>)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solidFill>
                  <a:srgbClr val="9E880D"/>
                </a:solidFill>
                <a:latin typeface="Monaco" pitchFamily="2" charset="0"/>
              </a:rPr>
              <a:t>@SpringBootTest</a:t>
            </a:r>
            <a:br>
              <a:rPr lang="en" sz="16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600" dirty="0">
                <a:solidFill>
                  <a:srgbClr val="9E880D"/>
                </a:solidFill>
                <a:latin typeface="Monaco" pitchFamily="2" charset="0"/>
              </a:rPr>
              <a:t>@</a:t>
            </a:r>
            <a:r>
              <a:rPr lang="en" sz="1600" dirty="0" err="1">
                <a:solidFill>
                  <a:srgbClr val="9E880D"/>
                </a:solidFill>
                <a:latin typeface="Monaco" pitchFamily="2" charset="0"/>
              </a:rPr>
              <a:t>AutoConfigureStubRunner</a:t>
            </a:r>
            <a:r>
              <a:rPr lang="en" sz="1600" dirty="0">
                <a:latin typeface="Monaco" pitchFamily="2" charset="0"/>
              </a:rPr>
              <a:t>(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  ids = 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600" dirty="0" err="1">
                <a:solidFill>
                  <a:srgbClr val="067D17"/>
                </a:solidFill>
                <a:latin typeface="Monaco" pitchFamily="2" charset="0"/>
              </a:rPr>
              <a:t>ru.vtb.zlg.reference:reference-information-server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:[2.0.0,3.0.0):8180"</a:t>
            </a:r>
            <a:r>
              <a:rPr lang="en" sz="1600" dirty="0">
                <a:latin typeface="Monaco" pitchFamily="2" charset="0"/>
              </a:rPr>
              <a:t>,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  </a:t>
            </a:r>
            <a:r>
              <a:rPr lang="en" sz="1600" dirty="0" err="1">
                <a:latin typeface="Monaco" pitchFamily="2" charset="0"/>
              </a:rPr>
              <a:t>repositoryRoot</a:t>
            </a:r>
            <a:r>
              <a:rPr lang="en" sz="1600" dirty="0">
                <a:latin typeface="Monaco" pitchFamily="2" charset="0"/>
              </a:rPr>
              <a:t> = 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"https://nexus-</a:t>
            </a:r>
            <a:r>
              <a:rPr lang="en" sz="1600" dirty="0" err="1">
                <a:solidFill>
                  <a:srgbClr val="067D17"/>
                </a:solidFill>
                <a:latin typeface="Monaco" pitchFamily="2" charset="0"/>
              </a:rPr>
              <a:t>ci.corp.dev.vtb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/repository/</a:t>
            </a:r>
            <a:r>
              <a:rPr lang="en" sz="1600" dirty="0" err="1">
                <a:solidFill>
                  <a:srgbClr val="067D17"/>
                </a:solidFill>
                <a:latin typeface="Monaco" pitchFamily="2" charset="0"/>
              </a:rPr>
              <a:t>zlg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-maven-lib/"</a:t>
            </a:r>
            <a:r>
              <a:rPr lang="en" sz="1600" dirty="0">
                <a:latin typeface="Monaco" pitchFamily="2" charset="0"/>
              </a:rPr>
              <a:t>,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  </a:t>
            </a:r>
            <a:r>
              <a:rPr lang="en" sz="1600" dirty="0" err="1">
                <a:latin typeface="Monaco" pitchFamily="2" charset="0"/>
              </a:rPr>
              <a:t>stubsMode</a:t>
            </a:r>
            <a:r>
              <a:rPr lang="en" sz="1600" dirty="0">
                <a:latin typeface="Monaco" pitchFamily="2" charset="0"/>
              </a:rPr>
              <a:t> =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StubRunnerProperties</a:t>
            </a:r>
            <a:r>
              <a:rPr lang="en" sz="1600" dirty="0" err="1">
                <a:latin typeface="Monaco" pitchFamily="2" charset="0"/>
              </a:rPr>
              <a:t>.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StubsMode</a:t>
            </a:r>
            <a:r>
              <a:rPr lang="en" sz="1600" dirty="0" err="1">
                <a:latin typeface="Monaco" pitchFamily="2" charset="0"/>
              </a:rPr>
              <a:t>.</a:t>
            </a:r>
            <a:r>
              <a:rPr lang="en" sz="1600" i="1" dirty="0" err="1">
                <a:solidFill>
                  <a:srgbClr val="871094"/>
                </a:solidFill>
                <a:latin typeface="Monaco" pitchFamily="2" charset="0"/>
              </a:rPr>
              <a:t>LOCAL</a:t>
            </a:r>
            <a:r>
              <a:rPr lang="en" sz="1600" dirty="0">
                <a:latin typeface="Monaco" pitchFamily="2" charset="0"/>
              </a:rPr>
              <a:t>,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  </a:t>
            </a:r>
            <a:r>
              <a:rPr lang="en" sz="1600" dirty="0" err="1">
                <a:latin typeface="Monaco" pitchFamily="2" charset="0"/>
              </a:rPr>
              <a:t>mappingsOutputFolder</a:t>
            </a:r>
            <a:r>
              <a:rPr lang="en" sz="1600" dirty="0">
                <a:latin typeface="Monaco" pitchFamily="2" charset="0"/>
              </a:rPr>
              <a:t> = 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"build/mappings"</a:t>
            </a:r>
            <a:br>
              <a:rPr lang="en" sz="16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)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solidFill>
                  <a:srgbClr val="9E880D"/>
                </a:solidFill>
                <a:latin typeface="Monaco" pitchFamily="2" charset="0"/>
              </a:rPr>
              <a:t>@Import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DatabaseTestConfiguration</a:t>
            </a:r>
            <a:r>
              <a:rPr lang="en" sz="1600" dirty="0" err="1">
                <a:latin typeface="Monaco" pitchFamily="2" charset="0"/>
              </a:rPr>
              <a:t>.</a:t>
            </a:r>
            <a:r>
              <a:rPr lang="en" sz="1600" dirty="0" err="1">
                <a:solidFill>
                  <a:srgbClr val="0033B3"/>
                </a:solidFill>
                <a:latin typeface="Monaco" pitchFamily="2" charset="0"/>
              </a:rPr>
              <a:t>class</a:t>
            </a:r>
            <a:r>
              <a:rPr lang="en" sz="1600" dirty="0">
                <a:latin typeface="Monaco" pitchFamily="2" charset="0"/>
              </a:rPr>
              <a:t>)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class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DraftServiceApplicationTest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600" dirty="0">
                <a:latin typeface="Monaco" pitchFamily="2" charset="0"/>
              </a:rPr>
              <a:t>{</a:t>
            </a:r>
            <a:br>
              <a:rPr lang="en" sz="1600" dirty="0">
                <a:latin typeface="Monaco" pitchFamily="2" charset="0"/>
              </a:rPr>
            </a:b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</a:t>
            </a:r>
            <a:r>
              <a:rPr lang="en" sz="1600" dirty="0">
                <a:solidFill>
                  <a:srgbClr val="9E880D"/>
                </a:solidFill>
                <a:latin typeface="Monaco" pitchFamily="2" charset="0"/>
              </a:rPr>
              <a:t>@Test</a:t>
            </a:r>
            <a:br>
              <a:rPr lang="en" sz="16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600" dirty="0">
                <a:solidFill>
                  <a:srgbClr val="9E880D"/>
                </a:solidFill>
                <a:latin typeface="Monaco" pitchFamily="2" charset="0"/>
              </a:rPr>
              <a:t> 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void </a:t>
            </a:r>
            <a:r>
              <a:rPr lang="en" sz="1600" dirty="0" err="1">
                <a:solidFill>
                  <a:srgbClr val="00627A"/>
                </a:solidFill>
                <a:latin typeface="Monaco" pitchFamily="2" charset="0"/>
              </a:rPr>
              <a:t>runApp</a:t>
            </a:r>
            <a:r>
              <a:rPr lang="en" sz="1600" dirty="0">
                <a:latin typeface="Monaco" pitchFamily="2" charset="0"/>
              </a:rPr>
              <a:t>() {}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}</a:t>
            </a:r>
            <a:endParaRPr lang="ru-RU" sz="16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Слишком большой ответ от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Producer’</a:t>
            </a:r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13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D9407-2BFD-1E48-AE46-68049C496A91}"/>
              </a:ext>
            </a:extLst>
          </p:cNvPr>
          <p:cNvSpPr txBox="1"/>
          <p:nvPr/>
        </p:nvSpPr>
        <p:spPr>
          <a:xfrm>
            <a:off x="330322" y="1823872"/>
            <a:ext cx="11531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Monaco" pitchFamily="2" charset="0"/>
              </a:rPr>
              <a:t>at o.s.cloud.contract.verifier.util.ContractVerifierDslConverter.convertAsCollection(ContractVerifierDslConverter.java:124)</a:t>
            </a:r>
          </a:p>
          <a:p>
            <a:r>
              <a:rPr lang="en" sz="1200" dirty="0">
                <a:latin typeface="Monaco" pitchFamily="2" charset="0"/>
              </a:rPr>
              <a:t>at o.s.cloud.contract.verifier.util.ContractScanner.doCollectContractDescriptors(ContractScanner.java:82)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java.base</a:t>
            </a:r>
            <a:r>
              <a:rPr lang="en" sz="1200" dirty="0">
                <a:latin typeface="Monaco" pitchFamily="2" charset="0"/>
              </a:rPr>
              <a:t>/</a:t>
            </a:r>
            <a:r>
              <a:rPr lang="en" sz="1200" dirty="0" err="1">
                <a:latin typeface="Monaco" pitchFamily="2" charset="0"/>
              </a:rPr>
              <a:t>java.util.Iterator.forEachRemaining</a:t>
            </a:r>
            <a:r>
              <a:rPr lang="en" sz="1200" dirty="0">
                <a:latin typeface="Monaco" pitchFamily="2" charset="0"/>
              </a:rPr>
              <a:t>(Iterator.java:133)</a:t>
            </a:r>
          </a:p>
          <a:p>
            <a:r>
              <a:rPr lang="en" sz="1200" dirty="0">
                <a:latin typeface="Monaco" pitchFamily="2" charset="0"/>
              </a:rPr>
              <a:t>at org.springframework.cloud.contract.verifier.util.ContractScanner.collectContractDescriptors(ContractScanner.java:72)</a:t>
            </a:r>
          </a:p>
          <a:p>
            <a:r>
              <a:rPr lang="en" sz="1200" dirty="0">
                <a:latin typeface="Monaco" pitchFamily="2" charset="0"/>
              </a:rPr>
              <a:t>at org.springframework.cloud.contract.stubrunner.StubRepository.contractDescriptors(StubRepository.java:153)</a:t>
            </a:r>
          </a:p>
          <a:p>
            <a:r>
              <a:rPr lang="en" sz="1200" dirty="0">
                <a:latin typeface="Monaco" pitchFamily="2" charset="0"/>
              </a:rPr>
              <a:t>at org.springframework.cloud.contract.stubrunner.StubRepository.contracts(StubRepository.java:98)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org.springframework.cloud.contract.stubrunner.StubRepository</a:t>
            </a:r>
            <a:r>
              <a:rPr lang="en" sz="1200" dirty="0">
                <a:latin typeface="Monaco" pitchFamily="2" charset="0"/>
              </a:rPr>
              <a:t>.&lt;</a:t>
            </a:r>
            <a:r>
              <a:rPr lang="en" sz="1200" dirty="0" err="1">
                <a:latin typeface="Monaco" pitchFamily="2" charset="0"/>
              </a:rPr>
              <a:t>init</a:t>
            </a:r>
            <a:r>
              <a:rPr lang="en" sz="1200" dirty="0">
                <a:latin typeface="Monaco" pitchFamily="2" charset="0"/>
              </a:rPr>
              <a:t>&gt;(StubRepository.java:72)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org.springframework.cloud.contract.stubrunner.StubRunner</a:t>
            </a:r>
            <a:r>
              <a:rPr lang="en" sz="1200" dirty="0">
                <a:latin typeface="Monaco" pitchFamily="2" charset="0"/>
              </a:rPr>
              <a:t>.&lt;</a:t>
            </a:r>
            <a:r>
              <a:rPr lang="en" sz="1200" dirty="0" err="1">
                <a:latin typeface="Monaco" pitchFamily="2" charset="0"/>
              </a:rPr>
              <a:t>init</a:t>
            </a:r>
            <a:r>
              <a:rPr lang="en" sz="1200" dirty="0">
                <a:latin typeface="Monaco" pitchFamily="2" charset="0"/>
              </a:rPr>
              <a:t>&gt;(StubRunner.java:67)</a:t>
            </a:r>
          </a:p>
          <a:p>
            <a:r>
              <a:rPr lang="en" sz="1200" dirty="0">
                <a:latin typeface="Monaco" pitchFamily="2" charset="0"/>
              </a:rPr>
              <a:t>at org.springframework.cloud.contract.stubrunner.StubRunnerFactory.createStubRunner(StubRunnerFactory.java:181)</a:t>
            </a:r>
          </a:p>
          <a:p>
            <a:r>
              <a:rPr lang="en" sz="1200" dirty="0">
                <a:latin typeface="Monaco" pitchFamily="2" charset="0"/>
              </a:rPr>
              <a:t>at org.springframework.cloud.contract.stubrunner.StubRunnerFactory.createStubRunner(StubRunnerFactory.java:176)</a:t>
            </a:r>
          </a:p>
          <a:p>
            <a:r>
              <a:rPr lang="en" sz="1200" dirty="0">
                <a:latin typeface="Monaco" pitchFamily="2" charset="0"/>
              </a:rPr>
              <a:t>at o.s.cloud.contract.stubrunner.StubRunnerFactory.createStubsFromServiceConfiguration(StubRunnerFactory.java:90)</a:t>
            </a:r>
          </a:p>
          <a:p>
            <a:r>
              <a:rPr lang="en" sz="1200" dirty="0">
                <a:latin typeface="Monaco" pitchFamily="2" charset="0"/>
              </a:rPr>
              <a:t>at o.s.cloud.contract.stubrunner.BatchStubRunnerFactory.buildBatchStubRunner(BatchStubRunnerFactory.java:64)</a:t>
            </a:r>
          </a:p>
          <a:p>
            <a:r>
              <a:rPr lang="en" sz="1200" dirty="0">
                <a:latin typeface="Monaco" pitchFamily="2" charset="0"/>
              </a:rPr>
              <a:t>at o.s.cloud.contract.stubrunner.spring.StubRunnerConfiguration.batchStubRunner(StubRunnerConfiguration.java:85)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java.base</a:t>
            </a:r>
            <a:r>
              <a:rPr lang="en" sz="1200" dirty="0">
                <a:latin typeface="Monaco" pitchFamily="2" charset="0"/>
              </a:rPr>
              <a:t>/jdk.internal.reflect.NativeMethodAccessorImpl.invoke0(Native Method)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java.base</a:t>
            </a:r>
            <a:r>
              <a:rPr lang="en" sz="1200" dirty="0">
                <a:latin typeface="Monaco" pitchFamily="2" charset="0"/>
              </a:rPr>
              <a:t>/</a:t>
            </a:r>
            <a:r>
              <a:rPr lang="en" sz="1200" dirty="0" err="1">
                <a:latin typeface="Monaco" pitchFamily="2" charset="0"/>
              </a:rPr>
              <a:t>jdk.internal.reflect.NativeMethodAccessorImpl.invoke</a:t>
            </a:r>
            <a:r>
              <a:rPr lang="en" sz="1200" dirty="0">
                <a:latin typeface="Monaco" pitchFamily="2" charset="0"/>
              </a:rPr>
              <a:t>(NativeMethodAccessorImpl.java:62)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java.base</a:t>
            </a:r>
            <a:r>
              <a:rPr lang="en" sz="1200" dirty="0">
                <a:latin typeface="Monaco" pitchFamily="2" charset="0"/>
              </a:rPr>
              <a:t>/</a:t>
            </a:r>
            <a:r>
              <a:rPr lang="en" sz="1200" dirty="0" err="1">
                <a:latin typeface="Monaco" pitchFamily="2" charset="0"/>
              </a:rPr>
              <a:t>jdk.internal.reflect.DelegatingMethodAccessorImpl.invoke</a:t>
            </a:r>
            <a:r>
              <a:rPr lang="en" sz="1200" dirty="0">
                <a:latin typeface="Monaco" pitchFamily="2" charset="0"/>
              </a:rPr>
              <a:t>(DelegatingMethodAccessorImpl.java:43)</a:t>
            </a:r>
          </a:p>
          <a:p>
            <a:r>
              <a:rPr lang="en" sz="1200" dirty="0">
                <a:latin typeface="Monaco" pitchFamily="2" charset="0"/>
              </a:rPr>
              <a:t>at </a:t>
            </a:r>
            <a:r>
              <a:rPr lang="en" sz="1200" dirty="0" err="1">
                <a:latin typeface="Monaco" pitchFamily="2" charset="0"/>
              </a:rPr>
              <a:t>java.base</a:t>
            </a:r>
            <a:r>
              <a:rPr lang="en" sz="1200" dirty="0">
                <a:latin typeface="Monaco" pitchFamily="2" charset="0"/>
              </a:rPr>
              <a:t>/</a:t>
            </a:r>
            <a:r>
              <a:rPr lang="en" sz="1200" dirty="0" err="1">
                <a:latin typeface="Monaco" pitchFamily="2" charset="0"/>
              </a:rPr>
              <a:t>java.lang.reflect.Method.invoke</a:t>
            </a:r>
            <a:r>
              <a:rPr lang="en" sz="1200" dirty="0">
                <a:latin typeface="Monaco" pitchFamily="2" charset="0"/>
              </a:rPr>
              <a:t>(Method.java:566)</a:t>
            </a:r>
          </a:p>
          <a:p>
            <a:r>
              <a:rPr lang="en" sz="1200" dirty="0">
                <a:latin typeface="Monaco" pitchFamily="2" charset="0"/>
              </a:rPr>
              <a:t>at org.springframework.beans.factory.support.SimpleInstantiationStrategy.instantiate(SimpleInstantiationStrategy.java:154)</a:t>
            </a:r>
            <a:endParaRPr lang="ru-RU" sz="12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4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Слишком большой ответ от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Producer’</a:t>
            </a:r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14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D9407-2BFD-1E48-AE46-68049C496A91}"/>
              </a:ext>
            </a:extLst>
          </p:cNvPr>
          <p:cNvSpPr txBox="1"/>
          <p:nvPr/>
        </p:nvSpPr>
        <p:spPr>
          <a:xfrm>
            <a:off x="330322" y="1344873"/>
            <a:ext cx="11531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public static 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Collection</a:t>
            </a:r>
            <a:r>
              <a:rPr lang="en" sz="1600" dirty="0">
                <a:latin typeface="Monaco" pitchFamily="2" charset="0"/>
              </a:rPr>
              <a:t>&lt;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Contract</a:t>
            </a:r>
            <a:r>
              <a:rPr lang="en" sz="1600" dirty="0">
                <a:latin typeface="Monaco" pitchFamily="2" charset="0"/>
              </a:rPr>
              <a:t>&gt; </a:t>
            </a:r>
            <a:r>
              <a:rPr lang="en" sz="1600" dirty="0" err="1">
                <a:solidFill>
                  <a:srgbClr val="00627A"/>
                </a:solidFill>
                <a:latin typeface="Monaco" pitchFamily="2" charset="0"/>
              </a:rPr>
              <a:t>convertAsCollection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File </a:t>
            </a:r>
            <a:r>
              <a:rPr lang="en" sz="1600" dirty="0" err="1">
                <a:latin typeface="Monaco" pitchFamily="2" charset="0"/>
              </a:rPr>
              <a:t>rootFolder</a:t>
            </a:r>
            <a:r>
              <a:rPr lang="en" sz="1600" dirty="0">
                <a:latin typeface="Monaco" pitchFamily="2" charset="0"/>
              </a:rPr>
              <a:t>, 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File </a:t>
            </a:r>
            <a:r>
              <a:rPr lang="en" sz="1600" dirty="0" err="1">
                <a:latin typeface="Monaco" pitchFamily="2" charset="0"/>
              </a:rPr>
              <a:t>dsl</a:t>
            </a:r>
            <a:r>
              <a:rPr lang="en" sz="1600" dirty="0">
                <a:latin typeface="Monaco" pitchFamily="2" charset="0"/>
              </a:rPr>
              <a:t>) {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ClassLoader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classLoader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600" dirty="0">
                <a:latin typeface="Monaco" pitchFamily="2" charset="0"/>
              </a:rPr>
              <a:t>=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ContractVerifierDslConverter</a:t>
            </a:r>
            <a:r>
              <a:rPr lang="en" sz="1600" dirty="0" err="1">
                <a:latin typeface="Monaco" pitchFamily="2" charset="0"/>
              </a:rPr>
              <a:t>.</a:t>
            </a:r>
            <a:r>
              <a:rPr lang="en" sz="1600" dirty="0" err="1">
                <a:solidFill>
                  <a:srgbClr val="0033B3"/>
                </a:solidFill>
                <a:latin typeface="Monaco" pitchFamily="2" charset="0"/>
              </a:rPr>
              <a:t>class</a:t>
            </a:r>
            <a:r>
              <a:rPr lang="en" sz="1600" dirty="0" err="1">
                <a:latin typeface="Monaco" pitchFamily="2" charset="0"/>
              </a:rPr>
              <a:t>.getClassLoader</a:t>
            </a:r>
            <a:r>
              <a:rPr lang="en" sz="1600" dirty="0">
                <a:latin typeface="Monaco" pitchFamily="2" charset="0"/>
              </a:rPr>
              <a:t>();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try </a:t>
            </a:r>
            <a:r>
              <a:rPr lang="en" sz="1600" dirty="0">
                <a:latin typeface="Monaco" pitchFamily="2" charset="0"/>
              </a:rPr>
              <a:t>{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ClassLoader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urlCl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600" dirty="0">
                <a:latin typeface="Monaco" pitchFamily="2" charset="0"/>
              </a:rPr>
              <a:t>= </a:t>
            </a:r>
            <a:r>
              <a:rPr lang="en" sz="1600" i="1" dirty="0" err="1">
                <a:latin typeface="Monaco" pitchFamily="2" charset="0"/>
              </a:rPr>
              <a:t>updatedClassLoader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 err="1">
                <a:latin typeface="Monaco" pitchFamily="2" charset="0"/>
              </a:rPr>
              <a:t>rootFolder</a:t>
            </a:r>
            <a:r>
              <a:rPr lang="en" sz="1600" dirty="0">
                <a:latin typeface="Monaco" pitchFamily="2" charset="0"/>
              </a:rPr>
              <a:t>,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classLoader</a:t>
            </a:r>
            <a:r>
              <a:rPr lang="en" sz="1600" dirty="0">
                <a:latin typeface="Monaco" pitchFamily="2" charset="0"/>
              </a:rPr>
              <a:t>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Object object </a:t>
            </a:r>
            <a:r>
              <a:rPr lang="en" sz="1600" dirty="0">
                <a:latin typeface="Monaco" pitchFamily="2" charset="0"/>
              </a:rPr>
              <a:t>= </a:t>
            </a:r>
            <a:r>
              <a:rPr lang="en" sz="1600" i="1" dirty="0" err="1">
                <a:latin typeface="Monaco" pitchFamily="2" charset="0"/>
              </a:rPr>
              <a:t>toObject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urlCl</a:t>
            </a:r>
            <a:r>
              <a:rPr lang="en" sz="1600" dirty="0">
                <a:latin typeface="Monaco" pitchFamily="2" charset="0"/>
              </a:rPr>
              <a:t>, </a:t>
            </a:r>
            <a:r>
              <a:rPr lang="en" sz="1600" dirty="0" err="1">
                <a:latin typeface="Monaco" pitchFamily="2" charset="0"/>
              </a:rPr>
              <a:t>rootFolder</a:t>
            </a:r>
            <a:r>
              <a:rPr lang="en" sz="1600" dirty="0">
                <a:latin typeface="Monaco" pitchFamily="2" charset="0"/>
              </a:rPr>
              <a:t>, </a:t>
            </a:r>
            <a:r>
              <a:rPr lang="en" sz="1600" dirty="0" err="1">
                <a:latin typeface="Monaco" pitchFamily="2" charset="0"/>
              </a:rPr>
              <a:t>dsl</a:t>
            </a:r>
            <a:r>
              <a:rPr lang="en" sz="1600" dirty="0">
                <a:latin typeface="Monaco" pitchFamily="2" charset="0"/>
              </a:rPr>
              <a:t>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return </a:t>
            </a:r>
            <a:r>
              <a:rPr lang="en" sz="1600" i="1" dirty="0" err="1">
                <a:latin typeface="Monaco" pitchFamily="2" charset="0"/>
              </a:rPr>
              <a:t>listOfContracts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 err="1">
                <a:latin typeface="Monaco" pitchFamily="2" charset="0"/>
              </a:rPr>
              <a:t>dsl</a:t>
            </a:r>
            <a:r>
              <a:rPr lang="en" sz="1600" dirty="0">
                <a:latin typeface="Monaco" pitchFamily="2" charset="0"/>
              </a:rPr>
              <a:t>, 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object</a:t>
            </a:r>
            <a:r>
              <a:rPr lang="en" sz="1600" dirty="0">
                <a:latin typeface="Monaco" pitchFamily="2" charset="0"/>
              </a:rPr>
              <a:t>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}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catch 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DslParseException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600" dirty="0">
                <a:latin typeface="Monaco" pitchFamily="2" charset="0"/>
              </a:rPr>
              <a:t>e) {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throw </a:t>
            </a:r>
            <a:r>
              <a:rPr lang="en" sz="1600" dirty="0">
                <a:latin typeface="Monaco" pitchFamily="2" charset="0"/>
              </a:rPr>
              <a:t>e;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}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catch 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>
                <a:solidFill>
                  <a:srgbClr val="000000"/>
                </a:solidFill>
                <a:latin typeface="Monaco" pitchFamily="2" charset="0"/>
              </a:rPr>
              <a:t>Exception </a:t>
            </a:r>
            <a:r>
              <a:rPr lang="en" sz="1600" dirty="0">
                <a:latin typeface="Monaco" pitchFamily="2" charset="0"/>
              </a:rPr>
              <a:t>e) {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i="1" dirty="0" err="1">
                <a:solidFill>
                  <a:srgbClr val="871094"/>
                </a:solidFill>
                <a:latin typeface="Monaco" pitchFamily="2" charset="0"/>
              </a:rPr>
              <a:t>LOG</a:t>
            </a:r>
            <a:r>
              <a:rPr lang="en" sz="1600" dirty="0" err="1">
                <a:latin typeface="Monaco" pitchFamily="2" charset="0"/>
              </a:rPr>
              <a:t>.error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</a:rPr>
              <a:t>"Exception while trying to evaluate the contract " </a:t>
            </a:r>
            <a:r>
              <a:rPr lang="en" sz="1600" dirty="0">
                <a:latin typeface="Monaco" pitchFamily="2" charset="0"/>
              </a:rPr>
              <a:t>+ </a:t>
            </a:r>
            <a:r>
              <a:rPr lang="en" sz="1600" dirty="0" err="1">
                <a:latin typeface="Monaco" pitchFamily="2" charset="0"/>
              </a:rPr>
              <a:t>dsl.getPath</a:t>
            </a:r>
            <a:r>
              <a:rPr lang="en" sz="1600" dirty="0">
                <a:latin typeface="Monaco" pitchFamily="2" charset="0"/>
              </a:rPr>
              <a:t>(), e);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throw new </a:t>
            </a:r>
            <a:r>
              <a:rPr lang="en" sz="1600" dirty="0" err="1">
                <a:latin typeface="Monaco" pitchFamily="2" charset="0"/>
              </a:rPr>
              <a:t>DslParseException</a:t>
            </a:r>
            <a:r>
              <a:rPr lang="en" sz="1600" dirty="0">
                <a:latin typeface="Monaco" pitchFamily="2" charset="0"/>
              </a:rPr>
              <a:t>(e);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}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</a:t>
            </a:r>
            <a:r>
              <a:rPr lang="en" sz="1600" dirty="0">
                <a:solidFill>
                  <a:srgbClr val="0033B3"/>
                </a:solidFill>
                <a:latin typeface="Monaco" pitchFamily="2" charset="0"/>
              </a:rPr>
              <a:t>finally </a:t>
            </a:r>
            <a:r>
              <a:rPr lang="en" sz="1600" dirty="0">
                <a:latin typeface="Monaco" pitchFamily="2" charset="0"/>
              </a:rPr>
              <a:t>{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   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Thread</a:t>
            </a:r>
            <a:r>
              <a:rPr lang="en" sz="1600" dirty="0" err="1">
                <a:latin typeface="Monaco" pitchFamily="2" charset="0"/>
              </a:rPr>
              <a:t>.</a:t>
            </a:r>
            <a:r>
              <a:rPr lang="en" sz="1600" i="1" dirty="0" err="1">
                <a:latin typeface="Monaco" pitchFamily="2" charset="0"/>
              </a:rPr>
              <a:t>currentThread</a:t>
            </a:r>
            <a:r>
              <a:rPr lang="en" sz="1600" dirty="0">
                <a:latin typeface="Monaco" pitchFamily="2" charset="0"/>
              </a:rPr>
              <a:t>().</a:t>
            </a:r>
            <a:r>
              <a:rPr lang="en" sz="1600" dirty="0" err="1">
                <a:latin typeface="Monaco" pitchFamily="2" charset="0"/>
              </a:rPr>
              <a:t>setContextClassLoader</a:t>
            </a:r>
            <a:r>
              <a:rPr lang="en" sz="1600" dirty="0">
                <a:latin typeface="Monaco" pitchFamily="2" charset="0"/>
              </a:rPr>
              <a:t>(</a:t>
            </a:r>
            <a:r>
              <a:rPr lang="en" sz="1600" dirty="0" err="1">
                <a:solidFill>
                  <a:srgbClr val="000000"/>
                </a:solidFill>
                <a:latin typeface="Monaco" pitchFamily="2" charset="0"/>
              </a:rPr>
              <a:t>classLoader</a:t>
            </a:r>
            <a:r>
              <a:rPr lang="en" sz="1600" dirty="0">
                <a:latin typeface="Monaco" pitchFamily="2" charset="0"/>
              </a:rPr>
              <a:t>);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   }</a:t>
            </a:r>
            <a:br>
              <a:rPr lang="en" sz="1600" dirty="0">
                <a:latin typeface="Monaco" pitchFamily="2" charset="0"/>
              </a:rPr>
            </a:br>
            <a:r>
              <a:rPr lang="en" sz="1600" dirty="0">
                <a:latin typeface="Monaco" pitchFamily="2" charset="0"/>
              </a:rPr>
              <a:t>}</a:t>
            </a:r>
            <a:endParaRPr lang="ru-RU" sz="1600" dirty="0">
              <a:latin typeface="Monaco" pitchFamily="2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B6EA81-C3DB-C14A-BE6A-29FF721A2B2F}"/>
              </a:ext>
            </a:extLst>
          </p:cNvPr>
          <p:cNvCxnSpPr/>
          <p:nvPr/>
        </p:nvCxnSpPr>
        <p:spPr>
          <a:xfrm>
            <a:off x="1163441" y="2630184"/>
            <a:ext cx="59770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1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Динамические значения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15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9562E-7D48-2C45-9693-97D931C390EE}"/>
              </a:ext>
            </a:extLst>
          </p:cNvPr>
          <p:cNvSpPr txBox="1"/>
          <p:nvPr/>
        </p:nvSpPr>
        <p:spPr>
          <a:xfrm>
            <a:off x="507199" y="1600776"/>
            <a:ext cx="1117760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200" dirty="0"/>
              <a:t>Динамические значения в запросе используются для того, чтобы потребитель не был привязан к конкретным значениям полей.</a:t>
            </a:r>
            <a:endParaRPr lang="en-US" sz="2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200" dirty="0"/>
              <a:t>Динамические значения можно задавать через </a:t>
            </a:r>
            <a:r>
              <a:rPr lang="en-US" sz="2200" dirty="0"/>
              <a:t>regex</a:t>
            </a:r>
            <a:r>
              <a:rPr lang="ru-RU" sz="2200" dirty="0"/>
              <a:t> вручную, либо использовать уже </a:t>
            </a:r>
            <a:r>
              <a:rPr lang="ru-RU" sz="2200" dirty="0" err="1"/>
              <a:t>предопределнные</a:t>
            </a:r>
            <a:r>
              <a:rPr lang="ru-RU" sz="2200" dirty="0"/>
              <a:t> для конкретных типов данных: </a:t>
            </a:r>
            <a:r>
              <a:rPr lang="en-US" sz="2200" dirty="0" err="1"/>
              <a:t>anyUuid</a:t>
            </a:r>
            <a:r>
              <a:rPr lang="en-US" sz="2200" dirty="0"/>
              <a:t>, </a:t>
            </a:r>
            <a:r>
              <a:rPr lang="en" sz="2200" dirty="0" err="1"/>
              <a:t>anyDateTime</a:t>
            </a:r>
            <a:r>
              <a:rPr lang="en" sz="2200" dirty="0"/>
              <a:t>, </a:t>
            </a:r>
            <a:r>
              <a:rPr lang="en" sz="2200" dirty="0" err="1"/>
              <a:t>anyEmail</a:t>
            </a:r>
            <a:r>
              <a:rPr lang="en" sz="2200" dirty="0"/>
              <a:t>, </a:t>
            </a:r>
            <a:r>
              <a:rPr lang="ru-RU" sz="2200" dirty="0"/>
              <a:t>и т.д. (все начинаются </a:t>
            </a:r>
            <a:r>
              <a:rPr lang="en-US" sz="2200" dirty="0"/>
              <a:t>c any).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200" dirty="0"/>
              <a:t>При задании значений следует учитывать контекст: в </a:t>
            </a:r>
            <a:r>
              <a:rPr lang="en-US" sz="2200" dirty="0"/>
              <a:t>request </a:t>
            </a:r>
            <a:r>
              <a:rPr lang="ru-RU" sz="2200" dirty="0"/>
              <a:t>значения должны быть</a:t>
            </a:r>
            <a:r>
              <a:rPr lang="en" sz="2200" dirty="0"/>
              <a:t> </a:t>
            </a:r>
            <a:r>
              <a:rPr lang="ru-RU" sz="2200" dirty="0"/>
              <a:t>типа </a:t>
            </a:r>
            <a:r>
              <a:rPr lang="en" sz="2200" dirty="0" err="1"/>
              <a:t>ClientDslProperty</a:t>
            </a:r>
            <a:r>
              <a:rPr lang="en" sz="2200" dirty="0"/>
              <a:t>,</a:t>
            </a:r>
            <a:r>
              <a:rPr lang="ru-RU" sz="2200" dirty="0"/>
              <a:t> в </a:t>
            </a:r>
            <a:r>
              <a:rPr lang="en-US" sz="2200" dirty="0"/>
              <a:t>response – </a:t>
            </a:r>
            <a:r>
              <a:rPr lang="en" sz="2200" dirty="0" err="1"/>
              <a:t>ServerDslProperty</a:t>
            </a:r>
            <a:r>
              <a:rPr lang="en" sz="2200" dirty="0"/>
              <a:t>. </a:t>
            </a:r>
            <a:endParaRPr lang="en-US" sz="2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200" dirty="0"/>
              <a:t>Если поле не</a:t>
            </a:r>
            <a:r>
              <a:rPr lang="en-US" sz="2200" dirty="0"/>
              <a:t> </a:t>
            </a:r>
            <a:r>
              <a:rPr lang="ru-RU" sz="2200" dirty="0"/>
              <a:t>обязательное, то можно указать его как </a:t>
            </a:r>
            <a:r>
              <a:rPr lang="en-US" sz="2200" dirty="0"/>
              <a:t>optional</a:t>
            </a:r>
            <a:r>
              <a:rPr lang="ru-RU" sz="2200" dirty="0"/>
              <a:t>, но только на </a:t>
            </a:r>
            <a:r>
              <a:rPr lang="en-US" sz="2200" dirty="0"/>
              <a:t>stub  </a:t>
            </a:r>
            <a:r>
              <a:rPr lang="ru-RU" sz="2200" dirty="0"/>
              <a:t>стороне (т.е. </a:t>
            </a:r>
            <a:r>
              <a:rPr lang="en-US" sz="2200" dirty="0"/>
              <a:t>client </a:t>
            </a:r>
            <a:r>
              <a:rPr lang="ru-RU" sz="2200" dirty="0"/>
              <a:t>в </a:t>
            </a:r>
            <a:r>
              <a:rPr lang="en-US" sz="2200" dirty="0"/>
              <a:t>request, server </a:t>
            </a:r>
            <a:r>
              <a:rPr lang="ru-RU" sz="2200" dirty="0"/>
              <a:t>в </a:t>
            </a:r>
            <a:r>
              <a:rPr lang="en-US" sz="2200" dirty="0"/>
              <a:t>response).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ru-RU" sz="2200" dirty="0"/>
              <a:t>Если поле указано как </a:t>
            </a:r>
            <a:r>
              <a:rPr lang="en-US" sz="2200" dirty="0"/>
              <a:t>regex, </a:t>
            </a:r>
            <a:r>
              <a:rPr lang="ru-RU" sz="2200" dirty="0"/>
              <a:t>то при генерации теста и </a:t>
            </a:r>
            <a:r>
              <a:rPr lang="en-US" sz="2200" dirty="0"/>
              <a:t>stub </a:t>
            </a:r>
            <a:r>
              <a:rPr lang="ru-RU" sz="2200" dirty="0"/>
              <a:t>будет сгенерировано случайное значение.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51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Динамические значения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16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9562E-7D48-2C45-9693-97D931C390EE}"/>
              </a:ext>
            </a:extLst>
          </p:cNvPr>
          <p:cNvSpPr txBox="1"/>
          <p:nvPr/>
        </p:nvSpPr>
        <p:spPr>
          <a:xfrm>
            <a:off x="944241" y="2427273"/>
            <a:ext cx="10303518" cy="210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2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2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2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2400" dirty="0">
                <a:latin typeface="Monaco" pitchFamily="2" charset="0"/>
              </a:rPr>
              <a:t>value(client(</a:t>
            </a:r>
            <a:r>
              <a:rPr lang="en" sz="2400" dirty="0" err="1">
                <a:solidFill>
                  <a:srgbClr val="871094"/>
                </a:solidFill>
                <a:latin typeface="Monaco" pitchFamily="2" charset="0"/>
              </a:rPr>
              <a:t>anyUuid</a:t>
            </a:r>
            <a:r>
              <a:rPr lang="en" sz="2400" dirty="0">
                <a:latin typeface="Monaco" pitchFamily="2" charset="0"/>
              </a:rPr>
              <a:t>), server(</a:t>
            </a:r>
            <a:r>
              <a:rPr lang="en" sz="2400" dirty="0" err="1">
                <a:solidFill>
                  <a:srgbClr val="871094"/>
                </a:solidFill>
                <a:latin typeface="Monaco" pitchFamily="2" charset="0"/>
              </a:rPr>
              <a:t>orderUid</a:t>
            </a:r>
            <a:r>
              <a:rPr lang="en" sz="2400" dirty="0">
                <a:latin typeface="Monaco" pitchFamily="2" charset="0"/>
              </a:rPr>
              <a:t>))</a:t>
            </a:r>
            <a:endParaRPr lang="ru-RU" sz="2400" dirty="0">
              <a:latin typeface="Monac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client: </a:t>
            </a:r>
            <a:r>
              <a:rPr lang="en-US" sz="2200" dirty="0" err="1"/>
              <a:t>anyUuid</a:t>
            </a:r>
            <a:r>
              <a:rPr lang="en-US" sz="2200" dirty="0"/>
              <a:t> – </a:t>
            </a:r>
            <a:r>
              <a:rPr lang="ru-RU" sz="2200" dirty="0"/>
              <a:t>на</a:t>
            </a:r>
            <a:r>
              <a:rPr lang="en-US" sz="2200" dirty="0"/>
              <a:t> </a:t>
            </a:r>
            <a:r>
              <a:rPr lang="ru-RU" sz="2200" dirty="0"/>
              <a:t>стороне клиента (т.е. в </a:t>
            </a:r>
            <a:r>
              <a:rPr lang="en-US" sz="2200" dirty="0"/>
              <a:t>stub) </a:t>
            </a:r>
            <a:r>
              <a:rPr lang="ru-RU" sz="2200" dirty="0"/>
              <a:t>это может быть любой </a:t>
            </a:r>
            <a:r>
              <a:rPr lang="en-US" sz="2200" dirty="0" err="1"/>
              <a:t>uuid</a:t>
            </a:r>
            <a:r>
              <a:rPr lang="en-US" sz="2200" dirty="0"/>
              <a:t> (regex).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Server: </a:t>
            </a:r>
            <a:r>
              <a:rPr lang="en-US" sz="2200" dirty="0" err="1"/>
              <a:t>orderUid</a:t>
            </a:r>
            <a:r>
              <a:rPr lang="en-US" sz="2200" dirty="0"/>
              <a:t> – </a:t>
            </a:r>
            <a:r>
              <a:rPr lang="ru-RU" sz="2200" dirty="0"/>
              <a:t>конкретный </a:t>
            </a:r>
            <a:r>
              <a:rPr lang="en-US" sz="2200" dirty="0" err="1"/>
              <a:t>uuid</a:t>
            </a:r>
            <a:r>
              <a:rPr lang="en-US" sz="2200" dirty="0"/>
              <a:t>, </a:t>
            </a:r>
            <a:r>
              <a:rPr lang="ru-RU" sz="2200" dirty="0"/>
              <a:t>который используется в тестах.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901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Динамические значения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17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9562E-7D48-2C45-9693-97D931C390EE}"/>
              </a:ext>
            </a:extLst>
          </p:cNvPr>
          <p:cNvSpPr txBox="1"/>
          <p:nvPr/>
        </p:nvSpPr>
        <p:spPr>
          <a:xfrm>
            <a:off x="505877" y="2078423"/>
            <a:ext cx="11177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При проектировании тестов нужно следовать правилу:</a:t>
            </a:r>
          </a:p>
          <a:p>
            <a:endParaRPr lang="ru-RU" sz="2200" dirty="0"/>
          </a:p>
          <a:p>
            <a:r>
              <a:rPr lang="ru-RU" sz="2200" dirty="0"/>
              <a:t>Нужно использовать </a:t>
            </a:r>
            <a:r>
              <a:rPr lang="ru-RU" sz="2200" i="1" dirty="0"/>
              <a:t>осознанные</a:t>
            </a:r>
            <a:r>
              <a:rPr lang="ru-RU" sz="2200" dirty="0"/>
              <a:t> </a:t>
            </a:r>
            <a:r>
              <a:rPr lang="en-US" sz="2200" dirty="0"/>
              <a:t>id </a:t>
            </a:r>
            <a:r>
              <a:rPr lang="ru-RU" sz="2200" dirty="0"/>
              <a:t>и значения в бизнес-значимых полях запросов и ответов, для того, чтобы потребитель контрактов мог строить на них свои тесты.</a:t>
            </a:r>
            <a:r>
              <a:rPr lang="en-US" sz="2200" dirty="0"/>
              <a:t> </a:t>
            </a:r>
            <a:r>
              <a:rPr lang="ru-RU" sz="2200" dirty="0"/>
              <a:t>В противном случае, случайные значения очень сильно усложнят проектирование тестов на стороне потребителя.</a:t>
            </a:r>
            <a:endParaRPr lang="en" sz="2200" dirty="0"/>
          </a:p>
          <a:p>
            <a:endParaRPr lang="ru-RU" sz="2200" dirty="0"/>
          </a:p>
          <a:p>
            <a:r>
              <a:rPr lang="ru-RU" sz="2200" dirty="0"/>
              <a:t>Если в контракте поле описано как произвольное, то при каждой генерации </a:t>
            </a:r>
            <a:r>
              <a:rPr lang="en-US" sz="2200" dirty="0"/>
              <a:t>stub’</a:t>
            </a:r>
            <a:r>
              <a:rPr lang="ru-RU" sz="2200" dirty="0" err="1"/>
              <a:t>ов</a:t>
            </a:r>
            <a:r>
              <a:rPr lang="ru-RU" sz="2200" dirty="0"/>
              <a:t>, значения этом поле будет обновляться.</a:t>
            </a:r>
          </a:p>
        </p:txBody>
      </p:sp>
    </p:spTree>
    <p:extLst>
      <p:ext uri="{BB962C8B-B14F-4D97-AF65-F5344CB8AC3E}">
        <p14:creationId xmlns:p14="http://schemas.microsoft.com/office/powerpoint/2010/main" val="76655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Ссылки на поля из запроса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18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A1975-5779-5D45-8ABF-1474BE7CBC57}"/>
              </a:ext>
            </a:extLst>
          </p:cNvPr>
          <p:cNvSpPr txBox="1"/>
          <p:nvPr/>
        </p:nvSpPr>
        <p:spPr>
          <a:xfrm>
            <a:off x="823370" y="2255410"/>
            <a:ext cx="10545259" cy="2949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fromRequest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().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url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()</a:t>
            </a:r>
            <a:r>
              <a:rPr lang="en" dirty="0"/>
              <a:t> – </a:t>
            </a:r>
            <a:r>
              <a:rPr lang="ru-RU" dirty="0"/>
              <a:t>возвращает полный </a:t>
            </a:r>
            <a:r>
              <a:rPr lang="en" dirty="0"/>
              <a:t>URL.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fromRequest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().query(String key)</a:t>
            </a:r>
            <a:r>
              <a:rPr lang="ru-RU" dirty="0"/>
              <a:t> – возвращает </a:t>
            </a:r>
            <a:r>
              <a:rPr lang="en-US" dirty="0"/>
              <a:t>query</a:t>
            </a:r>
            <a:r>
              <a:rPr lang="ru-RU" dirty="0"/>
              <a:t> параметр с заданным именем.</a:t>
            </a:r>
            <a:endParaRPr lang="e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fromRequest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().path(int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idx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)</a:t>
            </a:r>
            <a:r>
              <a:rPr lang="ru-RU" dirty="0"/>
              <a:t> – возвращает </a:t>
            </a:r>
            <a:r>
              <a:rPr lang="en-US" dirty="0" err="1"/>
              <a:t>idx</a:t>
            </a:r>
            <a:r>
              <a:rPr lang="en-US" dirty="0"/>
              <a:t> </a:t>
            </a:r>
            <a:r>
              <a:rPr lang="ru-RU" dirty="0"/>
              <a:t>позицию в </a:t>
            </a:r>
            <a:r>
              <a:rPr lang="en-US" dirty="0"/>
              <a:t>path</a:t>
            </a:r>
            <a:r>
              <a:rPr lang="e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fromRequest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().header(String key)</a:t>
            </a:r>
            <a:r>
              <a:rPr lang="en" dirty="0"/>
              <a:t> – </a:t>
            </a:r>
            <a:r>
              <a:rPr lang="ru-RU" dirty="0"/>
              <a:t>возвращает </a:t>
            </a:r>
            <a:r>
              <a:rPr lang="en-US" dirty="0"/>
              <a:t>header </a:t>
            </a:r>
            <a:r>
              <a:rPr lang="ru-RU" dirty="0"/>
              <a:t>с заданным именем.</a:t>
            </a:r>
            <a:endParaRPr lang="e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fromRequest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().body(String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jsonPath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</a:rPr>
              <a:t>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aco" pitchFamily="2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объект в соответствии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path.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path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должна быть валидна, иначе упадет генерация теста.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Ссылаться на объекты нельзя, только на примитивные значения.</a:t>
            </a:r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Regex </a:t>
            </a:r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в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URL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19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E746E8-B6CB-1146-9ED8-936B4CB3BADD}"/>
              </a:ext>
            </a:extLst>
          </p:cNvPr>
          <p:cNvSpPr/>
          <p:nvPr/>
        </p:nvSpPr>
        <p:spPr>
          <a:xfrm>
            <a:off x="444759" y="1325188"/>
            <a:ext cx="73089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latin typeface="Monaco" pitchFamily="2" charset="0"/>
              </a:rPr>
              <a:t>contract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request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url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 err="1">
                <a:latin typeface="Monaco" pitchFamily="2" charset="0"/>
              </a:rPr>
              <a:t>url</a:t>
            </a:r>
            <a:r>
              <a:rPr lang="en" sz="1400" dirty="0">
                <a:latin typeface="Monaco" pitchFamily="2" charset="0"/>
              </a:rPr>
              <a:t>(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value(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consumer(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$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latin typeface="Monaco" pitchFamily="2" charset="0"/>
              </a:rPr>
              <a:t>),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producer(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$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orderUid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method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POST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...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response {</a:t>
            </a:r>
          </a:p>
          <a:p>
            <a:r>
              <a:rPr lang="en" sz="1400" dirty="0">
                <a:latin typeface="Monaco" pitchFamily="2" charset="0"/>
              </a:rPr>
              <a:t>        ...</a:t>
            </a:r>
          </a:p>
          <a:p>
            <a:r>
              <a:rPr lang="en" sz="1400" dirty="0">
                <a:latin typeface="Monaco" pitchFamily="2" charset="0"/>
              </a:rPr>
              <a:t>    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endParaRPr lang="ru-RU" sz="1400" dirty="0">
              <a:latin typeface="Monaco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6EF9A8-ACED-944D-BA7B-1D589A422E62}"/>
              </a:ext>
            </a:extLst>
          </p:cNvPr>
          <p:cNvSpPr/>
          <p:nvPr/>
        </p:nvSpPr>
        <p:spPr>
          <a:xfrm>
            <a:off x="4839477" y="335520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400" dirty="0">
                <a:latin typeface="Monaco" pitchFamily="2" charset="0"/>
              </a:rPr>
              <a:t>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"id" 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"a0eb3583-8ab5-4558-b535-4bf52cde2584"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"request" </a:t>
            </a:r>
            <a:r>
              <a:rPr lang="en" sz="1400" dirty="0">
                <a:latin typeface="Monaco" pitchFamily="2" charset="0"/>
              </a:rPr>
              <a:t>: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url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/v1/items/[a-f0-9]{8}-[a-f0-9]{4}-[a-f0-9]{4}-[a-f0-9]{4}-[a-f0-9]{12}/take"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"method" 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"POST"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...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</a:t>
            </a:r>
            <a:r>
              <a:rPr lang="en" sz="1400" dirty="0">
                <a:latin typeface="Monaco" pitchFamily="2" charset="0"/>
              </a:rPr>
              <a:t>},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"response" </a:t>
            </a:r>
            <a:r>
              <a:rPr lang="en" sz="1400" dirty="0">
                <a:latin typeface="Monaco" pitchFamily="2" charset="0"/>
              </a:rPr>
              <a:t>: {  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...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</a:t>
            </a:r>
            <a:r>
              <a:rPr lang="en" sz="1400" dirty="0">
                <a:latin typeface="Monaco" pitchFamily="2" charset="0"/>
              </a:rPr>
              <a:t>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br>
              <a:rPr lang="en" sz="1400" dirty="0">
                <a:latin typeface="Monaco" pitchFamily="2" charset="0"/>
              </a:rPr>
            </a:br>
            <a:endParaRPr lang="ru-RU" sz="1400" dirty="0">
              <a:latin typeface="Monaco" pitchFamily="2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99C1D54-EA70-8448-B456-0AA29772E7E2}"/>
              </a:ext>
            </a:extLst>
          </p:cNvPr>
          <p:cNvCxnSpPr>
            <a:cxnSpLocks/>
          </p:cNvCxnSpPr>
          <p:nvPr/>
        </p:nvCxnSpPr>
        <p:spPr>
          <a:xfrm>
            <a:off x="3368351" y="2752531"/>
            <a:ext cx="1688841" cy="12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spc="20" dirty="0">
                <a:solidFill>
                  <a:schemeClr val="tx2"/>
                </a:solidFill>
                <a:cs typeface="Arial Black" panose="020B0604020202020204" pitchFamily="34" charset="0"/>
              </a:rPr>
              <a:t>План доклада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2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949104" y="1325188"/>
            <a:ext cx="10293791" cy="4809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838" marR="256540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Ошибки, с которыми столкнулись в процессе работы:</a:t>
            </a:r>
            <a:endParaRPr lang="en-US" sz="1600" dirty="0">
              <a:cs typeface="Arial"/>
            </a:endParaRP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Как понять что там вообще сломалось?</a:t>
            </a:r>
            <a:endParaRPr lang="en-US" sz="1600" dirty="0">
              <a:cs typeface="Arial"/>
            </a:endParaRP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/>
              <a:t>Версия </a:t>
            </a:r>
            <a:r>
              <a:rPr lang="en-US" sz="1600" dirty="0"/>
              <a:t>Kotlin</a:t>
            </a:r>
            <a:r>
              <a:rPr lang="ru-RU" sz="1600" dirty="0"/>
              <a:t> и связанные с ним ошибки.</a:t>
            </a:r>
            <a:endParaRPr lang="ru-RU" sz="1600" dirty="0">
              <a:cs typeface="Arial"/>
            </a:endParaRP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Нельзя ссылаться на объект из запроса.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/>
              <a:t>Ошибка компиляции в сгенерированном тесте: 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residenceType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":{"cursor":60}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Слишком большой ответ от </a:t>
            </a:r>
            <a:r>
              <a:rPr lang="en-US" sz="1600" dirty="0">
                <a:cs typeface="Arial"/>
              </a:rPr>
              <a:t>producer’</a:t>
            </a:r>
            <a:r>
              <a:rPr lang="ru-RU" sz="1600" dirty="0">
                <a:cs typeface="Arial"/>
              </a:rPr>
              <a:t>а, </a:t>
            </a:r>
            <a:r>
              <a:rPr lang="en-US" sz="1600" dirty="0">
                <a:cs typeface="Arial"/>
              </a:rPr>
              <a:t>consumer </a:t>
            </a:r>
            <a:r>
              <a:rPr lang="ru-RU" sz="1600" dirty="0">
                <a:cs typeface="Arial"/>
              </a:rPr>
              <a:t>не может преобразовать его в строку.</a:t>
            </a:r>
          </a:p>
          <a:p>
            <a:pPr marL="223838" marR="256540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Сложные и неочевидные случаи в реализации: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en-US" sz="1600" dirty="0">
                <a:cs typeface="Arial"/>
              </a:rPr>
              <a:t>Client vs. Server values.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Ссылки на поля из запроса.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en-US" sz="1600" dirty="0" err="1">
                <a:cs typeface="Arial"/>
              </a:rPr>
              <a:t>RegExp</a:t>
            </a:r>
            <a:r>
              <a:rPr lang="en-US" sz="1600" dirty="0">
                <a:cs typeface="Arial"/>
              </a:rPr>
              <a:t> </a:t>
            </a:r>
            <a:r>
              <a:rPr lang="ru-RU" sz="1600" dirty="0">
                <a:cs typeface="Arial"/>
              </a:rPr>
              <a:t>в </a:t>
            </a:r>
            <a:r>
              <a:rPr lang="en-US" sz="1600" dirty="0" err="1">
                <a:cs typeface="Arial"/>
              </a:rPr>
              <a:t>url</a:t>
            </a:r>
            <a:r>
              <a:rPr lang="en-US" sz="1600" dirty="0">
                <a:cs typeface="Arial"/>
              </a:rPr>
              <a:t>.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Запуск тестов на реальном порту.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Работа с приватным </a:t>
            </a:r>
            <a:r>
              <a:rPr lang="en-US" sz="1600" dirty="0">
                <a:cs typeface="Arial"/>
              </a:rPr>
              <a:t>Nexus.</a:t>
            </a:r>
          </a:p>
          <a:p>
            <a:pPr marL="681038" marR="256540" lvl="1" indent="-212725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  <a:buFont typeface="Arial"/>
              <a:buChar char="●"/>
            </a:pPr>
            <a:r>
              <a:rPr lang="ru-RU" sz="1600" dirty="0">
                <a:cs typeface="Arial"/>
              </a:rPr>
              <a:t>Расширения для </a:t>
            </a:r>
            <a:r>
              <a:rPr lang="en-US" sz="1600" dirty="0">
                <a:cs typeface="Arial"/>
              </a:rPr>
              <a:t>Contract DSL</a:t>
            </a:r>
            <a:r>
              <a:rPr lang="ru-RU" sz="1600" dirty="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Regex </a:t>
            </a:r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в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URL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20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E746E8-B6CB-1146-9ED8-936B4CB3BADD}"/>
              </a:ext>
            </a:extLst>
          </p:cNvPr>
          <p:cNvSpPr/>
          <p:nvPr/>
        </p:nvSpPr>
        <p:spPr>
          <a:xfrm>
            <a:off x="179114" y="1173733"/>
            <a:ext cx="118337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latin typeface="Monaco" pitchFamily="2" charset="0"/>
              </a:rPr>
              <a:t>contract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request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url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 err="1">
                <a:latin typeface="Monaco" pitchFamily="2" charset="0"/>
              </a:rPr>
              <a:t>url</a:t>
            </a:r>
            <a:r>
              <a:rPr lang="en" sz="1400" dirty="0">
                <a:latin typeface="Monaco" pitchFamily="2" charset="0"/>
              </a:rPr>
              <a:t>(</a:t>
            </a:r>
          </a:p>
          <a:p>
            <a:r>
              <a:rPr lang="en" sz="1400" dirty="0">
                <a:latin typeface="Monaco" pitchFamily="2" charset="0"/>
              </a:rPr>
              <a:t>            value(</a:t>
            </a:r>
          </a:p>
          <a:p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consumer(regex(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/items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/[a-f0-9]{8}-[a-f0-9]{4}-[a-f0-9]{4}-[a-f0-9]{4}-[a-f0-9]{12}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latin typeface="Monaco" pitchFamily="2" charset="0"/>
              </a:rPr>
              <a:t>)), </a:t>
            </a:r>
          </a:p>
          <a:p>
            <a:r>
              <a:rPr lang="en" sz="1400" dirty="0">
                <a:latin typeface="Monaco" pitchFamily="2" charset="0"/>
              </a:rPr>
              <a:t>producer(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$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orderUid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latin typeface="Monaco" pitchFamily="2" charset="0"/>
              </a:rPr>
              <a:t>)</a:t>
            </a:r>
          </a:p>
          <a:p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)</a:t>
            </a:r>
          </a:p>
          <a:p>
            <a:r>
              <a:rPr lang="en" sz="1400" dirty="0">
                <a:latin typeface="Monaco" pitchFamily="2" charset="0"/>
              </a:rPr>
              <a:t>        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method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POST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...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response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...</a:t>
            </a:r>
          </a:p>
          <a:p>
            <a:r>
              <a:rPr lang="en" sz="1400" dirty="0">
                <a:latin typeface="Monaco" pitchFamily="2" charset="0"/>
              </a:rPr>
              <a:t>    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endParaRPr lang="ru-RU" sz="1400" dirty="0">
              <a:latin typeface="Monaco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CC1550-71B4-6C49-BBAE-E116DC8BCF33}"/>
              </a:ext>
            </a:extLst>
          </p:cNvPr>
          <p:cNvSpPr/>
          <p:nvPr/>
        </p:nvSpPr>
        <p:spPr>
          <a:xfrm>
            <a:off x="4060037" y="3185695"/>
            <a:ext cx="7845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latin typeface="Monaco" pitchFamily="2" charset="0"/>
              </a:rPr>
              <a:t>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"id" 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"c31de2b6-9348-421b-87ae-cbadf53dad9a"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"request" </a:t>
            </a:r>
            <a:r>
              <a:rPr lang="en" sz="1400" dirty="0">
                <a:latin typeface="Monaco" pitchFamily="2" charset="0"/>
              </a:rPr>
              <a:t>: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urlPattern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/items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/[a-f0-9]{8}-[a-f0-9]{4}-[a-f0-9]{4}-[a-f0-9]{4}-[a-f0-9]{12}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\\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"method" 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"POST"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...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</a:t>
            </a:r>
            <a:r>
              <a:rPr lang="en" sz="1400" dirty="0">
                <a:latin typeface="Monaco" pitchFamily="2" charset="0"/>
              </a:rPr>
              <a:t>},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"response" </a:t>
            </a:r>
            <a:r>
              <a:rPr lang="en" sz="1400" dirty="0">
                <a:latin typeface="Monaco" pitchFamily="2" charset="0"/>
              </a:rPr>
              <a:t>: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...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</a:t>
            </a:r>
            <a:r>
              <a:rPr lang="en" sz="1400" dirty="0">
                <a:latin typeface="Monaco" pitchFamily="2" charset="0"/>
              </a:rPr>
              <a:t>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br>
              <a:rPr lang="en" sz="1400" dirty="0">
                <a:latin typeface="Monaco" pitchFamily="2" charset="0"/>
              </a:rPr>
            </a:br>
            <a:endParaRPr lang="ru-RU" sz="1400" dirty="0">
              <a:latin typeface="Monaco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723790-D08D-914C-A91D-BC0B573E3EAE}"/>
              </a:ext>
            </a:extLst>
          </p:cNvPr>
          <p:cNvCxnSpPr>
            <a:cxnSpLocks/>
          </p:cNvCxnSpPr>
          <p:nvPr/>
        </p:nvCxnSpPr>
        <p:spPr>
          <a:xfrm>
            <a:off x="2985795" y="2803065"/>
            <a:ext cx="1558213" cy="119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3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Запуск тестов на реальном порту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21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8887-25BE-0842-9F5C-D4D2FAEA5B61}"/>
              </a:ext>
            </a:extLst>
          </p:cNvPr>
          <p:cNvSpPr txBox="1"/>
          <p:nvPr/>
        </p:nvSpPr>
        <p:spPr>
          <a:xfrm>
            <a:off x="1435411" y="1529539"/>
            <a:ext cx="866936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ActiveProfiles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"test"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@SpringBootTest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webEnvironment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SpringBootTest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WebEnvironment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" sz="1400" i="1" dirty="0" err="1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RANDOM_PORT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@Transactional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AutoConfigureTestEntityManager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@Import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DatabaseTestConfiguration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BaseContractTest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private </a:t>
            </a:r>
            <a:r>
              <a:rPr lang="en" sz="1400" dirty="0" err="1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warehouseController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WarehouseController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private </a:t>
            </a:r>
            <a:r>
              <a:rPr lang="en" sz="1400" dirty="0" err="1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exceptionController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ExceptionController</a:t>
            </a:r>
            <a:br>
              <a:rPr lang="en" sz="1400" dirty="0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LocalServerPort</a:t>
            </a:r>
            <a:endParaRPr lang="en" sz="1400" dirty="0">
              <a:solidFill>
                <a:srgbClr val="9E880D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private var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Int?</a:t>
            </a:r>
          </a:p>
          <a:p>
            <a:br>
              <a:rPr lang="en" sz="1400" dirty="0">
                <a:solidFill>
                  <a:srgbClr val="1750EB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1750EB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BeforeEach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fun </a:t>
            </a:r>
            <a:r>
              <a:rPr lang="en" sz="1400" dirty="0" err="1">
                <a:solidFill>
                  <a:srgbClr val="00627A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mockMvcInit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RestAssuredMockMvc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.standaloneSetup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standaloneSetup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warehouseController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    .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setControllerAdvice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exceptionController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logger</a:t>
            </a:r>
            <a:r>
              <a:rPr lang="en" sz="1400" dirty="0" err="1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.info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"Running on port 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1400" dirty="0"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ru-RU" sz="1400" dirty="0"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6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Private Nexus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22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AC27F-5C5E-F447-AE36-2416876F1F22}"/>
              </a:ext>
            </a:extLst>
          </p:cNvPr>
          <p:cNvSpPr txBox="1"/>
          <p:nvPr/>
        </p:nvSpPr>
        <p:spPr>
          <a:xfrm>
            <a:off x="949104" y="1175301"/>
            <a:ext cx="1029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использование приватного </a:t>
            </a:r>
            <a:r>
              <a:rPr lang="en-US" dirty="0"/>
              <a:t>Nexus </a:t>
            </a:r>
            <a:r>
              <a:rPr lang="ru-RU" dirty="0"/>
              <a:t>нужно указать </a:t>
            </a:r>
            <a:r>
              <a:rPr lang="en-US" dirty="0"/>
              <a:t>login </a:t>
            </a:r>
            <a:r>
              <a:rPr lang="ru-RU" dirty="0"/>
              <a:t>и </a:t>
            </a:r>
            <a:r>
              <a:rPr lang="en-US" dirty="0"/>
              <a:t>password.</a:t>
            </a:r>
          </a:p>
          <a:p>
            <a:r>
              <a:rPr lang="ru-RU" dirty="0"/>
              <a:t>Для этого создадим профиль </a:t>
            </a:r>
            <a:r>
              <a:rPr lang="en-US" i="1" dirty="0"/>
              <a:t>contract-test</a:t>
            </a:r>
            <a:r>
              <a:rPr lang="en-US" dirty="0"/>
              <a:t> </a:t>
            </a:r>
            <a:r>
              <a:rPr lang="ru-RU" dirty="0"/>
              <a:t>и в </a:t>
            </a:r>
            <a:r>
              <a:rPr lang="en-US" i="1" dirty="0"/>
              <a:t>application-contract-</a:t>
            </a:r>
            <a:r>
              <a:rPr lang="en-US" i="1" dirty="0" err="1"/>
              <a:t>test.properties</a:t>
            </a:r>
            <a:r>
              <a:rPr lang="en-US" i="1" dirty="0"/>
              <a:t> </a:t>
            </a:r>
            <a:r>
              <a:rPr lang="ru-RU" dirty="0"/>
              <a:t>пропишем </a:t>
            </a:r>
            <a:r>
              <a:rPr lang="en-US" dirty="0" err="1"/>
              <a:t>stubrunner.username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stabrunner.password</a:t>
            </a:r>
            <a:r>
              <a:rPr lang="en-US" dirty="0"/>
              <a:t>, </a:t>
            </a:r>
            <a:r>
              <a:rPr lang="ru-RU" dirty="0"/>
              <a:t>которые ссылаются на переменные среды.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1D84C-5607-974C-847A-7E72D089120C}"/>
              </a:ext>
            </a:extLst>
          </p:cNvPr>
          <p:cNvSpPr txBox="1"/>
          <p:nvPr/>
        </p:nvSpPr>
        <p:spPr>
          <a:xfrm>
            <a:off x="949104" y="2257270"/>
            <a:ext cx="931376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</a:rPr>
              <a:t>ActiveProfiles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"contract-test"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@SpringBootTest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</a:t>
            </a:r>
            <a:r>
              <a:rPr lang="en" sz="1400" dirty="0" err="1">
                <a:solidFill>
                  <a:srgbClr val="9E880D"/>
                </a:solidFill>
                <a:latin typeface="Monaco" pitchFamily="2" charset="0"/>
              </a:rPr>
              <a:t>AutoConfigureStubRunner</a:t>
            </a:r>
            <a:r>
              <a:rPr lang="en" sz="1400" dirty="0">
                <a:latin typeface="Monaco" pitchFamily="2" charset="0"/>
              </a:rPr>
              <a:t>(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ids =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ru.vtb.zlg.reference:reference-information-server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:[2.0.0,3.0.0):8180"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 err="1">
                <a:latin typeface="Monaco" pitchFamily="2" charset="0"/>
              </a:rPr>
              <a:t>repositoryRoot</a:t>
            </a:r>
            <a:r>
              <a:rPr lang="en" sz="1400" dirty="0">
                <a:latin typeface="Monaco" pitchFamily="2" charset="0"/>
              </a:rPr>
              <a:t> =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"https://nexus-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ci.corp.dev.vtb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/repository/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zlg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-maven-lib/"</a:t>
            </a:r>
            <a:r>
              <a:rPr lang="en" sz="1400" dirty="0">
                <a:latin typeface="Monaco" pitchFamily="2" charset="0"/>
              </a:rPr>
              <a:t>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 err="1">
                <a:latin typeface="Monaco" pitchFamily="2" charset="0"/>
              </a:rPr>
              <a:t>stubsMode</a:t>
            </a:r>
            <a:r>
              <a:rPr lang="en" sz="1400" dirty="0">
                <a:latin typeface="Monaco" pitchFamily="2" charset="0"/>
              </a:rPr>
              <a:t> =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StubRunnerProperties</a:t>
            </a:r>
            <a:r>
              <a:rPr lang="en" sz="1400" dirty="0" err="1">
                <a:latin typeface="Monaco" pitchFamily="2" charset="0"/>
              </a:rPr>
              <a:t>.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StubsMode</a:t>
            </a:r>
            <a:r>
              <a:rPr lang="en" sz="1400" dirty="0" err="1">
                <a:latin typeface="Monaco" pitchFamily="2" charset="0"/>
              </a:rPr>
              <a:t>.</a:t>
            </a:r>
            <a:r>
              <a:rPr lang="en" sz="1400" i="1" dirty="0" err="1">
                <a:solidFill>
                  <a:srgbClr val="871094"/>
                </a:solidFill>
                <a:latin typeface="Monaco" pitchFamily="2" charset="0"/>
              </a:rPr>
              <a:t>REMOTE</a:t>
            </a:r>
            <a:br>
              <a:rPr lang="en" sz="1400" i="1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@Import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DatabaseTestConfiguration</a:t>
            </a:r>
            <a:r>
              <a:rPr lang="en" sz="1400" dirty="0" err="1">
                <a:latin typeface="Monaco" pitchFamily="2" charset="0"/>
              </a:rPr>
              <a:t>.</a:t>
            </a:r>
            <a:r>
              <a:rPr lang="en" sz="1400" dirty="0" err="1">
                <a:solidFill>
                  <a:srgbClr val="0033B3"/>
                </a:solidFill>
                <a:latin typeface="Monaco" pitchFamily="2" charset="0"/>
              </a:rPr>
              <a:t>class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class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DraftServiceApplicationTest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{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@Test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void </a:t>
            </a:r>
            <a:r>
              <a:rPr lang="en" sz="1400" dirty="0" err="1">
                <a:solidFill>
                  <a:srgbClr val="00627A"/>
                </a:solidFill>
                <a:latin typeface="Monaco" pitchFamily="2" charset="0"/>
              </a:rPr>
              <a:t>runApp</a:t>
            </a:r>
            <a:r>
              <a:rPr lang="en" sz="1400" dirty="0">
                <a:latin typeface="Monaco" pitchFamily="2" charset="0"/>
              </a:rPr>
              <a:t>() {}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endParaRPr lang="ru-RU" sz="1400" dirty="0">
              <a:latin typeface="Monac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190F2-32D7-7B41-ADC7-E6D3D7DDF0D1}"/>
              </a:ext>
            </a:extLst>
          </p:cNvPr>
          <p:cNvSpPr txBox="1"/>
          <p:nvPr/>
        </p:nvSpPr>
        <p:spPr>
          <a:xfrm>
            <a:off x="949104" y="5270930"/>
            <a:ext cx="4588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# application-contract-</a:t>
            </a:r>
            <a:r>
              <a:rPr lang="en" sz="1400" i="1" dirty="0" err="1">
                <a:solidFill>
                  <a:srgbClr val="8C8C8C"/>
                </a:solidFill>
                <a:latin typeface="Monaco" pitchFamily="2" charset="0"/>
              </a:rPr>
              <a:t>test.properties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dirty="0" err="1">
                <a:solidFill>
                  <a:srgbClr val="083080"/>
                </a:solidFill>
                <a:latin typeface="Monaco" pitchFamily="2" charset="0"/>
              </a:rPr>
              <a:t>stubrunner.username</a:t>
            </a:r>
            <a:r>
              <a:rPr lang="en" sz="1400" dirty="0">
                <a:latin typeface="Monaco" pitchFamily="2" charset="0"/>
              </a:rPr>
              <a:t>=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${</a:t>
            </a:r>
            <a:r>
              <a:rPr lang="en" sz="1400" dirty="0">
                <a:solidFill>
                  <a:srgbClr val="083080"/>
                </a:solidFill>
                <a:latin typeface="Monaco" pitchFamily="2" charset="0"/>
              </a:rPr>
              <a:t>CRED_NEXUS_CI_USER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}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 err="1">
                <a:solidFill>
                  <a:srgbClr val="083080"/>
                </a:solidFill>
                <a:latin typeface="Monaco" pitchFamily="2" charset="0"/>
              </a:rPr>
              <a:t>stubrunner.password</a:t>
            </a:r>
            <a:r>
              <a:rPr lang="en" sz="1400" dirty="0">
                <a:latin typeface="Monaco" pitchFamily="2" charset="0"/>
              </a:rPr>
              <a:t>=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${</a:t>
            </a:r>
            <a:r>
              <a:rPr lang="en" sz="1400" dirty="0">
                <a:solidFill>
                  <a:srgbClr val="083080"/>
                </a:solidFill>
                <a:latin typeface="Monaco" pitchFamily="2" charset="0"/>
              </a:rPr>
              <a:t>CRED_NEXUS_CI_PASS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}</a:t>
            </a:r>
            <a:endParaRPr lang="ru-RU" sz="14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6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Расширение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Contract DSL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23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B870D-3155-7C41-B79E-343A236A483C}"/>
              </a:ext>
            </a:extLst>
          </p:cNvPr>
          <p:cNvSpPr txBox="1"/>
          <p:nvPr/>
        </p:nvSpPr>
        <p:spPr>
          <a:xfrm>
            <a:off x="581549" y="1138813"/>
            <a:ext cx="1135432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 DSL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добавлять свою функциональность. Для этого нужно: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отдельный модуль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набором нужных методов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этом модуле подключить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600" dirty="0"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implementation 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"</a:t>
            </a:r>
            <a:r>
              <a:rPr lang="en" sz="1600" dirty="0" err="1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org.springframework.cloud:spring-cloud-contract-spec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"</a:t>
            </a:r>
            <a:br>
              <a:rPr lang="en" sz="16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" sz="1600" dirty="0"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implementation 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"</a:t>
            </a:r>
            <a:r>
              <a:rPr lang="en" sz="1600" dirty="0" err="1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org.springframework.cloud:spring-cloud-contract-spec-kotlin</a:t>
            </a:r>
            <a:r>
              <a:rPr lang="en" sz="16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"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В модуле с контрактными тестами подключить эту зависимость</a:t>
            </a:r>
            <a: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:</a:t>
            </a:r>
            <a:br>
              <a:rPr lang="ru-RU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-US" sz="1600" dirty="0"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test</a:t>
            </a:r>
            <a:r>
              <a:rPr lang="en" sz="1600" dirty="0"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Implementation </a:t>
            </a:r>
            <a:r>
              <a:rPr lang="en-US" sz="1600" dirty="0">
                <a:solidFill>
                  <a:srgbClr val="067D17"/>
                </a:solidFill>
                <a:latin typeface="Monaco" pitchFamily="2" charset="0"/>
                <a:ea typeface="Menlo" panose="020B0609030804020204" pitchFamily="49" charset="0"/>
                <a:cs typeface="Arial" panose="020B0604020202020204" pitchFamily="34" charset="0"/>
              </a:rPr>
              <a:t>project(":extensions")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В контрактах можно вызывать эти методы:</a:t>
            </a:r>
            <a:br>
              <a:rPr lang="en-US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contract {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request {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   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url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= </a:t>
            </a:r>
            <a:r>
              <a:rPr lang="en" sz="1400" dirty="0" err="1">
                <a:solidFill>
                  <a:srgbClr val="2D3031"/>
                </a:solidFill>
                <a:latin typeface="Monaco" pitchFamily="2" charset="0"/>
              </a:rPr>
              <a:t>url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$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orderUid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)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    ...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}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response {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status 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=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CREATED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      body 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= body(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        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"name"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ConsumerUtils</a:t>
            </a:r>
            <a:r>
              <a:rPr lang="en" sz="1400" dirty="0" err="1">
                <a:solidFill>
                  <a:srgbClr val="2D3031"/>
                </a:solidFill>
                <a:latin typeface="Monaco" pitchFamily="2" charset="0"/>
              </a:rPr>
              <a:t>.anyLegoTechnic</a:t>
            </a: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())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    )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    }</a:t>
            </a:r>
            <a:br>
              <a:rPr lang="en" sz="1400" dirty="0">
                <a:solidFill>
                  <a:srgbClr val="2D3031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2D3031"/>
                </a:solidFill>
                <a:latin typeface="Monaco" pitchFamily="2" charset="0"/>
              </a:rPr>
              <a:t>}</a:t>
            </a:r>
            <a:endParaRPr lang="ru-RU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3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1"/>
            <a:ext cx="11354328" cy="588429"/>
          </a:xfrm>
        </p:spPr>
        <p:txBody>
          <a:bodyPr/>
          <a:lstStyle/>
          <a:p>
            <a:pPr algn="ctr"/>
            <a:r>
              <a:rPr lang="ru-RU" sz="3200" spc="20" dirty="0">
                <a:solidFill>
                  <a:schemeClr val="tx2"/>
                </a:solidFill>
                <a:cs typeface="Arial Black" panose="020B0604020202020204" pitchFamily="34" charset="0"/>
              </a:rPr>
              <a:t>Благодарности</a:t>
            </a:r>
            <a:endParaRPr lang="ru-RU" sz="3200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24</a:t>
            </a:fld>
            <a:endParaRPr lang="ru-RU" sz="1000"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17140720-4927-164A-BEAE-97E53EB7A02A}"/>
              </a:ext>
            </a:extLst>
          </p:cNvPr>
          <p:cNvSpPr txBox="1"/>
          <p:nvPr/>
        </p:nvSpPr>
        <p:spPr>
          <a:xfrm>
            <a:off x="762328" y="2191481"/>
            <a:ext cx="5103628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3200" dirty="0"/>
              <a:t>Благодарю своих коллег </a:t>
            </a:r>
            <a:r>
              <a:rPr lang="ru-RU" sz="3200" dirty="0">
                <a:solidFill>
                  <a:schemeClr val="tx2"/>
                </a:solidFill>
              </a:rPr>
              <a:t>Андрея</a:t>
            </a:r>
            <a:r>
              <a:rPr lang="ru-RU" sz="3200" dirty="0"/>
              <a:t> и </a:t>
            </a:r>
            <a:r>
              <a:rPr lang="ru-RU" sz="3200" dirty="0">
                <a:solidFill>
                  <a:schemeClr val="tx2"/>
                </a:solidFill>
              </a:rPr>
              <a:t>Эмиля</a:t>
            </a:r>
            <a:r>
              <a:rPr lang="ru-RU" sz="3200" dirty="0"/>
              <a:t> за развитие практики контрактного тестирования на проекте.</a:t>
            </a:r>
          </a:p>
        </p:txBody>
      </p:sp>
      <p:pic>
        <p:nvPicPr>
          <p:cNvPr id="1026" name="Picture 2" descr="Красава бро, Мем красава - Рисовач .Ру">
            <a:extLst>
              <a:ext uri="{FF2B5EF4-FFF2-40B4-BE49-F238E27FC236}">
                <a16:creationId xmlns:a16="http://schemas.microsoft.com/office/drawing/2014/main" id="{9158D8E3-D3A9-5F48-AE4B-601855C1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45" y="1144061"/>
            <a:ext cx="5103628" cy="51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8">
            <a:extLst>
              <a:ext uri="{FF2B5EF4-FFF2-40B4-BE49-F238E27FC236}">
                <a16:creationId xmlns:a16="http://schemas.microsoft.com/office/drawing/2014/main" id="{950AABDE-1F62-084E-9F15-CE22FE44E2F1}"/>
              </a:ext>
            </a:extLst>
          </p:cNvPr>
          <p:cNvSpPr/>
          <p:nvPr/>
        </p:nvSpPr>
        <p:spPr>
          <a:xfrm>
            <a:off x="0" y="220133"/>
            <a:ext cx="12193649" cy="6858000"/>
          </a:xfrm>
          <a:custGeom>
            <a:avLst/>
            <a:gdLst/>
            <a:ahLst/>
            <a:cxnLst/>
            <a:rect l="l" t="t" r="r" b="b"/>
            <a:pathLst>
              <a:path w="5647055" h="6858000">
                <a:moveTo>
                  <a:pt x="0" y="6858000"/>
                </a:moveTo>
                <a:lnTo>
                  <a:pt x="5646597" y="6858000"/>
                </a:lnTo>
                <a:lnTo>
                  <a:pt x="564659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1D0880-0878-8049-B076-28695EEEF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7859" y="6366429"/>
            <a:ext cx="2805620" cy="166712"/>
          </a:xfrm>
        </p:spPr>
        <p:txBody>
          <a:bodyPr/>
          <a:lstStyle/>
          <a:p>
            <a:pPr algn="r">
              <a:lnSpc>
                <a:spcPts val="1325"/>
              </a:lnSpc>
            </a:pPr>
            <a:fld id="{B6F15528-21DE-4FAA-801E-634DDDAF4B2B}" type="slidenum">
              <a:rPr lang="ru-RU" smtClean="0"/>
              <a:pPr algn="r">
                <a:lnSpc>
                  <a:spcPts val="1325"/>
                </a:lnSpc>
              </a:pPr>
              <a:t>25</a:t>
            </a:fld>
            <a:endParaRPr lang="ru-RU" dirty="0"/>
          </a:p>
        </p:txBody>
      </p:sp>
      <p:pic>
        <p:nvPicPr>
          <p:cNvPr id="6146" name="Picture 2" descr="That&amp;#39;s All, Folks! - The Looney Tunes Показать Обои (38740983) - Fanpop">
            <a:extLst>
              <a:ext uri="{FF2B5EF4-FFF2-40B4-BE49-F238E27FC236}">
                <a16:creationId xmlns:a16="http://schemas.microsoft.com/office/drawing/2014/main" id="{0553B0AD-DACF-B44C-B5BE-023255DA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018" y="-1"/>
            <a:ext cx="12583348" cy="707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75C20B-D76C-264C-A06A-F443FD9BBE08}"/>
              </a:ext>
            </a:extLst>
          </p:cNvPr>
          <p:cNvSpPr txBox="1"/>
          <p:nvPr/>
        </p:nvSpPr>
        <p:spPr>
          <a:xfrm>
            <a:off x="816962" y="1313689"/>
            <a:ext cx="102937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latin typeface="Monaco" pitchFamily="2" charset="0"/>
              </a:rPr>
              <a:t>aromanov@aromanov</a:t>
            </a:r>
            <a:r>
              <a:rPr lang="en" sz="1400" dirty="0">
                <a:latin typeface="Monaco" pitchFamily="2" charset="0"/>
              </a:rPr>
              <a:t> ~/D/P/c/</a:t>
            </a:r>
            <a:r>
              <a:rPr lang="en" sz="1400" dirty="0" err="1">
                <a:latin typeface="Monaco" pitchFamily="2" charset="0"/>
              </a:rPr>
              <a:t>scc</a:t>
            </a:r>
            <a:r>
              <a:rPr lang="en" sz="1400" dirty="0">
                <a:latin typeface="Monaco" pitchFamily="2" charset="0"/>
              </a:rPr>
              <a:t>-warehouse (master)&gt; ./</a:t>
            </a:r>
            <a:r>
              <a:rPr lang="en" sz="1400" dirty="0" err="1">
                <a:latin typeface="Monaco" pitchFamily="2" charset="0"/>
              </a:rPr>
              <a:t>gradlew</a:t>
            </a:r>
            <a:r>
              <a:rPr lang="en" sz="1400" dirty="0">
                <a:latin typeface="Monaco" pitchFamily="2" charset="0"/>
              </a:rPr>
              <a:t> clean </a:t>
            </a:r>
            <a:r>
              <a:rPr lang="en" sz="1400" dirty="0" err="1">
                <a:latin typeface="Monaco" pitchFamily="2" charset="0"/>
              </a:rPr>
              <a:t>contractTest</a:t>
            </a:r>
            <a:endParaRPr lang="en" sz="1400" dirty="0">
              <a:latin typeface="Monaco" pitchFamily="2" charset="0"/>
            </a:endParaRPr>
          </a:p>
          <a:p>
            <a:r>
              <a:rPr lang="en" sz="1400" dirty="0">
                <a:latin typeface="Monaco" pitchFamily="2" charset="0"/>
              </a:rPr>
              <a:t>&gt; Task :</a:t>
            </a:r>
            <a:r>
              <a:rPr lang="en" sz="1400" dirty="0" err="1">
                <a:latin typeface="Monaco" pitchFamily="2" charset="0"/>
              </a:rPr>
              <a:t>generateContractTests</a:t>
            </a:r>
            <a:r>
              <a:rPr lang="en" sz="1400" dirty="0">
                <a:latin typeface="Monaco" pitchFamily="2" charset="0"/>
              </a:rPr>
              <a:t> FAILED</a:t>
            </a:r>
          </a:p>
          <a:p>
            <a:br>
              <a:rPr lang="en" sz="1400" dirty="0">
                <a:latin typeface="Monaco" pitchFamily="2" charset="0"/>
              </a:rPr>
            </a:br>
            <a:endParaRPr lang="en" sz="1400" dirty="0">
              <a:latin typeface="Monaco" pitchFamily="2" charset="0"/>
            </a:endParaRPr>
          </a:p>
          <a:p>
            <a:r>
              <a:rPr lang="en" sz="1400" dirty="0">
                <a:latin typeface="Monaco" pitchFamily="2" charset="0"/>
              </a:rPr>
              <a:t>FAILURE: Build failed with an exception.</a:t>
            </a:r>
          </a:p>
          <a:p>
            <a:br>
              <a:rPr lang="en" sz="1400" dirty="0">
                <a:latin typeface="Monaco" pitchFamily="2" charset="0"/>
              </a:rPr>
            </a:br>
            <a:endParaRPr lang="en" sz="1400" dirty="0">
              <a:latin typeface="Monaco" pitchFamily="2" charset="0"/>
            </a:endParaRPr>
          </a:p>
          <a:p>
            <a:r>
              <a:rPr lang="en" sz="1400" dirty="0">
                <a:latin typeface="Monaco" pitchFamily="2" charset="0"/>
              </a:rPr>
              <a:t>* What went wrong:</a:t>
            </a:r>
          </a:p>
          <a:p>
            <a:r>
              <a:rPr lang="en" sz="1400" dirty="0">
                <a:latin typeface="Monaco" pitchFamily="2" charset="0"/>
              </a:rPr>
              <a:t>Execution failed for task ':</a:t>
            </a:r>
            <a:r>
              <a:rPr lang="en" sz="1400" dirty="0" err="1">
                <a:latin typeface="Monaco" pitchFamily="2" charset="0"/>
              </a:rPr>
              <a:t>generateContractTests</a:t>
            </a:r>
            <a:r>
              <a:rPr lang="en" sz="1400" dirty="0">
                <a:latin typeface="Monaco" pitchFamily="2" charset="0"/>
              </a:rPr>
              <a:t>'.</a:t>
            </a:r>
          </a:p>
          <a:p>
            <a:r>
              <a:rPr lang="en" sz="1400" dirty="0">
                <a:latin typeface="Monaco" pitchFamily="2" charset="0"/>
              </a:rPr>
              <a:t>&gt; Spring Cloud Contract Verifier Plugin exception: Process 'command '/Library/Java/</a:t>
            </a:r>
            <a:r>
              <a:rPr lang="en" sz="1400" dirty="0" err="1">
                <a:latin typeface="Monaco" pitchFamily="2" charset="0"/>
              </a:rPr>
              <a:t>JavaVirtualMachines</a:t>
            </a:r>
            <a:r>
              <a:rPr lang="en" sz="1400" dirty="0">
                <a:latin typeface="Monaco" pitchFamily="2" charset="0"/>
              </a:rPr>
              <a:t>/jdk-11.0.2.jdk/Contents/Home/bin/java'' finished with non-zero exit value 1</a:t>
            </a:r>
          </a:p>
          <a:p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.....</a:t>
            </a:r>
          </a:p>
          <a:p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BUILD FAILED in 44s</a:t>
            </a:r>
          </a:p>
          <a:p>
            <a:r>
              <a:rPr lang="en" sz="1400" dirty="0">
                <a:latin typeface="Monaco" pitchFamily="2" charset="0"/>
              </a:rPr>
              <a:t>8 actionable tasks: 8 executed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Падает сборка контрактных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3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DD0D5EE-0A8F-FB4D-AB6F-7071FD1337E1}"/>
              </a:ext>
            </a:extLst>
          </p:cNvPr>
          <p:cNvGrpSpPr/>
          <p:nvPr/>
        </p:nvGrpSpPr>
        <p:grpSpPr>
          <a:xfrm>
            <a:off x="816962" y="2818724"/>
            <a:ext cx="10084656" cy="3754874"/>
            <a:chOff x="816962" y="2818724"/>
            <a:chExt cx="10084656" cy="375487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5ED7356-DE58-FC4A-A124-140B030C9503}"/>
                </a:ext>
              </a:extLst>
            </p:cNvPr>
            <p:cNvSpPr/>
            <p:nvPr/>
          </p:nvSpPr>
          <p:spPr>
            <a:xfrm>
              <a:off x="816962" y="2818724"/>
              <a:ext cx="10084656" cy="1220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6" name="Picture 8" descr="Wat | Know Your Meme">
              <a:extLst>
                <a:ext uri="{FF2B5EF4-FFF2-40B4-BE49-F238E27FC236}">
                  <a16:creationId xmlns:a16="http://schemas.microsoft.com/office/drawing/2014/main" id="{E7C2F378-5CF6-0B47-915B-6142E85E1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220" y="4171296"/>
              <a:ext cx="3591560" cy="2402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71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Падает сборка контрактных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4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CCC51-58DB-9B41-A983-392BA2CB5840}"/>
              </a:ext>
            </a:extLst>
          </p:cNvPr>
          <p:cNvSpPr txBox="1"/>
          <p:nvPr/>
        </p:nvSpPr>
        <p:spPr>
          <a:xfrm>
            <a:off x="142240" y="1205634"/>
            <a:ext cx="119075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latin typeface="Monaco" pitchFamily="2" charset="0"/>
                <a:cs typeface="Modak" pitchFamily="2" charset="0"/>
              </a:rPr>
              <a:t>aromanov@aromanov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 ~/D/P/c/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scc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-warehouse (master) [1]&gt; ./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gradlew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 clean 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contractTest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 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--debug</a:t>
            </a: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2021-09-24T22:32:47.456+0300 [INFO]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org.gradle.internal.nativeintegration.services.NativeServices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 Initialized native services in: /Users/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aromanov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/.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gradle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/native</a:t>
            </a: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2021-09-24T22:32:47.506+0300 [LIFECYCLE]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org.gradle.launcher.cli.DebugLoggerWarningAction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 </a:t>
            </a:r>
          </a:p>
          <a:p>
            <a:endParaRPr lang="en-US" sz="1400" dirty="0">
              <a:latin typeface="Monaco" pitchFamily="2" charset="0"/>
              <a:cs typeface="Modak" pitchFamily="2" charset="0"/>
            </a:endParaRPr>
          </a:p>
          <a:p>
            <a:r>
              <a:rPr lang="en-US" sz="1400" dirty="0">
                <a:latin typeface="Monaco" pitchFamily="2" charset="0"/>
                <a:cs typeface="Modak" pitchFamily="2" charset="0"/>
              </a:rPr>
              <a:t>..... ~10</a:t>
            </a:r>
            <a:r>
              <a:rPr lang="ru-RU" sz="1400" dirty="0">
                <a:latin typeface="Monaco" pitchFamily="2" charset="0"/>
                <a:cs typeface="Modak" pitchFamily="2" charset="0"/>
              </a:rPr>
              <a:t>к строк после</a:t>
            </a:r>
          </a:p>
          <a:p>
            <a:endParaRPr lang="en-US" sz="1400" dirty="0">
              <a:latin typeface="Monaco" pitchFamily="2" charset="0"/>
              <a:cs typeface="Modak" pitchFamily="2" charset="0"/>
            </a:endParaRP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2021-09-24T22:33:43.233+0300 [INFO]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org.gradle.api.internal.tasks.compile.JdkJavaCompiler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 Compiling with JDK Java compiler API.</a:t>
            </a: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2021-09-24T22:33:43.326+0300 [ERROR]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system.err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 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/Users/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aromanov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/Develop/Projects/contract-tests/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scc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-warehouse/build/generated-test-sources/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contractTest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/java/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ru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/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romanow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/warehouse/web/StateTest.java:54: error: ')' expected</a:t>
            </a: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2021-09-24T22:33:43.327+0300 [ERROR]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system.err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                       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assertThatJson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(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parsedJson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).array().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arrayField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().contains((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orderUid</a:t>
            </a:r>
            <a:r>
              <a:rPr lang="en" sz="1400" dirty="0">
                <a:solidFill>
                  <a:srgbClr val="FF0000"/>
                </a:solidFill>
                <a:latin typeface="Monaco" pitchFamily="2" charset="0"/>
                <a:cs typeface="Modak" pitchFamily="2" charset="0"/>
              </a:rPr>
              <a:t>, 3affedc8-7338-4f5c-9462-b3579ec84652)).value();</a:t>
            </a: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2021-09-24T22:33:43.328+0300 [ERROR]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system.err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               </a:t>
            </a:r>
          </a:p>
          <a:p>
            <a:endParaRPr lang="en" sz="1400" dirty="0">
              <a:latin typeface="Monaco" pitchFamily="2" charset="0"/>
              <a:cs typeface="Modak" pitchFamily="2" charset="0"/>
            </a:endParaRP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.....</a:t>
            </a:r>
          </a:p>
          <a:p>
            <a:endParaRPr lang="en" sz="1400" dirty="0">
              <a:latin typeface="Monaco" pitchFamily="2" charset="0"/>
              <a:cs typeface="Modak" pitchFamily="2" charset="0"/>
            </a:endParaRPr>
          </a:p>
          <a:p>
            <a:r>
              <a:rPr lang="en" sz="1400" dirty="0">
                <a:latin typeface="Monaco" pitchFamily="2" charset="0"/>
              </a:rPr>
              <a:t>See https://</a:t>
            </a:r>
            <a:r>
              <a:rPr lang="en" sz="1400" dirty="0" err="1">
                <a:latin typeface="Monaco" pitchFamily="2" charset="0"/>
              </a:rPr>
              <a:t>docs.gradle.org</a:t>
            </a:r>
            <a:r>
              <a:rPr lang="en" sz="1400" dirty="0">
                <a:latin typeface="Monaco" pitchFamily="2" charset="0"/>
              </a:rPr>
              <a:t>/7.1/</a:t>
            </a:r>
            <a:r>
              <a:rPr lang="en" sz="1400" dirty="0" err="1">
                <a:latin typeface="Monaco" pitchFamily="2" charset="0"/>
              </a:rPr>
              <a:t>userguide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command_line_interface.html#sec:command_line_warnings</a:t>
            </a:r>
            <a:endParaRPr lang="en" sz="1400" dirty="0">
              <a:latin typeface="Monaco" pitchFamily="2" charset="0"/>
            </a:endParaRPr>
          </a:p>
          <a:p>
            <a:r>
              <a:rPr lang="en" sz="1400" dirty="0">
                <a:latin typeface="Monaco" pitchFamily="2" charset="0"/>
              </a:rPr>
              <a:t>2021-09-24T22:33:43.377+0300 [ERROR] [</a:t>
            </a:r>
            <a:r>
              <a:rPr lang="en" sz="1400" dirty="0" err="1">
                <a:latin typeface="Monaco" pitchFamily="2" charset="0"/>
              </a:rPr>
              <a:t>org.gradle.internal.buildevents.BuildResultLogger</a:t>
            </a:r>
            <a:r>
              <a:rPr lang="en" sz="1400" dirty="0">
                <a:latin typeface="Monaco" pitchFamily="2" charset="0"/>
              </a:rPr>
              <a:t>] </a:t>
            </a:r>
          </a:p>
          <a:p>
            <a:r>
              <a:rPr lang="en" sz="1400" dirty="0">
                <a:latin typeface="Monaco" pitchFamily="2" charset="0"/>
              </a:rPr>
              <a:t>2021-09-24T22:33:43.377+0300 [ERROR] [</a:t>
            </a:r>
            <a:r>
              <a:rPr lang="en" sz="1400" dirty="0" err="1">
                <a:latin typeface="Monaco" pitchFamily="2" charset="0"/>
              </a:rPr>
              <a:t>org.gradle.internal.buildevents.BuildResultLogger</a:t>
            </a:r>
            <a:r>
              <a:rPr lang="en" sz="1400" dirty="0">
                <a:latin typeface="Monaco" pitchFamily="2" charset="0"/>
              </a:rPr>
              <a:t>] BUILD FAILED in 15s</a:t>
            </a:r>
            <a:endParaRPr lang="en" sz="1400" dirty="0">
              <a:latin typeface="Monaco" pitchFamily="2" charset="0"/>
              <a:cs typeface="Moda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3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Проблемы с версией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Kotlin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5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9A1C5-B1D2-584A-8379-795A784852E2}"/>
              </a:ext>
            </a:extLst>
          </p:cNvPr>
          <p:cNvSpPr txBox="1"/>
          <p:nvPr/>
        </p:nvSpPr>
        <p:spPr>
          <a:xfrm>
            <a:off x="142240" y="1205634"/>
            <a:ext cx="119075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latin typeface="Monaco" pitchFamily="2" charset="0"/>
                <a:cs typeface="Modak" pitchFamily="2" charset="0"/>
              </a:rPr>
              <a:t>aromanov@aromanov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 ~/D/P/c/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scc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-warehouse (master) [1]&gt; ./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gradlew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 clean 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contractTest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 --debug</a:t>
            </a: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2021-09-24T22:32:47.456+0300 [INFO] [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org.gradle.internal.nativeintegration.services.NativeServices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] Initialized native services in: /Users/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aromanov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/.</a:t>
            </a:r>
            <a:r>
              <a:rPr lang="en" sz="1400" dirty="0" err="1">
                <a:latin typeface="Monaco" pitchFamily="2" charset="0"/>
                <a:cs typeface="Modak" pitchFamily="2" charset="0"/>
              </a:rPr>
              <a:t>gradle</a:t>
            </a:r>
            <a:r>
              <a:rPr lang="en" sz="1400" dirty="0">
                <a:latin typeface="Monaco" pitchFamily="2" charset="0"/>
                <a:cs typeface="Modak" pitchFamily="2" charset="0"/>
              </a:rPr>
              <a:t>/native</a:t>
            </a:r>
          </a:p>
          <a:p>
            <a:endParaRPr lang="en-US" sz="1400" dirty="0">
              <a:latin typeface="Monaco" pitchFamily="2" charset="0"/>
              <a:cs typeface="Modak" pitchFamily="2" charset="0"/>
            </a:endParaRPr>
          </a:p>
          <a:p>
            <a:r>
              <a:rPr lang="en-US" sz="1400" dirty="0">
                <a:latin typeface="Monaco" pitchFamily="2" charset="0"/>
                <a:cs typeface="Modak" pitchFamily="2" charset="0"/>
              </a:rPr>
              <a:t>..... ~10</a:t>
            </a:r>
            <a:r>
              <a:rPr lang="ru-RU" sz="1400" dirty="0">
                <a:latin typeface="Monaco" pitchFamily="2" charset="0"/>
                <a:cs typeface="Modak" pitchFamily="2" charset="0"/>
              </a:rPr>
              <a:t>к строк после</a:t>
            </a:r>
          </a:p>
          <a:p>
            <a:endParaRPr lang="en-US" sz="1400" dirty="0">
              <a:latin typeface="Monaco" pitchFamily="2" charset="0"/>
              <a:cs typeface="Modak" pitchFamily="2" charset="0"/>
            </a:endParaRPr>
          </a:p>
          <a:p>
            <a:r>
              <a:rPr lang="en" sz="1400" dirty="0">
                <a:latin typeface="Monaco" pitchFamily="2" charset="0"/>
              </a:rPr>
              <a:t>2021-09-24T21:46:14.966+0300 [DEBUG] [</a:t>
            </a:r>
            <a:r>
              <a:rPr lang="en" sz="1400" dirty="0" err="1">
                <a:latin typeface="Monaco" pitchFamily="2" charset="0"/>
              </a:rPr>
              <a:t>org.gradle.api.Task</a:t>
            </a:r>
            <a:r>
              <a:rPr lang="en" sz="1400" dirty="0">
                <a:latin typeface="Monaco" pitchFamily="2" charset="0"/>
              </a:rPr>
              <a:t>] Exception in thread "main" </a:t>
            </a:r>
            <a:r>
              <a:rPr lang="en" sz="1400" dirty="0" err="1">
                <a:solidFill>
                  <a:srgbClr val="FF0000"/>
                </a:solidFill>
                <a:latin typeface="Monaco" pitchFamily="2" charset="0"/>
              </a:rPr>
              <a:t>java.lang.NoSuchMethodError</a:t>
            </a:r>
            <a:r>
              <a:rPr lang="en" sz="1400" dirty="0">
                <a:latin typeface="Monaco" pitchFamily="2" charset="0"/>
              </a:rPr>
              <a:t>: org.jetbrains.kotlin.cli.jvm.compiler.TopDownAnalyzerFacadeForJVM.createContainer$default(</a:t>
            </a:r>
            <a:r>
              <a:rPr lang="en" sz="1400" dirty="0" err="1">
                <a:latin typeface="Monaco" pitchFamily="2" charset="0"/>
              </a:rPr>
              <a:t>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/cli/</a:t>
            </a:r>
            <a:r>
              <a:rPr lang="en" sz="1400" dirty="0" err="1">
                <a:latin typeface="Monaco" pitchFamily="2" charset="0"/>
              </a:rPr>
              <a:t>jvm</a:t>
            </a:r>
            <a:r>
              <a:rPr lang="en" sz="1400" dirty="0">
                <a:latin typeface="Monaco" pitchFamily="2" charset="0"/>
              </a:rPr>
              <a:t>/compiler/</a:t>
            </a:r>
            <a:r>
              <a:rPr lang="en" sz="1400" dirty="0" err="1">
                <a:latin typeface="Monaco" pitchFamily="2" charset="0"/>
              </a:rPr>
              <a:t>TopDownAnalyzerFacadeForJVM;Lorg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/com/</a:t>
            </a:r>
            <a:r>
              <a:rPr lang="en" sz="1400" dirty="0" err="1">
                <a:latin typeface="Monaco" pitchFamily="2" charset="0"/>
              </a:rPr>
              <a:t>intellij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openapi</a:t>
            </a:r>
            <a:r>
              <a:rPr lang="en" sz="1400" dirty="0">
                <a:latin typeface="Monaco" pitchFamily="2" charset="0"/>
              </a:rPr>
              <a:t>/project/</a:t>
            </a:r>
            <a:r>
              <a:rPr lang="en" sz="1400" dirty="0" err="1">
                <a:latin typeface="Monaco" pitchFamily="2" charset="0"/>
              </a:rPr>
              <a:t>Project;Ljava</a:t>
            </a:r>
            <a:r>
              <a:rPr lang="en" sz="1400" dirty="0">
                <a:latin typeface="Monaco" pitchFamily="2" charset="0"/>
              </a:rPr>
              <a:t>/util/</a:t>
            </a:r>
            <a:r>
              <a:rPr lang="en" sz="1400" dirty="0" err="1">
                <a:latin typeface="Monaco" pitchFamily="2" charset="0"/>
              </a:rPr>
              <a:t>Collection;Lorg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/resolve/</a:t>
            </a:r>
            <a:r>
              <a:rPr lang="en" sz="1400" dirty="0" err="1">
                <a:latin typeface="Monaco" pitchFamily="2" charset="0"/>
              </a:rPr>
              <a:t>BindingTrace;Lorg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/config/</a:t>
            </a:r>
            <a:r>
              <a:rPr lang="en" sz="1400" dirty="0" err="1">
                <a:latin typeface="Monaco" pitchFamily="2" charset="0"/>
              </a:rPr>
              <a:t>CompilerConfiguration;Lkotlin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jvm</a:t>
            </a:r>
            <a:r>
              <a:rPr lang="en" sz="1400" dirty="0">
                <a:latin typeface="Monaco" pitchFamily="2" charset="0"/>
              </a:rPr>
              <a:t>/functions/Function1;Lkotlin/</a:t>
            </a:r>
            <a:r>
              <a:rPr lang="en" sz="1400" dirty="0" err="1">
                <a:latin typeface="Monaco" pitchFamily="2" charset="0"/>
              </a:rPr>
              <a:t>jvm</a:t>
            </a:r>
            <a:r>
              <a:rPr lang="en" sz="1400" dirty="0">
                <a:latin typeface="Monaco" pitchFamily="2" charset="0"/>
              </a:rPr>
              <a:t>/functions/Function2;Lorg/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/resolve/</a:t>
            </a:r>
            <a:r>
              <a:rPr lang="en" sz="1400" dirty="0" err="1">
                <a:latin typeface="Monaco" pitchFamily="2" charset="0"/>
              </a:rPr>
              <a:t>TargetEnvironment;Lorg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/com/</a:t>
            </a:r>
            <a:r>
              <a:rPr lang="en" sz="1400" dirty="0" err="1">
                <a:latin typeface="Monaco" pitchFamily="2" charset="0"/>
              </a:rPr>
              <a:t>intellij</a:t>
            </a:r>
            <a:r>
              <a:rPr lang="en" sz="1400" dirty="0">
                <a:latin typeface="Monaco" pitchFamily="2" charset="0"/>
              </a:rPr>
              <a:t>/psi/search/</a:t>
            </a:r>
            <a:r>
              <a:rPr lang="en" sz="1400" dirty="0" err="1">
                <a:latin typeface="Monaco" pitchFamily="2" charset="0"/>
              </a:rPr>
              <a:t>GlobalSearchScope;Ljava</a:t>
            </a:r>
            <a:r>
              <a:rPr lang="en" sz="1400" dirty="0">
                <a:latin typeface="Monaco" pitchFamily="2" charset="0"/>
              </a:rPr>
              <a:t>/util/</a:t>
            </a:r>
            <a:r>
              <a:rPr lang="en" sz="1400" dirty="0" err="1">
                <a:latin typeface="Monaco" pitchFamily="2" charset="0"/>
              </a:rPr>
              <a:t>List;Lorg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/resolve/calls/tower/</a:t>
            </a:r>
            <a:r>
              <a:rPr lang="en" sz="1400" dirty="0" err="1">
                <a:latin typeface="Monaco" pitchFamily="2" charset="0"/>
              </a:rPr>
              <a:t>ImplicitsExtensionsResolutionFilter;ILjava</a:t>
            </a:r>
            <a:r>
              <a:rPr lang="en" sz="1400" dirty="0">
                <a:latin typeface="Monaco" pitchFamily="2" charset="0"/>
              </a:rPr>
              <a:t>/lang/Object;)</a:t>
            </a:r>
            <a:r>
              <a:rPr lang="en" sz="1400" dirty="0" err="1">
                <a:latin typeface="Monaco" pitchFamily="2" charset="0"/>
              </a:rPr>
              <a:t>Lorg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jetbrains</a:t>
            </a:r>
            <a:r>
              <a:rPr lang="en" sz="1400" dirty="0">
                <a:latin typeface="Monaco" pitchFamily="2" charset="0"/>
              </a:rPr>
              <a:t>/</a:t>
            </a:r>
            <a:r>
              <a:rPr lang="en" sz="1400" dirty="0" err="1">
                <a:latin typeface="Monaco" pitchFamily="2" charset="0"/>
              </a:rPr>
              <a:t>kotlin</a:t>
            </a:r>
            <a:r>
              <a:rPr lang="en" sz="1400" dirty="0">
                <a:latin typeface="Monaco" pitchFamily="2" charset="0"/>
              </a:rPr>
              <a:t>/container/</a:t>
            </a:r>
            <a:r>
              <a:rPr lang="en" sz="1400" dirty="0" err="1">
                <a:latin typeface="Monaco" pitchFamily="2" charset="0"/>
              </a:rPr>
              <a:t>ComponentProvider</a:t>
            </a:r>
            <a:r>
              <a:rPr lang="en" sz="1400" dirty="0">
                <a:latin typeface="Monaco" pitchFamily="2" charset="0"/>
              </a:rPr>
              <a:t>;</a:t>
            </a:r>
          </a:p>
          <a:p>
            <a:r>
              <a:rPr lang="en" sz="1400" dirty="0">
                <a:latin typeface="Monaco" pitchFamily="2" charset="0"/>
              </a:rPr>
              <a:t>        at </a:t>
            </a:r>
            <a:r>
              <a:rPr lang="en" sz="1400" dirty="0" err="1">
                <a:latin typeface="Monaco" pitchFamily="2" charset="0"/>
              </a:rPr>
              <a:t>o.j.k.scripting.compiler.plugin.repl.ReplCodeAnalyzerBase</a:t>
            </a:r>
            <a:r>
              <a:rPr lang="en" sz="1400" dirty="0">
                <a:latin typeface="Monaco" pitchFamily="2" charset="0"/>
              </a:rPr>
              <a:t>.&lt;</a:t>
            </a:r>
            <a:r>
              <a:rPr lang="en" sz="1400" dirty="0" err="1">
                <a:latin typeface="Monaco" pitchFamily="2" charset="0"/>
              </a:rPr>
              <a:t>init</a:t>
            </a:r>
            <a:r>
              <a:rPr lang="en" sz="1400" dirty="0">
                <a:latin typeface="Monaco" pitchFamily="2" charset="0"/>
              </a:rPr>
              <a:t>&gt;(ReplCodeAnalyzer.kt:61)</a:t>
            </a:r>
          </a:p>
          <a:p>
            <a:r>
              <a:rPr lang="en" sz="1400" dirty="0">
                <a:latin typeface="Monaco" pitchFamily="2" charset="0"/>
              </a:rPr>
              <a:t>        at </a:t>
            </a:r>
            <a:r>
              <a:rPr lang="en" sz="1400" dirty="0" err="1">
                <a:latin typeface="Monaco" pitchFamily="2" charset="0"/>
              </a:rPr>
              <a:t>o.j.k.scripting.compiler.plugin.repl.ReplCodeAnalyzerBase</a:t>
            </a:r>
            <a:r>
              <a:rPr lang="en" sz="1400" dirty="0">
                <a:latin typeface="Monaco" pitchFamily="2" charset="0"/>
              </a:rPr>
              <a:t>.&lt;</a:t>
            </a:r>
            <a:r>
              <a:rPr lang="en" sz="1400" dirty="0" err="1">
                <a:latin typeface="Monaco" pitchFamily="2" charset="0"/>
              </a:rPr>
              <a:t>init</a:t>
            </a:r>
            <a:r>
              <a:rPr lang="en" sz="1400" dirty="0">
                <a:latin typeface="Monaco" pitchFamily="2" charset="0"/>
              </a:rPr>
              <a:t>&gt;(ReplCodeAnalyzer.kt:45)</a:t>
            </a:r>
          </a:p>
          <a:p>
            <a:r>
              <a:rPr lang="en" sz="1400" dirty="0">
                <a:latin typeface="Monaco" pitchFamily="2" charset="0"/>
              </a:rPr>
              <a:t>        at </a:t>
            </a:r>
            <a:r>
              <a:rPr lang="en" sz="1400" dirty="0" err="1">
                <a:latin typeface="Monaco" pitchFamily="2" charset="0"/>
              </a:rPr>
              <a:t>o.j.k.scripting.compiler.plugin.repl.GenericReplCompilerState</a:t>
            </a:r>
            <a:r>
              <a:rPr lang="en" sz="1400" dirty="0">
                <a:latin typeface="Monaco" pitchFamily="2" charset="0"/>
              </a:rPr>
              <a:t>.&lt;</a:t>
            </a:r>
            <a:r>
              <a:rPr lang="en" sz="1400" dirty="0" err="1">
                <a:latin typeface="Monaco" pitchFamily="2" charset="0"/>
              </a:rPr>
              <a:t>init</a:t>
            </a:r>
            <a:r>
              <a:rPr lang="en" sz="1400" dirty="0">
                <a:latin typeface="Monaco" pitchFamily="2" charset="0"/>
              </a:rPr>
              <a:t>&gt;(GenericCompilerState.kt:68)</a:t>
            </a:r>
          </a:p>
          <a:p>
            <a:r>
              <a:rPr lang="en" sz="1400" dirty="0">
                <a:latin typeface="Monaco" pitchFamily="2" charset="0"/>
              </a:rPr>
              <a:t>        at o.j.k.scripting.compiler.plugin.repl.GenericReplCompiler.createState(GenericReplCompiler.kt:50)</a:t>
            </a:r>
          </a:p>
          <a:p>
            <a:endParaRPr lang="en" sz="1400" dirty="0">
              <a:latin typeface="Monaco" pitchFamily="2" charset="0"/>
              <a:cs typeface="Modak" pitchFamily="2" charset="0"/>
            </a:endParaRPr>
          </a:p>
          <a:p>
            <a:r>
              <a:rPr lang="en" sz="1400" dirty="0">
                <a:latin typeface="Monaco" pitchFamily="2" charset="0"/>
                <a:cs typeface="Modak" pitchFamily="2" charset="0"/>
              </a:rPr>
              <a:t>.....</a:t>
            </a:r>
          </a:p>
          <a:p>
            <a:endParaRPr lang="en" sz="1400" dirty="0">
              <a:latin typeface="Monaco" pitchFamily="2" charset="0"/>
            </a:endParaRPr>
          </a:p>
          <a:p>
            <a:r>
              <a:rPr lang="en" sz="1400" dirty="0">
                <a:latin typeface="Monaco" pitchFamily="2" charset="0"/>
              </a:rPr>
              <a:t>2021-09-24T22:33:43.377+0300 [ERROR] [</a:t>
            </a:r>
            <a:r>
              <a:rPr lang="en" sz="1400" dirty="0" err="1">
                <a:latin typeface="Monaco" pitchFamily="2" charset="0"/>
              </a:rPr>
              <a:t>org.gradle.internal.buildevents.BuildResultLogger</a:t>
            </a:r>
            <a:r>
              <a:rPr lang="en" sz="1400" dirty="0">
                <a:latin typeface="Monaco" pitchFamily="2" charset="0"/>
              </a:rPr>
              <a:t>] BUILD FAILED in 15s</a:t>
            </a:r>
            <a:endParaRPr lang="en" sz="1400" dirty="0">
              <a:latin typeface="Monaco" pitchFamily="2" charset="0"/>
              <a:cs typeface="Moda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3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Проблемы с версией </a:t>
            </a:r>
            <a:r>
              <a:rPr lang="en-US" dirty="0">
                <a:solidFill>
                  <a:schemeClr val="tx2"/>
                </a:solidFill>
                <a:cs typeface="Arial Black" panose="020B0604020202020204" pitchFamily="34" charset="0"/>
              </a:rPr>
              <a:t>Kotlin</a:t>
            </a:r>
            <a:endParaRPr lang="ru-RU" dirty="0">
              <a:solidFill>
                <a:schemeClr val="tx2"/>
              </a:solidFill>
              <a:cs typeface="Arial Black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6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9A1C5-B1D2-584A-8379-795A784852E2}"/>
              </a:ext>
            </a:extLst>
          </p:cNvPr>
          <p:cNvSpPr txBox="1"/>
          <p:nvPr/>
        </p:nvSpPr>
        <p:spPr>
          <a:xfrm>
            <a:off x="550979" y="1462982"/>
            <a:ext cx="10891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latin typeface="Monaco" pitchFamily="2" charset="0"/>
              </a:rPr>
              <a:t>plugins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...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id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org.jetbrains.kotlin.jvm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version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"1.5.10"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>
                <a:latin typeface="Monaco" pitchFamily="2" charset="0"/>
              </a:rPr>
              <a:t>id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org.jetbrains.kotlin.plugin.jpa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version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"1.5.10"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>
                <a:latin typeface="Monaco" pitchFamily="2" charset="0"/>
              </a:rPr>
              <a:t>id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org.jetbrains.kotlin.plugin.spring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version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"1.5.10"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>
                <a:latin typeface="Monaco" pitchFamily="2" charset="0"/>
              </a:rPr>
              <a:t>id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org.springframework.cloud.contract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version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"3.0.3"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[</a:t>
            </a:r>
            <a:r>
              <a:rPr lang="en" sz="1400" dirty="0" err="1">
                <a:latin typeface="Monaco" pitchFamily="2" charset="0"/>
              </a:rPr>
              <a:t>compileKotlin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 err="1">
                <a:latin typeface="Monaco" pitchFamily="2" charset="0"/>
              </a:rPr>
              <a:t>compileTestKotlin</a:t>
            </a:r>
            <a:r>
              <a:rPr lang="en" sz="1400" dirty="0">
                <a:latin typeface="Monaco" pitchFamily="2" charset="0"/>
              </a:rPr>
              <a:t>]*.</a:t>
            </a:r>
            <a:r>
              <a:rPr lang="en" sz="1400" dirty="0" err="1">
                <a:latin typeface="Monaco" pitchFamily="2" charset="0"/>
              </a:rPr>
              <a:t>kotlinOptions</a:t>
            </a:r>
            <a:r>
              <a:rPr lang="en" sz="1400" dirty="0">
                <a:latin typeface="Monaco" pitchFamily="2" charset="0"/>
              </a:rPr>
              <a:t>*.</a:t>
            </a:r>
            <a:r>
              <a:rPr lang="en" sz="1400" dirty="0" err="1">
                <a:latin typeface="Monaco" pitchFamily="2" charset="0"/>
              </a:rPr>
              <a:t>jvmTarget</a:t>
            </a:r>
            <a:r>
              <a:rPr lang="en" sz="1400" dirty="0">
                <a:latin typeface="Monaco" pitchFamily="2" charset="0"/>
              </a:rPr>
              <a:t> =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"11"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 err="1">
                <a:latin typeface="Monaco" pitchFamily="2" charset="0"/>
              </a:rPr>
              <a:t>ext</a:t>
            </a:r>
            <a:r>
              <a:rPr lang="en" sz="1400" dirty="0">
                <a:latin typeface="Monaco" pitchFamily="2" charset="0"/>
              </a:rPr>
              <a:t> </a:t>
            </a:r>
            <a:r>
              <a:rPr lang="en" sz="1400" b="1" dirty="0">
                <a:latin typeface="Monaco" pitchFamily="2" charset="0"/>
              </a:rPr>
              <a:t>{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</a:t>
            </a:r>
            <a:r>
              <a:rPr lang="en" sz="1400" dirty="0" err="1">
                <a:latin typeface="Monaco" pitchFamily="2" charset="0"/>
              </a:rPr>
              <a:t>springCloudVersion</a:t>
            </a:r>
            <a:r>
              <a:rPr lang="en" sz="1400" dirty="0">
                <a:latin typeface="Monaco" pitchFamily="2" charset="0"/>
              </a:rPr>
              <a:t> =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"3.0.3"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 err="1">
                <a:latin typeface="Monaco" pitchFamily="2" charset="0"/>
              </a:rPr>
              <a:t>kotlinVersion</a:t>
            </a:r>
            <a:r>
              <a:rPr lang="en" sz="1400" dirty="0">
                <a:latin typeface="Monaco" pitchFamily="2" charset="0"/>
              </a:rPr>
              <a:t> =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"1.5.10"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}</a:t>
            </a:r>
            <a:br>
              <a:rPr lang="en" sz="1400" b="1" dirty="0">
                <a:latin typeface="Monaco" pitchFamily="2" charset="0"/>
              </a:rPr>
            </a:br>
            <a:br>
              <a:rPr lang="en" sz="1400" b="1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dependencies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...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dirty="0" err="1">
                <a:latin typeface="Monaco" pitchFamily="2" charset="0"/>
              </a:rPr>
              <a:t>testImplementation</a:t>
            </a:r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org.springframework.boot:spring-boot-starter-test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 err="1">
                <a:latin typeface="Monaco" pitchFamily="2" charset="0"/>
              </a:rPr>
              <a:t>testImplementation</a:t>
            </a:r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org.springframework.cloud:spring-cloud-contract-spec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 err="1">
                <a:latin typeface="Monaco" pitchFamily="2" charset="0"/>
              </a:rPr>
              <a:t>testImplementation</a:t>
            </a:r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org.springframework.cloud:spring-cloud-contract-spec-kotlin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 err="1">
                <a:latin typeface="Monaco" pitchFamily="2" charset="0"/>
              </a:rPr>
              <a:t>testImplementation</a:t>
            </a:r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org.jetbrains.kotlin:kotlin-scripting-compiler-embeddable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</a:t>
            </a:r>
            <a:r>
              <a:rPr lang="en" sz="1400" dirty="0">
                <a:latin typeface="Monaco" pitchFamily="2" charset="0"/>
              </a:rPr>
              <a:t>$</a:t>
            </a:r>
            <a:r>
              <a:rPr lang="en" sz="1400" dirty="0" err="1">
                <a:latin typeface="Monaco" pitchFamily="2" charset="0"/>
              </a:rPr>
              <a:t>kotlinVersion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}</a:t>
            </a:r>
            <a:endParaRPr lang="en" sz="1400" dirty="0">
              <a:latin typeface="Monaco" pitchFamily="2" charset="0"/>
              <a:cs typeface="Modak" pitchFamily="2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3FCFE4-6089-2249-9836-2114D850E9EC}"/>
              </a:ext>
            </a:extLst>
          </p:cNvPr>
          <p:cNvCxnSpPr/>
          <p:nvPr/>
        </p:nvCxnSpPr>
        <p:spPr>
          <a:xfrm>
            <a:off x="1081247" y="6010382"/>
            <a:ext cx="98299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Ссылка на объекты запроса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7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EB6E-C793-3B41-B126-30AF23BDF7A1}"/>
              </a:ext>
            </a:extLst>
          </p:cNvPr>
          <p:cNvSpPr txBox="1"/>
          <p:nvPr/>
        </p:nvSpPr>
        <p:spPr>
          <a:xfrm>
            <a:off x="348272" y="1325188"/>
            <a:ext cx="114954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500" dirty="0">
                <a:latin typeface="Monaco" pitchFamily="2" charset="0"/>
              </a:rPr>
              <a:t>contract </a:t>
            </a:r>
            <a:r>
              <a:rPr lang="en" sz="1500" b="1" dirty="0">
                <a:latin typeface="Monaco" pitchFamily="2" charset="0"/>
              </a:rPr>
              <a:t>{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   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description </a:t>
            </a:r>
            <a:r>
              <a:rPr lang="en" sz="1500" dirty="0">
                <a:latin typeface="Monaco" pitchFamily="2" charset="0"/>
              </a:rPr>
              <a:t>= 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"Take items (create </a:t>
            </a:r>
            <a:r>
              <a:rPr lang="en" sz="1500" dirty="0" err="1">
                <a:solidFill>
                  <a:srgbClr val="067D17"/>
                </a:solidFill>
                <a:latin typeface="Monaco" pitchFamily="2" charset="0"/>
              </a:rPr>
              <a:t>OrderItem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 and decrement available items count)"</a:t>
            </a:r>
            <a:br>
              <a:rPr lang="en" sz="15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500" dirty="0">
                <a:latin typeface="Monaco" pitchFamily="2" charset="0"/>
              </a:rPr>
              <a:t>request </a:t>
            </a:r>
            <a:r>
              <a:rPr lang="en" sz="1500" b="1" dirty="0">
                <a:latin typeface="Monaco" pitchFamily="2" charset="0"/>
              </a:rPr>
              <a:t>{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        </a:t>
            </a:r>
            <a:r>
              <a:rPr lang="en" sz="1500" dirty="0" err="1">
                <a:solidFill>
                  <a:srgbClr val="871094"/>
                </a:solidFill>
                <a:latin typeface="Monaco" pitchFamily="2" charset="0"/>
              </a:rPr>
              <a:t>url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 </a:t>
            </a:r>
            <a:r>
              <a:rPr lang="en" sz="1500" dirty="0">
                <a:latin typeface="Monaco" pitchFamily="2" charset="0"/>
              </a:rPr>
              <a:t>= </a:t>
            </a:r>
            <a:r>
              <a:rPr lang="en" sz="1500" dirty="0" err="1">
                <a:latin typeface="Monaco" pitchFamily="2" charset="0"/>
              </a:rPr>
              <a:t>url</a:t>
            </a:r>
            <a:r>
              <a:rPr lang="en" sz="1500" dirty="0">
                <a:latin typeface="Monaco" pitchFamily="2" charset="0"/>
              </a:rPr>
              <a:t>(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5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/v1/items/</a:t>
            </a:r>
            <a:r>
              <a:rPr lang="en" sz="1500" dirty="0">
                <a:solidFill>
                  <a:srgbClr val="0037A6"/>
                </a:solidFill>
                <a:latin typeface="Monaco" pitchFamily="2" charset="0"/>
              </a:rPr>
              <a:t>$</a:t>
            </a:r>
            <a:r>
              <a:rPr lang="en" sz="1500" dirty="0" err="1">
                <a:solidFill>
                  <a:srgbClr val="871094"/>
                </a:solidFill>
                <a:latin typeface="Monaco" pitchFamily="2" charset="0"/>
              </a:rPr>
              <a:t>orderUid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500" dirty="0">
                <a:latin typeface="Monaco" pitchFamily="2" charset="0"/>
              </a:rPr>
              <a:t>)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method </a:t>
            </a:r>
            <a:r>
              <a:rPr lang="en" sz="1500" dirty="0">
                <a:latin typeface="Monaco" pitchFamily="2" charset="0"/>
              </a:rPr>
              <a:t>=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POST</a:t>
            </a:r>
            <a:br>
              <a:rPr lang="en" sz="15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        </a:t>
            </a:r>
            <a:r>
              <a:rPr lang="en" sz="1500" dirty="0">
                <a:latin typeface="Monaco" pitchFamily="2" charset="0"/>
              </a:rPr>
              <a:t>headers </a:t>
            </a:r>
            <a:r>
              <a:rPr lang="en" sz="1500" b="1" dirty="0">
                <a:latin typeface="Monaco" pitchFamily="2" charset="0"/>
              </a:rPr>
              <a:t>{ </a:t>
            </a:r>
            <a:r>
              <a:rPr lang="en" sz="1500" dirty="0">
                <a:latin typeface="Monaco" pitchFamily="2" charset="0"/>
              </a:rPr>
              <a:t>header(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CONTENT_TYPE</a:t>
            </a:r>
            <a:r>
              <a:rPr lang="en" sz="1500" dirty="0">
                <a:latin typeface="Monaco" pitchFamily="2" charset="0"/>
              </a:rPr>
              <a:t>,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APPLICATION_JSON</a:t>
            </a:r>
            <a:r>
              <a:rPr lang="en" sz="1500" dirty="0">
                <a:latin typeface="Monaco" pitchFamily="2" charset="0"/>
              </a:rPr>
              <a:t>) </a:t>
            </a:r>
            <a:r>
              <a:rPr lang="en" sz="1500" b="1" dirty="0">
                <a:latin typeface="Monaco" pitchFamily="2" charset="0"/>
              </a:rPr>
              <a:t>}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       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body </a:t>
            </a:r>
            <a:r>
              <a:rPr lang="en" sz="1500" dirty="0">
                <a:latin typeface="Monaco" pitchFamily="2" charset="0"/>
              </a:rPr>
              <a:t>= body(</a:t>
            </a:r>
            <a:r>
              <a:rPr lang="en" sz="15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500" dirty="0">
                <a:latin typeface="Monaco" pitchFamily="2" charset="0"/>
              </a:rPr>
              <a:t>(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5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5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500" i="1" dirty="0" err="1">
                <a:solidFill>
                  <a:srgbClr val="00627A"/>
                </a:solidFill>
                <a:latin typeface="Monaco" pitchFamily="2" charset="0"/>
              </a:rPr>
              <a:t>listOf</a:t>
            </a:r>
            <a:r>
              <a:rPr lang="en" sz="1500" dirty="0">
                <a:latin typeface="Monaco" pitchFamily="2" charset="0"/>
              </a:rPr>
              <a:t>(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legoTechnic42082ItemUid</a:t>
            </a:r>
            <a:r>
              <a:rPr lang="en" sz="1500" dirty="0">
                <a:latin typeface="Monaco" pitchFamily="2" charset="0"/>
              </a:rPr>
              <a:t>,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legoTechnic42115ItemUid</a:t>
            </a:r>
            <a:r>
              <a:rPr lang="en" sz="1500" dirty="0">
                <a:latin typeface="Monaco" pitchFamily="2" charset="0"/>
              </a:rPr>
              <a:t>)))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</a:t>
            </a:r>
            <a:r>
              <a:rPr lang="en" sz="1500" b="1" dirty="0">
                <a:latin typeface="Monaco" pitchFamily="2" charset="0"/>
              </a:rPr>
              <a:t>}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    </a:t>
            </a:r>
            <a:r>
              <a:rPr lang="en" sz="1500" dirty="0">
                <a:latin typeface="Monaco" pitchFamily="2" charset="0"/>
              </a:rPr>
              <a:t>response </a:t>
            </a:r>
            <a:r>
              <a:rPr lang="en" sz="1500" b="1" dirty="0">
                <a:latin typeface="Monaco" pitchFamily="2" charset="0"/>
              </a:rPr>
              <a:t>{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       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status </a:t>
            </a:r>
            <a:r>
              <a:rPr lang="en" sz="1500" dirty="0">
                <a:latin typeface="Monaco" pitchFamily="2" charset="0"/>
              </a:rPr>
              <a:t>=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CREATED</a:t>
            </a:r>
            <a:br>
              <a:rPr lang="en" sz="15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        </a:t>
            </a:r>
            <a:r>
              <a:rPr lang="en" sz="1500" dirty="0">
                <a:latin typeface="Monaco" pitchFamily="2" charset="0"/>
              </a:rPr>
              <a:t>headers </a:t>
            </a:r>
            <a:r>
              <a:rPr lang="en" sz="1500" b="1" dirty="0">
                <a:latin typeface="Monaco" pitchFamily="2" charset="0"/>
              </a:rPr>
              <a:t>{ </a:t>
            </a:r>
            <a:r>
              <a:rPr lang="en" sz="1500" dirty="0">
                <a:latin typeface="Monaco" pitchFamily="2" charset="0"/>
              </a:rPr>
              <a:t>header(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CONTENT_TYPE</a:t>
            </a:r>
            <a:r>
              <a:rPr lang="en" sz="1500" dirty="0">
                <a:latin typeface="Monaco" pitchFamily="2" charset="0"/>
              </a:rPr>
              <a:t>,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APPLICATION_JSON</a:t>
            </a:r>
            <a:r>
              <a:rPr lang="en" sz="1500" dirty="0">
                <a:latin typeface="Monaco" pitchFamily="2" charset="0"/>
              </a:rPr>
              <a:t>) </a:t>
            </a:r>
            <a:r>
              <a:rPr lang="en" sz="1500" b="1" dirty="0">
                <a:latin typeface="Monaco" pitchFamily="2" charset="0"/>
              </a:rPr>
              <a:t>}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        </a:t>
            </a:r>
            <a:r>
              <a:rPr lang="en" sz="1500" dirty="0">
                <a:solidFill>
                  <a:srgbClr val="871094"/>
                </a:solidFill>
                <a:latin typeface="Monaco" pitchFamily="2" charset="0"/>
              </a:rPr>
              <a:t>body </a:t>
            </a:r>
            <a:r>
              <a:rPr lang="en" sz="1500" dirty="0">
                <a:latin typeface="Monaco" pitchFamily="2" charset="0"/>
              </a:rPr>
              <a:t>= body(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    </a:t>
            </a:r>
            <a:r>
              <a:rPr lang="en" sz="15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500" dirty="0">
                <a:latin typeface="Monaco" pitchFamily="2" charset="0"/>
              </a:rPr>
              <a:t>(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        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500" dirty="0" err="1">
                <a:solidFill>
                  <a:srgbClr val="067D17"/>
                </a:solidFill>
                <a:latin typeface="Monaco" pitchFamily="2" charset="0"/>
              </a:rPr>
              <a:t>orderUid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5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500" dirty="0" err="1">
                <a:latin typeface="Monaco" pitchFamily="2" charset="0"/>
              </a:rPr>
              <a:t>fromRequest</a:t>
            </a:r>
            <a:r>
              <a:rPr lang="en" sz="1500" dirty="0">
                <a:latin typeface="Monaco" pitchFamily="2" charset="0"/>
              </a:rPr>
              <a:t>().path(</a:t>
            </a:r>
            <a:r>
              <a:rPr lang="en" sz="1500" dirty="0">
                <a:solidFill>
                  <a:srgbClr val="1750EB"/>
                </a:solidFill>
                <a:latin typeface="Monaco" pitchFamily="2" charset="0"/>
              </a:rPr>
              <a:t>3</a:t>
            </a:r>
            <a:r>
              <a:rPr lang="en" sz="1500" dirty="0">
                <a:latin typeface="Monaco" pitchFamily="2" charset="0"/>
              </a:rPr>
              <a:t>),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        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"state" </a:t>
            </a:r>
            <a:r>
              <a:rPr lang="en" sz="15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"CREATED"</a:t>
            </a:r>
            <a:r>
              <a:rPr lang="en" sz="1500" dirty="0">
                <a:latin typeface="Monaco" pitchFamily="2" charset="0"/>
              </a:rPr>
              <a:t>,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        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"items" </a:t>
            </a:r>
            <a:r>
              <a:rPr lang="en" sz="15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500" dirty="0" err="1">
                <a:latin typeface="Monaco" pitchFamily="2" charset="0"/>
              </a:rPr>
              <a:t>fromRequest</a:t>
            </a:r>
            <a:r>
              <a:rPr lang="en" sz="1500" dirty="0">
                <a:latin typeface="Monaco" pitchFamily="2" charset="0"/>
              </a:rPr>
              <a:t>().body(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"$.</a:t>
            </a:r>
            <a:r>
              <a:rPr lang="en" sz="15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5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500" dirty="0">
                <a:latin typeface="Monaco" pitchFamily="2" charset="0"/>
              </a:rPr>
              <a:t>)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    )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    )</a:t>
            </a:r>
            <a:br>
              <a:rPr lang="en" sz="1500" dirty="0">
                <a:latin typeface="Monaco" pitchFamily="2" charset="0"/>
              </a:rPr>
            </a:br>
            <a:r>
              <a:rPr lang="en" sz="1500" dirty="0">
                <a:latin typeface="Monaco" pitchFamily="2" charset="0"/>
              </a:rPr>
              <a:t>    </a:t>
            </a:r>
            <a:r>
              <a:rPr lang="en" sz="1500" b="1" dirty="0">
                <a:latin typeface="Monaco" pitchFamily="2" charset="0"/>
              </a:rPr>
              <a:t>}</a:t>
            </a:r>
            <a:br>
              <a:rPr lang="en" sz="1500" b="1" dirty="0">
                <a:latin typeface="Monaco" pitchFamily="2" charset="0"/>
              </a:rPr>
            </a:br>
            <a:r>
              <a:rPr lang="en" sz="1500" b="1" dirty="0">
                <a:latin typeface="Monaco" pitchFamily="2" charset="0"/>
              </a:rPr>
              <a:t>}</a:t>
            </a:r>
            <a:endParaRPr lang="ru-RU" sz="15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Ссылка на объекты запроса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8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EB6E-C793-3B41-B126-30AF23BDF7A1}"/>
              </a:ext>
            </a:extLst>
          </p:cNvPr>
          <p:cNvSpPr txBox="1"/>
          <p:nvPr/>
        </p:nvSpPr>
        <p:spPr>
          <a:xfrm>
            <a:off x="389845" y="1095212"/>
            <a:ext cx="116765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latin typeface="Monaco" pitchFamily="2" charset="0"/>
              </a:rPr>
              <a:t> </a:t>
            </a: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@Test</a:t>
            </a:r>
            <a:br>
              <a:rPr lang="en" sz="1400" dirty="0">
                <a:solidFill>
                  <a:srgbClr val="9E880D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9E880D"/>
                </a:solidFill>
                <a:latin typeface="Monaco" pitchFamily="2" charset="0"/>
              </a:rPr>
              <a:t>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public void </a:t>
            </a:r>
            <a:r>
              <a:rPr lang="en" sz="1400" dirty="0" err="1">
                <a:solidFill>
                  <a:srgbClr val="00627A"/>
                </a:solidFill>
                <a:latin typeface="Monaco" pitchFamily="2" charset="0"/>
              </a:rPr>
              <a:t>validate_takeItemsSuccess</a:t>
            </a:r>
            <a:r>
              <a:rPr lang="en" sz="1400" dirty="0">
                <a:latin typeface="Monaco" pitchFamily="2" charset="0"/>
              </a:rPr>
              <a:t>() 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given: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MockMvcRequestSpecification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request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i="1" dirty="0">
                <a:latin typeface="Monaco" pitchFamily="2" charset="0"/>
              </a:rPr>
              <a:t>given</a:t>
            </a:r>
            <a:r>
              <a:rPr lang="en" sz="1400" dirty="0">
                <a:latin typeface="Monaco" pitchFamily="2" charset="0"/>
              </a:rPr>
              <a:t>()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.header(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"Content-Type"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"application/json"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.body(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"{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:[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667c15c8-09eb-4a53-8d4c-69ce70ba2ba9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," </a:t>
            </a:r>
            <a:r>
              <a:rPr lang="en" sz="1400" dirty="0">
                <a:latin typeface="Monaco" pitchFamily="2" charset="0"/>
              </a:rPr>
              <a:t>+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    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61b6fff3-6192-4488-8622-3bd6402ee49f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\"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]}"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when: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ResponseOptions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response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i="1" dirty="0">
                <a:latin typeface="Monaco" pitchFamily="2" charset="0"/>
              </a:rPr>
              <a:t>given</a:t>
            </a:r>
            <a:r>
              <a:rPr lang="en" sz="1400" dirty="0">
                <a:latin typeface="Monaco" pitchFamily="2" charset="0"/>
              </a:rPr>
              <a:t>().spec(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request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.post(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/v1/items/ad0edcf4-c403-4dc7-8b06-ff168d80070f/take"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then: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</a:t>
            </a:r>
            <a:r>
              <a:rPr lang="en" sz="1400" dirty="0" err="1">
                <a:latin typeface="Monaco" pitchFamily="2" charset="0"/>
              </a:rPr>
              <a:t>.statusCode</a:t>
            </a:r>
            <a:r>
              <a:rPr lang="en" sz="1400" dirty="0">
                <a:latin typeface="Monaco" pitchFamily="2" charset="0"/>
              </a:rPr>
              <a:t>()).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201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</a:t>
            </a:r>
            <a:r>
              <a:rPr lang="en" sz="1400" dirty="0" err="1">
                <a:latin typeface="Monaco" pitchFamily="2" charset="0"/>
              </a:rPr>
              <a:t>.header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"Content-Type"</a:t>
            </a:r>
            <a:r>
              <a:rPr lang="en" sz="1400" dirty="0">
                <a:latin typeface="Monaco" pitchFamily="2" charset="0"/>
              </a:rPr>
              <a:t>)).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"application/json"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// and:</a:t>
            </a:r>
            <a:br>
              <a:rPr lang="en" sz="1400" i="1" dirty="0">
                <a:solidFill>
                  <a:srgbClr val="8C8C8C"/>
                </a:solidFill>
                <a:latin typeface="Monaco" pitchFamily="2" charset="0"/>
              </a:rPr>
            </a:br>
            <a:r>
              <a:rPr lang="en" sz="1400" i="1" dirty="0">
                <a:solidFill>
                  <a:srgbClr val="8C8C8C"/>
                </a:solidFill>
                <a:latin typeface="Monaco" pitchFamily="2" charset="0"/>
              </a:rPr>
              <a:t>    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DocumentContext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JsonPath</a:t>
            </a:r>
            <a:r>
              <a:rPr lang="en" sz="1400" dirty="0" err="1">
                <a:latin typeface="Monaco" pitchFamily="2" charset="0"/>
              </a:rPr>
              <a:t>.</a:t>
            </a:r>
            <a:r>
              <a:rPr lang="en" sz="1400" i="1" dirty="0" err="1">
                <a:latin typeface="Monaco" pitchFamily="2" charset="0"/>
              </a:rPr>
              <a:t>parse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response</a:t>
            </a:r>
            <a:r>
              <a:rPr lang="en" sz="1400" dirty="0" err="1">
                <a:latin typeface="Monaco" pitchFamily="2" charset="0"/>
              </a:rPr>
              <a:t>.getBody</a:t>
            </a:r>
            <a:r>
              <a:rPr lang="en" sz="1400" dirty="0">
                <a:latin typeface="Monaco" pitchFamily="2" charset="0"/>
              </a:rPr>
              <a:t>().</a:t>
            </a:r>
            <a:r>
              <a:rPr lang="en" sz="1400" dirty="0" err="1">
                <a:latin typeface="Monaco" pitchFamily="2" charset="0"/>
              </a:rPr>
              <a:t>asString</a:t>
            </a:r>
            <a:r>
              <a:rPr lang="en" sz="1400" dirty="0">
                <a:latin typeface="Monaco" pitchFamily="2" charset="0"/>
              </a:rPr>
              <a:t>());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).field(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orderUid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"ad0edcf4-c403-4dc7-8b06-ff168d80070f"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).field(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"['state']"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"CREATED"</a:t>
            </a:r>
            <a:r>
              <a:rPr lang="en" sz="1400" dirty="0">
                <a:latin typeface="Monaco" pitchFamily="2" charset="0"/>
              </a:rPr>
              <a:t>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</a:t>
            </a:r>
            <a:r>
              <a:rPr lang="en" sz="1400" i="1" dirty="0" err="1">
                <a:latin typeface="Monaco" pitchFamily="2" charset="0"/>
              </a:rPr>
              <a:t>assertThatJson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parsedJson</a:t>
            </a:r>
            <a:r>
              <a:rPr lang="en" sz="1400" dirty="0">
                <a:latin typeface="Monaco" pitchFamily="2" charset="0"/>
              </a:rPr>
              <a:t>).field(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"['items']"</a:t>
            </a:r>
            <a:r>
              <a:rPr lang="en" sz="1400" dirty="0">
                <a:latin typeface="Monaco" pitchFamily="2" charset="0"/>
              </a:rPr>
              <a:t>).</a:t>
            </a:r>
            <a:r>
              <a:rPr lang="en" sz="1400" dirty="0" err="1">
                <a:latin typeface="Monaco" pitchFamily="2" charset="0"/>
              </a:rPr>
              <a:t>isEqualTo</a:t>
            </a:r>
            <a:r>
              <a:rPr lang="en" sz="1400" dirty="0">
                <a:latin typeface="Monaco" pitchFamily="2" charset="0"/>
              </a:rPr>
              <a:t>({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dirty="0">
                <a:latin typeface="Monaco" pitchFamily="2" charset="0"/>
              </a:rPr>
              <a:t>: [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"667c15c8-09eb-4a53-8d4c-69ce70ba2ba9"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"61b6fff3-6192-4488-8622-3bd6402ee49f" </a:t>
            </a:r>
            <a:r>
              <a:rPr lang="en" sz="1400" dirty="0">
                <a:latin typeface="Monaco" pitchFamily="2" charset="0"/>
              </a:rPr>
              <a:t>]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});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}</a:t>
            </a:r>
            <a:endParaRPr lang="ru-RU" sz="1400" dirty="0">
              <a:latin typeface="Monaco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0EC9B5-5C42-944D-89A6-8798D44FF68B}"/>
              </a:ext>
            </a:extLst>
          </p:cNvPr>
          <p:cNvSpPr/>
          <p:nvPr/>
        </p:nvSpPr>
        <p:spPr>
          <a:xfrm>
            <a:off x="879566" y="5389987"/>
            <a:ext cx="11102838" cy="701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38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8D13956-E487-8145-99BE-0308E10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9" y="445132"/>
            <a:ext cx="11354328" cy="65696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 Black" panose="020B0604020202020204" pitchFamily="34" charset="0"/>
              </a:rPr>
              <a:t>Ошибка компиляции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96856-C865-6F45-9827-C515D4E8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ts val="1325"/>
              </a:lnSpc>
            </a:pPr>
            <a:fld id="{B6F15528-21DE-4FAA-801E-634DDDAF4B2B}" type="slidenum">
              <a:rPr lang="ru-RU" smtClean="0"/>
              <a:pPr>
                <a:lnSpc>
                  <a:spcPts val="1325"/>
                </a:lnSpc>
              </a:pPr>
              <a:t>9</a:t>
            </a:fld>
            <a:endParaRPr lang="ru-RU" sz="1000" dirty="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1AE69FF9-CCD1-8A44-9993-AC63DAE9A06D}"/>
              </a:ext>
            </a:extLst>
          </p:cNvPr>
          <p:cNvSpPr txBox="1"/>
          <p:nvPr/>
        </p:nvSpPr>
        <p:spPr>
          <a:xfrm>
            <a:off x="1081247" y="1325188"/>
            <a:ext cx="10293791" cy="275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marR="256540">
              <a:lnSpc>
                <a:spcPct val="117000"/>
              </a:lnSpc>
              <a:spcAft>
                <a:spcPts val="700"/>
              </a:spcAft>
              <a:buClr>
                <a:schemeClr val="tx2"/>
              </a:buClr>
            </a:pPr>
            <a:r>
              <a:rPr lang="ru-RU" sz="1600" dirty="0">
                <a:cs typeface="Arial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EB6E-C793-3B41-B126-30AF23BDF7A1}"/>
              </a:ext>
            </a:extLst>
          </p:cNvPr>
          <p:cNvSpPr txBox="1"/>
          <p:nvPr/>
        </p:nvSpPr>
        <p:spPr>
          <a:xfrm>
            <a:off x="78307" y="1303432"/>
            <a:ext cx="1189139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latin typeface="Monaco" pitchFamily="2" charset="0"/>
              </a:rPr>
              <a:t>contract </a:t>
            </a:r>
            <a:r>
              <a:rPr lang="en" sz="1400" b="1" dirty="0">
                <a:latin typeface="Monaco" pitchFamily="2" charset="0"/>
              </a:rPr>
              <a:t>{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description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"Take items (create 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OrderItem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and decrement available items count)"</a:t>
            </a:r>
            <a:br>
              <a:rPr lang="en" sz="1400" dirty="0">
                <a:solidFill>
                  <a:srgbClr val="067D17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    </a:t>
            </a:r>
            <a:r>
              <a:rPr lang="en" sz="1400" dirty="0">
                <a:latin typeface="Monaco" pitchFamily="2" charset="0"/>
              </a:rPr>
              <a:t>request </a:t>
            </a:r>
            <a:r>
              <a:rPr lang="en" sz="1400" b="1" dirty="0">
                <a:latin typeface="Monaco" pitchFamily="2" charset="0"/>
              </a:rPr>
              <a:t>{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   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url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 err="1">
                <a:latin typeface="Monaco" pitchFamily="2" charset="0"/>
              </a:rPr>
              <a:t>url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"/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api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/v1/items/</a:t>
            </a:r>
            <a:r>
              <a:rPr lang="en" sz="1400" dirty="0">
                <a:solidFill>
                  <a:srgbClr val="0037A6"/>
                </a:solidFill>
                <a:latin typeface="Monaco" pitchFamily="2" charset="0"/>
              </a:rPr>
              <a:t>$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orderUid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/take"</a:t>
            </a:r>
            <a:r>
              <a:rPr lang="en" sz="1400" dirty="0">
                <a:latin typeface="Monaco" pitchFamily="2" charset="0"/>
              </a:rPr>
              <a:t>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method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POST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      </a:t>
            </a:r>
            <a:r>
              <a:rPr lang="en" sz="1400" dirty="0">
                <a:latin typeface="Monaco" pitchFamily="2" charset="0"/>
              </a:rPr>
              <a:t>headers </a:t>
            </a:r>
            <a:r>
              <a:rPr lang="en" sz="1400" b="1" dirty="0">
                <a:latin typeface="Monaco" pitchFamily="2" charset="0"/>
              </a:rPr>
              <a:t>{ </a:t>
            </a:r>
            <a:r>
              <a:rPr lang="en" sz="1400" dirty="0">
                <a:latin typeface="Monaco" pitchFamily="2" charset="0"/>
              </a:rPr>
              <a:t>header(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CONTENT_TYPE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APPLICATION_JSON</a:t>
            </a:r>
            <a:r>
              <a:rPr lang="en" sz="1400" dirty="0">
                <a:latin typeface="Monaco" pitchFamily="2" charset="0"/>
              </a:rPr>
              <a:t>) </a:t>
            </a:r>
            <a:r>
              <a:rPr lang="en" sz="1400" b="1" dirty="0">
                <a:latin typeface="Monaco" pitchFamily="2" charset="0"/>
              </a:rPr>
              <a:t>}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body </a:t>
            </a:r>
            <a:r>
              <a:rPr lang="en" sz="1400" dirty="0">
                <a:latin typeface="Monaco" pitchFamily="2" charset="0"/>
              </a:rPr>
              <a:t>= body(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listOf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uuid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uuid</a:t>
            </a:r>
            <a:r>
              <a:rPr lang="en" sz="1400" dirty="0">
                <a:latin typeface="Monaco" pitchFamily="2" charset="0"/>
              </a:rPr>
              <a:t>)))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b="1" dirty="0">
                <a:latin typeface="Monaco" pitchFamily="2" charset="0"/>
              </a:rPr>
              <a:t>}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</a:t>
            </a:r>
            <a:r>
              <a:rPr lang="en" sz="1400" dirty="0">
                <a:latin typeface="Monaco" pitchFamily="2" charset="0"/>
              </a:rPr>
              <a:t>response </a:t>
            </a:r>
            <a:r>
              <a:rPr lang="en" sz="1400" b="1" dirty="0">
                <a:latin typeface="Monaco" pitchFamily="2" charset="0"/>
              </a:rPr>
              <a:t>{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status </a:t>
            </a:r>
            <a:r>
              <a:rPr lang="en" sz="1400" dirty="0">
                <a:latin typeface="Monaco" pitchFamily="2" charset="0"/>
              </a:rPr>
              <a:t>=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CREATED</a:t>
            </a:r>
            <a:br>
              <a:rPr lang="en" sz="1400" dirty="0">
                <a:solidFill>
                  <a:srgbClr val="871094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        </a:t>
            </a:r>
            <a:r>
              <a:rPr lang="en" sz="1400" dirty="0">
                <a:latin typeface="Monaco" pitchFamily="2" charset="0"/>
              </a:rPr>
              <a:t>headers </a:t>
            </a:r>
            <a:r>
              <a:rPr lang="en" sz="1400" b="1" dirty="0">
                <a:latin typeface="Monaco" pitchFamily="2" charset="0"/>
              </a:rPr>
              <a:t>{ </a:t>
            </a:r>
            <a:r>
              <a:rPr lang="en" sz="1400" dirty="0">
                <a:latin typeface="Monaco" pitchFamily="2" charset="0"/>
              </a:rPr>
              <a:t>header(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CONTENT_TYPE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APPLICATION_JSON</a:t>
            </a:r>
            <a:r>
              <a:rPr lang="en" sz="1400" dirty="0">
                <a:latin typeface="Monaco" pitchFamily="2" charset="0"/>
              </a:rPr>
              <a:t>) </a:t>
            </a:r>
            <a:r>
              <a:rPr lang="en" sz="1400" b="1" dirty="0">
                <a:latin typeface="Monaco" pitchFamily="2" charset="0"/>
              </a:rPr>
              <a:t>}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       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body </a:t>
            </a:r>
            <a:r>
              <a:rPr lang="en" sz="1400" dirty="0">
                <a:latin typeface="Monaco" pitchFamily="2" charset="0"/>
              </a:rPr>
              <a:t>= body(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400" dirty="0">
                <a:latin typeface="Monaco" pitchFamily="2" charset="0"/>
              </a:rPr>
              <a:t>(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orderUid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 err="1">
                <a:latin typeface="Monaco" pitchFamily="2" charset="0"/>
              </a:rPr>
              <a:t>fromRequest</a:t>
            </a:r>
            <a:r>
              <a:rPr lang="en" sz="1400" dirty="0">
                <a:latin typeface="Monaco" pitchFamily="2" charset="0"/>
              </a:rPr>
              <a:t>().path(</a:t>
            </a:r>
            <a:r>
              <a:rPr lang="en" sz="1400" dirty="0">
                <a:solidFill>
                  <a:srgbClr val="1750EB"/>
                </a:solidFill>
                <a:latin typeface="Monaco" pitchFamily="2" charset="0"/>
              </a:rPr>
              <a:t>3</a:t>
            </a:r>
            <a:r>
              <a:rPr lang="en" sz="1400" dirty="0">
                <a:latin typeface="Monaco" pitchFamily="2" charset="0"/>
              </a:rPr>
              <a:t>),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"state"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"CREATED"</a:t>
            </a:r>
            <a:r>
              <a:rPr lang="en" sz="1400" dirty="0">
                <a:latin typeface="Monaco" pitchFamily="2" charset="0"/>
              </a:rPr>
              <a:t>,</a:t>
            </a:r>
          </a:p>
          <a:p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	        "items"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listOf</a:t>
            </a:r>
            <a:r>
              <a:rPr lang="en" sz="1400" dirty="0">
                <a:latin typeface="Monaco" pitchFamily="2" charset="0"/>
              </a:rPr>
              <a:t>(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    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"name"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legoTechnic42082Name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 err="1">
                <a:latin typeface="Monaco" pitchFamily="2" charset="0"/>
              </a:rPr>
              <a:t>fromRequest</a:t>
            </a:r>
            <a:r>
              <a:rPr lang="en" sz="1400" dirty="0">
                <a:latin typeface="Monaco" pitchFamily="2" charset="0"/>
              </a:rPr>
              <a:t>().body(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"$.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[0]"</a:t>
            </a:r>
            <a:r>
              <a:rPr lang="en" sz="1400" dirty="0">
                <a:latin typeface="Monaco" pitchFamily="2" charset="0"/>
              </a:rPr>
              <a:t>)),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        </a:t>
            </a:r>
            <a:r>
              <a:rPr lang="en" sz="1400" i="1" dirty="0" err="1">
                <a:solidFill>
                  <a:srgbClr val="00627A"/>
                </a:solidFill>
                <a:latin typeface="Monaco" pitchFamily="2" charset="0"/>
              </a:rPr>
              <a:t>mapOf</a:t>
            </a:r>
            <a:r>
              <a:rPr lang="en" sz="1400" dirty="0">
                <a:latin typeface="Monaco" pitchFamily="2" charset="0"/>
              </a:rPr>
              <a:t>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"name"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>
                <a:solidFill>
                  <a:srgbClr val="871094"/>
                </a:solidFill>
                <a:latin typeface="Monaco" pitchFamily="2" charset="0"/>
              </a:rPr>
              <a:t>legoTechnic42115Name</a:t>
            </a:r>
            <a:r>
              <a:rPr lang="en" sz="1400" dirty="0">
                <a:latin typeface="Monaco" pitchFamily="2" charset="0"/>
              </a:rPr>
              <a:t>, 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 </a:t>
            </a:r>
            <a:r>
              <a:rPr lang="en" sz="1400" i="1" dirty="0">
                <a:solidFill>
                  <a:srgbClr val="00627A"/>
                </a:solidFill>
                <a:latin typeface="Monaco" pitchFamily="2" charset="0"/>
              </a:rPr>
              <a:t>to </a:t>
            </a:r>
            <a:r>
              <a:rPr lang="en" sz="1400" dirty="0" err="1">
                <a:latin typeface="Monaco" pitchFamily="2" charset="0"/>
              </a:rPr>
              <a:t>fromRequest</a:t>
            </a:r>
            <a:r>
              <a:rPr lang="en" sz="1400" dirty="0">
                <a:latin typeface="Monaco" pitchFamily="2" charset="0"/>
              </a:rPr>
              <a:t>().body(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"$.</a:t>
            </a:r>
            <a:r>
              <a:rPr lang="en" sz="1400" dirty="0" err="1">
                <a:solidFill>
                  <a:srgbClr val="067D17"/>
                </a:solidFill>
                <a:latin typeface="Monaco" pitchFamily="2" charset="0"/>
              </a:rPr>
              <a:t>itemsUid</a:t>
            </a:r>
            <a:r>
              <a:rPr lang="en" sz="1400" dirty="0">
                <a:solidFill>
                  <a:srgbClr val="067D17"/>
                </a:solidFill>
                <a:latin typeface="Monaco" pitchFamily="2" charset="0"/>
              </a:rPr>
              <a:t>[1]"</a:t>
            </a:r>
            <a:r>
              <a:rPr lang="en" sz="1400" dirty="0">
                <a:latin typeface="Monaco" pitchFamily="2" charset="0"/>
              </a:rPr>
              <a:t>))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	        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    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    )</a:t>
            </a:r>
            <a:br>
              <a:rPr lang="en" sz="1400" dirty="0">
                <a:latin typeface="Monaco" pitchFamily="2" charset="0"/>
              </a:rPr>
            </a:br>
            <a:r>
              <a:rPr lang="en" sz="1400" dirty="0">
                <a:latin typeface="Monaco" pitchFamily="2" charset="0"/>
              </a:rPr>
              <a:t>    </a:t>
            </a:r>
            <a:r>
              <a:rPr lang="en" sz="1400" b="1" dirty="0">
                <a:latin typeface="Monaco" pitchFamily="2" charset="0"/>
              </a:rPr>
              <a:t>}</a:t>
            </a:r>
            <a:br>
              <a:rPr lang="en" sz="1400" b="1" dirty="0">
                <a:latin typeface="Monaco" pitchFamily="2" charset="0"/>
              </a:rPr>
            </a:br>
            <a:r>
              <a:rPr lang="en" sz="1400" b="1" dirty="0">
                <a:latin typeface="Monaco" pitchFamily="2" charset="0"/>
              </a:rPr>
              <a:t>}</a:t>
            </a:r>
            <a:endParaRPr lang="ru-RU" sz="1400" dirty="0">
              <a:latin typeface="Monaco" pitchFamily="2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F9922A4C-7C92-F149-AB88-B131E0C0D9E8}"/>
              </a:ext>
            </a:extLst>
          </p:cNvPr>
          <p:cNvCxnSpPr>
            <a:cxnSpLocks/>
          </p:cNvCxnSpPr>
          <p:nvPr/>
        </p:nvCxnSpPr>
        <p:spPr>
          <a:xfrm flipH="1" flipV="1">
            <a:off x="6156961" y="2882538"/>
            <a:ext cx="679268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5877A3-DEF6-0B47-8B6C-1E232934E867}"/>
              </a:ext>
            </a:extLst>
          </p:cNvPr>
          <p:cNvSpPr txBox="1"/>
          <p:nvPr/>
        </p:nvSpPr>
        <p:spPr>
          <a:xfrm>
            <a:off x="6887950" y="2953968"/>
            <a:ext cx="39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solidFill>
                  <a:srgbClr val="0033B3"/>
                </a:solidFill>
                <a:latin typeface="Monaco" pitchFamily="2" charset="0"/>
              </a:rPr>
              <a:t>val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 </a:t>
            </a:r>
            <a:r>
              <a:rPr lang="en" sz="1400" dirty="0" err="1">
                <a:solidFill>
                  <a:srgbClr val="871094"/>
                </a:solidFill>
                <a:latin typeface="Monaco" pitchFamily="2" charset="0"/>
              </a:rPr>
              <a:t>uuid</a:t>
            </a:r>
            <a:r>
              <a:rPr lang="en" sz="1400" dirty="0">
                <a:latin typeface="Monaco" pitchFamily="2" charset="0"/>
              </a:rPr>
              <a:t>: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RegexProperty</a:t>
            </a:r>
            <a:br>
              <a:rPr lang="en" sz="1400" dirty="0">
                <a:solidFill>
                  <a:srgbClr val="000000"/>
                </a:solidFill>
                <a:latin typeface="Monaco" pitchFamily="2" charset="0"/>
              </a:rPr>
            </a:br>
            <a:r>
              <a:rPr lang="en" sz="1400" dirty="0">
                <a:solidFill>
                  <a:srgbClr val="000000"/>
                </a:solidFill>
                <a:latin typeface="Monaco" pitchFamily="2" charset="0"/>
              </a:rPr>
              <a:t>    </a:t>
            </a:r>
            <a:r>
              <a:rPr lang="en" sz="1400" dirty="0">
                <a:solidFill>
                  <a:srgbClr val="0033B3"/>
                </a:solidFill>
                <a:latin typeface="Monaco" pitchFamily="2" charset="0"/>
              </a:rPr>
              <a:t>get</a:t>
            </a:r>
            <a:r>
              <a:rPr lang="en" sz="1400" dirty="0">
                <a:latin typeface="Monaco" pitchFamily="2" charset="0"/>
              </a:rPr>
              <a:t>() = </a:t>
            </a:r>
            <a:r>
              <a:rPr lang="en" sz="1400" dirty="0" err="1">
                <a:solidFill>
                  <a:srgbClr val="000000"/>
                </a:solidFill>
                <a:latin typeface="Monaco" pitchFamily="2" charset="0"/>
              </a:rPr>
              <a:t>RegexPatterns</a:t>
            </a:r>
            <a:r>
              <a:rPr lang="en" sz="1400" dirty="0" err="1">
                <a:latin typeface="Monaco" pitchFamily="2" charset="0"/>
              </a:rPr>
              <a:t>.uuid</a:t>
            </a:r>
            <a:r>
              <a:rPr lang="en" sz="1400" dirty="0">
                <a:latin typeface="Monaco" pitchFamily="2" charset="0"/>
              </a:rPr>
              <a:t>()</a:t>
            </a:r>
            <a:endParaRPr lang="ru-RU" sz="14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0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3">
      <a:dk1>
        <a:srgbClr val="2D3031"/>
      </a:dk1>
      <a:lt1>
        <a:srgbClr val="FFFFFF"/>
      </a:lt1>
      <a:dk2>
        <a:srgbClr val="015BEC"/>
      </a:dk2>
      <a:lt2>
        <a:srgbClr val="EEEEF1"/>
      </a:lt2>
      <a:accent1>
        <a:srgbClr val="015BEC"/>
      </a:accent1>
      <a:accent2>
        <a:srgbClr val="FF6903"/>
      </a:accent2>
      <a:accent3>
        <a:srgbClr val="9703FE"/>
      </a:accent3>
      <a:accent4>
        <a:srgbClr val="00D1F2"/>
      </a:accent4>
      <a:accent5>
        <a:srgbClr val="FFC100"/>
      </a:accent5>
      <a:accent6>
        <a:srgbClr val="DAEDFE"/>
      </a:accent6>
      <a:hlink>
        <a:srgbClr val="015BEC"/>
      </a:hlink>
      <a:folHlink>
        <a:srgbClr val="9703F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3726</Words>
  <Application>Microsoft Macintosh PowerPoint</Application>
  <PresentationFormat>Широкоэкранный</PresentationFormat>
  <Paragraphs>201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Courier New</vt:lpstr>
      <vt:lpstr>Arial Black</vt:lpstr>
      <vt:lpstr>Calibri</vt:lpstr>
      <vt:lpstr>Arial</vt:lpstr>
      <vt:lpstr>Monaco</vt:lpstr>
      <vt:lpstr>Office Theme</vt:lpstr>
      <vt:lpstr>Презентация PowerPoint</vt:lpstr>
      <vt:lpstr>План доклада</vt:lpstr>
      <vt:lpstr>Падает сборка контрактных тестов</vt:lpstr>
      <vt:lpstr>Падает сборка контрактных тестов</vt:lpstr>
      <vt:lpstr>Проблемы с версией Kotlin</vt:lpstr>
      <vt:lpstr>Проблемы с версией Kotlin</vt:lpstr>
      <vt:lpstr>Ссылка на объекты запроса</vt:lpstr>
      <vt:lpstr>Ссылка на объекты запроса</vt:lpstr>
      <vt:lpstr>Ошибка компиляции тестов</vt:lpstr>
      <vt:lpstr>Ошибка компиляции тестов</vt:lpstr>
      <vt:lpstr>Ошибка компиляции тестов</vt:lpstr>
      <vt:lpstr>Слишком большой ответ от Producer’а</vt:lpstr>
      <vt:lpstr>Слишком большой ответ от Producer’а</vt:lpstr>
      <vt:lpstr>Слишком большой ответ от Producer’а</vt:lpstr>
      <vt:lpstr>Динамические значения</vt:lpstr>
      <vt:lpstr>Динамические значения</vt:lpstr>
      <vt:lpstr>Динамические значения</vt:lpstr>
      <vt:lpstr>Ссылки на поля из запроса</vt:lpstr>
      <vt:lpstr>Regex в URL</vt:lpstr>
      <vt:lpstr>Regex в URL</vt:lpstr>
      <vt:lpstr>Запуск тестов на реальном порту</vt:lpstr>
      <vt:lpstr>Private Nexus</vt:lpstr>
      <vt:lpstr>Расширение Contract DSL</vt:lpstr>
      <vt:lpstr>Благодарности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123</cp:revision>
  <dcterms:created xsi:type="dcterms:W3CDTF">2021-01-19T13:29:20Z</dcterms:created>
  <dcterms:modified xsi:type="dcterms:W3CDTF">2021-09-25T12:59:55Z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2021-01-19T00:00:00Z</vt:filetime>
  </property>
  <property fmtid="{D5CDD505-2E9C-101B-9397-08002B2CF9AE}" pid="3" name="Creator">
    <vt:lpwstr>Adobe InDesign 16.0 (Macintosh)</vt:lpwstr>
  </property>
  <property fmtid="{D5CDD505-2E9C-101B-9397-08002B2CF9AE}" pid="4" name="LastSaved">
    <vt:filetime>2021-01-19T00:00:00Z</vt:filetime>
  </property>
</Properties>
</file>