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70"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720" y="-2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deepak\Desktop\Puvi%20Performance%20Analysis%20N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perspective val="30"/>
    </c:view3D>
    <c:sideWall>
      <c:spPr>
        <a:noFill/>
        <a:ln>
          <a:noFill/>
        </a:ln>
        <a:effectLst/>
      </c:spPr>
    </c:sideWall>
    <c:backWall>
      <c:spPr>
        <a:noFill/>
        <a:ln>
          <a:noFill/>
        </a:ln>
        <a:effectLst/>
      </c:spPr>
    </c:backWall>
    <c:plotArea>
      <c:layout/>
      <c:bar3DChart>
        <c:barDir val="col"/>
        <c:grouping val="percentStacked"/>
        <c:ser>
          <c:idx val="0"/>
          <c:order val="0"/>
          <c:tx>
            <c:v>1</c:v>
          </c:tx>
          <c:spPr>
            <a:solidFill>
              <a:schemeClr val="accent1"/>
            </a:solidFill>
            <a:ln>
              <a:noFill/>
            </a:ln>
            <a:effectLst/>
          </c:spPr>
          <c:cat>
            <c:strLit>
              <c:ptCount val="5"/>
              <c:pt idx="0">
                <c:v>Average</c:v>
              </c:pt>
              <c:pt idx="1">
                <c:v>Bad</c:v>
              </c:pt>
              <c:pt idx="2">
                <c:v>Good</c:v>
              </c:pt>
              <c:pt idx="3">
                <c:v>Very Bad</c:v>
              </c:pt>
              <c:pt idx="4">
                <c:v>Very Good</c:v>
              </c:pt>
            </c:strLit>
          </c:cat>
          <c:val>
            <c:numLit>
              <c:formatCode>General</c:formatCode>
              <c:ptCount val="5"/>
              <c:pt idx="0">
                <c:v>0</c:v>
              </c:pt>
              <c:pt idx="1">
                <c:v>0</c:v>
              </c:pt>
              <c:pt idx="2">
                <c:v>0</c:v>
              </c:pt>
              <c:pt idx="3">
                <c:v>271</c:v>
              </c:pt>
              <c:pt idx="4">
                <c:v>0</c:v>
              </c:pt>
            </c:numLit>
          </c:val>
        </c:ser>
        <c:ser>
          <c:idx val="1"/>
          <c:order val="1"/>
          <c:tx>
            <c:v>2</c:v>
          </c:tx>
          <c:spPr>
            <a:solidFill>
              <a:schemeClr val="accent2"/>
            </a:solidFill>
            <a:ln>
              <a:noFill/>
            </a:ln>
            <a:effectLst/>
          </c:spPr>
          <c:cat>
            <c:strLit>
              <c:ptCount val="5"/>
              <c:pt idx="0">
                <c:v>Average</c:v>
              </c:pt>
              <c:pt idx="1">
                <c:v>Bad</c:v>
              </c:pt>
              <c:pt idx="2">
                <c:v>Good</c:v>
              </c:pt>
              <c:pt idx="3">
                <c:v>Very Bad</c:v>
              </c:pt>
              <c:pt idx="4">
                <c:v>Very Good</c:v>
              </c:pt>
            </c:strLit>
          </c:cat>
          <c:val>
            <c:numLit>
              <c:formatCode>General</c:formatCode>
              <c:ptCount val="5"/>
              <c:pt idx="0">
                <c:v>0</c:v>
              </c:pt>
              <c:pt idx="1">
                <c:v>1020</c:v>
              </c:pt>
              <c:pt idx="2">
                <c:v>0</c:v>
              </c:pt>
              <c:pt idx="3">
                <c:v>0</c:v>
              </c:pt>
              <c:pt idx="4">
                <c:v>0</c:v>
              </c:pt>
            </c:numLit>
          </c:val>
        </c:ser>
        <c:ser>
          <c:idx val="2"/>
          <c:order val="2"/>
          <c:tx>
            <c:v>3</c:v>
          </c:tx>
          <c:spPr>
            <a:solidFill>
              <a:schemeClr val="accent3"/>
            </a:solidFill>
            <a:ln>
              <a:noFill/>
            </a:ln>
            <a:effectLst/>
          </c:spPr>
          <c:cat>
            <c:strLit>
              <c:ptCount val="5"/>
              <c:pt idx="0">
                <c:v>Average</c:v>
              </c:pt>
              <c:pt idx="1">
                <c:v>Bad</c:v>
              </c:pt>
              <c:pt idx="2">
                <c:v>Good</c:v>
              </c:pt>
              <c:pt idx="3">
                <c:v>Very Bad</c:v>
              </c:pt>
              <c:pt idx="4">
                <c:v>Very Good</c:v>
              </c:pt>
            </c:strLit>
          </c:cat>
          <c:val>
            <c:numLit>
              <c:formatCode>General</c:formatCode>
              <c:ptCount val="5"/>
              <c:pt idx="0">
                <c:v>4590</c:v>
              </c:pt>
              <c:pt idx="1">
                <c:v>0</c:v>
              </c:pt>
              <c:pt idx="2">
                <c:v>0</c:v>
              </c:pt>
              <c:pt idx="3">
                <c:v>0</c:v>
              </c:pt>
              <c:pt idx="4">
                <c:v>0</c:v>
              </c:pt>
            </c:numLit>
          </c:val>
        </c:ser>
        <c:ser>
          <c:idx val="3"/>
          <c:order val="3"/>
          <c:tx>
            <c:v>4</c:v>
          </c:tx>
          <c:spPr>
            <a:solidFill>
              <a:schemeClr val="accent4"/>
            </a:solidFill>
            <a:ln>
              <a:noFill/>
            </a:ln>
            <a:effectLst/>
          </c:spPr>
          <c:cat>
            <c:strLit>
              <c:ptCount val="5"/>
              <c:pt idx="0">
                <c:v>Average</c:v>
              </c:pt>
              <c:pt idx="1">
                <c:v>Bad</c:v>
              </c:pt>
              <c:pt idx="2">
                <c:v>Good</c:v>
              </c:pt>
              <c:pt idx="3">
                <c:v>Very Bad</c:v>
              </c:pt>
              <c:pt idx="4">
                <c:v>Very Good</c:v>
              </c:pt>
            </c:strLit>
          </c:cat>
          <c:val>
            <c:numLit>
              <c:formatCode>General</c:formatCode>
              <c:ptCount val="5"/>
              <c:pt idx="0">
                <c:v>0</c:v>
              </c:pt>
              <c:pt idx="1">
                <c:v>0</c:v>
              </c:pt>
              <c:pt idx="2">
                <c:v>1676</c:v>
              </c:pt>
              <c:pt idx="3">
                <c:v>0</c:v>
              </c:pt>
              <c:pt idx="4">
                <c:v>0</c:v>
              </c:pt>
            </c:numLit>
          </c:val>
        </c:ser>
        <c:ser>
          <c:idx val="4"/>
          <c:order val="4"/>
          <c:tx>
            <c:v>5</c:v>
          </c:tx>
          <c:spPr>
            <a:solidFill>
              <a:schemeClr val="accent5"/>
            </a:solidFill>
            <a:ln>
              <a:noFill/>
            </a:ln>
            <a:effectLst/>
          </c:spPr>
          <c:cat>
            <c:strLit>
              <c:ptCount val="5"/>
              <c:pt idx="0">
                <c:v>Average</c:v>
              </c:pt>
              <c:pt idx="1">
                <c:v>Bad</c:v>
              </c:pt>
              <c:pt idx="2">
                <c:v>Good</c:v>
              </c:pt>
              <c:pt idx="3">
                <c:v>Very Bad</c:v>
              </c:pt>
              <c:pt idx="4">
                <c:v>Very Good</c:v>
              </c:pt>
            </c:strLit>
          </c:cat>
          <c:val>
            <c:numLit>
              <c:formatCode>General</c:formatCode>
              <c:ptCount val="5"/>
              <c:pt idx="0">
                <c:v>0</c:v>
              </c:pt>
              <c:pt idx="1">
                <c:v>0</c:v>
              </c:pt>
              <c:pt idx="2">
                <c:v>0</c:v>
              </c:pt>
              <c:pt idx="3">
                <c:v>0</c:v>
              </c:pt>
              <c:pt idx="4">
                <c:v>1350</c:v>
              </c:pt>
            </c:numLit>
          </c:val>
        </c:ser>
        <c:shape val="pyramid"/>
        <c:axId val="65925888"/>
        <c:axId val="65927424"/>
        <c:axId val="0"/>
      </c:bar3DChart>
      <c:catAx>
        <c:axId val="65925888"/>
        <c:scaling>
          <c:orientation val="minMax"/>
        </c:scaling>
        <c:axPos val="b"/>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5927424"/>
        <c:crosses val="autoZero"/>
        <c:auto val="1"/>
        <c:lblAlgn val="ctr"/>
        <c:lblOffset val="100"/>
      </c:catAx>
      <c:valAx>
        <c:axId val="65927424"/>
        <c:scaling>
          <c:orientation val="minMax"/>
        </c:scaling>
        <c:axPos val="l"/>
        <c:majorGridlines>
          <c:spPr>
            <a:ln w="9525" cap="flat" cmpd="sng" algn="ctr">
              <a:solidFill>
                <a:schemeClr val="lt1">
                  <a:lumMod val="90200"/>
                </a:schemeClr>
              </a:solidFill>
              <a:round/>
            </a:ln>
            <a:effectLst/>
          </c:spPr>
        </c:majorGridlines>
        <c:numFmt formatCode="0%" sourceLinked="1"/>
        <c:maj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5925888"/>
        <c:crosses val="autoZero"/>
        <c:crossBetween val="between"/>
      </c:valAx>
    </c:plotArea>
    <c:legend>
      <c:legendPos val="r"/>
      <c:layout/>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08-10-2024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openclipart.org/detail/171431/grou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295524" y="3290233"/>
            <a:ext cx="9667876" cy="1938992"/>
          </a:xfrm>
          <a:prstGeom prst="rect">
            <a:avLst/>
          </a:prstGeom>
          <a:noFill/>
        </p:spPr>
        <p:txBody>
          <a:bodyPr wrap="square" rtlCol="0">
            <a:spAutoFit/>
          </a:bodyPr>
          <a:lstStyle/>
          <a:p>
            <a:r>
              <a:rPr lang="en-US" sz="2400" dirty="0"/>
              <a:t>STUDENT NAME</a:t>
            </a:r>
            <a:r>
              <a:rPr lang="en-US" sz="2400" dirty="0" smtClean="0"/>
              <a:t>: M. LOKESH </a:t>
            </a:r>
            <a:endParaRPr lang="en-US" sz="2400" dirty="0"/>
          </a:p>
          <a:p>
            <a:r>
              <a:rPr lang="en-US" sz="2400" dirty="0"/>
              <a:t>REGISTER NO: </a:t>
            </a:r>
            <a:r>
              <a:rPr lang="en-US" sz="2400" dirty="0" smtClean="0"/>
              <a:t>312203781/17A692096D0165183EF43BBF00812650</a:t>
            </a:r>
            <a:endParaRPr lang="en-US" sz="2400" dirty="0"/>
          </a:p>
          <a:p>
            <a:r>
              <a:rPr lang="en-US" sz="2400" dirty="0"/>
              <a:t>DEPARTMENT: DEPARTMENT </a:t>
            </a:r>
            <a:r>
              <a:rPr lang="en-US" sz="2400" dirty="0" smtClean="0"/>
              <a:t>OF COMMERCE</a:t>
            </a:r>
            <a:endParaRPr lang="en-US" sz="2400" dirty="0"/>
          </a:p>
          <a:p>
            <a:r>
              <a:rPr lang="en-US" sz="2400" dirty="0"/>
              <a:t>COLLEGE: HINDUSTAN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a:extLst>
              <a:ext uri="{FF2B5EF4-FFF2-40B4-BE49-F238E27FC236}">
                <a16:creationId xmlns:a16="http://schemas.microsoft.com/office/drawing/2014/main" xmlns="" id="{B421367D-9AA8-56F8-2486-B2252A63B51C}"/>
              </a:ext>
            </a:extLst>
          </p:cNvPr>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p>
          <a:p>
            <a:r>
              <a:rPr lang="en-IN" dirty="0">
                <a:latin typeface="Times New Roman" panose="02020603050405020304" pitchFamily="18" charset="0"/>
                <a:cs typeface="Times New Roman" panose="02020603050405020304" pitchFamily="18" charset="0"/>
              </a:rPr>
              <a:t>    The employee dataset is collected from the Edunet dashboard.</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p>
          <a:p>
            <a:r>
              <a:rPr lang="en-IN" dirty="0">
                <a:latin typeface="Times New Roman" panose="02020603050405020304" pitchFamily="18" charset="0"/>
                <a:cs typeface="Times New Roman" panose="02020603050405020304" pitchFamily="18" charset="0"/>
              </a:rPr>
              <a:t>     Then, the features for the project is selected from the dataset.</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p>
          <a:p>
            <a:r>
              <a:rPr lang="en-IN" dirty="0">
                <a:latin typeface="Times New Roman" panose="02020603050405020304" pitchFamily="18" charset="0"/>
                <a:cs typeface="Times New Roman" panose="02020603050405020304" pitchFamily="18" charset="0"/>
              </a:rPr>
              <a:t>      Then, the rating is converted into text by using formula.</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p>
          <a:p>
            <a:r>
              <a:rPr lang="en-IN" dirty="0">
                <a:latin typeface="Times New Roman" panose="02020603050405020304" pitchFamily="18" charset="0"/>
                <a:cs typeface="Times New Roman" panose="02020603050405020304" pitchFamily="18" charset="0"/>
              </a:rPr>
              <a:t>      Then, created a pivot table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p>
          <a:p>
            <a:r>
              <a:rPr lang="en-IN" dirty="0">
                <a:latin typeface="Times New Roman" panose="02020603050405020304" pitchFamily="18" charset="0"/>
                <a:cs typeface="Times New Roman" panose="02020603050405020304" pitchFamily="18" charset="0"/>
              </a:rPr>
              <a:t>      The chart is created by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a16="http://schemas.microsoft.com/office/drawing/2014/main" xmlns="" id="{DB9AB617-26AB-599D-11A5-A969DD1B6565}"/>
              </a:ext>
            </a:extLst>
          </p:cNvPr>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p>
        </p:txBody>
      </p:sp>
      <p:graphicFrame>
        <p:nvGraphicFramePr>
          <p:cNvPr id="12" name="Chart 11"/>
          <p:cNvGraphicFramePr/>
          <p:nvPr/>
        </p:nvGraphicFramePr>
        <p:xfrm>
          <a:off x="533400" y="1981200"/>
          <a:ext cx="8382000" cy="3200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A5544D6E-6389-0139-83BB-305892D18371}"/>
              </a:ext>
            </a:extLst>
          </p:cNvPr>
          <p:cNvSpPr txBox="1"/>
          <p:nvPr/>
        </p:nvSpPr>
        <p:spPr>
          <a:xfrm>
            <a:off x="1371600" y="1371600"/>
            <a:ext cx="8458200" cy="6555641"/>
          </a:xfrm>
          <a:prstGeom prst="rect">
            <a:avLst/>
          </a:prstGeom>
          <a:noFill/>
        </p:spPr>
        <p:txBody>
          <a:bodyPr wrap="square">
            <a:spAutoFit/>
          </a:bodyPr>
          <a:lstStyle/>
          <a:p>
            <a:pPr marL="285750" indent="-285750">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T</a:t>
            </a:r>
            <a:r>
              <a:rPr lang="en-IN" sz="2800" dirty="0" smtClean="0">
                <a:latin typeface="Times New Roman" panose="02020603050405020304" pitchFamily="18" charset="0"/>
                <a:cs typeface="Times New Roman" panose="02020603050405020304" pitchFamily="18" charset="0"/>
              </a:rPr>
              <a:t>he conclusion of female employee analysis is that the temporary type employees are performing more than the other employees.</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smtClean="0">
                <a:latin typeface="Times New Roman" panose="02020603050405020304" pitchFamily="18" charset="0"/>
                <a:cs typeface="Times New Roman" panose="02020603050405020304" pitchFamily="18" charset="0"/>
              </a:rPr>
              <a:t>The </a:t>
            </a:r>
            <a:r>
              <a:rPr lang="en-IN" sz="2800" dirty="0">
                <a:latin typeface="Times New Roman" panose="02020603050405020304" pitchFamily="18" charset="0"/>
                <a:cs typeface="Times New Roman" panose="02020603050405020304" pitchFamily="18" charset="0"/>
              </a:rPr>
              <a:t>number of employees in the part time job is between 19 and 38</a:t>
            </a:r>
            <a:r>
              <a:rPr lang="en-IN" sz="28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Temporary female employees are outperforming other groups, suggesting a potential 'fresh perspective' or 'innovation' effect. </a:t>
            </a:r>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smtClean="0">
                <a:latin typeface="Times New Roman" panose="02020603050405020304" pitchFamily="18" charset="0"/>
                <a:cs typeface="Times New Roman" panose="02020603050405020304" pitchFamily="18" charset="0"/>
              </a:rPr>
              <a:t>Therefore</a:t>
            </a:r>
            <a:r>
              <a:rPr lang="en-IN" sz="2800" dirty="0">
                <a:latin typeface="Times New Roman" panose="02020603050405020304" pitchFamily="18" charset="0"/>
                <a:cs typeface="Times New Roman" panose="02020603050405020304" pitchFamily="18" charset="0"/>
              </a:rPr>
              <a:t>, the company may prefer temporary job persons more than others to get a good outcome</a:t>
            </a:r>
            <a:r>
              <a:rPr lang="en-IN" sz="28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r>
              <a:rPr lang="en-IN"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Employee data analysis highlights key contributors to productivity and areas for improving retention</a:t>
            </a:r>
            <a:endParaRPr lang="en-IN" sz="2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IN" sz="28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IN" sz="2800" dirty="0" smtClean="0">
              <a:latin typeface="Times New Roman" panose="02020603050405020304" pitchFamily="18" charset="0"/>
              <a:cs typeface="Times New Roman" panose="02020603050405020304" pitchFamily="18" charset="0"/>
            </a:endParaRPr>
          </a:p>
          <a:p>
            <a:pPr marL="285750" indent="-285750"/>
            <a:r>
              <a:rPr lang="en-IN" sz="2800" dirty="0" smtClean="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xmlns="" id="{3809302A-7FDF-2F52-BBA1-23EA9A3E1C4B}"/>
              </a:ext>
            </a:extLst>
          </p:cNvPr>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14400" y="1613167"/>
            <a:ext cx="7924800" cy="5201424"/>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xmlns="" id="{56E3FC6F-94E9-BC29-3995-071851D135C3}"/>
              </a:ext>
            </a:extLst>
          </p:cNvPr>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02C1AF43-4B20-BAD4-0E70-5437F580C92B}"/>
              </a:ext>
            </a:extLst>
          </p:cNvPr>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xmlns="" id="{3D8D3F0B-CEE3-3125-CF66-BD3FAD8CED10}"/>
              </a:ext>
            </a:extLst>
          </p:cNvPr>
          <p:cNvPicPr>
            <a:picLocks noChangeAspect="1"/>
          </p:cNvPicPr>
          <p:nvPr/>
        </p:nvPicPr>
        <p:blipFill>
          <a:blip r:embed="rId3" cstate="print">
            <a:extLst>
              <a:ext uri="{28A0092B-C50C-407E-A947-70E740481C1C}">
                <a14:useLocalDpi xmlns:a14="http://schemas.microsoft.com/office/drawing/2010/main" xmlns="" val="0"/>
              </a:ext>
              <a:ext uri="{837473B0-CC2E-450A-ABE3-18F120FF3D39}">
                <a1611:picAttrSrcUrl xmlns:a1611="http://schemas.microsoft.com/office/drawing/2016/11/main" xmlns="" r:id="rId4"/>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xmlns="" id="{38B43738-C095-DB02-4BE9-EB5B8230E615}"/>
              </a:ext>
            </a:extLst>
          </p:cNvPr>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69927EC2-A293-6D0A-174B-C1FC09B12665}"/>
              </a:ext>
            </a:extLst>
          </p:cNvPr>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xmlns="" id="{45B36815-994B-C6D0-FB10-1B9CAD7AD9BB}"/>
              </a:ext>
            </a:extLst>
          </p:cNvPr>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p>
        </p:txBody>
      </p:sp>
      <p:sp>
        <p:nvSpPr>
          <p:cNvPr id="6" name="TextBox 5">
            <a:extLst>
              <a:ext uri="{FF2B5EF4-FFF2-40B4-BE49-F238E27FC236}">
                <a16:creationId xmlns:a16="http://schemas.microsoft.com/office/drawing/2014/main" xmlns="" id="{95CFA447-6E21-2569-A69F-62943D9EA140}"/>
              </a:ext>
            </a:extLst>
          </p:cNvPr>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p>
          <a:p>
            <a:endParaRPr lang="en-IN"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0225BA8D-BFF8-80A5-B187-8661E109958E}"/>
              </a:ext>
            </a:extLst>
          </p:cNvPr>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p>
        </p:txBody>
      </p:sp>
      <p:pic>
        <p:nvPicPr>
          <p:cNvPr id="16" name="Graphic 15">
            <a:extLst>
              <a:ext uri="{FF2B5EF4-FFF2-40B4-BE49-F238E27FC236}">
                <a16:creationId xmlns:a16="http://schemas.microsoft.com/office/drawing/2014/main" xmlns="" id="{6B0EA301-70B9-815B-881E-77791078BF1B}"/>
              </a:ext>
            </a:extLst>
          </p:cNvPr>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extLst>
      <p:ext uri="{BB962C8B-B14F-4D97-AF65-F5344CB8AC3E}">
        <p14:creationId xmlns:p14="http://schemas.microsoft.com/office/powerpoint/2010/main" xmlns="" val="2378378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400</TotalTime>
  <Words>683</Words>
  <Application>Microsoft Office PowerPoint</Application>
  <PresentationFormat>Custom</PresentationFormat>
  <Paragraphs>105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abitha</cp:lastModifiedBy>
  <cp:revision>23</cp:revision>
  <dcterms:created xsi:type="dcterms:W3CDTF">2024-03-29T15:07:22Z</dcterms:created>
  <dcterms:modified xsi:type="dcterms:W3CDTF">2024-10-08T06:18:00Z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