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E2F7FB-37EC-45CC-A9ED-36B292E0866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30A5E4-1FCC-4D03-8982-B9E7DC15E00D}">
      <dgm:prSet phldrT="[Text]"/>
      <dgm:spPr/>
      <dgm:t>
        <a:bodyPr/>
        <a:lstStyle/>
        <a:p>
          <a:r>
            <a:rPr lang="en-US" dirty="0"/>
            <a:t>Imbalanced data</a:t>
          </a:r>
          <a:endParaRPr lang="ru-RU" dirty="0"/>
        </a:p>
      </dgm:t>
    </dgm:pt>
    <dgm:pt modelId="{F4BD2826-B282-48EA-A007-63C842601131}" type="parTrans" cxnId="{966B37C1-D713-4ABA-87D1-75E2F6D7EAE9}">
      <dgm:prSet/>
      <dgm:spPr/>
      <dgm:t>
        <a:bodyPr/>
        <a:lstStyle/>
        <a:p>
          <a:endParaRPr lang="ru-RU"/>
        </a:p>
      </dgm:t>
    </dgm:pt>
    <dgm:pt modelId="{E32FC4B6-B01F-4396-B463-BF7B6710E2D7}" type="sibTrans" cxnId="{966B37C1-D713-4ABA-87D1-75E2F6D7EAE9}">
      <dgm:prSet/>
      <dgm:spPr/>
      <dgm:t>
        <a:bodyPr/>
        <a:lstStyle/>
        <a:p>
          <a:endParaRPr lang="ru-RU"/>
        </a:p>
      </dgm:t>
    </dgm:pt>
    <dgm:pt modelId="{3A13F4B8-DD9D-4F4A-96CD-7E51F7484DEF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AUC</a:t>
          </a:r>
          <a:endParaRPr lang="ru-RU" dirty="0"/>
        </a:p>
      </dgm:t>
    </dgm:pt>
    <dgm:pt modelId="{6146C0E2-BB18-4DBC-B5BD-B48692B90E1D}" type="parTrans" cxnId="{7E64E514-ABF4-4CBE-A11B-DA10CE042773}">
      <dgm:prSet/>
      <dgm:spPr/>
      <dgm:t>
        <a:bodyPr/>
        <a:lstStyle/>
        <a:p>
          <a:endParaRPr lang="ru-RU"/>
        </a:p>
      </dgm:t>
    </dgm:pt>
    <dgm:pt modelId="{81F28DB0-A3E7-4449-9C78-A0E6F1E9CFE3}" type="sibTrans" cxnId="{7E64E514-ABF4-4CBE-A11B-DA10CE042773}">
      <dgm:prSet/>
      <dgm:spPr/>
      <dgm:t>
        <a:bodyPr/>
        <a:lstStyle/>
        <a:p>
          <a:endParaRPr lang="ru-RU"/>
        </a:p>
      </dgm:t>
    </dgm:pt>
    <dgm:pt modelId="{76F523E9-DACA-4E34-B756-3CFBAE685B5D}" type="pres">
      <dgm:prSet presAssocID="{C8E2F7FB-37EC-45CC-A9ED-36B292E0866F}" presName="CompostProcess" presStyleCnt="0">
        <dgm:presLayoutVars>
          <dgm:dir/>
          <dgm:resizeHandles val="exact"/>
        </dgm:presLayoutVars>
      </dgm:prSet>
      <dgm:spPr/>
    </dgm:pt>
    <dgm:pt modelId="{B18A5862-313D-4D1F-901E-19074A6BB677}" type="pres">
      <dgm:prSet presAssocID="{C8E2F7FB-37EC-45CC-A9ED-36B292E0866F}" presName="arrow" presStyleLbl="bgShp" presStyleIdx="0" presStyleCnt="1"/>
      <dgm:spPr/>
    </dgm:pt>
    <dgm:pt modelId="{DF7CF381-8D7A-4D9D-88E1-402272ED8B73}" type="pres">
      <dgm:prSet presAssocID="{C8E2F7FB-37EC-45CC-A9ED-36B292E0866F}" presName="linearProcess" presStyleCnt="0"/>
      <dgm:spPr/>
    </dgm:pt>
    <dgm:pt modelId="{447FCECB-D0A8-450C-9A78-9EBEA0B82974}" type="pres">
      <dgm:prSet presAssocID="{3230A5E4-1FCC-4D03-8982-B9E7DC15E00D}" presName="textNode" presStyleLbl="node1" presStyleIdx="0" presStyleCnt="2">
        <dgm:presLayoutVars>
          <dgm:bulletEnabled val="1"/>
        </dgm:presLayoutVars>
      </dgm:prSet>
      <dgm:spPr/>
    </dgm:pt>
    <dgm:pt modelId="{B4374714-D09F-423F-B0E4-6AB559B1498E}" type="pres">
      <dgm:prSet presAssocID="{E32FC4B6-B01F-4396-B463-BF7B6710E2D7}" presName="sibTrans" presStyleCnt="0"/>
      <dgm:spPr/>
    </dgm:pt>
    <dgm:pt modelId="{62247DC5-6BE2-4EC1-8C22-76E546765821}" type="pres">
      <dgm:prSet presAssocID="{3A13F4B8-DD9D-4F4A-96CD-7E51F7484DEF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7E64E514-ABF4-4CBE-A11B-DA10CE042773}" srcId="{C8E2F7FB-37EC-45CC-A9ED-36B292E0866F}" destId="{3A13F4B8-DD9D-4F4A-96CD-7E51F7484DEF}" srcOrd="1" destOrd="0" parTransId="{6146C0E2-BB18-4DBC-B5BD-B48692B90E1D}" sibTransId="{81F28DB0-A3E7-4449-9C78-A0E6F1E9CFE3}"/>
    <dgm:cxn modelId="{16204F66-C8FF-4EAC-BA4D-F5D68E337E48}" type="presOf" srcId="{3A13F4B8-DD9D-4F4A-96CD-7E51F7484DEF}" destId="{62247DC5-6BE2-4EC1-8C22-76E546765821}" srcOrd="0" destOrd="0" presId="urn:microsoft.com/office/officeart/2005/8/layout/hProcess9"/>
    <dgm:cxn modelId="{3E6F3A77-FD40-470C-AD11-32514315A52A}" type="presOf" srcId="{3230A5E4-1FCC-4D03-8982-B9E7DC15E00D}" destId="{447FCECB-D0A8-450C-9A78-9EBEA0B82974}" srcOrd="0" destOrd="0" presId="urn:microsoft.com/office/officeart/2005/8/layout/hProcess9"/>
    <dgm:cxn modelId="{966B37C1-D713-4ABA-87D1-75E2F6D7EAE9}" srcId="{C8E2F7FB-37EC-45CC-A9ED-36B292E0866F}" destId="{3230A5E4-1FCC-4D03-8982-B9E7DC15E00D}" srcOrd="0" destOrd="0" parTransId="{F4BD2826-B282-48EA-A007-63C842601131}" sibTransId="{E32FC4B6-B01F-4396-B463-BF7B6710E2D7}"/>
    <dgm:cxn modelId="{BC4289DB-245D-4F62-A24B-723AF21FB8CD}" type="presOf" srcId="{C8E2F7FB-37EC-45CC-A9ED-36B292E0866F}" destId="{76F523E9-DACA-4E34-B756-3CFBAE685B5D}" srcOrd="0" destOrd="0" presId="urn:microsoft.com/office/officeart/2005/8/layout/hProcess9"/>
    <dgm:cxn modelId="{A226B427-1319-46BF-B8C4-E92D8954C463}" type="presParOf" srcId="{76F523E9-DACA-4E34-B756-3CFBAE685B5D}" destId="{B18A5862-313D-4D1F-901E-19074A6BB677}" srcOrd="0" destOrd="0" presId="urn:microsoft.com/office/officeart/2005/8/layout/hProcess9"/>
    <dgm:cxn modelId="{E170D97C-43B0-454D-92C7-DD40BC85707F}" type="presParOf" srcId="{76F523E9-DACA-4E34-B756-3CFBAE685B5D}" destId="{DF7CF381-8D7A-4D9D-88E1-402272ED8B73}" srcOrd="1" destOrd="0" presId="urn:microsoft.com/office/officeart/2005/8/layout/hProcess9"/>
    <dgm:cxn modelId="{E3619C22-B19D-4759-8A97-3F858BE50F96}" type="presParOf" srcId="{DF7CF381-8D7A-4D9D-88E1-402272ED8B73}" destId="{447FCECB-D0A8-450C-9A78-9EBEA0B82974}" srcOrd="0" destOrd="0" presId="urn:microsoft.com/office/officeart/2005/8/layout/hProcess9"/>
    <dgm:cxn modelId="{412B6250-CA73-45A9-A958-7A2582F15F77}" type="presParOf" srcId="{DF7CF381-8D7A-4D9D-88E1-402272ED8B73}" destId="{B4374714-D09F-423F-B0E4-6AB559B1498E}" srcOrd="1" destOrd="0" presId="urn:microsoft.com/office/officeart/2005/8/layout/hProcess9"/>
    <dgm:cxn modelId="{A5A30717-59EA-4A0A-A58E-1B7F2015E21E}" type="presParOf" srcId="{DF7CF381-8D7A-4D9D-88E1-402272ED8B73}" destId="{62247DC5-6BE2-4EC1-8C22-76E546765821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A5862-313D-4D1F-901E-19074A6BB677}">
      <dsp:nvSpPr>
        <dsp:cNvPr id="0" name=""/>
        <dsp:cNvSpPr/>
      </dsp:nvSpPr>
      <dsp:spPr>
        <a:xfrm>
          <a:off x="297568" y="0"/>
          <a:ext cx="3372446" cy="332981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FCECB-D0A8-450C-9A78-9EBEA0B82974}">
      <dsp:nvSpPr>
        <dsp:cNvPr id="0" name=""/>
        <dsp:cNvSpPr/>
      </dsp:nvSpPr>
      <dsp:spPr>
        <a:xfrm>
          <a:off x="48" y="998945"/>
          <a:ext cx="1935359" cy="133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Imbalanced data</a:t>
          </a:r>
          <a:endParaRPr lang="ru-RU" sz="2300" kern="1200" dirty="0"/>
        </a:p>
      </dsp:txBody>
      <dsp:txXfrm>
        <a:off x="65067" y="1063964"/>
        <a:ext cx="1805321" cy="1201889"/>
      </dsp:txXfrm>
    </dsp:sp>
    <dsp:sp modelId="{62247DC5-6BE2-4EC1-8C22-76E546765821}">
      <dsp:nvSpPr>
        <dsp:cNvPr id="0" name=""/>
        <dsp:cNvSpPr/>
      </dsp:nvSpPr>
      <dsp:spPr>
        <a:xfrm>
          <a:off x="2032175" y="998945"/>
          <a:ext cx="1935359" cy="1331927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AUC</a:t>
          </a:r>
          <a:endParaRPr lang="ru-RU" sz="2300" kern="1200" dirty="0"/>
        </a:p>
      </dsp:txBody>
      <dsp:txXfrm>
        <a:off x="2097194" y="1063964"/>
        <a:ext cx="1805321" cy="1201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6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5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1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7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EED3-BF04-4CF3-91E8-82A524B9C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267" y="2399771"/>
            <a:ext cx="9144000" cy="8683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BAD CUSTOMER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039EF-DC6F-4FC4-A4AC-43DBF9961199}"/>
              </a:ext>
            </a:extLst>
          </p:cNvPr>
          <p:cNvSpPr txBox="1"/>
          <p:nvPr/>
        </p:nvSpPr>
        <p:spPr>
          <a:xfrm>
            <a:off x="6669743" y="4309534"/>
            <a:ext cx="34564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5:</a:t>
            </a:r>
          </a:p>
          <a:p>
            <a:r>
              <a:rPr lang="en-US" dirty="0"/>
              <a:t>Roman </a:t>
            </a:r>
            <a:r>
              <a:rPr lang="en-US" dirty="0" err="1"/>
              <a:t>Burekhin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An Trinh</a:t>
            </a:r>
          </a:p>
          <a:p>
            <a:r>
              <a:rPr lang="en-US" dirty="0"/>
              <a:t>Shoaib </a:t>
            </a:r>
            <a:r>
              <a:rPr lang="en-US" dirty="0" err="1"/>
              <a:t>ahmed</a:t>
            </a:r>
            <a:r>
              <a:rPr lang="en-US" dirty="0"/>
              <a:t> khan</a:t>
            </a:r>
          </a:p>
          <a:p>
            <a:r>
              <a:rPr lang="en-US" dirty="0"/>
              <a:t>Joy Vahini Varatharaajah</a:t>
            </a:r>
          </a:p>
          <a:p>
            <a:r>
              <a:rPr lang="en-US" dirty="0" err="1"/>
              <a:t>Athira</a:t>
            </a:r>
            <a:r>
              <a:rPr lang="en-US" dirty="0"/>
              <a:t> Devan</a:t>
            </a:r>
          </a:p>
          <a:p>
            <a:r>
              <a:rPr lang="en-US" dirty="0" err="1"/>
              <a:t>Pratheep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err="1"/>
              <a:t>venkatrangam</a:t>
            </a:r>
            <a:endParaRPr lang="en-US" dirty="0"/>
          </a:p>
          <a:p>
            <a:r>
              <a:rPr lang="en-US" dirty="0"/>
              <a:t>Ahmad </a:t>
            </a:r>
            <a:r>
              <a:rPr lang="en-US" dirty="0" err="1"/>
              <a:t>AlHammad</a:t>
            </a:r>
            <a:endParaRPr lang="en-US" dirty="0"/>
          </a:p>
          <a:p>
            <a:r>
              <a:rPr lang="en-US" dirty="0"/>
              <a:t>Esther Yu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6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210C-DE7B-4906-84FF-95715D8E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76203"/>
            <a:ext cx="4834467" cy="474133"/>
          </a:xfrm>
        </p:spPr>
        <p:txBody>
          <a:bodyPr>
            <a:normAutofit fontScale="90000"/>
          </a:bodyPr>
          <a:lstStyle/>
          <a:p>
            <a:r>
              <a:rPr lang="en-US" dirty="0"/>
              <a:t>5. Tuning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DD1504-6D33-4607-8C9A-B3CB9E618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30513"/>
              </p:ext>
            </p:extLst>
          </p:nvPr>
        </p:nvGraphicFramePr>
        <p:xfrm>
          <a:off x="592666" y="721358"/>
          <a:ext cx="3811382" cy="2867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478">
                  <a:extLst>
                    <a:ext uri="{9D8B030D-6E8A-4147-A177-3AD203B41FA5}">
                      <a16:colId xmlns:a16="http://schemas.microsoft.com/office/drawing/2014/main" val="2627680806"/>
                    </a:ext>
                  </a:extLst>
                </a:gridCol>
                <a:gridCol w="991791">
                  <a:extLst>
                    <a:ext uri="{9D8B030D-6E8A-4147-A177-3AD203B41FA5}">
                      <a16:colId xmlns:a16="http://schemas.microsoft.com/office/drawing/2014/main" val="3890342650"/>
                    </a:ext>
                  </a:extLst>
                </a:gridCol>
                <a:gridCol w="1894113">
                  <a:extLst>
                    <a:ext uri="{9D8B030D-6E8A-4147-A177-3AD203B41FA5}">
                      <a16:colId xmlns:a16="http://schemas.microsoft.com/office/drawing/2014/main" val="2972172853"/>
                    </a:ext>
                  </a:extLst>
                </a:gridCol>
              </a:tblGrid>
              <a:tr h="571462">
                <a:tc>
                  <a:txBody>
                    <a:bodyPr/>
                    <a:lstStyle/>
                    <a:p>
                      <a:r>
                        <a:rPr lang="en-US" sz="1400" dirty="0"/>
                        <a:t>Models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AUC default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AUC tuned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93296"/>
                  </a:ext>
                </a:extLst>
              </a:tr>
              <a:tr h="571462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17857"/>
                  </a:ext>
                </a:extLst>
              </a:tr>
              <a:tr h="331085">
                <a:tc>
                  <a:txBody>
                    <a:bodyPr/>
                    <a:lstStyle/>
                    <a:p>
                      <a:r>
                        <a:rPr lang="en-US" sz="1400" dirty="0"/>
                        <a:t>Logit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5218"/>
                  </a:ext>
                </a:extLst>
              </a:tr>
              <a:tr h="331085"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03722"/>
                  </a:ext>
                </a:extLst>
              </a:tr>
              <a:tr h="571462">
                <a:tc>
                  <a:txBody>
                    <a:bodyPr/>
                    <a:lstStyle/>
                    <a:p>
                      <a:r>
                        <a:rPr lang="en-US" sz="1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25516"/>
                  </a:ext>
                </a:extLst>
              </a:tr>
              <a:tr h="331085">
                <a:tc>
                  <a:txBody>
                    <a:bodyPr/>
                    <a:lstStyle/>
                    <a:p>
                      <a:r>
                        <a:rPr lang="en-US" sz="1400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80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587CBB-53F8-4124-93D9-F9D524A055CB}"/>
              </a:ext>
            </a:extLst>
          </p:cNvPr>
          <p:cNvSpPr txBox="1"/>
          <p:nvPr/>
        </p:nvSpPr>
        <p:spPr>
          <a:xfrm>
            <a:off x="284394" y="4876503"/>
            <a:ext cx="41196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best model is </a:t>
            </a:r>
            <a:r>
              <a:rPr lang="en-US" b="1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Criterion = </a:t>
            </a:r>
            <a:r>
              <a:rPr lang="en-US" dirty="0" err="1"/>
              <a:t>gini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Max_depth</a:t>
            </a:r>
            <a:r>
              <a:rPr lang="en-US" dirty="0"/>
              <a:t> = 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Max_features</a:t>
            </a:r>
            <a:r>
              <a:rPr lang="en-US" dirty="0"/>
              <a:t> =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N_estimators</a:t>
            </a:r>
            <a:r>
              <a:rPr lang="en-US" dirty="0"/>
              <a:t> = 100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36ED4-321C-4CBA-9C0A-AF720620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771" y="550336"/>
            <a:ext cx="6724341" cy="493606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E38C318-1B1A-455D-AD85-EEF74D6B9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133" y="5984498"/>
            <a:ext cx="46122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All of the models attained better AUC results except SVM </a:t>
            </a:r>
          </a:p>
        </p:txBody>
      </p:sp>
    </p:spTree>
    <p:extLst>
      <p:ext uri="{BB962C8B-B14F-4D97-AF65-F5344CB8AC3E}">
        <p14:creationId xmlns:p14="http://schemas.microsoft.com/office/powerpoint/2010/main" val="134968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1441-EB79-464C-B56A-48CAAFA8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987"/>
            <a:ext cx="7633918" cy="532342"/>
          </a:xfrm>
        </p:spPr>
        <p:txBody>
          <a:bodyPr>
            <a:normAutofit fontScale="90000"/>
          </a:bodyPr>
          <a:lstStyle/>
          <a:p>
            <a:r>
              <a:rPr lang="en-US" dirty="0"/>
              <a:t>6. Feature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32CD-E2A7-4CDA-B7D8-5B5F75367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8" y="726918"/>
            <a:ext cx="7378702" cy="6894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Recursive feature Elimination RFE: Fits a model and removes the weakest feature (or features) until the specified number of features is reached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DFDB48-2971-4105-92AB-0FB9DDD0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8" y="1595479"/>
            <a:ext cx="8085016" cy="440508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B313323-18C7-43A4-B843-AFA43E49B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430" y="2105248"/>
            <a:ext cx="2319761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Month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credit_amount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credit_term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having_children_flg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Income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phone_operator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is_client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education_Higher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education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education_Incomplete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higher education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education_Incomplete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secondary education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education_Secondary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education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education_Secondary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special education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product_type_Audio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&amp; Video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product_type_Auto</a:t>
            </a:r>
            <a:endParaRPr lang="en-US" altLang="en-US" sz="1000" dirty="0"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product_type_Boats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product_type_Cell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phones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product_type_Clothing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EE1C6-55B2-48E0-9038-AA1120F2A393}"/>
              </a:ext>
            </a:extLst>
          </p:cNvPr>
          <p:cNvSpPr/>
          <p:nvPr/>
        </p:nvSpPr>
        <p:spPr>
          <a:xfrm>
            <a:off x="9964556" y="2105248"/>
            <a:ext cx="20998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product_type_Computers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product_type_Construction</a:t>
            </a:r>
            <a:r>
              <a:rPr lang="en-US" altLang="en-US" sz="1000" dirty="0">
                <a:latin typeface="Arial Unicode MS"/>
              </a:rPr>
              <a:t> Materials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product_type_Cosmetics</a:t>
            </a:r>
            <a:r>
              <a:rPr lang="en-US" altLang="en-US" sz="1000" dirty="0">
                <a:latin typeface="Arial Unicode MS"/>
              </a:rPr>
              <a:t> and beauty services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product_type_Fitness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product_type_Furniture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product_type_Garden</a:t>
            </a:r>
            <a:r>
              <a:rPr lang="en-US" altLang="en-US" sz="1000" dirty="0">
                <a:latin typeface="Arial Unicode MS"/>
              </a:rPr>
              <a:t> equipment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product_type_Household</a:t>
            </a:r>
            <a:r>
              <a:rPr lang="en-US" altLang="en-US" sz="1000" dirty="0">
                <a:latin typeface="Arial Unicode MS"/>
              </a:rPr>
              <a:t> appliances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product_type_Jewelry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product_type_Medical</a:t>
            </a:r>
            <a:r>
              <a:rPr lang="en-US" altLang="en-US" sz="1000" dirty="0">
                <a:latin typeface="Arial Unicode MS"/>
              </a:rPr>
              <a:t> services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product_type_Sporting</a:t>
            </a:r>
            <a:r>
              <a:rPr lang="en-US" altLang="en-US" sz="1000" dirty="0">
                <a:latin typeface="Arial Unicode MS"/>
              </a:rPr>
              <a:t> goods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product_type_Tourism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product_type_Training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product_type_Windows</a:t>
            </a:r>
            <a:r>
              <a:rPr lang="en-US" altLang="en-US" sz="1000" dirty="0">
                <a:latin typeface="Arial Unicode MS"/>
              </a:rPr>
              <a:t> &amp; Doors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family_status_Another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family_status_Married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family_status_Unmarried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sex_female</a:t>
            </a:r>
            <a:endParaRPr lang="en-US" sz="1000" dirty="0">
              <a:latin typeface="Arial Unicode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30877-1981-4765-98CB-669C9A3655EC}"/>
              </a:ext>
            </a:extLst>
          </p:cNvPr>
          <p:cNvSpPr txBox="1"/>
          <p:nvPr/>
        </p:nvSpPr>
        <p:spPr>
          <a:xfrm>
            <a:off x="830989" y="6471264"/>
            <a:ext cx="2038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Selected Features= 36 </a:t>
            </a:r>
          </a:p>
        </p:txBody>
      </p:sp>
    </p:spTree>
    <p:extLst>
      <p:ext uri="{BB962C8B-B14F-4D97-AF65-F5344CB8AC3E}">
        <p14:creationId xmlns:p14="http://schemas.microsoft.com/office/powerpoint/2010/main" val="26126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0DFB35-0021-4D56-A7BD-C695CBDAF8F8}"/>
              </a:ext>
            </a:extLst>
          </p:cNvPr>
          <p:cNvSpPr/>
          <p:nvPr/>
        </p:nvSpPr>
        <p:spPr>
          <a:xfrm>
            <a:off x="231377" y="211667"/>
            <a:ext cx="5512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Default vs. Tuned vs. Re-evaluated Models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AEE395-E221-4B4A-88ED-996CC04BB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81971"/>
              </p:ext>
            </p:extLst>
          </p:nvPr>
        </p:nvGraphicFramePr>
        <p:xfrm>
          <a:off x="1143000" y="711200"/>
          <a:ext cx="1057387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17376973"/>
                    </a:ext>
                  </a:extLst>
                </a:gridCol>
                <a:gridCol w="2694268">
                  <a:extLst>
                    <a:ext uri="{9D8B030D-6E8A-4147-A177-3AD203B41FA5}">
                      <a16:colId xmlns:a16="http://schemas.microsoft.com/office/drawing/2014/main" val="135315096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103543130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3370580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AUC_default_models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AUC_tuned_models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AUC_reeval_models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9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Random_Forest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82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Logit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7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2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Decision_Tree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67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9382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FBF1197-11A2-44F6-9EC4-8C3C8213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35664"/>
            <a:ext cx="5137220" cy="382233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24F15DE-FC2B-44AB-85EC-CCA1C9616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267" y="4660447"/>
            <a:ext cx="3802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The best model after feature selection is Random Forest </a:t>
            </a:r>
          </a:p>
        </p:txBody>
      </p:sp>
    </p:spTree>
    <p:extLst>
      <p:ext uri="{BB962C8B-B14F-4D97-AF65-F5344CB8AC3E}">
        <p14:creationId xmlns:p14="http://schemas.microsoft.com/office/powerpoint/2010/main" val="72290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A1A7B1-DB2A-4B64-AC10-4E71AAB7C807}"/>
              </a:ext>
            </a:extLst>
          </p:cNvPr>
          <p:cNvSpPr/>
          <p:nvPr/>
        </p:nvSpPr>
        <p:spPr>
          <a:xfrm>
            <a:off x="177801" y="0"/>
            <a:ext cx="9765109" cy="846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7. Retune model with new refined data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83F15C-FBDD-4CAD-98C0-3657CE443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00715"/>
              </p:ext>
            </p:extLst>
          </p:nvPr>
        </p:nvGraphicFramePr>
        <p:xfrm>
          <a:off x="246667" y="2626372"/>
          <a:ext cx="481368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32">
                  <a:extLst>
                    <a:ext uri="{9D8B030D-6E8A-4147-A177-3AD203B41FA5}">
                      <a16:colId xmlns:a16="http://schemas.microsoft.com/office/drawing/2014/main" val="17376973"/>
                    </a:ext>
                  </a:extLst>
                </a:gridCol>
                <a:gridCol w="1012909">
                  <a:extLst>
                    <a:ext uri="{9D8B030D-6E8A-4147-A177-3AD203B41FA5}">
                      <a16:colId xmlns:a16="http://schemas.microsoft.com/office/drawing/2014/main" val="1353150967"/>
                    </a:ext>
                  </a:extLst>
                </a:gridCol>
                <a:gridCol w="890952">
                  <a:extLst>
                    <a:ext uri="{9D8B030D-6E8A-4147-A177-3AD203B41FA5}">
                      <a16:colId xmlns:a16="http://schemas.microsoft.com/office/drawing/2014/main" val="1103543130"/>
                    </a:ext>
                  </a:extLst>
                </a:gridCol>
                <a:gridCol w="908861">
                  <a:extLst>
                    <a:ext uri="{9D8B030D-6E8A-4147-A177-3AD203B41FA5}">
                      <a16:colId xmlns:a16="http://schemas.microsoft.com/office/drawing/2014/main" val="3370580913"/>
                    </a:ext>
                  </a:extLst>
                </a:gridCol>
                <a:gridCol w="945434">
                  <a:extLst>
                    <a:ext uri="{9D8B030D-6E8A-4147-A177-3AD203B41FA5}">
                      <a16:colId xmlns:a16="http://schemas.microsoft.com/office/drawing/2014/main" val="4146676620"/>
                    </a:ext>
                  </a:extLst>
                </a:gridCol>
              </a:tblGrid>
              <a:tr h="2669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AUC</a:t>
                      </a:r>
                    </a:p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Default</a:t>
                      </a:r>
                    </a:p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AUC</a:t>
                      </a:r>
                    </a:p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Tuned</a:t>
                      </a:r>
                    </a:p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AUC</a:t>
                      </a:r>
                    </a:p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Re-eval</a:t>
                      </a:r>
                    </a:p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</a:p>
                    <a:p>
                      <a:pPr algn="ctr" fontAlgn="ctr"/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Retuned</a:t>
                      </a:r>
                    </a:p>
                    <a:p>
                      <a:pPr algn="ctr" fontAlgn="ctr"/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97436"/>
                  </a:ext>
                </a:extLst>
              </a:tr>
              <a:tr h="23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Random_</a:t>
                      </a:r>
                    </a:p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821032"/>
                  </a:ext>
                </a:extLst>
              </a:tr>
              <a:tr h="23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Logit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76469"/>
                  </a:ext>
                </a:extLst>
              </a:tr>
              <a:tr h="23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24483"/>
                  </a:ext>
                </a:extLst>
              </a:tr>
              <a:tr h="23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Decision</a:t>
                      </a:r>
                    </a:p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672786"/>
                  </a:ext>
                </a:extLst>
              </a:tr>
              <a:tr h="23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9382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73C9FF6-0798-4BA7-A004-95B51D15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495" y="993798"/>
            <a:ext cx="7263236" cy="539059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15A1287-D52C-43D9-AF98-3977550A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94" y="1552479"/>
            <a:ext cx="3979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The best model after feature selection and fine tuning is Random Forest </a:t>
            </a:r>
          </a:p>
        </p:txBody>
      </p:sp>
    </p:spTree>
    <p:extLst>
      <p:ext uri="{BB962C8B-B14F-4D97-AF65-F5344CB8AC3E}">
        <p14:creationId xmlns:p14="http://schemas.microsoft.com/office/powerpoint/2010/main" val="74617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0957-96C3-4549-B163-D3FD7AEC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17" y="-25861"/>
            <a:ext cx="10515600" cy="1325563"/>
          </a:xfrm>
        </p:spPr>
        <p:txBody>
          <a:bodyPr/>
          <a:lstStyle/>
          <a:p>
            <a:r>
              <a:rPr lang="en-US" sz="4900" dirty="0"/>
              <a:t>8. Threshold Analysis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4B4C5-20FA-460D-8AD6-43416AC59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7" y="683312"/>
            <a:ext cx="4238706" cy="314959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EAED1EE-57A4-4A0C-9F36-321B00B47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61" y="4048978"/>
            <a:ext cx="46010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Selecting the threshold is a trade-off between Recall and Precision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C69E6-AFEB-4D38-8703-0399AAA3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223" y="615530"/>
            <a:ext cx="2689326" cy="508862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F860642-1F5A-2BA8-CE77-79850F57314B}"/>
              </a:ext>
            </a:extLst>
          </p:cNvPr>
          <p:cNvGrpSpPr/>
          <p:nvPr/>
        </p:nvGrpSpPr>
        <p:grpSpPr>
          <a:xfrm>
            <a:off x="5483066" y="1740204"/>
            <a:ext cx="2689326" cy="1525505"/>
            <a:chOff x="7555948" y="4967370"/>
            <a:chExt cx="2689326" cy="1525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45B4893-8BC3-4753-A558-018741C6AE1E}"/>
                    </a:ext>
                  </a:extLst>
                </p:cNvPr>
                <p:cNvSpPr txBox="1"/>
                <p:nvPr/>
              </p:nvSpPr>
              <p:spPr>
                <a:xfrm>
                  <a:off x="7831665" y="4967370"/>
                  <a:ext cx="2413609" cy="7456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𝑅𝑒𝑐𝑎𝑙𝑙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𝑃𝑟𝑒𝑐𝑖𝑠𝑖𝑜𝑛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45B4893-8BC3-4753-A558-018741C6A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665" y="4967370"/>
                  <a:ext cx="2413609" cy="745653"/>
                </a:xfrm>
                <a:prstGeom prst="rect">
                  <a:avLst/>
                </a:prstGeom>
                <a:blipFill>
                  <a:blip r:embed="rId4"/>
                  <a:stretch>
                    <a:fillRect l="-1571" t="-3333" r="-1571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24E15FD-8253-489A-83D1-279B489C07C6}"/>
                    </a:ext>
                  </a:extLst>
                </p:cNvPr>
                <p:cNvSpPr txBox="1"/>
                <p:nvPr/>
              </p:nvSpPr>
              <p:spPr>
                <a:xfrm>
                  <a:off x="7555948" y="5962345"/>
                  <a:ext cx="2689326" cy="5305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24E15FD-8253-489A-83D1-279B489C0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948" y="5962345"/>
                  <a:ext cx="2689326" cy="530530"/>
                </a:xfrm>
                <a:prstGeom prst="rect">
                  <a:avLst/>
                </a:prstGeom>
                <a:blipFill>
                  <a:blip r:embed="rId5"/>
                  <a:stretch>
                    <a:fillRect l="-469" t="-6977" r="-469" b="-139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3A52DB3-5AD2-6571-C6E0-A23CD6733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56" y="3832907"/>
            <a:ext cx="4118344" cy="306018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EDDBC20-A58E-3A5D-AF75-0D824A4D1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0378" y="5680498"/>
            <a:ext cx="17264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179879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C20A-B694-497F-8210-F3E62E56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307419" cy="69223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F32EE-CFC9-A340-27A9-38240ADD226D}"/>
              </a:ext>
            </a:extLst>
          </p:cNvPr>
          <p:cNvSpPr txBox="1"/>
          <p:nvPr/>
        </p:nvSpPr>
        <p:spPr>
          <a:xfrm>
            <a:off x="883920" y="1803400"/>
            <a:ext cx="10424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Rockwell" panose="02060603020205020403" pitchFamily="18" charset="0"/>
              </a:rPr>
              <a:t>In these experiments,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Random </a:t>
            </a:r>
            <a:r>
              <a:rPr lang="en-US" sz="2200" dirty="0">
                <a:solidFill>
                  <a:srgbClr val="000000"/>
                </a:solidFill>
                <a:latin typeface="Rockwell" panose="02060603020205020403" pitchFamily="18" charset="0"/>
              </a:rPr>
              <a:t>F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orest algorithm with the refined dataset gave the highest ROC AUC. </a:t>
            </a:r>
          </a:p>
          <a:p>
            <a:endParaRPr lang="en-US" sz="22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Rockwell" panose="02060603020205020403" pitchFamily="18" charset="0"/>
              </a:rPr>
              <a:t>After finding the best method of detecting bad clients, threshold analysis should be done, and the threshold value is set </a:t>
            </a:r>
            <a:r>
              <a:rPr lang="en-US" sz="2200">
                <a:solidFill>
                  <a:srgbClr val="000000"/>
                </a:solidFill>
                <a:latin typeface="Rockwell" panose="02060603020205020403" pitchFamily="18" charset="0"/>
              </a:rPr>
              <a:t>based on </a:t>
            </a:r>
            <a:r>
              <a:rPr lang="en-US" sz="2200" dirty="0">
                <a:solidFill>
                  <a:srgbClr val="000000"/>
                </a:solidFill>
                <a:latin typeface="Rockwell" panose="02060603020205020403" pitchFamily="18" charset="0"/>
              </a:rPr>
              <a:t>specific business purposes.</a:t>
            </a: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717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39B9-0966-402C-B461-20159E91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B67EB-E684-4E15-BF28-9D495F6026EB}"/>
              </a:ext>
            </a:extLst>
          </p:cNvPr>
          <p:cNvSpPr txBox="1"/>
          <p:nvPr/>
        </p:nvSpPr>
        <p:spPr>
          <a:xfrm>
            <a:off x="2328333" y="1625600"/>
            <a:ext cx="64468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Business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Exploratory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preprocessing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Default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Tuning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Feature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Retune model with new refined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Threshold Analysis</a:t>
            </a:r>
          </a:p>
        </p:txBody>
      </p:sp>
    </p:spTree>
    <p:extLst>
      <p:ext uri="{BB962C8B-B14F-4D97-AF65-F5344CB8AC3E}">
        <p14:creationId xmlns:p14="http://schemas.microsoft.com/office/powerpoint/2010/main" val="215397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17D9-8DA9-4597-99F7-CF16502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Business VALUE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6DDDB3-008C-2D7D-6AD2-AC26894CA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16317"/>
            <a:ext cx="7906113" cy="418063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Purpose: </a:t>
            </a:r>
            <a:r>
              <a:rPr lang="en-US" sz="1400" dirty="0"/>
              <a:t>predicting default on a loan among individuals</a:t>
            </a:r>
            <a:r>
              <a:rPr lang="ru-RU" sz="1400" dirty="0"/>
              <a:t> (</a:t>
            </a:r>
            <a:r>
              <a:rPr lang="en-US" sz="1400" dirty="0"/>
              <a:t>bad client detection) </a:t>
            </a:r>
            <a:endParaRPr lang="ru-RU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Model relevance</a:t>
            </a:r>
            <a:r>
              <a:rPr lang="ru-RU" sz="1400" b="1" dirty="0"/>
              <a:t>: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1400" dirty="0"/>
              <a:t>credit </a:t>
            </a:r>
            <a:r>
              <a:rPr lang="en-US" sz="1400" dirty="0">
                <a:highlight>
                  <a:srgbClr val="FFFF00"/>
                </a:highlight>
              </a:rPr>
              <a:t>risk reduction</a:t>
            </a:r>
            <a:endParaRPr lang="ru-RU" sz="1400" dirty="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1400" dirty="0">
                <a:highlight>
                  <a:srgbClr val="FFFF00"/>
                </a:highlight>
              </a:rPr>
              <a:t>reduction</a:t>
            </a:r>
            <a:r>
              <a:rPr lang="en-US" sz="1400" dirty="0"/>
              <a:t> of banks</a:t>
            </a:r>
            <a:r>
              <a:rPr lang="en-US" sz="1400" b="1" dirty="0"/>
              <a:t>' </a:t>
            </a:r>
            <a:r>
              <a:rPr lang="en-US" sz="1400" dirty="0">
                <a:highlight>
                  <a:srgbClr val="FFFF00"/>
                </a:highlight>
              </a:rPr>
              <a:t>reserves</a:t>
            </a:r>
            <a:r>
              <a:rPr lang="en-US" sz="1400" dirty="0"/>
              <a:t>, and, accordingly, </a:t>
            </a:r>
            <a:r>
              <a:rPr lang="en-US" sz="1400" dirty="0">
                <a:highlight>
                  <a:srgbClr val="FFFF00"/>
                </a:highlight>
              </a:rPr>
              <a:t>profit growth</a:t>
            </a:r>
            <a:r>
              <a:rPr lang="en-US" sz="1400" dirty="0"/>
              <a:t>, due to an advanced approach to assessing credit risks.</a:t>
            </a:r>
            <a:endParaRPr lang="ru-RU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Who is interested in this model:</a:t>
            </a:r>
            <a:endParaRPr lang="ru-RU" sz="1400" b="1" dirty="0"/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1400" dirty="0"/>
              <a:t>Any financial institutions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1400" dirty="0"/>
              <a:t>Marketplaces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-    </a:t>
            </a:r>
            <a:r>
              <a:rPr lang="en-US" sz="1400" dirty="0"/>
              <a:t>Raiffeisen bank case</a:t>
            </a:r>
            <a:r>
              <a:rPr lang="ru-RU" sz="1400" dirty="0"/>
              <a:t>: </a:t>
            </a:r>
            <a:r>
              <a:rPr lang="en-US" sz="1400" dirty="0"/>
              <a:t>decrease in reserves by 27 billion rub. (</a:t>
            </a:r>
            <a:r>
              <a:rPr lang="en-US" sz="1400" dirty="0">
                <a:highlight>
                  <a:srgbClr val="FFFF00"/>
                </a:highlight>
              </a:rPr>
              <a:t>550 million CAD</a:t>
            </a:r>
            <a:r>
              <a:rPr lang="en-US" sz="1400" dirty="0"/>
              <a:t>) in Russia in 2020 </a:t>
            </a:r>
            <a:r>
              <a:rPr lang="ru-RU" sz="1400" dirty="0"/>
              <a:t>*</a:t>
            </a:r>
            <a:r>
              <a:rPr lang="en-US" sz="1400" dirty="0"/>
              <a:t> </a:t>
            </a:r>
          </a:p>
          <a:p>
            <a:pPr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>
              <a:lnSpc>
                <a:spcPct val="120000"/>
              </a:lnSpc>
              <a:buFontTx/>
              <a:buChar char="-"/>
            </a:pPr>
            <a:endParaRPr lang="ru-RU" sz="1400" dirty="0"/>
          </a:p>
          <a:p>
            <a:pPr marL="0" indent="0">
              <a:lnSpc>
                <a:spcPct val="120000"/>
              </a:lnSpc>
              <a:buNone/>
            </a:pPr>
            <a:endParaRPr lang="ru-RU" sz="1600" dirty="0"/>
          </a:p>
        </p:txBody>
      </p:sp>
      <p:pic>
        <p:nvPicPr>
          <p:cNvPr id="4" name="Graphic 9" descr="Bullseye">
            <a:extLst>
              <a:ext uri="{FF2B5EF4-FFF2-40B4-BE49-F238E27FC236}">
                <a16:creationId xmlns:a16="http://schemas.microsoft.com/office/drawing/2014/main" id="{DB39ACBE-D26B-2F22-A0B9-B601B51C6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1127" y="1654559"/>
            <a:ext cx="2137965" cy="2152073"/>
          </a:xfrm>
          <a:prstGeom prst="rect">
            <a:avLst/>
          </a:prstGeom>
        </p:spPr>
      </p:pic>
      <p:pic>
        <p:nvPicPr>
          <p:cNvPr id="1028" name="Picture 4" descr="Raiffeisen IBAN - What is the IBAN for Raiffeisen in Austria?">
            <a:extLst>
              <a:ext uri="{FF2B5EF4-FFF2-40B4-BE49-F238E27FC236}">
                <a16:creationId xmlns:a16="http://schemas.microsoft.com/office/drawing/2014/main" id="{3900BD0D-198F-BDF5-179C-EAAA207CF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315" y="4875770"/>
            <a:ext cx="1980991" cy="11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E45B68-E0E9-DB0A-F187-4873F0961673}"/>
              </a:ext>
            </a:extLst>
          </p:cNvPr>
          <p:cNvSpPr txBox="1"/>
          <p:nvPr/>
        </p:nvSpPr>
        <p:spPr>
          <a:xfrm>
            <a:off x="0" y="6596390"/>
            <a:ext cx="68859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dirty="0"/>
              <a:t>* </a:t>
            </a:r>
            <a:r>
              <a:rPr lang="en-US" sz="1050" dirty="0"/>
              <a:t>Source: https://www.raiffeisen.ru/about/investors/annualreport/</a:t>
            </a:r>
            <a:endParaRPr lang="ru-RU" sz="1050" dirty="0"/>
          </a:p>
        </p:txBody>
      </p:sp>
      <p:pic>
        <p:nvPicPr>
          <p:cNvPr id="1030" name="Picture 6" descr="please give me money Im bankrupt and poor - Shutup and Take My Money | Make  a Meme">
            <a:extLst>
              <a:ext uri="{FF2B5EF4-FFF2-40B4-BE49-F238E27FC236}">
                <a16:creationId xmlns:a16="http://schemas.microsoft.com/office/drawing/2014/main" id="{FB36BA0E-EBD2-D772-E16A-1CE2397D6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339" y="1735078"/>
            <a:ext cx="2882417" cy="21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2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E611-E3BD-BE2D-44C8-9BB4A53A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" y="88392"/>
            <a:ext cx="10058400" cy="1181608"/>
          </a:xfrm>
        </p:spPr>
        <p:txBody>
          <a:bodyPr/>
          <a:lstStyle/>
          <a:p>
            <a:r>
              <a:rPr lang="en-IN" dirty="0"/>
              <a:t>Data description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105A1-9DCA-0A13-E18B-8C9E536F0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" y="1580577"/>
            <a:ext cx="10058400" cy="32015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F4A9D-5716-6AF6-D0B9-64DE1B452561}"/>
              </a:ext>
            </a:extLst>
          </p:cNvPr>
          <p:cNvSpPr txBox="1"/>
          <p:nvPr/>
        </p:nvSpPr>
        <p:spPr>
          <a:xfrm>
            <a:off x="175768" y="5283200"/>
            <a:ext cx="98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dataset contains 1723 rows and 14 columns.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573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495F-4E59-4E32-ADE7-4CFAAAB5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35" y="63080"/>
            <a:ext cx="10634134" cy="544658"/>
          </a:xfrm>
        </p:spPr>
        <p:txBody>
          <a:bodyPr>
            <a:normAutofit fontScale="90000"/>
          </a:bodyPr>
          <a:lstStyle/>
          <a:p>
            <a:r>
              <a:rPr lang="en-US" dirty="0"/>
              <a:t>2. 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A61AB-60A1-4B25-88DC-7C3CB8E2D18F}"/>
              </a:ext>
            </a:extLst>
          </p:cNvPr>
          <p:cNvSpPr txBox="1"/>
          <p:nvPr/>
        </p:nvSpPr>
        <p:spPr>
          <a:xfrm>
            <a:off x="-170330" y="671659"/>
            <a:ext cx="309724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Dependent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Bad_client_target</a:t>
            </a:r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b="1" dirty="0"/>
              <a:t>    Independent Variable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Numerical Variable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Credit_amount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Credit_term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Income</a:t>
            </a:r>
          </a:p>
          <a:p>
            <a:pPr lvl="2"/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Categorical Variable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Month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Sex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Education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Product_type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Having_children_flg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Region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Family_status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Phone_operator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Is_client</a:t>
            </a:r>
            <a:endParaRPr lang="en-US" sz="1400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315BD-F56C-4A3D-9FB6-F2F22930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381" y="551538"/>
            <a:ext cx="6299200" cy="2499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5DD38-F008-4E5F-8AC2-4D81B9DC3633}"/>
              </a:ext>
            </a:extLst>
          </p:cNvPr>
          <p:cNvSpPr txBox="1"/>
          <p:nvPr/>
        </p:nvSpPr>
        <p:spPr>
          <a:xfrm>
            <a:off x="3266069" y="2971543"/>
            <a:ext cx="1307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Credit_Amount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41AA7C-6BBB-4609-9D42-383813963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41" y="3406608"/>
            <a:ext cx="2210394" cy="31907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0D6DA1-06AC-400F-A3B6-B6FA397CB83D}"/>
              </a:ext>
            </a:extLst>
          </p:cNvPr>
          <p:cNvSpPr txBox="1"/>
          <p:nvPr/>
        </p:nvSpPr>
        <p:spPr>
          <a:xfrm>
            <a:off x="5838557" y="2993457"/>
            <a:ext cx="1084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Credit_Term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F5C77D-2C0B-472D-BD68-2B83CE1BA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418" y="3394079"/>
            <a:ext cx="2372013" cy="3215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973C62-E007-4729-AADB-AD95BC5FD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814" y="3406608"/>
            <a:ext cx="2256171" cy="31039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CC6425-9FEB-4385-AC01-D170BC7F10CF}"/>
              </a:ext>
            </a:extLst>
          </p:cNvPr>
          <p:cNvSpPr txBox="1"/>
          <p:nvPr/>
        </p:nvSpPr>
        <p:spPr>
          <a:xfrm>
            <a:off x="8506370" y="2993456"/>
            <a:ext cx="46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0836AA-16D9-431C-9576-474997538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2208" y="3406608"/>
            <a:ext cx="2236275" cy="29802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C060C7-AA09-4865-827D-DAC00E0A8698}"/>
              </a:ext>
            </a:extLst>
          </p:cNvPr>
          <p:cNvSpPr txBox="1"/>
          <p:nvPr/>
        </p:nvSpPr>
        <p:spPr>
          <a:xfrm>
            <a:off x="10493666" y="2993455"/>
            <a:ext cx="725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46961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4C05FC-A4A1-4447-B325-95350A5CEDE4}"/>
              </a:ext>
            </a:extLst>
          </p:cNvPr>
          <p:cNvSpPr txBox="1"/>
          <p:nvPr/>
        </p:nvSpPr>
        <p:spPr>
          <a:xfrm>
            <a:off x="2001139" y="157516"/>
            <a:ext cx="4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11677-5756-4BEA-8D81-981A950DD952}"/>
              </a:ext>
            </a:extLst>
          </p:cNvPr>
          <p:cNvSpPr txBox="1"/>
          <p:nvPr/>
        </p:nvSpPr>
        <p:spPr>
          <a:xfrm>
            <a:off x="169988" y="157517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Month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DD82EB-69A9-448F-8A31-F0DB34E63AA9}"/>
              </a:ext>
            </a:extLst>
          </p:cNvPr>
          <p:cNvSpPr txBox="1"/>
          <p:nvPr/>
        </p:nvSpPr>
        <p:spPr>
          <a:xfrm>
            <a:off x="4814596" y="192197"/>
            <a:ext cx="118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Family_status</a:t>
            </a:r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15929C-C066-417A-9550-3F65637CE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773"/>
            <a:ext cx="1712976" cy="2750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E30C6C-FF1A-433A-9DA8-1B265446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45" y="530929"/>
            <a:ext cx="2998021" cy="46662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C7E67F-1121-42E0-9E32-8BF81D29D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669" y="522961"/>
            <a:ext cx="4206720" cy="588598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F34A502-3977-42AE-8460-3F676117163B}"/>
              </a:ext>
            </a:extLst>
          </p:cNvPr>
          <p:cNvSpPr txBox="1"/>
          <p:nvPr/>
        </p:nvSpPr>
        <p:spPr>
          <a:xfrm>
            <a:off x="9502108" y="3466600"/>
            <a:ext cx="26960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100" dirty="0"/>
              <a:t>Most bad client are in December, minority are in July</a:t>
            </a:r>
          </a:p>
          <a:p>
            <a:pPr marL="342900" indent="-342900">
              <a:buAutoNum type="arabicPeriod"/>
            </a:pPr>
            <a:r>
              <a:rPr lang="en-US" sz="1100" dirty="0"/>
              <a:t>There are outliers in credit amount.</a:t>
            </a:r>
          </a:p>
          <a:p>
            <a:pPr marL="342900" indent="-342900">
              <a:buAutoNum type="arabicPeriod"/>
            </a:pPr>
            <a:r>
              <a:rPr lang="en-US" sz="1100" dirty="0"/>
              <a:t>Bad clients having credit time</a:t>
            </a:r>
          </a:p>
          <a:p>
            <a:pPr marL="342900" indent="-342900">
              <a:buAutoNum type="arabicPeriod"/>
            </a:pPr>
            <a:r>
              <a:rPr lang="en-US" sz="1100" dirty="0"/>
              <a:t>Female are bad client more frequently</a:t>
            </a:r>
          </a:p>
          <a:p>
            <a:pPr marL="342900" indent="-342900">
              <a:buAutoNum type="arabicPeriod"/>
            </a:pPr>
            <a:r>
              <a:rPr lang="en-US" sz="1100" dirty="0"/>
              <a:t>People with only secondary education are bad clients more frequently</a:t>
            </a:r>
          </a:p>
          <a:p>
            <a:pPr marL="342900" indent="-342900">
              <a:buAutoNum type="arabicPeriod"/>
            </a:pPr>
            <a:r>
              <a:rPr lang="en-US" sz="1100" dirty="0"/>
              <a:t>It seems that loan for cell phone is the most risky</a:t>
            </a:r>
          </a:p>
          <a:p>
            <a:pPr marL="342900" indent="-342900">
              <a:buAutoNum type="arabicPeriod"/>
            </a:pPr>
            <a:r>
              <a:rPr lang="en-US" sz="1100" dirty="0"/>
              <a:t>People with children are less risky clients</a:t>
            </a:r>
          </a:p>
          <a:p>
            <a:pPr marL="342900" indent="-342900">
              <a:buAutoNum type="arabicPeriod"/>
            </a:pPr>
            <a:r>
              <a:rPr lang="en-US" sz="1100" dirty="0"/>
              <a:t>People from region 3 are riskier</a:t>
            </a:r>
          </a:p>
          <a:p>
            <a:pPr marL="342900" indent="-342900">
              <a:buAutoNum type="arabicPeriod"/>
            </a:pPr>
            <a:r>
              <a:rPr lang="en-US" sz="1100" dirty="0"/>
              <a:t>There are outliers in income </a:t>
            </a:r>
          </a:p>
          <a:p>
            <a:pPr marL="342900" indent="-342900">
              <a:buAutoNum type="arabicPeriod"/>
            </a:pPr>
            <a:r>
              <a:rPr lang="en-US" sz="1100" dirty="0"/>
              <a:t> Marriage status, phone operator don’t influence the probability of client default</a:t>
            </a:r>
          </a:p>
          <a:p>
            <a:pPr marL="342900" indent="-342900">
              <a:buAutoNum type="arabicPeriod"/>
            </a:pPr>
            <a:r>
              <a:rPr lang="en-US" sz="1100" dirty="0"/>
              <a:t>Clients of bank are more risky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DF718-C2F0-4247-A071-2210B0AA1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741" y="346086"/>
            <a:ext cx="2255271" cy="31198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3276842-50F8-43C2-8706-4949559300B0}"/>
              </a:ext>
            </a:extLst>
          </p:cNvPr>
          <p:cNvSpPr txBox="1"/>
          <p:nvPr/>
        </p:nvSpPr>
        <p:spPr>
          <a:xfrm>
            <a:off x="9789339" y="3629"/>
            <a:ext cx="127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Type</a:t>
            </a:r>
          </a:p>
        </p:txBody>
      </p:sp>
    </p:spTree>
    <p:extLst>
      <p:ext uri="{BB962C8B-B14F-4D97-AF65-F5344CB8AC3E}">
        <p14:creationId xmlns:p14="http://schemas.microsoft.com/office/powerpoint/2010/main" val="190516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17A2-0028-4780-9BDB-E27227C1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736"/>
            <a:ext cx="6968067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3. 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4A58-8465-465D-8B2A-758E1BDB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3" y="538692"/>
            <a:ext cx="10515600" cy="94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Used method: one hot encoding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257CC7-8AAD-46D3-8D36-E8AA83361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56615"/>
              </p:ext>
            </p:extLst>
          </p:nvPr>
        </p:nvGraphicFramePr>
        <p:xfrm>
          <a:off x="152400" y="1088495"/>
          <a:ext cx="2658533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533">
                  <a:extLst>
                    <a:ext uri="{9D8B030D-6E8A-4147-A177-3AD203B41FA5}">
                      <a16:colId xmlns:a16="http://schemas.microsoft.com/office/drawing/2014/main" val="433048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education_Higher</a:t>
                      </a:r>
                      <a:r>
                        <a:rPr lang="en-US" sz="1600" dirty="0">
                          <a:effectLst/>
                        </a:rPr>
                        <a:t> education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24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education_Incomplete</a:t>
                      </a:r>
                      <a:r>
                        <a:rPr lang="en-US" sz="1600" dirty="0">
                          <a:effectLst/>
                        </a:rPr>
                        <a:t> higher education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03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education_Incomplete</a:t>
                      </a:r>
                      <a:r>
                        <a:rPr lang="en-US" sz="1600" dirty="0">
                          <a:effectLst/>
                        </a:rPr>
                        <a:t> secondary education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71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education_PhD</a:t>
                      </a:r>
                      <a:r>
                        <a:rPr lang="en-US" sz="1600" dirty="0">
                          <a:effectLst/>
                        </a:rPr>
                        <a:t> degree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2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education_Secondary</a:t>
                      </a:r>
                      <a:r>
                        <a:rPr lang="en-US" sz="1600" dirty="0">
                          <a:effectLst/>
                        </a:rPr>
                        <a:t> education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4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education_Secondary</a:t>
                      </a:r>
                      <a:r>
                        <a:rPr lang="en-US" sz="1600" dirty="0">
                          <a:effectLst/>
                        </a:rPr>
                        <a:t> special education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954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49427A-42B4-4A9A-BDEA-B74BD0FF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68901"/>
              </p:ext>
            </p:extLst>
          </p:nvPr>
        </p:nvGraphicFramePr>
        <p:xfrm>
          <a:off x="3225796" y="1088496"/>
          <a:ext cx="5628955" cy="563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529">
                  <a:extLst>
                    <a:ext uri="{9D8B030D-6E8A-4147-A177-3AD203B41FA5}">
                      <a16:colId xmlns:a16="http://schemas.microsoft.com/office/drawing/2014/main" val="999836596"/>
                    </a:ext>
                  </a:extLst>
                </a:gridCol>
                <a:gridCol w="2739426">
                  <a:extLst>
                    <a:ext uri="{9D8B030D-6E8A-4147-A177-3AD203B41FA5}">
                      <a16:colId xmlns:a16="http://schemas.microsoft.com/office/drawing/2014/main" val="2076642493"/>
                    </a:ext>
                  </a:extLst>
                </a:gridCol>
              </a:tblGrid>
              <a:tr h="320164">
                <a:tc gridSpan="2">
                  <a:txBody>
                    <a:bodyPr/>
                    <a:lstStyle/>
                    <a:p>
                      <a:r>
                        <a:rPr lang="en-US" sz="1600" dirty="0" err="1"/>
                        <a:t>Product_type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66966"/>
                  </a:ext>
                </a:extLst>
              </a:tr>
              <a:tr h="494798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product_type_Audio</a:t>
                      </a:r>
                      <a:r>
                        <a:rPr lang="en-US" sz="1400" dirty="0">
                          <a:effectLst/>
                        </a:rPr>
                        <a:t> &amp; Video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product_type_Repair</a:t>
                      </a:r>
                      <a:r>
                        <a:rPr lang="en-US" sz="1400" dirty="0">
                          <a:effectLst/>
                        </a:rPr>
                        <a:t> Services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71692"/>
                  </a:ext>
                </a:extLst>
              </a:tr>
              <a:tr h="484607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product_type_Auto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product_type_Sporting</a:t>
                      </a:r>
                      <a:r>
                        <a:rPr lang="en-US" sz="1400" dirty="0">
                          <a:effectLst/>
                        </a:rPr>
                        <a:t> goods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6479"/>
                  </a:ext>
                </a:extLst>
              </a:tr>
              <a:tr h="291058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product_type_Boats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product_type_Tourism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84797"/>
                  </a:ext>
                </a:extLst>
              </a:tr>
              <a:tr h="484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product_type_Cell</a:t>
                      </a:r>
                      <a:r>
                        <a:rPr lang="en-US" sz="1400" dirty="0">
                          <a:effectLst/>
                        </a:rPr>
                        <a:t> phones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product_type_Training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42550"/>
                  </a:ext>
                </a:extLst>
              </a:tr>
              <a:tr h="494798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product_type_Construction</a:t>
                      </a:r>
                      <a:r>
                        <a:rPr lang="en-US" sz="1400" dirty="0">
                          <a:effectLst/>
                        </a:rPr>
                        <a:t> Materials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product_type_Windows</a:t>
                      </a:r>
                      <a:r>
                        <a:rPr lang="en-US" sz="1400" dirty="0">
                          <a:effectLst/>
                        </a:rPr>
                        <a:t> &amp; Doors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966329"/>
                  </a:ext>
                </a:extLst>
              </a:tr>
              <a:tr h="494798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product_type_Fitness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product_type_Household</a:t>
                      </a:r>
                      <a:r>
                        <a:rPr lang="en-US" sz="1400" dirty="0">
                          <a:effectLst/>
                        </a:rPr>
                        <a:t> appliances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21302"/>
                  </a:ext>
                </a:extLst>
              </a:tr>
              <a:tr h="494798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product_type_Furniture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product_type_Cosmetics</a:t>
                      </a:r>
                      <a:r>
                        <a:rPr lang="en-US" sz="1400" dirty="0">
                          <a:effectLst/>
                        </a:rPr>
                        <a:t> and beauty services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69363"/>
                  </a:ext>
                </a:extLst>
              </a:tr>
              <a:tr h="494798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product_type_Garden</a:t>
                      </a:r>
                      <a:r>
                        <a:rPr lang="en-US" sz="1400" dirty="0">
                          <a:effectLst/>
                        </a:rPr>
                        <a:t> equipment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product_type_Fishing</a:t>
                      </a:r>
                      <a:r>
                        <a:rPr lang="en-US" sz="1400" dirty="0">
                          <a:effectLst/>
                        </a:rPr>
                        <a:t> and hunting supplies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78041"/>
                  </a:ext>
                </a:extLst>
              </a:tr>
              <a:tr h="484607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product_type_Jewelry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product_type_Childen_good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37961"/>
                  </a:ext>
                </a:extLst>
              </a:tr>
              <a:tr h="484607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product_type_Medical</a:t>
                      </a:r>
                      <a:r>
                        <a:rPr lang="en-US" sz="1400" dirty="0">
                          <a:effectLst/>
                        </a:rPr>
                        <a:t> services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product_type_Clothing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87471"/>
                  </a:ext>
                </a:extLst>
              </a:tr>
              <a:tr h="484607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product_type_Music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product_type_Computers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21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09D9E8-41F2-4270-A438-469833910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31891"/>
              </p:ext>
            </p:extLst>
          </p:nvPr>
        </p:nvGraphicFramePr>
        <p:xfrm>
          <a:off x="9175791" y="1110343"/>
          <a:ext cx="286380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809">
                  <a:extLst>
                    <a:ext uri="{9D8B030D-6E8A-4147-A177-3AD203B41FA5}">
                      <a16:colId xmlns:a16="http://schemas.microsoft.com/office/drawing/2014/main" val="2515206034"/>
                    </a:ext>
                  </a:extLst>
                </a:gridCol>
              </a:tblGrid>
              <a:tr h="270676">
                <a:tc>
                  <a:txBody>
                    <a:bodyPr/>
                    <a:lstStyle/>
                    <a:p>
                      <a:r>
                        <a:rPr lang="en-US" dirty="0" err="1"/>
                        <a:t>Family_status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family_status_Another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family_status_Married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6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family_status_Unmarried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610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8EEEA2-4528-4616-90AF-D3BD448D1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85073"/>
              </p:ext>
            </p:extLst>
          </p:nvPr>
        </p:nvGraphicFramePr>
        <p:xfrm>
          <a:off x="9175790" y="2907135"/>
          <a:ext cx="26585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533">
                  <a:extLst>
                    <a:ext uri="{9D8B030D-6E8A-4147-A177-3AD203B41FA5}">
                      <a16:colId xmlns:a16="http://schemas.microsoft.com/office/drawing/2014/main" val="2515206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Sex_female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Sex_male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67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82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8CB3-1AD4-4D58-9830-4D94469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9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n-US" dirty="0"/>
              <a:t>4. Default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E31A-526D-4E8E-950A-6F5F2E5A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114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Train and test split</a:t>
            </a:r>
          </a:p>
          <a:p>
            <a:r>
              <a:rPr lang="en-US" dirty="0"/>
              <a:t>Splitting ratio </a:t>
            </a:r>
          </a:p>
          <a:p>
            <a:pPr marL="0" indent="0">
              <a:buNone/>
            </a:pPr>
            <a:r>
              <a:rPr lang="en-US" dirty="0"/>
              <a:t>- 517 instances  : 1206 instances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402AAD-9B61-4301-820B-D0F8A8C45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52732"/>
              </p:ext>
            </p:extLst>
          </p:nvPr>
        </p:nvGraphicFramePr>
        <p:xfrm>
          <a:off x="778933" y="2733834"/>
          <a:ext cx="38395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215">
                  <a:extLst>
                    <a:ext uri="{9D8B030D-6E8A-4147-A177-3AD203B41FA5}">
                      <a16:colId xmlns:a16="http://schemas.microsoft.com/office/drawing/2014/main" val="2656954210"/>
                    </a:ext>
                  </a:extLst>
                </a:gridCol>
                <a:gridCol w="1641333">
                  <a:extLst>
                    <a:ext uri="{9D8B030D-6E8A-4147-A177-3AD203B41FA5}">
                      <a16:colId xmlns:a16="http://schemas.microsoft.com/office/drawing/2014/main" val="25186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Bad_client_target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5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475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378EB8-ACA9-4453-861D-87BE14AC8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04215"/>
              </p:ext>
            </p:extLst>
          </p:nvPr>
        </p:nvGraphicFramePr>
        <p:xfrm>
          <a:off x="682128" y="4606687"/>
          <a:ext cx="40331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060">
                  <a:extLst>
                    <a:ext uri="{9D8B030D-6E8A-4147-A177-3AD203B41FA5}">
                      <a16:colId xmlns:a16="http://schemas.microsoft.com/office/drawing/2014/main" val="2656954210"/>
                    </a:ext>
                  </a:extLst>
                </a:gridCol>
                <a:gridCol w="1724098">
                  <a:extLst>
                    <a:ext uri="{9D8B030D-6E8A-4147-A177-3AD203B41FA5}">
                      <a16:colId xmlns:a16="http://schemas.microsoft.com/office/drawing/2014/main" val="25186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Bad_client_target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5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47512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B8DBB7-3A73-9F9B-A9DB-65FC4812D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660237"/>
              </p:ext>
            </p:extLst>
          </p:nvPr>
        </p:nvGraphicFramePr>
        <p:xfrm>
          <a:off x="6096000" y="2352030"/>
          <a:ext cx="3967584" cy="3329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84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5937B3-CFF6-4777-8877-48E013612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57900"/>
              </p:ext>
            </p:extLst>
          </p:nvPr>
        </p:nvGraphicFramePr>
        <p:xfrm>
          <a:off x="922867" y="1525693"/>
          <a:ext cx="403013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627680806"/>
                    </a:ext>
                  </a:extLst>
                </a:gridCol>
                <a:gridCol w="2455334">
                  <a:extLst>
                    <a:ext uri="{9D8B030D-6E8A-4147-A177-3AD203B41FA5}">
                      <a16:colId xmlns:a16="http://schemas.microsoft.com/office/drawing/2014/main" val="389034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default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9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1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0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2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8040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D3A05C5-40B1-4636-8E9C-1516BB63A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080" y="1021840"/>
            <a:ext cx="5954325" cy="416310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437BE10-E4C8-422B-9CAC-C66574229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67" y="6056585"/>
            <a:ext cx="50408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</a:rPr>
              <a:t>The best default model is Random Forest </a:t>
            </a:r>
          </a:p>
        </p:txBody>
      </p:sp>
    </p:spTree>
    <p:extLst>
      <p:ext uri="{BB962C8B-B14F-4D97-AF65-F5344CB8AC3E}">
        <p14:creationId xmlns:p14="http://schemas.microsoft.com/office/powerpoint/2010/main" val="762728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899</TotalTime>
  <Words>1018</Words>
  <Application>Microsoft Office PowerPoint</Application>
  <PresentationFormat>Widescreen</PresentationFormat>
  <Paragraphs>292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Unicode MS</vt:lpstr>
      <vt:lpstr>Calibri</vt:lpstr>
      <vt:lpstr>Cambria</vt:lpstr>
      <vt:lpstr>Cambria Math</vt:lpstr>
      <vt:lpstr>Rockwell</vt:lpstr>
      <vt:lpstr>Rockwell Condensed</vt:lpstr>
      <vt:lpstr>Wingdings</vt:lpstr>
      <vt:lpstr>Wood Type</vt:lpstr>
      <vt:lpstr>BAD CUSTOMER DETECTION</vt:lpstr>
      <vt:lpstr>Contents</vt:lpstr>
      <vt:lpstr>1. Business VALUE</vt:lpstr>
      <vt:lpstr>Data description</vt:lpstr>
      <vt:lpstr>2. Exploratory Data Analysis</vt:lpstr>
      <vt:lpstr>PowerPoint Presentation</vt:lpstr>
      <vt:lpstr>3. Data preprocessing </vt:lpstr>
      <vt:lpstr>4. Default models</vt:lpstr>
      <vt:lpstr>PowerPoint Presentation</vt:lpstr>
      <vt:lpstr>5. Tuning model</vt:lpstr>
      <vt:lpstr>6. Feature selection </vt:lpstr>
      <vt:lpstr>PowerPoint Presentation</vt:lpstr>
      <vt:lpstr>PowerPoint Presentation</vt:lpstr>
      <vt:lpstr>8. Threshold Analysis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DELL</dc:creator>
  <cp:lastModifiedBy>Бурехин Роман Николаевич</cp:lastModifiedBy>
  <cp:revision>66</cp:revision>
  <dcterms:created xsi:type="dcterms:W3CDTF">2023-01-29T17:02:37Z</dcterms:created>
  <dcterms:modified xsi:type="dcterms:W3CDTF">2023-01-31T23:00:27Z</dcterms:modified>
</cp:coreProperties>
</file>