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A6A1-0BD2-45BE-8631-58A789F6F7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A6A1-0BD2-45BE-8631-58A789F6F7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2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A6A1-0BD2-45BE-8631-58A789F6F7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A6A1-0BD2-45BE-8631-58A789F6F7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4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0D4A6A1-0BD2-45BE-8631-58A789F6F7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6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A6A1-0BD2-45BE-8631-58A789F6F7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5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A6A1-0BD2-45BE-8631-58A789F6F7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7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A6A1-0BD2-45BE-8631-58A789F6F7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1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A6A1-0BD2-45BE-8631-58A789F6F7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A6A1-0BD2-45BE-8631-58A789F6F7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5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A6A1-0BD2-45BE-8631-58A789F6F772}" type="datetimeFigureOut">
              <a:rPr lang="en-US" smtClean="0"/>
              <a:t>1/31/2023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7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0D4A6A1-0BD2-45BE-8631-58A789F6F7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EED3-BF04-4CF3-91E8-82A524B9C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267" y="2399771"/>
            <a:ext cx="9144000" cy="8683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BAD CUSTOMER DETECTION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039EF-DC6F-4FC4-A4AC-43DBF9961199}"/>
              </a:ext>
            </a:extLst>
          </p:cNvPr>
          <p:cNvSpPr txBox="1"/>
          <p:nvPr/>
        </p:nvSpPr>
        <p:spPr>
          <a:xfrm>
            <a:off x="6669743" y="4309534"/>
            <a:ext cx="345645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5:</a:t>
            </a:r>
          </a:p>
          <a:p>
            <a:r>
              <a:rPr lang="en-US" dirty="0"/>
              <a:t>Roman </a:t>
            </a:r>
            <a:r>
              <a:rPr lang="en-US" dirty="0" err="1"/>
              <a:t>Burekhin</a:t>
            </a:r>
            <a:endParaRPr lang="en-US" dirty="0"/>
          </a:p>
          <a:p>
            <a:r>
              <a:rPr lang="en-US" dirty="0" err="1"/>
              <a:t>Thien</a:t>
            </a:r>
            <a:r>
              <a:rPr lang="en-US" dirty="0"/>
              <a:t> An Trinh</a:t>
            </a:r>
          </a:p>
          <a:p>
            <a:r>
              <a:rPr lang="en-US" dirty="0"/>
              <a:t>Shoaib </a:t>
            </a:r>
            <a:r>
              <a:rPr lang="en-US" dirty="0" err="1"/>
              <a:t>ahmed</a:t>
            </a:r>
            <a:r>
              <a:rPr lang="en-US" dirty="0"/>
              <a:t> khan</a:t>
            </a:r>
          </a:p>
          <a:p>
            <a:r>
              <a:rPr lang="en-US" dirty="0"/>
              <a:t>Joy Vahini Varatharaajah</a:t>
            </a:r>
          </a:p>
          <a:p>
            <a:r>
              <a:rPr lang="en-US" dirty="0" err="1"/>
              <a:t>Athira</a:t>
            </a:r>
            <a:r>
              <a:rPr lang="en-US" dirty="0"/>
              <a:t> Devan</a:t>
            </a:r>
          </a:p>
          <a:p>
            <a:r>
              <a:rPr lang="en-US" dirty="0" err="1"/>
              <a:t>Pratheep</a:t>
            </a:r>
            <a:r>
              <a:rPr lang="en-US" dirty="0"/>
              <a:t> </a:t>
            </a:r>
            <a:r>
              <a:rPr lang="en-US" dirty="0" err="1"/>
              <a:t>kumar</a:t>
            </a:r>
            <a:r>
              <a:rPr lang="en-US" dirty="0"/>
              <a:t> </a:t>
            </a:r>
            <a:r>
              <a:rPr lang="en-US" dirty="0" err="1"/>
              <a:t>venkatrangam</a:t>
            </a:r>
            <a:endParaRPr lang="en-US" dirty="0"/>
          </a:p>
          <a:p>
            <a:r>
              <a:rPr lang="en-US" dirty="0"/>
              <a:t>Ahmad </a:t>
            </a:r>
            <a:r>
              <a:rPr lang="en-US" dirty="0" err="1"/>
              <a:t>AlHammad</a:t>
            </a:r>
            <a:endParaRPr lang="en-US" dirty="0"/>
          </a:p>
          <a:p>
            <a:r>
              <a:rPr lang="en-US" dirty="0"/>
              <a:t>Esther Yu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6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210C-DE7B-4906-84FF-95715D8E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" y="76203"/>
            <a:ext cx="4834467" cy="474133"/>
          </a:xfrm>
        </p:spPr>
        <p:txBody>
          <a:bodyPr>
            <a:normAutofit fontScale="90000"/>
          </a:bodyPr>
          <a:lstStyle/>
          <a:p>
            <a:r>
              <a:rPr lang="en-US" dirty="0"/>
              <a:t>5. Tuning model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DD1504-6D33-4607-8C9A-B3CB9E618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11385"/>
              </p:ext>
            </p:extLst>
          </p:nvPr>
        </p:nvGraphicFramePr>
        <p:xfrm>
          <a:off x="592666" y="721358"/>
          <a:ext cx="6341535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849">
                  <a:extLst>
                    <a:ext uri="{9D8B030D-6E8A-4147-A177-3AD203B41FA5}">
                      <a16:colId xmlns:a16="http://schemas.microsoft.com/office/drawing/2014/main" val="2627680806"/>
                    </a:ext>
                  </a:extLst>
                </a:gridCol>
                <a:gridCol w="2400843">
                  <a:extLst>
                    <a:ext uri="{9D8B030D-6E8A-4147-A177-3AD203B41FA5}">
                      <a16:colId xmlns:a16="http://schemas.microsoft.com/office/drawing/2014/main" val="3890342650"/>
                    </a:ext>
                  </a:extLst>
                </a:gridCol>
                <a:gridCol w="2400843">
                  <a:extLst>
                    <a:ext uri="{9D8B030D-6E8A-4147-A177-3AD203B41FA5}">
                      <a16:colId xmlns:a16="http://schemas.microsoft.com/office/drawing/2014/main" val="297217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 default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 tuned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09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71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0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32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804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587CBB-53F8-4124-93D9-F9D524A055CB}"/>
              </a:ext>
            </a:extLst>
          </p:cNvPr>
          <p:cNvSpPr txBox="1"/>
          <p:nvPr/>
        </p:nvSpPr>
        <p:spPr>
          <a:xfrm>
            <a:off x="7473816" y="890692"/>
            <a:ext cx="35941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best model is 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Criterion = </a:t>
            </a:r>
            <a:r>
              <a:rPr lang="en-US" dirty="0" err="1"/>
              <a:t>gini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Max_depth</a:t>
            </a:r>
            <a:r>
              <a:rPr lang="en-US" dirty="0"/>
              <a:t> = 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Max_features</a:t>
            </a:r>
            <a:r>
              <a:rPr lang="en-US" dirty="0"/>
              <a:t> = 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N_estimators</a:t>
            </a:r>
            <a:r>
              <a:rPr lang="en-US" dirty="0"/>
              <a:t> = 100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36ED4-321C-4CBA-9C0A-AF7206209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41" y="3758308"/>
            <a:ext cx="4222672" cy="3099691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3E38C318-1B1A-455D-AD85-EEF74D6B9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816" y="4668626"/>
            <a:ext cx="46122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All of the models attained better AUC results except SVM </a:t>
            </a:r>
          </a:p>
        </p:txBody>
      </p:sp>
    </p:spTree>
    <p:extLst>
      <p:ext uri="{BB962C8B-B14F-4D97-AF65-F5344CB8AC3E}">
        <p14:creationId xmlns:p14="http://schemas.microsoft.com/office/powerpoint/2010/main" val="134968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1441-EB79-464C-B56A-48CAAFA8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987"/>
            <a:ext cx="7633918" cy="532342"/>
          </a:xfrm>
        </p:spPr>
        <p:txBody>
          <a:bodyPr>
            <a:normAutofit fontScale="90000"/>
          </a:bodyPr>
          <a:lstStyle/>
          <a:p>
            <a:r>
              <a:rPr lang="en-US" dirty="0"/>
              <a:t>6. Feature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C32CD-E2A7-4CDA-B7D8-5B5F75367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08" y="726918"/>
            <a:ext cx="7378702" cy="6894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Recursive feature Elimination RFE: Fits a model and removes the weakest feature (or features) until the specified number of features is reached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6B09E0-9AED-45F2-A709-16DB4C472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314189"/>
              </p:ext>
            </p:extLst>
          </p:nvPr>
        </p:nvGraphicFramePr>
        <p:xfrm>
          <a:off x="148167" y="1459177"/>
          <a:ext cx="3640668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334">
                  <a:extLst>
                    <a:ext uri="{9D8B030D-6E8A-4147-A177-3AD203B41FA5}">
                      <a16:colId xmlns:a16="http://schemas.microsoft.com/office/drawing/2014/main" val="4187511577"/>
                    </a:ext>
                  </a:extLst>
                </a:gridCol>
                <a:gridCol w="1820334">
                  <a:extLst>
                    <a:ext uri="{9D8B030D-6E8A-4147-A177-3AD203B41FA5}">
                      <a16:colId xmlns:a16="http://schemas.microsoft.com/office/drawing/2014/main" val="109773945"/>
                    </a:ext>
                  </a:extLst>
                </a:gridCol>
              </a:tblGrid>
              <a:tr h="2717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 feature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25555"/>
                  </a:ext>
                </a:extLst>
              </a:tr>
              <a:tr h="212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044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712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418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412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828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514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749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392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3764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516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502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903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077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759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263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991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037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4501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312067-7B3A-464F-923B-E14F4CE7E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31367"/>
              </p:ext>
            </p:extLst>
          </p:nvPr>
        </p:nvGraphicFramePr>
        <p:xfrm>
          <a:off x="3886201" y="1467642"/>
          <a:ext cx="364066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334">
                  <a:extLst>
                    <a:ext uri="{9D8B030D-6E8A-4147-A177-3AD203B41FA5}">
                      <a16:colId xmlns:a16="http://schemas.microsoft.com/office/drawing/2014/main" val="4187511577"/>
                    </a:ext>
                  </a:extLst>
                </a:gridCol>
                <a:gridCol w="1820334">
                  <a:extLst>
                    <a:ext uri="{9D8B030D-6E8A-4147-A177-3AD203B41FA5}">
                      <a16:colId xmlns:a16="http://schemas.microsoft.com/office/drawing/2014/main" val="109773945"/>
                    </a:ext>
                  </a:extLst>
                </a:gridCol>
              </a:tblGrid>
              <a:tr h="2717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 feature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25555"/>
                  </a:ext>
                </a:extLst>
              </a:tr>
              <a:tr h="212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044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712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418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412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828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514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749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392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3764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516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502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  <a:highlight>
                            <a:srgbClr val="FFFF00"/>
                          </a:highlight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0.77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903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077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759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263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95868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7DFDB48-2971-4105-92AB-0FB9DDD03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284" y="339158"/>
            <a:ext cx="4199474" cy="2288062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2B313323-18C7-43A4-B843-AFA43E49B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918" y="3429000"/>
            <a:ext cx="2319761" cy="3385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Month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credit_amount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credit_term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having_children_flg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Income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phone_operator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is_client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education_Higher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education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education_Incomplete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higher education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education_Incomplete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secondary education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education_Secondary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education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education_Secondary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special education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product_type_Audio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&amp; Video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product_type_Auto</a:t>
            </a:r>
            <a:endParaRPr lang="en-US" altLang="en-US" sz="1000" dirty="0"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product_type_Boats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product_type_Cell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phones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product_type_Clothing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AEE1C6-55B2-48E0-9038-AA1120F2A393}"/>
              </a:ext>
            </a:extLst>
          </p:cNvPr>
          <p:cNvSpPr/>
          <p:nvPr/>
        </p:nvSpPr>
        <p:spPr>
          <a:xfrm>
            <a:off x="9943997" y="3361268"/>
            <a:ext cx="20998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product_type_Computers</a:t>
            </a:r>
            <a:endParaRPr lang="en-US" altLang="en-US" sz="1000" dirty="0">
              <a:latin typeface="Arial Unicode MS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product_type_Construction</a:t>
            </a:r>
            <a:r>
              <a:rPr lang="en-US" altLang="en-US" sz="1000" dirty="0">
                <a:latin typeface="Arial Unicode MS"/>
              </a:rPr>
              <a:t> Materials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product_type_Cosmetics</a:t>
            </a:r>
            <a:r>
              <a:rPr lang="en-US" altLang="en-US" sz="1000" dirty="0">
                <a:latin typeface="Arial Unicode MS"/>
              </a:rPr>
              <a:t> and beauty services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product_type_Fitness</a:t>
            </a:r>
            <a:endParaRPr lang="en-US" altLang="en-US" sz="1000" dirty="0">
              <a:latin typeface="Arial Unicode MS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product_type_Furniture</a:t>
            </a:r>
            <a:endParaRPr lang="en-US" altLang="en-US" sz="1000" dirty="0">
              <a:latin typeface="Arial Unicode MS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product_type_Garden</a:t>
            </a:r>
            <a:r>
              <a:rPr lang="en-US" altLang="en-US" sz="1000" dirty="0">
                <a:latin typeface="Arial Unicode MS"/>
              </a:rPr>
              <a:t> equipment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product_type_Household</a:t>
            </a:r>
            <a:r>
              <a:rPr lang="en-US" altLang="en-US" sz="1000" dirty="0">
                <a:latin typeface="Arial Unicode MS"/>
              </a:rPr>
              <a:t> appliances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product_type_Jewelry</a:t>
            </a:r>
            <a:endParaRPr lang="en-US" altLang="en-US" sz="1000" dirty="0">
              <a:latin typeface="Arial Unicode MS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product_type_Medical</a:t>
            </a:r>
            <a:r>
              <a:rPr lang="en-US" altLang="en-US" sz="1000" dirty="0">
                <a:latin typeface="Arial Unicode MS"/>
              </a:rPr>
              <a:t> services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product_type_Sporting</a:t>
            </a:r>
            <a:r>
              <a:rPr lang="en-US" altLang="en-US" sz="1000" dirty="0">
                <a:latin typeface="Arial Unicode MS"/>
              </a:rPr>
              <a:t> goods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product_type_Tourism</a:t>
            </a:r>
            <a:endParaRPr lang="en-US" altLang="en-US" sz="1000" dirty="0">
              <a:latin typeface="Arial Unicode MS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product_type_Training</a:t>
            </a:r>
            <a:endParaRPr lang="en-US" altLang="en-US" sz="1000" dirty="0">
              <a:latin typeface="Arial Unicode MS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product_type_Windows</a:t>
            </a:r>
            <a:r>
              <a:rPr lang="en-US" altLang="en-US" sz="1000" dirty="0">
                <a:latin typeface="Arial Unicode MS"/>
              </a:rPr>
              <a:t> &amp; Doors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family_status_Another</a:t>
            </a:r>
            <a:endParaRPr lang="en-US" altLang="en-US" sz="1000" dirty="0">
              <a:latin typeface="Arial Unicode MS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family_status_Married</a:t>
            </a:r>
            <a:endParaRPr lang="en-US" altLang="en-US" sz="1000" dirty="0">
              <a:latin typeface="Arial Unicode MS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family_status_Unmarried</a:t>
            </a:r>
            <a:endParaRPr lang="en-US" altLang="en-US" sz="1000" dirty="0">
              <a:latin typeface="Arial Unicode MS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sex_female</a:t>
            </a:r>
            <a:endParaRPr lang="en-US" sz="1000" dirty="0">
              <a:latin typeface="Arial Unicode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30877-1981-4765-98CB-669C9A3655EC}"/>
              </a:ext>
            </a:extLst>
          </p:cNvPr>
          <p:cNvSpPr txBox="1"/>
          <p:nvPr/>
        </p:nvSpPr>
        <p:spPr>
          <a:xfrm>
            <a:off x="7698320" y="3125463"/>
            <a:ext cx="2038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Selected Features= 36 </a:t>
            </a:r>
          </a:p>
        </p:txBody>
      </p:sp>
    </p:spTree>
    <p:extLst>
      <p:ext uri="{BB962C8B-B14F-4D97-AF65-F5344CB8AC3E}">
        <p14:creationId xmlns:p14="http://schemas.microsoft.com/office/powerpoint/2010/main" val="261263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0DFB35-0021-4D56-A7BD-C695CBDAF8F8}"/>
              </a:ext>
            </a:extLst>
          </p:cNvPr>
          <p:cNvSpPr/>
          <p:nvPr/>
        </p:nvSpPr>
        <p:spPr>
          <a:xfrm>
            <a:off x="231377" y="211667"/>
            <a:ext cx="5512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Default vs. Tuned vs. Re-evaluated Models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AEE395-E221-4B4A-88ED-996CC04BB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81971"/>
              </p:ext>
            </p:extLst>
          </p:nvPr>
        </p:nvGraphicFramePr>
        <p:xfrm>
          <a:off x="1143000" y="711200"/>
          <a:ext cx="1057387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17376973"/>
                    </a:ext>
                  </a:extLst>
                </a:gridCol>
                <a:gridCol w="2694268">
                  <a:extLst>
                    <a:ext uri="{9D8B030D-6E8A-4147-A177-3AD203B41FA5}">
                      <a16:colId xmlns:a16="http://schemas.microsoft.com/office/drawing/2014/main" val="135315096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103543130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3370580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AUC_default_models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AUC_tuned_models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AUC_reeval_models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597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Random_Forest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82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Logit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47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12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Decision_Tree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67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SGD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93823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FBF1197-11A2-44F6-9EC4-8C3C8213E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390068"/>
            <a:ext cx="4660900" cy="3467931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D24F15DE-FC2B-44AB-85EC-CCA1C9616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2267" y="4660447"/>
            <a:ext cx="38020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/>
              <a:t>The best model after feature selection is Random Forest </a:t>
            </a:r>
          </a:p>
        </p:txBody>
      </p:sp>
    </p:spTree>
    <p:extLst>
      <p:ext uri="{BB962C8B-B14F-4D97-AF65-F5344CB8AC3E}">
        <p14:creationId xmlns:p14="http://schemas.microsoft.com/office/powerpoint/2010/main" val="722906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A1A7B1-DB2A-4B64-AC10-4E71AAB7C807}"/>
              </a:ext>
            </a:extLst>
          </p:cNvPr>
          <p:cNvSpPr/>
          <p:nvPr/>
        </p:nvSpPr>
        <p:spPr>
          <a:xfrm>
            <a:off x="177801" y="0"/>
            <a:ext cx="9765109" cy="846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7. Retune model with new refined data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83F15C-FBDD-4CAD-98C0-3657CE443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102798"/>
              </p:ext>
            </p:extLst>
          </p:nvPr>
        </p:nvGraphicFramePr>
        <p:xfrm>
          <a:off x="1251639" y="746207"/>
          <a:ext cx="910309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102">
                  <a:extLst>
                    <a:ext uri="{9D8B030D-6E8A-4147-A177-3AD203B41FA5}">
                      <a16:colId xmlns:a16="http://schemas.microsoft.com/office/drawing/2014/main" val="17376973"/>
                    </a:ext>
                  </a:extLst>
                </a:gridCol>
                <a:gridCol w="1915498">
                  <a:extLst>
                    <a:ext uri="{9D8B030D-6E8A-4147-A177-3AD203B41FA5}">
                      <a16:colId xmlns:a16="http://schemas.microsoft.com/office/drawing/2014/main" val="1353150967"/>
                    </a:ext>
                  </a:extLst>
                </a:gridCol>
                <a:gridCol w="1684867">
                  <a:extLst>
                    <a:ext uri="{9D8B030D-6E8A-4147-A177-3AD203B41FA5}">
                      <a16:colId xmlns:a16="http://schemas.microsoft.com/office/drawing/2014/main" val="1103543130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3370580913"/>
                    </a:ext>
                  </a:extLst>
                </a:gridCol>
                <a:gridCol w="1787895">
                  <a:extLst>
                    <a:ext uri="{9D8B030D-6E8A-4147-A177-3AD203B41FA5}">
                      <a16:colId xmlns:a16="http://schemas.microsoft.com/office/drawing/2014/main" val="4146676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AUC_default_models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AUC_tuned_models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AUC_reeval_models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AUC_retuned_models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597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Random_Forest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82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Logit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47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12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Decision_Tree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67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SGD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93823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73C9FF6-0798-4BA7-A004-95B51D152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66" y="3352470"/>
            <a:ext cx="4723314" cy="350552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15A1287-D52C-43D9-AF98-3977550A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00" y="4728346"/>
            <a:ext cx="3979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The best model after feature selection and fine tuning is Random Forest </a:t>
            </a:r>
          </a:p>
        </p:txBody>
      </p:sp>
    </p:spTree>
    <p:extLst>
      <p:ext uri="{BB962C8B-B14F-4D97-AF65-F5344CB8AC3E}">
        <p14:creationId xmlns:p14="http://schemas.microsoft.com/office/powerpoint/2010/main" val="74617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0957-96C3-4549-B163-D3FD7AEC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17" y="-25861"/>
            <a:ext cx="10515600" cy="1325563"/>
          </a:xfrm>
        </p:spPr>
        <p:txBody>
          <a:bodyPr/>
          <a:lstStyle/>
          <a:p>
            <a:r>
              <a:rPr lang="en-US" sz="4900" dirty="0"/>
              <a:t>8. Threshold Analysis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4B4C5-20FA-460D-8AD6-43416AC59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7" y="683312"/>
            <a:ext cx="4238706" cy="314959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EAED1EE-57A4-4A0C-9F36-321B00B47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61" y="4048978"/>
            <a:ext cx="46010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Selecting the threshold is a trade-off between Recall and Precision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C69E6-AFEB-4D38-8703-0399AAA30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223" y="615530"/>
            <a:ext cx="2689326" cy="508862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F860642-1F5A-2BA8-CE77-79850F57314B}"/>
              </a:ext>
            </a:extLst>
          </p:cNvPr>
          <p:cNvGrpSpPr/>
          <p:nvPr/>
        </p:nvGrpSpPr>
        <p:grpSpPr>
          <a:xfrm>
            <a:off x="5483066" y="1740204"/>
            <a:ext cx="2689326" cy="1525505"/>
            <a:chOff x="7555948" y="4967370"/>
            <a:chExt cx="2689326" cy="15255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45B4893-8BC3-4753-A558-018741C6AE1E}"/>
                    </a:ext>
                  </a:extLst>
                </p:cNvPr>
                <p:cNvSpPr txBox="1"/>
                <p:nvPr/>
              </p:nvSpPr>
              <p:spPr>
                <a:xfrm>
                  <a:off x="7831665" y="4967370"/>
                  <a:ext cx="2413609" cy="7456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𝑅𝑒𝑐𝑎𝑙𝑙</m:t>
                                </m:r>
                              </m:den>
                            </m:f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𝑃𝑟𝑒𝑐𝑖𝑠𝑖𝑜𝑛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45B4893-8BC3-4753-A558-018741C6AE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1665" y="4967370"/>
                  <a:ext cx="2413609" cy="745653"/>
                </a:xfrm>
                <a:prstGeom prst="rect">
                  <a:avLst/>
                </a:prstGeom>
                <a:blipFill>
                  <a:blip r:embed="rId4"/>
                  <a:stretch>
                    <a:fillRect l="-1571" t="-3333" r="-1571"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24E15FD-8253-489A-83D1-279B489C07C6}"/>
                    </a:ext>
                  </a:extLst>
                </p:cNvPr>
                <p:cNvSpPr txBox="1"/>
                <p:nvPr/>
              </p:nvSpPr>
              <p:spPr>
                <a:xfrm>
                  <a:off x="7555948" y="5962345"/>
                  <a:ext cx="2689326" cy="5305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𝑃𝑟𝑒𝑐𝑖𝑠𝑖𝑜𝑛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𝑅𝑒𝑐𝑎𝑙𝑙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𝑃𝑟𝑒𝑐𝑖𝑠𝑖𝑜𝑛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𝑅𝑒𝑐𝑎𝑙𝑙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24E15FD-8253-489A-83D1-279B489C0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948" y="5962345"/>
                  <a:ext cx="2689326" cy="530530"/>
                </a:xfrm>
                <a:prstGeom prst="rect">
                  <a:avLst/>
                </a:prstGeom>
                <a:blipFill>
                  <a:blip r:embed="rId5"/>
                  <a:stretch>
                    <a:fillRect l="-469" t="-6977" r="-469" b="-139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3A52DB3-5AD2-6571-C6E0-A23CD6733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56" y="3832907"/>
            <a:ext cx="4118344" cy="306018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EDDBC20-A58E-3A5D-AF75-0D824A4D1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0378" y="5680498"/>
            <a:ext cx="17264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1798794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C20A-B694-497F-8210-F3E62E56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3307419" cy="692235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F32EE-CFC9-A340-27A9-38240ADD226D}"/>
              </a:ext>
            </a:extLst>
          </p:cNvPr>
          <p:cNvSpPr txBox="1"/>
          <p:nvPr/>
        </p:nvSpPr>
        <p:spPr>
          <a:xfrm>
            <a:off x="883920" y="1803400"/>
            <a:ext cx="104241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Rockwell" panose="02060603020205020403" pitchFamily="18" charset="0"/>
              </a:rPr>
              <a:t>In these experiments,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Random </a:t>
            </a:r>
            <a:r>
              <a:rPr lang="en-US" sz="2200" dirty="0">
                <a:solidFill>
                  <a:srgbClr val="000000"/>
                </a:solidFill>
                <a:latin typeface="Rockwell" panose="02060603020205020403" pitchFamily="18" charset="0"/>
              </a:rPr>
              <a:t>F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orest algorithm with the refined dataset gave the highest ROC AUC. </a:t>
            </a:r>
          </a:p>
          <a:p>
            <a:endParaRPr lang="en-US" sz="2200" dirty="0">
              <a:solidFill>
                <a:srgbClr val="000000"/>
              </a:solidFill>
              <a:latin typeface="Rockwell" panose="02060603020205020403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Rockwell" panose="02060603020205020403" pitchFamily="18" charset="0"/>
              </a:rPr>
              <a:t>After finding the best method of detecting bad clients, threshold analysis should be done, and the threshold value is set </a:t>
            </a:r>
            <a:r>
              <a:rPr lang="en-US" sz="2200">
                <a:solidFill>
                  <a:srgbClr val="000000"/>
                </a:solidFill>
                <a:latin typeface="Rockwell" panose="02060603020205020403" pitchFamily="18" charset="0"/>
              </a:rPr>
              <a:t>based on </a:t>
            </a:r>
            <a:r>
              <a:rPr lang="en-US" sz="2200" dirty="0">
                <a:solidFill>
                  <a:srgbClr val="000000"/>
                </a:solidFill>
                <a:latin typeface="Rockwell" panose="02060603020205020403" pitchFamily="18" charset="0"/>
              </a:rPr>
              <a:t>specific business purposes.</a:t>
            </a:r>
            <a:endParaRPr lang="en-IN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8717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39B9-0966-402C-B461-20159E91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5B67EB-E684-4E15-BF28-9D495F6026EB}"/>
              </a:ext>
            </a:extLst>
          </p:cNvPr>
          <p:cNvSpPr txBox="1"/>
          <p:nvPr/>
        </p:nvSpPr>
        <p:spPr>
          <a:xfrm>
            <a:off x="2328333" y="1625600"/>
            <a:ext cx="644689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Business 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Exploratory Data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Data preprocessing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Default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Tuning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Feature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Retune model with new refined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Threshold Analysis</a:t>
            </a:r>
          </a:p>
        </p:txBody>
      </p:sp>
    </p:spTree>
    <p:extLst>
      <p:ext uri="{BB962C8B-B14F-4D97-AF65-F5344CB8AC3E}">
        <p14:creationId xmlns:p14="http://schemas.microsoft.com/office/powerpoint/2010/main" val="215397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17D9-8DA9-4597-99F7-CF16502E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Business VALUE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6DDDB3-008C-2D7D-6AD2-AC26894CA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716317"/>
            <a:ext cx="7906113" cy="418063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b="1" dirty="0"/>
              <a:t>Purpose: </a:t>
            </a:r>
            <a:r>
              <a:rPr lang="en-US" sz="1400" dirty="0"/>
              <a:t>predicting default on a loan among individuals</a:t>
            </a:r>
            <a:r>
              <a:rPr lang="ru-RU" sz="1400" dirty="0"/>
              <a:t> (</a:t>
            </a:r>
            <a:r>
              <a:rPr lang="en-US" sz="1400" dirty="0"/>
              <a:t>bad client detection) </a:t>
            </a:r>
            <a:endParaRPr lang="ru-RU" sz="1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400" b="1" dirty="0"/>
              <a:t>Model relevance</a:t>
            </a:r>
            <a:r>
              <a:rPr lang="ru-RU" sz="1400" b="1" dirty="0"/>
              <a:t>: 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sz="1400" dirty="0"/>
              <a:t>credit </a:t>
            </a:r>
            <a:r>
              <a:rPr lang="en-US" sz="1400" dirty="0">
                <a:highlight>
                  <a:srgbClr val="FFFF00"/>
                </a:highlight>
              </a:rPr>
              <a:t>risk reduction</a:t>
            </a:r>
            <a:endParaRPr lang="ru-RU" sz="1400" dirty="0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sz="1400" dirty="0">
                <a:highlight>
                  <a:srgbClr val="FFFF00"/>
                </a:highlight>
              </a:rPr>
              <a:t>reduction</a:t>
            </a:r>
            <a:r>
              <a:rPr lang="en-US" sz="1400" dirty="0"/>
              <a:t> of banks</a:t>
            </a:r>
            <a:r>
              <a:rPr lang="en-US" sz="1400" b="1" dirty="0"/>
              <a:t>' </a:t>
            </a:r>
            <a:r>
              <a:rPr lang="en-US" sz="1400" dirty="0">
                <a:highlight>
                  <a:srgbClr val="FFFF00"/>
                </a:highlight>
              </a:rPr>
              <a:t>reserves</a:t>
            </a:r>
            <a:r>
              <a:rPr lang="en-US" sz="1400" dirty="0"/>
              <a:t>, and, accordingly, </a:t>
            </a:r>
            <a:r>
              <a:rPr lang="en-US" sz="1400" dirty="0">
                <a:highlight>
                  <a:srgbClr val="FFFF00"/>
                </a:highlight>
              </a:rPr>
              <a:t>profit growth</a:t>
            </a:r>
            <a:r>
              <a:rPr lang="en-US" sz="1400" dirty="0"/>
              <a:t>, due to an advanced approach to assessing credit risks.</a:t>
            </a:r>
            <a:endParaRPr lang="ru-RU" sz="1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400" b="1" dirty="0"/>
              <a:t>Who is interested in this model:</a:t>
            </a:r>
            <a:endParaRPr lang="ru-RU" sz="1400" b="1" dirty="0"/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sz="1400" dirty="0"/>
              <a:t>Any financial institutions 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sz="1400" dirty="0"/>
              <a:t>Marketplaces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b="1" dirty="0"/>
              <a:t>Example: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b="1" dirty="0"/>
              <a:t>-    </a:t>
            </a:r>
            <a:r>
              <a:rPr lang="en-US" sz="1400" dirty="0"/>
              <a:t>Raiffeisen bank case</a:t>
            </a:r>
            <a:r>
              <a:rPr lang="ru-RU" sz="1400" dirty="0"/>
              <a:t>: </a:t>
            </a:r>
            <a:r>
              <a:rPr lang="en-US" sz="1400" dirty="0"/>
              <a:t>decrease in reserves by 27 billion rub. (</a:t>
            </a:r>
            <a:r>
              <a:rPr lang="en-US" sz="1400" dirty="0">
                <a:highlight>
                  <a:srgbClr val="FFFF00"/>
                </a:highlight>
              </a:rPr>
              <a:t>550 million CAD</a:t>
            </a:r>
            <a:r>
              <a:rPr lang="en-US" sz="1400" dirty="0"/>
              <a:t>) in Russia in 2020 </a:t>
            </a:r>
            <a:r>
              <a:rPr lang="ru-RU" sz="1400" dirty="0"/>
              <a:t>*</a:t>
            </a:r>
            <a:r>
              <a:rPr lang="en-US" sz="1400" dirty="0"/>
              <a:t> </a:t>
            </a:r>
          </a:p>
          <a:p>
            <a:pPr>
              <a:lnSpc>
                <a:spcPct val="120000"/>
              </a:lnSpc>
              <a:buFontTx/>
              <a:buChar char="-"/>
            </a:pPr>
            <a:endParaRPr lang="en-US" sz="1400" dirty="0"/>
          </a:p>
          <a:p>
            <a:pPr>
              <a:lnSpc>
                <a:spcPct val="120000"/>
              </a:lnSpc>
              <a:buFontTx/>
              <a:buChar char="-"/>
            </a:pPr>
            <a:endParaRPr lang="en-US" sz="1400" dirty="0"/>
          </a:p>
          <a:p>
            <a:pPr>
              <a:lnSpc>
                <a:spcPct val="120000"/>
              </a:lnSpc>
              <a:buFontTx/>
              <a:buChar char="-"/>
            </a:pPr>
            <a:endParaRPr lang="en-US" sz="1400" dirty="0"/>
          </a:p>
          <a:p>
            <a:pPr>
              <a:lnSpc>
                <a:spcPct val="120000"/>
              </a:lnSpc>
              <a:buFontTx/>
              <a:buChar char="-"/>
            </a:pPr>
            <a:endParaRPr lang="en-US" sz="1400" dirty="0"/>
          </a:p>
          <a:p>
            <a:pPr>
              <a:lnSpc>
                <a:spcPct val="120000"/>
              </a:lnSpc>
              <a:buFontTx/>
              <a:buChar char="-"/>
            </a:pPr>
            <a:endParaRPr lang="en-US" sz="1400" dirty="0"/>
          </a:p>
          <a:p>
            <a:pPr>
              <a:lnSpc>
                <a:spcPct val="120000"/>
              </a:lnSpc>
              <a:buFontTx/>
              <a:buChar char="-"/>
            </a:pPr>
            <a:endParaRPr lang="ru-RU" sz="1400" dirty="0"/>
          </a:p>
          <a:p>
            <a:pPr marL="0" indent="0">
              <a:lnSpc>
                <a:spcPct val="120000"/>
              </a:lnSpc>
              <a:buNone/>
            </a:pPr>
            <a:endParaRPr lang="ru-RU" sz="1600" dirty="0"/>
          </a:p>
        </p:txBody>
      </p:sp>
      <p:pic>
        <p:nvPicPr>
          <p:cNvPr id="4" name="Graphic 9" descr="Bullseye">
            <a:extLst>
              <a:ext uri="{FF2B5EF4-FFF2-40B4-BE49-F238E27FC236}">
                <a16:creationId xmlns:a16="http://schemas.microsoft.com/office/drawing/2014/main" id="{DB39ACBE-D26B-2F22-A0B9-B601B51C6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1127" y="1654559"/>
            <a:ext cx="2137965" cy="2152073"/>
          </a:xfrm>
          <a:prstGeom prst="rect">
            <a:avLst/>
          </a:prstGeom>
        </p:spPr>
      </p:pic>
      <p:pic>
        <p:nvPicPr>
          <p:cNvPr id="1028" name="Picture 4" descr="Raiffeisen IBAN - What is the IBAN for Raiffeisen in Austria?">
            <a:extLst>
              <a:ext uri="{FF2B5EF4-FFF2-40B4-BE49-F238E27FC236}">
                <a16:creationId xmlns:a16="http://schemas.microsoft.com/office/drawing/2014/main" id="{3900BD0D-198F-BDF5-179C-EAAA207CF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315" y="4875770"/>
            <a:ext cx="1980991" cy="111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E45B68-E0E9-DB0A-F187-4873F0961673}"/>
              </a:ext>
            </a:extLst>
          </p:cNvPr>
          <p:cNvSpPr txBox="1"/>
          <p:nvPr/>
        </p:nvSpPr>
        <p:spPr>
          <a:xfrm>
            <a:off x="0" y="6596390"/>
            <a:ext cx="68859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50" dirty="0"/>
              <a:t>* </a:t>
            </a:r>
            <a:r>
              <a:rPr lang="en-US" sz="1050" dirty="0"/>
              <a:t>Source: https://www.raiffeisen.ru/about/investors/annualreport/</a:t>
            </a:r>
            <a:endParaRPr lang="ru-RU" sz="1050" dirty="0"/>
          </a:p>
        </p:txBody>
      </p:sp>
      <p:pic>
        <p:nvPicPr>
          <p:cNvPr id="1030" name="Picture 6" descr="please give me money Im bankrupt and poor - Shutup and Take My Money | Make  a Meme">
            <a:extLst>
              <a:ext uri="{FF2B5EF4-FFF2-40B4-BE49-F238E27FC236}">
                <a16:creationId xmlns:a16="http://schemas.microsoft.com/office/drawing/2014/main" id="{FB36BA0E-EBD2-D772-E16A-1CE2397D6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339" y="1735078"/>
            <a:ext cx="2882417" cy="217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92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6E611-E3BD-BE2D-44C8-9BB4A53A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8" y="88392"/>
            <a:ext cx="10058400" cy="1181608"/>
          </a:xfrm>
        </p:spPr>
        <p:txBody>
          <a:bodyPr/>
          <a:lstStyle/>
          <a:p>
            <a:r>
              <a:rPr lang="en-IN" dirty="0"/>
              <a:t>Data description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0105A1-9DCA-0A13-E18B-8C9E536F0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15" y="1580577"/>
            <a:ext cx="10058400" cy="32015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7F4A9D-5716-6AF6-D0B9-64DE1B452561}"/>
              </a:ext>
            </a:extLst>
          </p:cNvPr>
          <p:cNvSpPr txBox="1"/>
          <p:nvPr/>
        </p:nvSpPr>
        <p:spPr>
          <a:xfrm>
            <a:off x="175768" y="5283200"/>
            <a:ext cx="987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dataset contains 1723 rows and 14 columns. Moreover, the dataset contains zero missing values.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573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495F-4E59-4E32-ADE7-4CFAAAB5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35" y="63080"/>
            <a:ext cx="10634134" cy="544658"/>
          </a:xfrm>
        </p:spPr>
        <p:txBody>
          <a:bodyPr>
            <a:normAutofit fontScale="90000"/>
          </a:bodyPr>
          <a:lstStyle/>
          <a:p>
            <a:r>
              <a:rPr lang="en-US" dirty="0"/>
              <a:t>2. Exploratory 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A61AB-60A1-4B25-88DC-7C3CB8E2D18F}"/>
              </a:ext>
            </a:extLst>
          </p:cNvPr>
          <p:cNvSpPr txBox="1"/>
          <p:nvPr/>
        </p:nvSpPr>
        <p:spPr>
          <a:xfrm>
            <a:off x="-170330" y="671659"/>
            <a:ext cx="309724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  Dependent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Bad_client_target</a:t>
            </a:r>
            <a:endParaRPr lang="en-US" sz="14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1600" b="1" dirty="0"/>
              <a:t>    Independent Variable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Numerical Variable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Credit_amount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Credit_term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Income</a:t>
            </a:r>
          </a:p>
          <a:p>
            <a:pPr lvl="2"/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Categorical Variable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Month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Sex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Education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Product_type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Having_children_flg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Region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Family_status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Phone_operator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Is_client</a:t>
            </a:r>
            <a:endParaRPr lang="en-US" sz="1400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1315BD-F56C-4A3D-9FB6-F2F22930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381" y="551538"/>
            <a:ext cx="6299200" cy="24999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25DD38-F008-4E5F-8AC2-4D81B9DC3633}"/>
              </a:ext>
            </a:extLst>
          </p:cNvPr>
          <p:cNvSpPr txBox="1"/>
          <p:nvPr/>
        </p:nvSpPr>
        <p:spPr>
          <a:xfrm>
            <a:off x="3266069" y="2971543"/>
            <a:ext cx="1307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Credit_Amount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41AA7C-6BBB-4609-9D42-383813963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41" y="3406608"/>
            <a:ext cx="2210394" cy="31907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0D6DA1-06AC-400F-A3B6-B6FA397CB83D}"/>
              </a:ext>
            </a:extLst>
          </p:cNvPr>
          <p:cNvSpPr txBox="1"/>
          <p:nvPr/>
        </p:nvSpPr>
        <p:spPr>
          <a:xfrm>
            <a:off x="5838557" y="2993457"/>
            <a:ext cx="1084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Credit_Term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F5C77D-2C0B-472D-BD68-2B83CE1BA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418" y="3394079"/>
            <a:ext cx="2372013" cy="3215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973C62-E007-4729-AADB-AD95BC5FD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1814" y="3406608"/>
            <a:ext cx="2256171" cy="31039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CC6425-9FEB-4385-AC01-D170BC7F10CF}"/>
              </a:ext>
            </a:extLst>
          </p:cNvPr>
          <p:cNvSpPr txBox="1"/>
          <p:nvPr/>
        </p:nvSpPr>
        <p:spPr>
          <a:xfrm>
            <a:off x="8506370" y="2993456"/>
            <a:ext cx="462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D0836AA-16D9-431C-9576-474997538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2208" y="3406608"/>
            <a:ext cx="2236275" cy="29802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C060C7-AA09-4865-827D-DAC00E0A8698}"/>
              </a:ext>
            </a:extLst>
          </p:cNvPr>
          <p:cNvSpPr txBox="1"/>
          <p:nvPr/>
        </p:nvSpPr>
        <p:spPr>
          <a:xfrm>
            <a:off x="10493666" y="2993455"/>
            <a:ext cx="725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Income</a:t>
            </a:r>
          </a:p>
        </p:txBody>
      </p:sp>
    </p:spTree>
    <p:extLst>
      <p:ext uri="{BB962C8B-B14F-4D97-AF65-F5344CB8AC3E}">
        <p14:creationId xmlns:p14="http://schemas.microsoft.com/office/powerpoint/2010/main" val="46961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A5EEF5-C5D3-422D-A924-9E202AFC25CA}"/>
              </a:ext>
            </a:extLst>
          </p:cNvPr>
          <p:cNvSpPr txBox="1"/>
          <p:nvPr/>
        </p:nvSpPr>
        <p:spPr>
          <a:xfrm>
            <a:off x="158911" y="3244223"/>
            <a:ext cx="462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4C05FC-A4A1-4447-B325-95350A5CEDE4}"/>
              </a:ext>
            </a:extLst>
          </p:cNvPr>
          <p:cNvSpPr txBox="1"/>
          <p:nvPr/>
        </p:nvSpPr>
        <p:spPr>
          <a:xfrm>
            <a:off x="2402661" y="-5"/>
            <a:ext cx="4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CC13F-C2D4-4616-94EB-62B8B7F83CF2}"/>
              </a:ext>
            </a:extLst>
          </p:cNvPr>
          <p:cNvSpPr txBox="1"/>
          <p:nvPr/>
        </p:nvSpPr>
        <p:spPr>
          <a:xfrm>
            <a:off x="2618682" y="3339201"/>
            <a:ext cx="909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Education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11677-5756-4BEA-8D81-981A950DD952}"/>
              </a:ext>
            </a:extLst>
          </p:cNvPr>
          <p:cNvSpPr txBox="1"/>
          <p:nvPr/>
        </p:nvSpPr>
        <p:spPr>
          <a:xfrm>
            <a:off x="154850" y="20075"/>
            <a:ext cx="681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Month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226344-2103-4ED9-9FC5-A3C7A74D331F}"/>
              </a:ext>
            </a:extLst>
          </p:cNvPr>
          <p:cNvSpPr txBox="1"/>
          <p:nvPr/>
        </p:nvSpPr>
        <p:spPr>
          <a:xfrm>
            <a:off x="3766176" y="-17571"/>
            <a:ext cx="1636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Having_children_flg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71AAD9-5646-48A4-B1ED-91F28EBEB0D7}"/>
              </a:ext>
            </a:extLst>
          </p:cNvPr>
          <p:cNvSpPr txBox="1"/>
          <p:nvPr/>
        </p:nvSpPr>
        <p:spPr>
          <a:xfrm>
            <a:off x="5433556" y="3398111"/>
            <a:ext cx="684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Region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DD82EB-69A9-448F-8A31-F0DB34E63AA9}"/>
              </a:ext>
            </a:extLst>
          </p:cNvPr>
          <p:cNvSpPr txBox="1"/>
          <p:nvPr/>
        </p:nvSpPr>
        <p:spPr>
          <a:xfrm>
            <a:off x="6074079" y="20433"/>
            <a:ext cx="1183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Family_status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3BB717-DAA8-4037-9C09-985097252F8C}"/>
              </a:ext>
            </a:extLst>
          </p:cNvPr>
          <p:cNvSpPr txBox="1"/>
          <p:nvPr/>
        </p:nvSpPr>
        <p:spPr>
          <a:xfrm>
            <a:off x="7449729" y="3381181"/>
            <a:ext cx="1394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Phone Operator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A465D1-882A-4512-83FC-DAF19B39D753}"/>
              </a:ext>
            </a:extLst>
          </p:cNvPr>
          <p:cNvSpPr txBox="1"/>
          <p:nvPr/>
        </p:nvSpPr>
        <p:spPr>
          <a:xfrm>
            <a:off x="8062558" y="38309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Is_client</a:t>
            </a:r>
            <a:r>
              <a:rPr lang="en-US" sz="1400" dirty="0"/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15929C-C066-417A-9550-3F65637CE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7" y="307776"/>
            <a:ext cx="1712976" cy="27501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A92D46-F5D4-4D85-A8F8-3CB5F48A0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5" y="3564466"/>
            <a:ext cx="2368639" cy="32734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E30C6C-FF1A-433A-9DA8-1B2654468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040" y="219496"/>
            <a:ext cx="2042242" cy="31786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6B7B0E-401D-4136-BB2E-779355044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1260" y="252997"/>
            <a:ext cx="2065295" cy="32145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7F04BFE-03A1-4252-807F-8B3255D45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7680" y="3644268"/>
            <a:ext cx="2208088" cy="31138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EC7E67F-1121-42E0-9E32-8BF81D29DB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6555" y="234178"/>
            <a:ext cx="2219164" cy="31050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68A5193-E1B7-4D39-9CF6-971D8E411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1806" y="3592705"/>
            <a:ext cx="2273720" cy="31776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C8FEDC-6B7C-48DA-B6FD-AA353A8DCF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4929" y="251383"/>
            <a:ext cx="1744410" cy="321457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F34A502-3977-42AE-8460-3F676117163B}"/>
              </a:ext>
            </a:extLst>
          </p:cNvPr>
          <p:cNvSpPr txBox="1"/>
          <p:nvPr/>
        </p:nvSpPr>
        <p:spPr>
          <a:xfrm>
            <a:off x="9502108" y="3466600"/>
            <a:ext cx="26960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100" dirty="0"/>
              <a:t>Most bad client are in December, minority are in July</a:t>
            </a:r>
          </a:p>
          <a:p>
            <a:pPr marL="342900" indent="-342900">
              <a:buAutoNum type="arabicPeriod"/>
            </a:pPr>
            <a:r>
              <a:rPr lang="en-US" sz="1100" dirty="0"/>
              <a:t>There are outliers in credit amount.</a:t>
            </a:r>
          </a:p>
          <a:p>
            <a:pPr marL="342900" indent="-342900">
              <a:buAutoNum type="arabicPeriod"/>
            </a:pPr>
            <a:r>
              <a:rPr lang="en-US" sz="1100" dirty="0"/>
              <a:t>Bad clients having credit time</a:t>
            </a:r>
          </a:p>
          <a:p>
            <a:pPr marL="342900" indent="-342900">
              <a:buAutoNum type="arabicPeriod"/>
            </a:pPr>
            <a:r>
              <a:rPr lang="en-US" sz="1100" dirty="0"/>
              <a:t>Female are bad client more frequently</a:t>
            </a:r>
          </a:p>
          <a:p>
            <a:pPr marL="342900" indent="-342900">
              <a:buAutoNum type="arabicPeriod"/>
            </a:pPr>
            <a:r>
              <a:rPr lang="en-US" sz="1100" dirty="0"/>
              <a:t>People with only secondary education are bad clients more frequently</a:t>
            </a:r>
          </a:p>
          <a:p>
            <a:pPr marL="342900" indent="-342900">
              <a:buAutoNum type="arabicPeriod"/>
            </a:pPr>
            <a:r>
              <a:rPr lang="en-US" sz="1100" dirty="0"/>
              <a:t>It seems that loan for cell phone is the most risky</a:t>
            </a:r>
          </a:p>
          <a:p>
            <a:pPr marL="342900" indent="-342900">
              <a:buAutoNum type="arabicPeriod"/>
            </a:pPr>
            <a:r>
              <a:rPr lang="en-US" sz="1100" dirty="0"/>
              <a:t>People with children are less risky clients</a:t>
            </a:r>
          </a:p>
          <a:p>
            <a:pPr marL="342900" indent="-342900">
              <a:buAutoNum type="arabicPeriod"/>
            </a:pPr>
            <a:r>
              <a:rPr lang="en-US" sz="1100" dirty="0"/>
              <a:t>People from region 3 are riskier</a:t>
            </a:r>
          </a:p>
          <a:p>
            <a:pPr marL="342900" indent="-342900">
              <a:buAutoNum type="arabicPeriod"/>
            </a:pPr>
            <a:r>
              <a:rPr lang="en-US" sz="1100" dirty="0"/>
              <a:t>There are outliers in income </a:t>
            </a:r>
          </a:p>
          <a:p>
            <a:pPr marL="342900" indent="-342900">
              <a:buAutoNum type="arabicPeriod"/>
            </a:pPr>
            <a:r>
              <a:rPr lang="en-US" sz="1100" dirty="0"/>
              <a:t> Marriage status, phone operator don’t influence the probability of client default</a:t>
            </a:r>
          </a:p>
          <a:p>
            <a:pPr marL="342900" indent="-342900">
              <a:buAutoNum type="arabicPeriod"/>
            </a:pPr>
            <a:r>
              <a:rPr lang="en-US" sz="1100" dirty="0"/>
              <a:t>Clients of bank are more risky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C41623-A08A-4C4C-BCEB-1DAA95FAB0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99491" y="3576671"/>
            <a:ext cx="2733371" cy="31936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FDF718-C2F0-4247-A071-2210B0AA1A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66741" y="346086"/>
            <a:ext cx="2255271" cy="31198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3276842-50F8-43C2-8706-4949559300B0}"/>
              </a:ext>
            </a:extLst>
          </p:cNvPr>
          <p:cNvSpPr txBox="1"/>
          <p:nvPr/>
        </p:nvSpPr>
        <p:spPr>
          <a:xfrm>
            <a:off x="9789339" y="3629"/>
            <a:ext cx="1274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Product Type</a:t>
            </a:r>
          </a:p>
        </p:txBody>
      </p:sp>
    </p:spTree>
    <p:extLst>
      <p:ext uri="{BB962C8B-B14F-4D97-AF65-F5344CB8AC3E}">
        <p14:creationId xmlns:p14="http://schemas.microsoft.com/office/powerpoint/2010/main" val="190516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17A2-0028-4780-9BDB-E27227C13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736"/>
            <a:ext cx="6968067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3. Data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4A58-8465-465D-8B2A-758E1BDBE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33" y="538692"/>
            <a:ext cx="10515600" cy="94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One hot encoding: Essential process of converting the categorical data variables to be provided to machine and deep learning algorithms which in turn improve predictions as well as classification accuracy of a model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257CC7-8AAD-46D3-8D36-E8AA83361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756615"/>
              </p:ext>
            </p:extLst>
          </p:nvPr>
        </p:nvGraphicFramePr>
        <p:xfrm>
          <a:off x="152400" y="1088495"/>
          <a:ext cx="2658533" cy="363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533">
                  <a:extLst>
                    <a:ext uri="{9D8B030D-6E8A-4147-A177-3AD203B41FA5}">
                      <a16:colId xmlns:a16="http://schemas.microsoft.com/office/drawing/2014/main" val="433048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18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education_Higher</a:t>
                      </a:r>
                      <a:r>
                        <a:rPr lang="en-US" sz="1600" dirty="0">
                          <a:effectLst/>
                        </a:rPr>
                        <a:t> education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24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education_Incomplete</a:t>
                      </a:r>
                      <a:r>
                        <a:rPr lang="en-US" sz="1600" dirty="0">
                          <a:effectLst/>
                        </a:rPr>
                        <a:t> higher education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03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education_Incomplete</a:t>
                      </a:r>
                      <a:r>
                        <a:rPr lang="en-US" sz="1600" dirty="0">
                          <a:effectLst/>
                        </a:rPr>
                        <a:t> secondary education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71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education_PhD</a:t>
                      </a:r>
                      <a:r>
                        <a:rPr lang="en-US" sz="1600" dirty="0">
                          <a:effectLst/>
                        </a:rPr>
                        <a:t> degree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12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education_Secondary</a:t>
                      </a:r>
                      <a:r>
                        <a:rPr lang="en-US" sz="1600" dirty="0">
                          <a:effectLst/>
                        </a:rPr>
                        <a:t> education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24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education_Secondary</a:t>
                      </a:r>
                      <a:r>
                        <a:rPr lang="en-US" sz="1600" dirty="0">
                          <a:effectLst/>
                        </a:rPr>
                        <a:t> special education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9542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49427A-42B4-4A9A-BDEA-B74BD0FF6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46472"/>
              </p:ext>
            </p:extLst>
          </p:nvPr>
        </p:nvGraphicFramePr>
        <p:xfrm>
          <a:off x="3225798" y="1088495"/>
          <a:ext cx="4436534" cy="5826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421">
                  <a:extLst>
                    <a:ext uri="{9D8B030D-6E8A-4147-A177-3AD203B41FA5}">
                      <a16:colId xmlns:a16="http://schemas.microsoft.com/office/drawing/2014/main" val="999836596"/>
                    </a:ext>
                  </a:extLst>
                </a:gridCol>
                <a:gridCol w="2159113">
                  <a:extLst>
                    <a:ext uri="{9D8B030D-6E8A-4147-A177-3AD203B41FA5}">
                      <a16:colId xmlns:a16="http://schemas.microsoft.com/office/drawing/2014/main" val="2076642493"/>
                    </a:ext>
                  </a:extLst>
                </a:gridCol>
              </a:tblGrid>
              <a:tr h="340283">
                <a:tc>
                  <a:txBody>
                    <a:bodyPr/>
                    <a:lstStyle/>
                    <a:p>
                      <a:r>
                        <a:rPr lang="en-US" sz="1600" dirty="0" err="1"/>
                        <a:t>Product_type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766966"/>
                  </a:ext>
                </a:extLst>
              </a:tr>
              <a:tr h="26583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product_type_Audio</a:t>
                      </a:r>
                      <a:r>
                        <a:rPr lang="en-US" sz="1400" dirty="0">
                          <a:effectLst/>
                        </a:rPr>
                        <a:t> &amp; Video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product_type_Repair</a:t>
                      </a:r>
                      <a:r>
                        <a:rPr lang="en-US" sz="1400" dirty="0">
                          <a:effectLst/>
                        </a:rPr>
                        <a:t> Services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71692"/>
                  </a:ext>
                </a:extLst>
              </a:tr>
              <a:tr h="26583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product_type_Auto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product_type_Sporting</a:t>
                      </a:r>
                      <a:r>
                        <a:rPr lang="en-US" sz="1400" dirty="0">
                          <a:effectLst/>
                        </a:rPr>
                        <a:t> goods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56479"/>
                  </a:ext>
                </a:extLst>
              </a:tr>
              <a:tr h="26583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product_type_Boats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product_type_Tourism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084797"/>
                  </a:ext>
                </a:extLst>
              </a:tr>
              <a:tr h="26583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product_type_Cell</a:t>
                      </a:r>
                      <a:r>
                        <a:rPr lang="en-US" sz="1400" dirty="0">
                          <a:effectLst/>
                        </a:rPr>
                        <a:t> phones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product_type_Training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42550"/>
                  </a:ext>
                </a:extLst>
              </a:tr>
              <a:tr h="26583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product_type_Construction</a:t>
                      </a:r>
                      <a:r>
                        <a:rPr lang="en-US" sz="1400" dirty="0">
                          <a:effectLst/>
                        </a:rPr>
                        <a:t> Materials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product_type_Windows</a:t>
                      </a:r>
                      <a:r>
                        <a:rPr lang="en-US" sz="1400" dirty="0">
                          <a:effectLst/>
                        </a:rPr>
                        <a:t> &amp; Doors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966329"/>
                  </a:ext>
                </a:extLst>
              </a:tr>
              <a:tr h="26583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product_type_Fitness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product_type_Household</a:t>
                      </a:r>
                      <a:r>
                        <a:rPr lang="en-US" sz="1400" dirty="0">
                          <a:effectLst/>
                        </a:rPr>
                        <a:t> appliances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21302"/>
                  </a:ext>
                </a:extLst>
              </a:tr>
              <a:tr h="26583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product_type_Furniture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product_type_Cosmetics</a:t>
                      </a:r>
                      <a:r>
                        <a:rPr lang="en-US" sz="1400" dirty="0">
                          <a:effectLst/>
                        </a:rPr>
                        <a:t> and beauty services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69363"/>
                  </a:ext>
                </a:extLst>
              </a:tr>
              <a:tr h="26583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product_type_Garden</a:t>
                      </a:r>
                      <a:r>
                        <a:rPr lang="en-US" sz="1400" dirty="0">
                          <a:effectLst/>
                        </a:rPr>
                        <a:t> equipment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product_type_Fishing</a:t>
                      </a:r>
                      <a:r>
                        <a:rPr lang="en-US" sz="1400" dirty="0">
                          <a:effectLst/>
                        </a:rPr>
                        <a:t> and hunting supplies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078041"/>
                  </a:ext>
                </a:extLst>
              </a:tr>
              <a:tr h="26583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product_type_Jewelry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product_type_Childen_good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937961"/>
                  </a:ext>
                </a:extLst>
              </a:tr>
              <a:tr h="26583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product_type_Medical</a:t>
                      </a:r>
                      <a:r>
                        <a:rPr lang="en-US" sz="1400" dirty="0">
                          <a:effectLst/>
                        </a:rPr>
                        <a:t> services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product_type_Clothing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87471"/>
                  </a:ext>
                </a:extLst>
              </a:tr>
              <a:tr h="26583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product_type_Music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product_type_Computers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7211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09D9E8-41F2-4270-A438-469833910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32285"/>
              </p:ext>
            </p:extLst>
          </p:nvPr>
        </p:nvGraphicFramePr>
        <p:xfrm>
          <a:off x="7857066" y="1020761"/>
          <a:ext cx="265853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533">
                  <a:extLst>
                    <a:ext uri="{9D8B030D-6E8A-4147-A177-3AD203B41FA5}">
                      <a16:colId xmlns:a16="http://schemas.microsoft.com/office/drawing/2014/main" val="2515206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Family_status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family_status_Another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family_status_Married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86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family_status_Unmarried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6109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8EEEA2-4528-4616-90AF-D3BD448D1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289438"/>
              </p:ext>
            </p:extLst>
          </p:nvPr>
        </p:nvGraphicFramePr>
        <p:xfrm>
          <a:off x="7857066" y="2872542"/>
          <a:ext cx="26585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533">
                  <a:extLst>
                    <a:ext uri="{9D8B030D-6E8A-4147-A177-3AD203B41FA5}">
                      <a16:colId xmlns:a16="http://schemas.microsoft.com/office/drawing/2014/main" val="2515206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Sex_female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Sex_male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867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82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8CB3-1AD4-4D58-9830-4D94469A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128059"/>
            <a:ext cx="10515600" cy="583142"/>
          </a:xfrm>
        </p:spPr>
        <p:txBody>
          <a:bodyPr>
            <a:normAutofit fontScale="90000"/>
          </a:bodyPr>
          <a:lstStyle/>
          <a:p>
            <a:r>
              <a:rPr lang="en-US" dirty="0"/>
              <a:t>4. Default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DE31A-526D-4E8E-950A-6F5F2E5AE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11144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Train and test split</a:t>
            </a:r>
          </a:p>
          <a:p>
            <a:r>
              <a:rPr lang="en-US" dirty="0"/>
              <a:t>Splitting ratio </a:t>
            </a:r>
          </a:p>
          <a:p>
            <a:pPr marL="0" indent="0">
              <a:buNone/>
            </a:pPr>
            <a:r>
              <a:rPr lang="en-US" dirty="0"/>
              <a:t>	 Test Samples   : Train Samples </a:t>
            </a:r>
          </a:p>
          <a:p>
            <a:pPr marL="0" indent="0">
              <a:buNone/>
            </a:pPr>
            <a:r>
              <a:rPr lang="en-US" dirty="0"/>
              <a:t>		      30%  : 70%</a:t>
            </a:r>
          </a:p>
          <a:p>
            <a:pPr marL="0" indent="0">
              <a:buNone/>
            </a:pPr>
            <a:r>
              <a:rPr lang="en-US" dirty="0"/>
              <a:t>                 517 images : 1206 images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402AAD-9B61-4301-820B-D0F8A8C45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65922"/>
              </p:ext>
            </p:extLst>
          </p:nvPr>
        </p:nvGraphicFramePr>
        <p:xfrm>
          <a:off x="1142999" y="4063999"/>
          <a:ext cx="332740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1">
                  <a:extLst>
                    <a:ext uri="{9D8B030D-6E8A-4147-A177-3AD203B41FA5}">
                      <a16:colId xmlns:a16="http://schemas.microsoft.com/office/drawing/2014/main" val="265695421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51867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Bad_client_target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5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5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475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378EB8-ACA9-4453-861D-87BE14AC8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68133"/>
              </p:ext>
            </p:extLst>
          </p:nvPr>
        </p:nvGraphicFramePr>
        <p:xfrm>
          <a:off x="6743699" y="4063999"/>
          <a:ext cx="332740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1">
                  <a:extLst>
                    <a:ext uri="{9D8B030D-6E8A-4147-A177-3AD203B41FA5}">
                      <a16:colId xmlns:a16="http://schemas.microsoft.com/office/drawing/2014/main" val="265695421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51867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Bad_client_target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5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5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47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84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5937B3-CFF6-4777-8877-48E013612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257900"/>
              </p:ext>
            </p:extLst>
          </p:nvPr>
        </p:nvGraphicFramePr>
        <p:xfrm>
          <a:off x="922867" y="1525693"/>
          <a:ext cx="4030134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2627680806"/>
                    </a:ext>
                  </a:extLst>
                </a:gridCol>
                <a:gridCol w="2455334">
                  <a:extLst>
                    <a:ext uri="{9D8B030D-6E8A-4147-A177-3AD203B41FA5}">
                      <a16:colId xmlns:a16="http://schemas.microsoft.com/office/drawing/2014/main" val="3890342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 default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09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71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0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32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8040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D3A05C5-40B1-4636-8E9C-1516BB63A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350" y="1525693"/>
            <a:ext cx="4610500" cy="322353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437BE10-E4C8-422B-9CAC-C66574229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497" y="5319467"/>
            <a:ext cx="50408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dk1"/>
                </a:solidFill>
              </a:rPr>
              <a:t>The best default model is Random Forest </a:t>
            </a:r>
          </a:p>
        </p:txBody>
      </p:sp>
    </p:spTree>
    <p:extLst>
      <p:ext uri="{BB962C8B-B14F-4D97-AF65-F5344CB8AC3E}">
        <p14:creationId xmlns:p14="http://schemas.microsoft.com/office/powerpoint/2010/main" val="762728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860</TotalTime>
  <Words>1165</Words>
  <Application>Microsoft Office PowerPoint</Application>
  <PresentationFormat>Widescreen</PresentationFormat>
  <Paragraphs>360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Unicode MS</vt:lpstr>
      <vt:lpstr>Calibri</vt:lpstr>
      <vt:lpstr>Cambria</vt:lpstr>
      <vt:lpstr>Cambria Math</vt:lpstr>
      <vt:lpstr>Rockwell</vt:lpstr>
      <vt:lpstr>Rockwell Condensed</vt:lpstr>
      <vt:lpstr>Wingdings</vt:lpstr>
      <vt:lpstr>Wood Type</vt:lpstr>
      <vt:lpstr>BAD CUSTOMER DETECTION</vt:lpstr>
      <vt:lpstr>Contents</vt:lpstr>
      <vt:lpstr>1. Business VALUE</vt:lpstr>
      <vt:lpstr>Data description</vt:lpstr>
      <vt:lpstr>2. Exploratory Data Analysis</vt:lpstr>
      <vt:lpstr>PowerPoint Presentation</vt:lpstr>
      <vt:lpstr>3. Data preprocessing </vt:lpstr>
      <vt:lpstr>4. Default models</vt:lpstr>
      <vt:lpstr>PowerPoint Presentation</vt:lpstr>
      <vt:lpstr>5. Tuning model</vt:lpstr>
      <vt:lpstr>6. Feature selection </vt:lpstr>
      <vt:lpstr>PowerPoint Presentation</vt:lpstr>
      <vt:lpstr>PowerPoint Presentation</vt:lpstr>
      <vt:lpstr>8. Threshold Analysis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DELL</dc:creator>
  <cp:lastModifiedBy>Бурехин Роман Николаевич</cp:lastModifiedBy>
  <cp:revision>58</cp:revision>
  <dcterms:created xsi:type="dcterms:W3CDTF">2023-01-29T17:02:37Z</dcterms:created>
  <dcterms:modified xsi:type="dcterms:W3CDTF">2023-01-31T20:45:40Z</dcterms:modified>
</cp:coreProperties>
</file>