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6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1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0D4A6A1-0BD2-45BE-8631-58A789F6F77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727028E-C256-4A59-AB47-49223E99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EED3-BF04-4CF3-91E8-82A524B9C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267" y="2399771"/>
            <a:ext cx="9144000" cy="8683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BAD CUSTOMER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039EF-DC6F-4FC4-A4AC-43DBF9961199}"/>
              </a:ext>
            </a:extLst>
          </p:cNvPr>
          <p:cNvSpPr txBox="1"/>
          <p:nvPr/>
        </p:nvSpPr>
        <p:spPr>
          <a:xfrm>
            <a:off x="6705601" y="4461934"/>
            <a:ext cx="3456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Roman </a:t>
            </a:r>
            <a:r>
              <a:rPr lang="en-US" dirty="0" err="1"/>
              <a:t>Burekhin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An Trinh</a:t>
            </a:r>
          </a:p>
          <a:p>
            <a:r>
              <a:rPr lang="en-US" dirty="0"/>
              <a:t>Shoaib </a:t>
            </a:r>
            <a:r>
              <a:rPr lang="en-US" dirty="0" err="1"/>
              <a:t>ahmed</a:t>
            </a:r>
            <a:r>
              <a:rPr lang="en-US" dirty="0"/>
              <a:t> khan</a:t>
            </a:r>
          </a:p>
          <a:p>
            <a:r>
              <a:rPr lang="en-US" dirty="0"/>
              <a:t>Joy Vahini Varatharaajah</a:t>
            </a:r>
          </a:p>
          <a:p>
            <a:r>
              <a:rPr lang="en-US" dirty="0" err="1"/>
              <a:t>Athira</a:t>
            </a:r>
            <a:r>
              <a:rPr lang="en-US" dirty="0"/>
              <a:t> Devan</a:t>
            </a:r>
          </a:p>
          <a:p>
            <a:r>
              <a:rPr lang="en-US" dirty="0" err="1"/>
              <a:t>Pratheep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venkatrangam</a:t>
            </a:r>
            <a:endParaRPr lang="en-US" dirty="0"/>
          </a:p>
          <a:p>
            <a:r>
              <a:rPr lang="en-US" dirty="0"/>
              <a:t>Ahmad </a:t>
            </a:r>
            <a:r>
              <a:rPr lang="en-US" dirty="0" err="1"/>
              <a:t>AlHammad</a:t>
            </a:r>
            <a:endParaRPr lang="en-US" dirty="0"/>
          </a:p>
          <a:p>
            <a:r>
              <a:rPr lang="en-US" dirty="0"/>
              <a:t>Esther Yu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1441-EB79-464C-B56A-48CAAFA8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987"/>
            <a:ext cx="7633918" cy="532342"/>
          </a:xfrm>
        </p:spPr>
        <p:txBody>
          <a:bodyPr>
            <a:normAutofit fontScale="90000"/>
          </a:bodyPr>
          <a:lstStyle/>
          <a:p>
            <a:r>
              <a:rPr lang="en-US" dirty="0"/>
              <a:t>6. 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32CD-E2A7-4CDA-B7D8-5B5F75367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8" y="726918"/>
            <a:ext cx="7378702" cy="6894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Recursive feature Elimination RFE: Fits a model and removes the weakest feature (or features) until the specified number of features is reached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6B09E0-9AED-45F2-A709-16DB4C472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4602"/>
              </p:ext>
            </p:extLst>
          </p:nvPr>
        </p:nvGraphicFramePr>
        <p:xfrm>
          <a:off x="148167" y="1459177"/>
          <a:ext cx="364066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334">
                  <a:extLst>
                    <a:ext uri="{9D8B030D-6E8A-4147-A177-3AD203B41FA5}">
                      <a16:colId xmlns:a16="http://schemas.microsoft.com/office/drawing/2014/main" val="4187511577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val="109773945"/>
                    </a:ext>
                  </a:extLst>
                </a:gridCol>
              </a:tblGrid>
              <a:tr h="2717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25555"/>
                  </a:ext>
                </a:extLst>
              </a:tr>
              <a:tr h="212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0.72887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04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0.733445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71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0.711768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418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0.719320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412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0.733585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828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0.744983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514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0.736382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74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0.735193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392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0.752954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76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0.750192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51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502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90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0.764737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077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0.761345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75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0.754248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26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0.752150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991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0.757674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037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0.748969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450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312067-7B3A-464F-923B-E14F4CE7E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96089"/>
              </p:ext>
            </p:extLst>
          </p:nvPr>
        </p:nvGraphicFramePr>
        <p:xfrm>
          <a:off x="3886201" y="1467642"/>
          <a:ext cx="364066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334">
                  <a:extLst>
                    <a:ext uri="{9D8B030D-6E8A-4147-A177-3AD203B41FA5}">
                      <a16:colId xmlns:a16="http://schemas.microsoft.com/office/drawing/2014/main" val="4187511577"/>
                    </a:ext>
                  </a:extLst>
                </a:gridCol>
                <a:gridCol w="1820334">
                  <a:extLst>
                    <a:ext uri="{9D8B030D-6E8A-4147-A177-3AD203B41FA5}">
                      <a16:colId xmlns:a16="http://schemas.microsoft.com/office/drawing/2014/main" val="109773945"/>
                    </a:ext>
                  </a:extLst>
                </a:gridCol>
              </a:tblGrid>
              <a:tr h="2717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25555"/>
                  </a:ext>
                </a:extLst>
              </a:tr>
              <a:tr h="212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0.765995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04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0.763478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71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0.763793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418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0.755646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412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0.759422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828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0.766415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514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0.758758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74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0.760716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392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0.760541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76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0.762289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51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0.767604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502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0.773582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90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0.761730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077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0.764247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75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0.769562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26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0.766100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95868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7DFDB48-2971-4105-92AB-0FB9DDD0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84" y="339158"/>
            <a:ext cx="4199474" cy="228806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B313323-18C7-43A4-B843-AFA43E49B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918" y="3429000"/>
            <a:ext cx="2319761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Month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credit_amount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credit_term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having_children_flg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Income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phone_operator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is_client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education_Higher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education_Incomplete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higher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education_Incomplete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secondary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education_Secondary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education_Secondary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special education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product_type_Audio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&amp; Video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product_type_Auto</a:t>
            </a:r>
            <a:endParaRPr lang="en-US" altLang="en-US" sz="1000" dirty="0"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product_type_Boats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product_type_Cell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phones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product_type_Clothing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EE1C6-55B2-48E0-9038-AA1120F2A393}"/>
              </a:ext>
            </a:extLst>
          </p:cNvPr>
          <p:cNvSpPr/>
          <p:nvPr/>
        </p:nvSpPr>
        <p:spPr>
          <a:xfrm>
            <a:off x="9943997" y="3361268"/>
            <a:ext cx="20998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product_type_Computers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product_type_Construction</a:t>
            </a:r>
            <a:r>
              <a:rPr lang="en-US" altLang="en-US" sz="1000" dirty="0">
                <a:latin typeface="Arial Unicode MS"/>
              </a:rPr>
              <a:t> Materials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product_type_Cosmetics</a:t>
            </a:r>
            <a:r>
              <a:rPr lang="en-US" altLang="en-US" sz="1000" dirty="0">
                <a:latin typeface="Arial Unicode MS"/>
              </a:rPr>
              <a:t> and beauty services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product_type_Fitness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product_type_Furniture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product_type_Garden</a:t>
            </a:r>
            <a:r>
              <a:rPr lang="en-US" altLang="en-US" sz="1000" dirty="0">
                <a:latin typeface="Arial Unicode MS"/>
              </a:rPr>
              <a:t> equipment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product_type_Household</a:t>
            </a:r>
            <a:r>
              <a:rPr lang="en-US" altLang="en-US" sz="1000" dirty="0">
                <a:latin typeface="Arial Unicode MS"/>
              </a:rPr>
              <a:t> appliances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product_type_Jewelry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product_type_Medical</a:t>
            </a:r>
            <a:r>
              <a:rPr lang="en-US" altLang="en-US" sz="1000" dirty="0">
                <a:latin typeface="Arial Unicode MS"/>
              </a:rPr>
              <a:t> services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product_type_Sporting</a:t>
            </a:r>
            <a:r>
              <a:rPr lang="en-US" altLang="en-US" sz="1000" dirty="0">
                <a:latin typeface="Arial Unicode MS"/>
              </a:rPr>
              <a:t> goods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product_type_Tourism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product_type_Training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product_type_Windows</a:t>
            </a:r>
            <a:r>
              <a:rPr lang="en-US" altLang="en-US" sz="1000" dirty="0">
                <a:latin typeface="Arial Unicode MS"/>
              </a:rPr>
              <a:t> &amp; Doors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family_status_Another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family_status_Married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family_status_Unmarried</a:t>
            </a:r>
            <a:endParaRPr lang="en-US" altLang="en-US" sz="1000" dirty="0">
              <a:latin typeface="Arial Unicode MS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latin typeface="Arial Unicode MS"/>
              </a:rPr>
              <a:t>sex_female</a:t>
            </a:r>
            <a:endParaRPr lang="en-US" sz="1000" dirty="0">
              <a:latin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30877-1981-4765-98CB-669C9A3655EC}"/>
              </a:ext>
            </a:extLst>
          </p:cNvPr>
          <p:cNvSpPr txBox="1"/>
          <p:nvPr/>
        </p:nvSpPr>
        <p:spPr>
          <a:xfrm>
            <a:off x="7698320" y="3125463"/>
            <a:ext cx="1516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Selected Features </a:t>
            </a:r>
          </a:p>
        </p:txBody>
      </p:sp>
    </p:spTree>
    <p:extLst>
      <p:ext uri="{BB962C8B-B14F-4D97-AF65-F5344CB8AC3E}">
        <p14:creationId xmlns:p14="http://schemas.microsoft.com/office/powerpoint/2010/main" val="26126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0DFB35-0021-4D56-A7BD-C695CBDAF8F8}"/>
              </a:ext>
            </a:extLst>
          </p:cNvPr>
          <p:cNvSpPr/>
          <p:nvPr/>
        </p:nvSpPr>
        <p:spPr>
          <a:xfrm>
            <a:off x="231377" y="211667"/>
            <a:ext cx="5228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Re-evaluate models with refined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AEE395-E221-4B4A-88ED-996CC04BB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03634"/>
              </p:ext>
            </p:extLst>
          </p:nvPr>
        </p:nvGraphicFramePr>
        <p:xfrm>
          <a:off x="1143000" y="711200"/>
          <a:ext cx="9321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17376973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1353150967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1103543130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337058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AUC_default_models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AUC_tuned_models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AUC_reeval_models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9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Random_Forest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8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Logit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7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2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Decision_Tree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67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9382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FBF1197-11A2-44F6-9EC4-8C3C8213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16" y="3047670"/>
            <a:ext cx="5121084" cy="381033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24F15DE-FC2B-44AB-85EC-CCA1C961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267" y="4660447"/>
            <a:ext cx="3802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The best model after feature selection is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72290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A1A7B1-DB2A-4B64-AC10-4E71AAB7C807}"/>
              </a:ext>
            </a:extLst>
          </p:cNvPr>
          <p:cNvSpPr/>
          <p:nvPr/>
        </p:nvSpPr>
        <p:spPr>
          <a:xfrm>
            <a:off x="177801" y="0"/>
            <a:ext cx="9765109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7. Retune model with new refined data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83F15C-FBDD-4CAD-98C0-3657CE443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02798"/>
              </p:ext>
            </p:extLst>
          </p:nvPr>
        </p:nvGraphicFramePr>
        <p:xfrm>
          <a:off x="1251639" y="746207"/>
          <a:ext cx="910309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102">
                  <a:extLst>
                    <a:ext uri="{9D8B030D-6E8A-4147-A177-3AD203B41FA5}">
                      <a16:colId xmlns:a16="http://schemas.microsoft.com/office/drawing/2014/main" val="17376973"/>
                    </a:ext>
                  </a:extLst>
                </a:gridCol>
                <a:gridCol w="1915498">
                  <a:extLst>
                    <a:ext uri="{9D8B030D-6E8A-4147-A177-3AD203B41FA5}">
                      <a16:colId xmlns:a16="http://schemas.microsoft.com/office/drawing/2014/main" val="1353150967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1103543130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3370580913"/>
                    </a:ext>
                  </a:extLst>
                </a:gridCol>
                <a:gridCol w="1787895">
                  <a:extLst>
                    <a:ext uri="{9D8B030D-6E8A-4147-A177-3AD203B41FA5}">
                      <a16:colId xmlns:a16="http://schemas.microsoft.com/office/drawing/2014/main" val="414667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AUC_default_models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AUC_tuned_models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AUC_reeval_models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AUC_retuned_models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9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err="1">
                          <a:effectLst/>
                        </a:rPr>
                        <a:t>Random_Forest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8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Logit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7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2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Decision_Tree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67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9382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73C9FF6-0798-4BA7-A004-95B51D15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6" y="3352470"/>
            <a:ext cx="4723314" cy="350552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15A1287-D52C-43D9-AF98-3977550A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0" y="4728346"/>
            <a:ext cx="3979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The best model after feature selection and fine tuning is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74617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0957-96C3-4549-B163-D3FD7AEC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17" y="-25861"/>
            <a:ext cx="10515600" cy="1325563"/>
          </a:xfrm>
        </p:spPr>
        <p:txBody>
          <a:bodyPr/>
          <a:lstStyle/>
          <a:p>
            <a:r>
              <a:rPr lang="en-US" sz="4900" dirty="0"/>
              <a:t>8. Threshold Analysis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4B4C5-20FA-460D-8AD6-43416AC5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17" y="1273244"/>
            <a:ext cx="4389500" cy="326164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EAED1EE-57A4-4A0C-9F36-321B00B47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51358"/>
            <a:ext cx="55287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Selecting the threshold is a trade-off between Recall and Precision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Highest f1 score is at threshold = 0.16</a:t>
            </a: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C69E6-AFEB-4D38-8703-0399AAA3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001" y="171595"/>
            <a:ext cx="2534554" cy="479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5B4893-8BC3-4753-A558-018741C6AE1E}"/>
                  </a:ext>
                </a:extLst>
              </p:cNvPr>
              <p:cNvSpPr txBox="1"/>
              <p:nvPr/>
            </p:nvSpPr>
            <p:spPr>
              <a:xfrm>
                <a:off x="7831665" y="4967370"/>
                <a:ext cx="2413609" cy="745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5B4893-8BC3-4753-A558-018741C6A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665" y="4967370"/>
                <a:ext cx="2413609" cy="7456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4E15FD-8253-489A-83D1-279B489C07C6}"/>
                  </a:ext>
                </a:extLst>
              </p:cNvPr>
              <p:cNvSpPr txBox="1"/>
              <p:nvPr/>
            </p:nvSpPr>
            <p:spPr>
              <a:xfrm>
                <a:off x="7555948" y="5962345"/>
                <a:ext cx="268932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4E15FD-8253-489A-83D1-279B489C0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48" y="5962345"/>
                <a:ext cx="268932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79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C20A-B694-497F-8210-F3E62E56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307419" cy="69223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F32EE-CFC9-A340-27A9-38240ADD226D}"/>
              </a:ext>
            </a:extLst>
          </p:cNvPr>
          <p:cNvSpPr txBox="1"/>
          <p:nvPr/>
        </p:nvSpPr>
        <p:spPr>
          <a:xfrm>
            <a:off x="894080" y="1574800"/>
            <a:ext cx="104241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Tuned Random forest, one of the most accurate modelling techniques, is the highest accuracy model after implementing various modelling techniques. To achieve the best prediction results, we need to select a Tuned Random Forest model to identify the bad and good clients of the company.</a:t>
            </a:r>
            <a:endParaRPr lang="en-IN" dirty="0"/>
          </a:p>
          <a:p>
            <a:endParaRPr lang="en-IN" dirty="0"/>
          </a:p>
          <a:p>
            <a:r>
              <a:rPr lang="en-IN" sz="2800" dirty="0"/>
              <a:t>Business Solution: 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When offering a loan to a customer, we recommend that the company concentrate more on underwriting and ensure that the customer has no bad credit history if a woman customer with secondary education requesting a loan for the cell phone products. This solution is recommended because most of these bad customers fall under this category.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17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39B9-0966-402C-B461-20159E91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B67EB-E684-4E15-BF28-9D495F6026EB}"/>
              </a:ext>
            </a:extLst>
          </p:cNvPr>
          <p:cNvSpPr txBox="1"/>
          <p:nvPr/>
        </p:nvSpPr>
        <p:spPr>
          <a:xfrm>
            <a:off x="2328333" y="1625600"/>
            <a:ext cx="64468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Business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preprocessing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Default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Tuning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Feature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Retune model with new refined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Threshold Analysis</a:t>
            </a:r>
          </a:p>
        </p:txBody>
      </p:sp>
    </p:spTree>
    <p:extLst>
      <p:ext uri="{BB962C8B-B14F-4D97-AF65-F5344CB8AC3E}">
        <p14:creationId xmlns:p14="http://schemas.microsoft.com/office/powerpoint/2010/main" val="215397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17D9-8DA9-4597-99F7-CF16502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Business VALUE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6DDDB3-008C-2D7D-6AD2-AC26894C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16317"/>
            <a:ext cx="7906113" cy="418063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Purpose: </a:t>
            </a:r>
            <a:r>
              <a:rPr lang="en-US" sz="1400" dirty="0"/>
              <a:t>predicting default on a loan among individuals</a:t>
            </a:r>
            <a:r>
              <a:rPr lang="ru-RU" sz="1400" dirty="0"/>
              <a:t> (</a:t>
            </a:r>
            <a:r>
              <a:rPr lang="en-US" sz="1400" dirty="0"/>
              <a:t>bad client detection) </a:t>
            </a: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Model relevance</a:t>
            </a:r>
            <a:r>
              <a:rPr lang="ru-RU" sz="1400" b="1" dirty="0"/>
              <a:t>: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/>
              <a:t>credit </a:t>
            </a:r>
            <a:r>
              <a:rPr lang="en-US" sz="1400" dirty="0">
                <a:highlight>
                  <a:srgbClr val="FFFF00"/>
                </a:highlight>
              </a:rPr>
              <a:t>risk reduction</a:t>
            </a:r>
            <a:endParaRPr lang="ru-RU" sz="1400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>
                <a:highlight>
                  <a:srgbClr val="FFFF00"/>
                </a:highlight>
              </a:rPr>
              <a:t>reduction</a:t>
            </a:r>
            <a:r>
              <a:rPr lang="en-US" sz="1400" dirty="0"/>
              <a:t> of banks</a:t>
            </a:r>
            <a:r>
              <a:rPr lang="en-US" sz="1400" b="1" dirty="0"/>
              <a:t>' </a:t>
            </a:r>
            <a:r>
              <a:rPr lang="en-US" sz="1400" dirty="0">
                <a:highlight>
                  <a:srgbClr val="FFFF00"/>
                </a:highlight>
              </a:rPr>
              <a:t>reserves</a:t>
            </a:r>
            <a:r>
              <a:rPr lang="en-US" sz="1400" dirty="0"/>
              <a:t>, and, accordingly, </a:t>
            </a:r>
            <a:r>
              <a:rPr lang="en-US" sz="1400" dirty="0">
                <a:highlight>
                  <a:srgbClr val="FFFF00"/>
                </a:highlight>
              </a:rPr>
              <a:t>profit growth</a:t>
            </a:r>
            <a:r>
              <a:rPr lang="en-US" sz="1400" dirty="0"/>
              <a:t>, due to an advanced approach to assessing credit risks.</a:t>
            </a: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Who is interested in this model:</a:t>
            </a:r>
            <a:endParaRPr lang="ru-RU" sz="1400" b="1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/>
              <a:t>Any financial institutions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sz="1400" dirty="0"/>
              <a:t>Marketplaces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/>
              <a:t>-    </a:t>
            </a:r>
            <a:r>
              <a:rPr lang="en-US" sz="1400" dirty="0"/>
              <a:t>Raiffeisen bank case</a:t>
            </a:r>
            <a:r>
              <a:rPr lang="ru-RU" sz="1400" dirty="0"/>
              <a:t>: </a:t>
            </a:r>
            <a:r>
              <a:rPr lang="en-US" sz="1400" dirty="0"/>
              <a:t>decrease in reserves by 27 billion rub. (</a:t>
            </a:r>
            <a:r>
              <a:rPr lang="en-US" sz="1400" dirty="0">
                <a:highlight>
                  <a:srgbClr val="FFFF00"/>
                </a:highlight>
              </a:rPr>
              <a:t>550 million CAD</a:t>
            </a:r>
            <a:r>
              <a:rPr lang="en-US" sz="1400" dirty="0"/>
              <a:t>) in Russia in 2020 </a:t>
            </a:r>
            <a:r>
              <a:rPr lang="ru-RU" sz="1400" dirty="0"/>
              <a:t>*</a:t>
            </a:r>
            <a:r>
              <a:rPr lang="en-US" sz="1400" dirty="0"/>
              <a:t> 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>
              <a:lnSpc>
                <a:spcPct val="120000"/>
              </a:lnSpc>
              <a:buFontTx/>
              <a:buChar char="-"/>
            </a:pPr>
            <a:endParaRPr lang="ru-RU" sz="1400" dirty="0"/>
          </a:p>
          <a:p>
            <a:pPr marL="0" indent="0">
              <a:lnSpc>
                <a:spcPct val="120000"/>
              </a:lnSpc>
              <a:buNone/>
            </a:pPr>
            <a:endParaRPr lang="ru-RU" sz="1600" dirty="0"/>
          </a:p>
        </p:txBody>
      </p:sp>
      <p:pic>
        <p:nvPicPr>
          <p:cNvPr id="4" name="Graphic 9" descr="Bullseye">
            <a:extLst>
              <a:ext uri="{FF2B5EF4-FFF2-40B4-BE49-F238E27FC236}">
                <a16:creationId xmlns:a16="http://schemas.microsoft.com/office/drawing/2014/main" id="{DB39ACBE-D26B-2F22-A0B9-B601B51C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1127" y="1654559"/>
            <a:ext cx="2137965" cy="2152073"/>
          </a:xfrm>
          <a:prstGeom prst="rect">
            <a:avLst/>
          </a:prstGeom>
        </p:spPr>
      </p:pic>
      <p:pic>
        <p:nvPicPr>
          <p:cNvPr id="1028" name="Picture 4" descr="Raiffeisen IBAN - What is the IBAN for Raiffeisen in Austria?">
            <a:extLst>
              <a:ext uri="{FF2B5EF4-FFF2-40B4-BE49-F238E27FC236}">
                <a16:creationId xmlns:a16="http://schemas.microsoft.com/office/drawing/2014/main" id="{3900BD0D-198F-BDF5-179C-EAAA207C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315" y="4875770"/>
            <a:ext cx="1980991" cy="11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45B68-E0E9-DB0A-F187-4873F0961673}"/>
              </a:ext>
            </a:extLst>
          </p:cNvPr>
          <p:cNvSpPr txBox="1"/>
          <p:nvPr/>
        </p:nvSpPr>
        <p:spPr>
          <a:xfrm>
            <a:off x="0" y="6596390"/>
            <a:ext cx="68859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/>
              <a:t>* </a:t>
            </a:r>
            <a:r>
              <a:rPr lang="en-US" sz="1050" dirty="0"/>
              <a:t>Source: https://www.raiffeisen.ru/about/investors/annualreport/</a:t>
            </a:r>
            <a:endParaRPr lang="ru-RU" sz="1050" dirty="0"/>
          </a:p>
        </p:txBody>
      </p:sp>
      <p:pic>
        <p:nvPicPr>
          <p:cNvPr id="1030" name="Picture 6" descr="please give me money Im bankrupt and poor - Shutup and Take My Money | Make  a Meme">
            <a:extLst>
              <a:ext uri="{FF2B5EF4-FFF2-40B4-BE49-F238E27FC236}">
                <a16:creationId xmlns:a16="http://schemas.microsoft.com/office/drawing/2014/main" id="{FB36BA0E-EBD2-D772-E16A-1CE2397D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339" y="1735078"/>
            <a:ext cx="2882417" cy="21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495F-4E59-4E32-ADE7-4CFAAAB5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35" y="63080"/>
            <a:ext cx="10634134" cy="544658"/>
          </a:xfrm>
        </p:spPr>
        <p:txBody>
          <a:bodyPr>
            <a:normAutofit fontScale="90000"/>
          </a:bodyPr>
          <a:lstStyle/>
          <a:p>
            <a:r>
              <a:rPr lang="en-US" dirty="0"/>
              <a:t>2. 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A61AB-60A1-4B25-88DC-7C3CB8E2D18F}"/>
              </a:ext>
            </a:extLst>
          </p:cNvPr>
          <p:cNvSpPr txBox="1"/>
          <p:nvPr/>
        </p:nvSpPr>
        <p:spPr>
          <a:xfrm>
            <a:off x="17033" y="671659"/>
            <a:ext cx="289749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Dependent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Bad_client_target</a:t>
            </a:r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b="1" dirty="0"/>
              <a:t>    Independent Variable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Numerical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Credit_amount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Credit_term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Income</a:t>
            </a:r>
          </a:p>
          <a:p>
            <a:pPr lvl="2"/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Categorical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Month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Sex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Education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Product_type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Having_children_flg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Family_status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Phone_operator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Is_client</a:t>
            </a:r>
            <a:endParaRPr lang="en-US" sz="1400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315BD-F56C-4A3D-9FB6-F2F22930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81" y="551538"/>
            <a:ext cx="6299200" cy="2499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5DD38-F008-4E5F-8AC2-4D81B9DC3633}"/>
              </a:ext>
            </a:extLst>
          </p:cNvPr>
          <p:cNvSpPr txBox="1"/>
          <p:nvPr/>
        </p:nvSpPr>
        <p:spPr>
          <a:xfrm>
            <a:off x="3266069" y="2971543"/>
            <a:ext cx="1307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Credit_Amount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41AA7C-6BBB-4609-9D42-38381396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023" y="3406608"/>
            <a:ext cx="2372012" cy="3190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0D6DA1-06AC-400F-A3B6-B6FA397CB83D}"/>
              </a:ext>
            </a:extLst>
          </p:cNvPr>
          <p:cNvSpPr txBox="1"/>
          <p:nvPr/>
        </p:nvSpPr>
        <p:spPr>
          <a:xfrm>
            <a:off x="5838557" y="2993457"/>
            <a:ext cx="1084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Credit_Term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F5C77D-2C0B-472D-BD68-2B83CE1BA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18" y="3394079"/>
            <a:ext cx="2372013" cy="3215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973C62-E007-4729-AADB-AD95BC5FD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814" y="3406608"/>
            <a:ext cx="2256171" cy="31039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CC6425-9FEB-4385-AC01-D170BC7F10CF}"/>
              </a:ext>
            </a:extLst>
          </p:cNvPr>
          <p:cNvSpPr txBox="1"/>
          <p:nvPr/>
        </p:nvSpPr>
        <p:spPr>
          <a:xfrm>
            <a:off x="8506370" y="2993456"/>
            <a:ext cx="46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0836AA-16D9-431C-9576-474997538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2208" y="3406608"/>
            <a:ext cx="2236275" cy="29802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C060C7-AA09-4865-827D-DAC00E0A8698}"/>
              </a:ext>
            </a:extLst>
          </p:cNvPr>
          <p:cNvSpPr txBox="1"/>
          <p:nvPr/>
        </p:nvSpPr>
        <p:spPr>
          <a:xfrm>
            <a:off x="10493666" y="2993455"/>
            <a:ext cx="725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46961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A5EEF5-C5D3-422D-A924-9E202AFC25CA}"/>
              </a:ext>
            </a:extLst>
          </p:cNvPr>
          <p:cNvSpPr txBox="1"/>
          <p:nvPr/>
        </p:nvSpPr>
        <p:spPr>
          <a:xfrm>
            <a:off x="158911" y="3244223"/>
            <a:ext cx="46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C05FC-A4A1-4447-B325-95350A5CEDE4}"/>
              </a:ext>
            </a:extLst>
          </p:cNvPr>
          <p:cNvSpPr txBox="1"/>
          <p:nvPr/>
        </p:nvSpPr>
        <p:spPr>
          <a:xfrm>
            <a:off x="2732143" y="-3"/>
            <a:ext cx="4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CC13F-C2D4-4616-94EB-62B8B7F83CF2}"/>
              </a:ext>
            </a:extLst>
          </p:cNvPr>
          <p:cNvSpPr txBox="1"/>
          <p:nvPr/>
        </p:nvSpPr>
        <p:spPr>
          <a:xfrm>
            <a:off x="2618682" y="3339201"/>
            <a:ext cx="90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11677-5756-4BEA-8D81-981A950DD952}"/>
              </a:ext>
            </a:extLst>
          </p:cNvPr>
          <p:cNvSpPr txBox="1"/>
          <p:nvPr/>
        </p:nvSpPr>
        <p:spPr>
          <a:xfrm>
            <a:off x="154850" y="20075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26344-2103-4ED9-9FC5-A3C7A74D331F}"/>
              </a:ext>
            </a:extLst>
          </p:cNvPr>
          <p:cNvSpPr txBox="1"/>
          <p:nvPr/>
        </p:nvSpPr>
        <p:spPr>
          <a:xfrm>
            <a:off x="5132863" y="-4"/>
            <a:ext cx="1636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Having_children_flg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1AAD9-5646-48A4-B1ED-91F28EBEB0D7}"/>
              </a:ext>
            </a:extLst>
          </p:cNvPr>
          <p:cNvSpPr txBox="1"/>
          <p:nvPr/>
        </p:nvSpPr>
        <p:spPr>
          <a:xfrm>
            <a:off x="5433556" y="3398111"/>
            <a:ext cx="68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D82EB-69A9-448F-8A31-F0DB34E63AA9}"/>
              </a:ext>
            </a:extLst>
          </p:cNvPr>
          <p:cNvSpPr txBox="1"/>
          <p:nvPr/>
        </p:nvSpPr>
        <p:spPr>
          <a:xfrm>
            <a:off x="7341806" y="-5"/>
            <a:ext cx="118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Family_status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BB717-DAA8-4037-9C09-985097252F8C}"/>
              </a:ext>
            </a:extLst>
          </p:cNvPr>
          <p:cNvSpPr txBox="1"/>
          <p:nvPr/>
        </p:nvSpPr>
        <p:spPr>
          <a:xfrm>
            <a:off x="7449729" y="3381181"/>
            <a:ext cx="1394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Phone Operator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465D1-882A-4512-83FC-DAF19B39D753}"/>
              </a:ext>
            </a:extLst>
          </p:cNvPr>
          <p:cNvSpPr txBox="1"/>
          <p:nvPr/>
        </p:nvSpPr>
        <p:spPr>
          <a:xfrm>
            <a:off x="9807403" y="21022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Is_client</a:t>
            </a:r>
            <a:r>
              <a:rPr lang="en-US" sz="1400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15929C-C066-417A-9550-3F65637C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7" y="307776"/>
            <a:ext cx="1950708" cy="27501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A92D46-F5D4-4D85-A8F8-3CB5F48A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" y="3564466"/>
            <a:ext cx="2368639" cy="32734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E30C6C-FF1A-433A-9DA8-1B2654468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651" y="234180"/>
            <a:ext cx="2273720" cy="31786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6B7B0E-401D-4136-BB2E-779355044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300" y="270136"/>
            <a:ext cx="2273720" cy="32145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F04BFE-03A1-4252-807F-8B3255D45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680" y="3644268"/>
            <a:ext cx="2208088" cy="31138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C7E67F-1121-42E0-9E32-8BF81D29D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096" y="307771"/>
            <a:ext cx="2219164" cy="31050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8A5193-E1B7-4D39-9CF6-971D8E411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1806" y="3592705"/>
            <a:ext cx="2273720" cy="31776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C8FEDC-6B7C-48DA-B6FD-AA353A8DC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0046" y="307771"/>
            <a:ext cx="2306817" cy="32145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34A502-3977-42AE-8460-3F676117163B}"/>
              </a:ext>
            </a:extLst>
          </p:cNvPr>
          <p:cNvSpPr txBox="1"/>
          <p:nvPr/>
        </p:nvSpPr>
        <p:spPr>
          <a:xfrm>
            <a:off x="9502108" y="3466600"/>
            <a:ext cx="2696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/>
              <a:t>Most bad client are in December, minority are in July</a:t>
            </a:r>
          </a:p>
          <a:p>
            <a:pPr marL="342900" indent="-342900">
              <a:buAutoNum type="arabicPeriod"/>
            </a:pPr>
            <a:r>
              <a:rPr lang="en-US" sz="1100" dirty="0"/>
              <a:t>There are outliers in credit amount.</a:t>
            </a:r>
          </a:p>
          <a:p>
            <a:pPr marL="342900" indent="-342900">
              <a:buAutoNum type="arabicPeriod"/>
            </a:pPr>
            <a:r>
              <a:rPr lang="en-US" sz="1100" dirty="0"/>
              <a:t>Bad clients having credit time</a:t>
            </a:r>
          </a:p>
          <a:p>
            <a:pPr marL="342900" indent="-342900">
              <a:buAutoNum type="arabicPeriod"/>
            </a:pPr>
            <a:r>
              <a:rPr lang="en-US" sz="1100" dirty="0"/>
              <a:t>Female are bad client more frequently</a:t>
            </a:r>
          </a:p>
          <a:p>
            <a:pPr marL="342900" indent="-342900">
              <a:buAutoNum type="arabicPeriod"/>
            </a:pPr>
            <a:r>
              <a:rPr lang="en-US" sz="1100" dirty="0"/>
              <a:t>People with only secondary education are bad clients more frequently</a:t>
            </a:r>
          </a:p>
          <a:p>
            <a:pPr marL="342900" indent="-342900">
              <a:buAutoNum type="arabicPeriod"/>
            </a:pPr>
            <a:r>
              <a:rPr lang="en-US" sz="1100" dirty="0"/>
              <a:t>It seems that loan for cell phone is the most risky</a:t>
            </a:r>
          </a:p>
          <a:p>
            <a:pPr marL="342900" indent="-342900">
              <a:buAutoNum type="arabicPeriod"/>
            </a:pPr>
            <a:r>
              <a:rPr lang="en-US" sz="1100" dirty="0"/>
              <a:t>People with children are less risky clients</a:t>
            </a:r>
          </a:p>
          <a:p>
            <a:pPr marL="342900" indent="-342900">
              <a:buAutoNum type="arabicPeriod"/>
            </a:pPr>
            <a:r>
              <a:rPr lang="en-US" sz="1100" dirty="0"/>
              <a:t>People from region 3 are riskier</a:t>
            </a:r>
          </a:p>
          <a:p>
            <a:pPr marL="342900" indent="-342900">
              <a:buAutoNum type="arabicPeriod"/>
            </a:pPr>
            <a:r>
              <a:rPr lang="en-US" sz="1100" dirty="0"/>
              <a:t>There are outliers in income </a:t>
            </a:r>
          </a:p>
          <a:p>
            <a:pPr marL="342900" indent="-342900">
              <a:buAutoNum type="arabicPeriod"/>
            </a:pPr>
            <a:r>
              <a:rPr lang="en-US" sz="1100" dirty="0"/>
              <a:t> Marriage status, phone operator don’t influence the probability of client default</a:t>
            </a:r>
          </a:p>
          <a:p>
            <a:pPr marL="342900" indent="-342900">
              <a:buAutoNum type="arabicPeriod"/>
            </a:pPr>
            <a:r>
              <a:rPr lang="en-US" sz="1100" dirty="0"/>
              <a:t>Clients of bank are more risky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C41623-A08A-4C4C-BCEB-1DAA95FAB0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9491" y="3576671"/>
            <a:ext cx="2733371" cy="3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6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17A2-0028-4780-9BDB-E27227C1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736"/>
            <a:ext cx="6968067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3. 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4A58-8465-465D-8B2A-758E1BDB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3" y="538692"/>
            <a:ext cx="10515600" cy="94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One hot encoding: Essential process of converting the categorical data variables to be provided to machine and deep learning algorithms which in turn improve predictions as well as classification accuracy of a model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257CC7-8AAD-46D3-8D36-E8AA83361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56615"/>
              </p:ext>
            </p:extLst>
          </p:nvPr>
        </p:nvGraphicFramePr>
        <p:xfrm>
          <a:off x="152400" y="1088495"/>
          <a:ext cx="2658533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533">
                  <a:extLst>
                    <a:ext uri="{9D8B030D-6E8A-4147-A177-3AD203B41FA5}">
                      <a16:colId xmlns:a16="http://schemas.microsoft.com/office/drawing/2014/main" val="43304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education_Higher</a:t>
                      </a:r>
                      <a:r>
                        <a:rPr lang="en-US" sz="1600" dirty="0">
                          <a:effectLst/>
                        </a:rPr>
                        <a:t>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4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education_Incomplete</a:t>
                      </a:r>
                      <a:r>
                        <a:rPr lang="en-US" sz="1600" dirty="0">
                          <a:effectLst/>
                        </a:rPr>
                        <a:t> higher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3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education_Incomplete</a:t>
                      </a:r>
                      <a:r>
                        <a:rPr lang="en-US" sz="1600" dirty="0">
                          <a:effectLst/>
                        </a:rPr>
                        <a:t> secondary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71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education_PhD</a:t>
                      </a:r>
                      <a:r>
                        <a:rPr lang="en-US" sz="1600" dirty="0">
                          <a:effectLst/>
                        </a:rPr>
                        <a:t> degree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2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education_Secondary</a:t>
                      </a:r>
                      <a:r>
                        <a:rPr lang="en-US" sz="1600" dirty="0">
                          <a:effectLst/>
                        </a:rPr>
                        <a:t>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4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education_Secondary</a:t>
                      </a:r>
                      <a:r>
                        <a:rPr lang="en-US" sz="1600" dirty="0">
                          <a:effectLst/>
                        </a:rPr>
                        <a:t> special education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954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49427A-42B4-4A9A-BDEA-B74BD0FF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46472"/>
              </p:ext>
            </p:extLst>
          </p:nvPr>
        </p:nvGraphicFramePr>
        <p:xfrm>
          <a:off x="3225798" y="1088495"/>
          <a:ext cx="4436534" cy="5826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421">
                  <a:extLst>
                    <a:ext uri="{9D8B030D-6E8A-4147-A177-3AD203B41FA5}">
                      <a16:colId xmlns:a16="http://schemas.microsoft.com/office/drawing/2014/main" val="999836596"/>
                    </a:ext>
                  </a:extLst>
                </a:gridCol>
                <a:gridCol w="2159113">
                  <a:extLst>
                    <a:ext uri="{9D8B030D-6E8A-4147-A177-3AD203B41FA5}">
                      <a16:colId xmlns:a16="http://schemas.microsoft.com/office/drawing/2014/main" val="2076642493"/>
                    </a:ext>
                  </a:extLst>
                </a:gridCol>
              </a:tblGrid>
              <a:tr h="340283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66966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product_type_Audio</a:t>
                      </a:r>
                      <a:r>
                        <a:rPr lang="en-US" sz="1400" dirty="0">
                          <a:effectLst/>
                        </a:rPr>
                        <a:t> &amp; Video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product_type_Repair</a:t>
                      </a:r>
                      <a:r>
                        <a:rPr lang="en-US" sz="1400" dirty="0">
                          <a:effectLst/>
                        </a:rPr>
                        <a:t> Services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71692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product_type_Auto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product_type_Sporting</a:t>
                      </a:r>
                      <a:r>
                        <a:rPr lang="en-US" sz="1400" dirty="0">
                          <a:effectLst/>
                        </a:rPr>
                        <a:t> goods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6479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product_type_Boats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product_type_Tourism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84797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product_type_Cell</a:t>
                      </a:r>
                      <a:r>
                        <a:rPr lang="en-US" sz="1400" dirty="0">
                          <a:effectLst/>
                        </a:rPr>
                        <a:t> phones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product_type_Training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42550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product_type_Construction</a:t>
                      </a:r>
                      <a:r>
                        <a:rPr lang="en-US" sz="1400" dirty="0">
                          <a:effectLst/>
                        </a:rPr>
                        <a:t>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product_type_Windows</a:t>
                      </a:r>
                      <a:r>
                        <a:rPr lang="en-US" sz="1400" dirty="0">
                          <a:effectLst/>
                        </a:rPr>
                        <a:t> &amp; Doors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966329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product_type_Fitness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product_type_Household</a:t>
                      </a:r>
                      <a:r>
                        <a:rPr lang="en-US" sz="1400" dirty="0">
                          <a:effectLst/>
                        </a:rPr>
                        <a:t> appliances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21302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product_type_Furniture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product_type_Cosmetics</a:t>
                      </a:r>
                      <a:r>
                        <a:rPr lang="en-US" sz="1400" dirty="0">
                          <a:effectLst/>
                        </a:rPr>
                        <a:t> and beauty services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9363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product_type_Garden</a:t>
                      </a:r>
                      <a:r>
                        <a:rPr lang="en-US" sz="1400" dirty="0">
                          <a:effectLst/>
                        </a:rPr>
                        <a:t> equipment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product_type_Fishing</a:t>
                      </a:r>
                      <a:r>
                        <a:rPr lang="en-US" sz="1400" dirty="0">
                          <a:effectLst/>
                        </a:rPr>
                        <a:t> and hunting supplies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78041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product_type_Jewelry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product_type_Childen_good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37961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product_type_Medical</a:t>
                      </a:r>
                      <a:r>
                        <a:rPr lang="en-US" sz="1400" dirty="0">
                          <a:effectLst/>
                        </a:rPr>
                        <a:t>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product_type_Clothing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87471"/>
                  </a:ext>
                </a:extLst>
              </a:tr>
              <a:tr h="26583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product_type_Music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product_type_Computers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21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09D9E8-41F2-4270-A438-469833910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32285"/>
              </p:ext>
            </p:extLst>
          </p:nvPr>
        </p:nvGraphicFramePr>
        <p:xfrm>
          <a:off x="7857066" y="1020761"/>
          <a:ext cx="265853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533">
                  <a:extLst>
                    <a:ext uri="{9D8B030D-6E8A-4147-A177-3AD203B41FA5}">
                      <a16:colId xmlns:a16="http://schemas.microsoft.com/office/drawing/2014/main" val="2515206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Family_status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family_status_Another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family_status_Married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6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family_status_Unmarried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610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8EEEA2-4528-4616-90AF-D3BD448D1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89438"/>
              </p:ext>
            </p:extLst>
          </p:nvPr>
        </p:nvGraphicFramePr>
        <p:xfrm>
          <a:off x="7857066" y="2872542"/>
          <a:ext cx="26585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533">
                  <a:extLst>
                    <a:ext uri="{9D8B030D-6E8A-4147-A177-3AD203B41FA5}">
                      <a16:colId xmlns:a16="http://schemas.microsoft.com/office/drawing/2014/main" val="2515206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Sex_female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Sex_male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67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2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8CB3-1AD4-4D58-9830-4D94469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28059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n-US" dirty="0"/>
              <a:t>4. Default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E31A-526D-4E8E-950A-6F5F2E5A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114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 and test split</a:t>
            </a:r>
          </a:p>
          <a:p>
            <a:r>
              <a:rPr lang="en-US" dirty="0"/>
              <a:t>Splitting ratio </a:t>
            </a:r>
          </a:p>
          <a:p>
            <a:pPr marL="0" indent="0">
              <a:buNone/>
            </a:pPr>
            <a:r>
              <a:rPr lang="en-US" dirty="0"/>
              <a:t>	 Test Samples   : Train Samples </a:t>
            </a:r>
          </a:p>
          <a:p>
            <a:pPr marL="0" indent="0">
              <a:buNone/>
            </a:pPr>
            <a:r>
              <a:rPr lang="en-US" dirty="0"/>
              <a:t>		      30%  : 70%</a:t>
            </a:r>
          </a:p>
          <a:p>
            <a:pPr marL="0" indent="0">
              <a:buNone/>
            </a:pPr>
            <a:r>
              <a:rPr lang="en-US" dirty="0"/>
              <a:t>                 517 images : 1206 images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402AAD-9B61-4301-820B-D0F8A8C45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65922"/>
              </p:ext>
            </p:extLst>
          </p:nvPr>
        </p:nvGraphicFramePr>
        <p:xfrm>
          <a:off x="1142999" y="4063999"/>
          <a:ext cx="33274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65695421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5186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Bad_client_target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475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378EB8-ACA9-4453-861D-87BE14AC8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8133"/>
              </p:ext>
            </p:extLst>
          </p:nvPr>
        </p:nvGraphicFramePr>
        <p:xfrm>
          <a:off x="6743699" y="4063999"/>
          <a:ext cx="33274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65695421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5186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Bad_client_target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5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4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4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5937B3-CFF6-4777-8877-48E01361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57900"/>
              </p:ext>
            </p:extLst>
          </p:nvPr>
        </p:nvGraphicFramePr>
        <p:xfrm>
          <a:off x="922867" y="1525693"/>
          <a:ext cx="403013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627680806"/>
                    </a:ext>
                  </a:extLst>
                </a:gridCol>
                <a:gridCol w="2455334">
                  <a:extLst>
                    <a:ext uri="{9D8B030D-6E8A-4147-A177-3AD203B41FA5}">
                      <a16:colId xmlns:a16="http://schemas.microsoft.com/office/drawing/2014/main" val="389034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default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9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1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0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2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804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D3A05C5-40B1-4636-8E9C-1516BB63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50" y="1525693"/>
            <a:ext cx="4610500" cy="322353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437BE10-E4C8-422B-9CAC-C6657422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97" y="5319467"/>
            <a:ext cx="5040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</a:rPr>
              <a:t>The best default model is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76272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210C-DE7B-4906-84FF-95715D8E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76203"/>
            <a:ext cx="4834467" cy="474133"/>
          </a:xfrm>
        </p:spPr>
        <p:txBody>
          <a:bodyPr>
            <a:normAutofit fontScale="90000"/>
          </a:bodyPr>
          <a:lstStyle/>
          <a:p>
            <a:r>
              <a:rPr lang="en-US" dirty="0"/>
              <a:t>5. Tuning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DD1504-6D33-4607-8C9A-B3CB9E618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11385"/>
              </p:ext>
            </p:extLst>
          </p:nvPr>
        </p:nvGraphicFramePr>
        <p:xfrm>
          <a:off x="592666" y="721358"/>
          <a:ext cx="634153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849">
                  <a:extLst>
                    <a:ext uri="{9D8B030D-6E8A-4147-A177-3AD203B41FA5}">
                      <a16:colId xmlns:a16="http://schemas.microsoft.com/office/drawing/2014/main" val="2627680806"/>
                    </a:ext>
                  </a:extLst>
                </a:gridCol>
                <a:gridCol w="2400843">
                  <a:extLst>
                    <a:ext uri="{9D8B030D-6E8A-4147-A177-3AD203B41FA5}">
                      <a16:colId xmlns:a16="http://schemas.microsoft.com/office/drawing/2014/main" val="3890342650"/>
                    </a:ext>
                  </a:extLst>
                </a:gridCol>
                <a:gridCol w="2400843">
                  <a:extLst>
                    <a:ext uri="{9D8B030D-6E8A-4147-A177-3AD203B41FA5}">
                      <a16:colId xmlns:a16="http://schemas.microsoft.com/office/drawing/2014/main" val="297217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default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tuned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9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1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0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2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80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587CBB-53F8-4124-93D9-F9D524A055CB}"/>
              </a:ext>
            </a:extLst>
          </p:cNvPr>
          <p:cNvSpPr txBox="1"/>
          <p:nvPr/>
        </p:nvSpPr>
        <p:spPr>
          <a:xfrm>
            <a:off x="7473816" y="890692"/>
            <a:ext cx="35941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model is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Criterion = </a:t>
            </a:r>
            <a:r>
              <a:rPr lang="en-US" dirty="0" err="1"/>
              <a:t>gini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 =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Max_features</a:t>
            </a:r>
            <a:r>
              <a:rPr lang="en-US" dirty="0"/>
              <a:t> =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 = 100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36ED4-321C-4CBA-9C0A-AF720620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28" y="3261048"/>
            <a:ext cx="4900085" cy="359695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E38C318-1B1A-455D-AD85-EEF74D6B9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816" y="4668626"/>
            <a:ext cx="461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All of the models attained better AUC results except SVM </a:t>
            </a:r>
          </a:p>
        </p:txBody>
      </p:sp>
    </p:spTree>
    <p:extLst>
      <p:ext uri="{BB962C8B-B14F-4D97-AF65-F5344CB8AC3E}">
        <p14:creationId xmlns:p14="http://schemas.microsoft.com/office/powerpoint/2010/main" val="1349684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565</TotalTime>
  <Words>1206</Words>
  <Application>Microsoft Office PowerPoint</Application>
  <PresentationFormat>Widescreen</PresentationFormat>
  <Paragraphs>358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Unicode MS</vt:lpstr>
      <vt:lpstr>Calibri</vt:lpstr>
      <vt:lpstr>Cambria</vt:lpstr>
      <vt:lpstr>Cambria Math</vt:lpstr>
      <vt:lpstr>Rockwell</vt:lpstr>
      <vt:lpstr>Rockwell Condensed</vt:lpstr>
      <vt:lpstr>Wingdings</vt:lpstr>
      <vt:lpstr>Wood Type</vt:lpstr>
      <vt:lpstr>BAD CUSTOMER DETECTION</vt:lpstr>
      <vt:lpstr>Contents</vt:lpstr>
      <vt:lpstr>1. Business VALUE</vt:lpstr>
      <vt:lpstr>2. Exploratory Data Analysis</vt:lpstr>
      <vt:lpstr>PowerPoint Presentation</vt:lpstr>
      <vt:lpstr>3. Data preprocessing </vt:lpstr>
      <vt:lpstr>4. Default models</vt:lpstr>
      <vt:lpstr>PowerPoint Presentation</vt:lpstr>
      <vt:lpstr>5. Tuning model</vt:lpstr>
      <vt:lpstr>6. Feature selection </vt:lpstr>
      <vt:lpstr>PowerPoint Presentation</vt:lpstr>
      <vt:lpstr>PowerPoint Presentation</vt:lpstr>
      <vt:lpstr>8. Threshold Analysis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DELL</dc:creator>
  <cp:lastModifiedBy>Бурехин Роман Николаевич</cp:lastModifiedBy>
  <cp:revision>41</cp:revision>
  <dcterms:created xsi:type="dcterms:W3CDTF">2023-01-29T17:02:37Z</dcterms:created>
  <dcterms:modified xsi:type="dcterms:W3CDTF">2023-01-31T03:40:46Z</dcterms:modified>
</cp:coreProperties>
</file>