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68" r:id="rId2"/>
    <p:sldId id="328" r:id="rId3"/>
    <p:sldId id="534" r:id="rId4"/>
    <p:sldId id="496" r:id="rId5"/>
    <p:sldId id="497" r:id="rId6"/>
    <p:sldId id="500" r:id="rId7"/>
    <p:sldId id="501" r:id="rId8"/>
    <p:sldId id="502" r:id="rId9"/>
    <p:sldId id="505" r:id="rId10"/>
    <p:sldId id="531" r:id="rId11"/>
    <p:sldId id="506" r:id="rId12"/>
    <p:sldId id="507" r:id="rId13"/>
    <p:sldId id="508" r:id="rId14"/>
    <p:sldId id="509" r:id="rId15"/>
    <p:sldId id="510" r:id="rId16"/>
    <p:sldId id="566" r:id="rId17"/>
    <p:sldId id="274" r:id="rId18"/>
    <p:sldId id="264" r:id="rId19"/>
    <p:sldId id="278" r:id="rId20"/>
    <p:sldId id="290" r:id="rId21"/>
    <p:sldId id="567" r:id="rId22"/>
    <p:sldId id="292" r:id="rId23"/>
    <p:sldId id="29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5884" autoAdjust="0"/>
  </p:normalViewPr>
  <p:slideViewPr>
    <p:cSldViewPr snapToGrid="0" snapToObjects="1">
      <p:cViewPr varScale="1">
        <p:scale>
          <a:sx n="109" d="100"/>
          <a:sy n="109" d="100"/>
        </p:scale>
        <p:origin x="15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76200-D587-C94C-930A-343CF42D0B35}" type="datetimeFigureOut">
              <a:rPr lang="fr-FR" smtClean="0"/>
              <a:pPr/>
              <a:t>09/03/2021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297C8-001E-D440-9FA4-91C72C41DC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https://www.youtube.com/watch?v=qp0HIF3SfI4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66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17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Constat produits inutilisables</a:t>
            </a:r>
          </a:p>
          <a:p>
            <a:endParaRPr lang="fr-FR" dirty="0"/>
          </a:p>
          <a:p>
            <a:r>
              <a:rPr lang="fr-FR" dirty="0"/>
              <a:t>Combien de temps et d’argent perdu?</a:t>
            </a:r>
          </a:p>
          <a:p>
            <a:r>
              <a:rPr lang="fr-FR" dirty="0"/>
              <a:t>L’usage n’a pas été pris en compte dans ses produits</a:t>
            </a:r>
          </a:p>
          <a:p>
            <a:r>
              <a:rPr lang="fr-FR" dirty="0"/>
              <a:t>Définition usage</a:t>
            </a:r>
          </a:p>
          <a:p>
            <a:r>
              <a:rPr lang="fr-FR" dirty="0"/>
              <a:t>UX= </a:t>
            </a:r>
            <a:r>
              <a:rPr lang="fr-FR" dirty="0" err="1"/>
              <a:t>etre</a:t>
            </a:r>
            <a:r>
              <a:rPr lang="fr-FR" dirty="0"/>
              <a:t> plus efficace et que chaque produit soit pertinent pour le business et les clients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97C8-001E-D440-9FA4-91C72C41DCA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3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90AF-B9F0-AC4E-BB1F-A43BF9935620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2C68-A12B-5540-83EA-F589C65E715E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278-DE32-AE4C-9B28-AE8C0B15C5C2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FDDB-A3AF-DF42-AA81-443C02FF2E84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02A6-7DA9-6C44-B4E3-E598F62BAB83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9F28-D8CB-094B-8FE3-8F399AC55F78}" type="datetime1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50A-5C2E-2F46-9BFD-7B237D3D024F}" type="datetime1">
              <a:rPr lang="fr-FR" smtClean="0"/>
              <a:t>09/03/2021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B65A-C8D5-5F4D-AAC1-44E273EF2ADE}" type="datetime1">
              <a:rPr lang="fr-FR" smtClean="0"/>
              <a:t>09/03/2021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7CA5-63BD-8B4A-859D-BDAB6899439E}" type="datetime1">
              <a:rPr lang="fr-FR" smtClean="0"/>
              <a:t>09/03/2021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41A8-A73B-B84F-9DEA-B4D19D72C090}" type="datetime1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4E05-2F16-1549-B9CB-AC01DA44226A}" type="datetime1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3477-66A2-144A-83B4-3A7746A033FF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Lucie Azelart – Consultante UX – IUT Lens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503E-0C4E-2F48-9394-F6C6EAA470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ctrTitle"/>
          </p:nvPr>
        </p:nvSpPr>
        <p:spPr>
          <a:xfrm>
            <a:off x="914399" y="527612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3" tIns="91433" rIns="91433" bIns="91433" rtlCol="0" anchor="ctr" anchorCtr="0">
            <a:noAutofit/>
          </a:bodyPr>
          <a:lstStyle/>
          <a:p>
            <a:pPr algn="ctr">
              <a:buSzPct val="25000"/>
            </a:pPr>
            <a:r>
              <a:rPr lang="fr-FR" sz="36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-EXPERIENCE CLIENT-</a:t>
            </a:r>
            <a:br>
              <a:rPr lang="fr-FR" sz="36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36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(en pratique)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pic>
        <p:nvPicPr>
          <p:cNvPr id="51202" name="Picture 2" descr="Résultat de recherche d'images pour &quot;accompagnement UX experience client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37" y="2202652"/>
            <a:ext cx="12121663" cy="3818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296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DESIGN THINKING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Définition</a:t>
            </a:r>
          </a:p>
        </p:txBody>
      </p:sp>
      <p:pic>
        <p:nvPicPr>
          <p:cNvPr id="115714" name="Picture 2" descr="RÃ©sultat de recherche d'images pour &quot;design thinking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3093" y="1356136"/>
            <a:ext cx="10205215" cy="5328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DESIGN THINKING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Fondamentaux</a:t>
            </a:r>
          </a:p>
        </p:txBody>
      </p:sp>
      <p:sp>
        <p:nvSpPr>
          <p:cNvPr id="9" name="Rectangle 8"/>
          <p:cNvSpPr/>
          <p:nvPr/>
        </p:nvSpPr>
        <p:spPr>
          <a:xfrm>
            <a:off x="432841" y="1660417"/>
            <a:ext cx="11299614" cy="4339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endParaRPr lang="fr-FR" sz="6000" dirty="0">
              <a:solidFill>
                <a:schemeClr val="bg1"/>
              </a:solidFill>
            </a:endParaRPr>
          </a:p>
          <a:p>
            <a:pPr marL="342900" indent="-342900" algn="ctr"/>
            <a:r>
              <a:rPr lang="fr-FR" sz="6000" dirty="0">
                <a:solidFill>
                  <a:schemeClr val="bg1"/>
                </a:solidFill>
              </a:rPr>
              <a:t>Les 3 phases </a:t>
            </a:r>
          </a:p>
          <a:p>
            <a:pPr marL="342900" indent="-342900" algn="ctr"/>
            <a:r>
              <a:rPr lang="fr-FR" sz="4400" dirty="0">
                <a:solidFill>
                  <a:schemeClr val="bg1"/>
                </a:solidFill>
              </a:rPr>
              <a:t>=</a:t>
            </a:r>
          </a:p>
          <a:p>
            <a:pPr marL="342900" indent="-342900" algn="ctr"/>
            <a:r>
              <a:rPr lang="fr-FR" sz="4400" dirty="0">
                <a:solidFill>
                  <a:schemeClr val="bg1"/>
                </a:solidFill>
              </a:rPr>
              <a:t>Exploration + Conception + Vérification</a:t>
            </a:r>
          </a:p>
          <a:p>
            <a:pPr marL="342900" indent="-342900" algn="ctr"/>
            <a:endParaRPr lang="fr-FR" sz="4400" dirty="0">
              <a:solidFill>
                <a:schemeClr val="bg1"/>
              </a:solidFill>
            </a:endParaRPr>
          </a:p>
          <a:p>
            <a:pPr marL="342900" indent="-342900" algn="ctr"/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DT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Exploration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6455" y="1660417"/>
            <a:ext cx="6096000" cy="45858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5400" dirty="0">
                <a:solidFill>
                  <a:schemeClr val="bg1"/>
                </a:solidFill>
              </a:rPr>
              <a:t>COMPRENDRE LES UTILISATEURS</a:t>
            </a:r>
          </a:p>
          <a:p>
            <a:pPr marL="342900" indent="-342900" algn="ctr"/>
            <a:r>
              <a:rPr lang="fr-FR" sz="3200" dirty="0">
                <a:solidFill>
                  <a:schemeClr val="bg1"/>
                </a:solidFill>
              </a:rPr>
              <a:t>Sans à priori</a:t>
            </a:r>
          </a:p>
          <a:p>
            <a:pPr marL="342900" indent="-342900" algn="ctr"/>
            <a:endParaRPr lang="fr-FR" sz="3200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 Observations terrain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Interviews exploratoires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Personae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Carte d’expérience</a:t>
            </a:r>
            <a:endParaRPr lang="fr-FR" sz="5400" dirty="0">
              <a:solidFill>
                <a:schemeClr val="bg1"/>
              </a:solidFill>
            </a:endParaRPr>
          </a:p>
          <a:p>
            <a:pPr marL="342900" indent="-342900" algn="ctr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5" name="Picture 17" descr="Image associée"/>
          <p:cNvPicPr>
            <a:picLocks noChangeAspect="1" noChangeArrowheads="1"/>
          </p:cNvPicPr>
          <p:nvPr/>
        </p:nvPicPr>
        <p:blipFill>
          <a:blip r:embed="rId5"/>
          <a:srcRect l="34552" r="28926"/>
          <a:stretch>
            <a:fillRect/>
          </a:stretch>
        </p:blipFill>
        <p:spPr bwMode="auto">
          <a:xfrm>
            <a:off x="402147" y="1517002"/>
            <a:ext cx="4212056" cy="463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DT 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Conception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1847" y="1660417"/>
            <a:ext cx="6440608" cy="44319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5400" dirty="0">
                <a:solidFill>
                  <a:schemeClr val="bg1"/>
                </a:solidFill>
              </a:rPr>
              <a:t>RENDRE LE PRODUIT UTILE ET UTILISABLE</a:t>
            </a:r>
          </a:p>
          <a:p>
            <a:pPr marL="342900" indent="-342900" algn="ctr"/>
            <a:endParaRPr lang="fr-FR" sz="5400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 Parcours utilisateurs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Maquettes ergonomiques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Maquettes graphiques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Prototypes animés</a:t>
            </a:r>
          </a:p>
          <a:p>
            <a:pPr lvl="1" algn="ctr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3"/>
          <a:stretch>
            <a:fillRect/>
          </a:stretch>
        </p:blipFill>
        <p:spPr>
          <a:xfrm>
            <a:off x="272305" y="1546402"/>
            <a:ext cx="4546741" cy="4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DT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Vérification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6455" y="1660417"/>
            <a:ext cx="6096000" cy="4062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5400" dirty="0">
                <a:solidFill>
                  <a:schemeClr val="bg1"/>
                </a:solidFill>
              </a:rPr>
              <a:t>CHERCHER DES RETOURS</a:t>
            </a:r>
          </a:p>
          <a:p>
            <a:pPr marL="342900" indent="-342900" algn="ctr"/>
            <a:endParaRPr lang="fr-FR" sz="5400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Tests utilisateurs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Questionnaires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A/B test</a:t>
            </a:r>
            <a:endParaRPr lang="fr-FR" sz="5400" dirty="0">
              <a:solidFill>
                <a:schemeClr val="bg1"/>
              </a:solidFill>
            </a:endParaRPr>
          </a:p>
          <a:p>
            <a:pPr marL="342900" indent="-342900" algn="ctr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6" r="906"/>
          <a:stretch/>
        </p:blipFill>
        <p:spPr>
          <a:xfrm>
            <a:off x="478959" y="1461157"/>
            <a:ext cx="4465083" cy="47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Virage 21"/>
          <p:cNvSpPr/>
          <p:nvPr/>
        </p:nvSpPr>
        <p:spPr>
          <a:xfrm>
            <a:off x="1960509" y="2479924"/>
            <a:ext cx="2966007" cy="1936431"/>
          </a:xfrm>
          <a:prstGeom prst="bentArrow">
            <a:avLst>
              <a:gd name="adj1" fmla="val 25000"/>
              <a:gd name="adj2" fmla="val 23809"/>
              <a:gd name="adj3" fmla="val 25000"/>
              <a:gd name="adj4" fmla="val 4284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Virage 19"/>
          <p:cNvSpPr/>
          <p:nvPr/>
        </p:nvSpPr>
        <p:spPr>
          <a:xfrm rot="16200000">
            <a:off x="6221945" y="3112230"/>
            <a:ext cx="2153315" cy="3323272"/>
          </a:xfrm>
          <a:prstGeom prst="bentArrow">
            <a:avLst>
              <a:gd name="adj1" fmla="val 25000"/>
              <a:gd name="adj2" fmla="val 23809"/>
              <a:gd name="adj3" fmla="val 25000"/>
              <a:gd name="adj4" fmla="val 4284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Virage 18"/>
          <p:cNvSpPr/>
          <p:nvPr/>
        </p:nvSpPr>
        <p:spPr>
          <a:xfrm rot="5400000">
            <a:off x="7786307" y="2003661"/>
            <a:ext cx="2153315" cy="3323272"/>
          </a:xfrm>
          <a:prstGeom prst="bentArrow">
            <a:avLst>
              <a:gd name="adj1" fmla="val 25000"/>
              <a:gd name="adj2" fmla="val 23809"/>
              <a:gd name="adj3" fmla="val 25000"/>
              <a:gd name="adj4" fmla="val 4284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DT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 err="1">
                <a:latin typeface="Montserrat" charset="0"/>
                <a:ea typeface="Montserrat" charset="0"/>
                <a:cs typeface="Montserrat" charset="0"/>
                <a:sym typeface="Arial"/>
              </a:rPr>
              <a:t>Process</a:t>
            </a: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772" y="2184165"/>
            <a:ext cx="2542899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endParaRPr lang="fr-FR" sz="3200" dirty="0">
              <a:solidFill>
                <a:schemeClr val="bg1"/>
              </a:solidFill>
            </a:endParaRPr>
          </a:p>
          <a:p>
            <a:pPr marL="342900" indent="-342900" algn="ctr"/>
            <a:r>
              <a:rPr lang="fr-FR" sz="3200" dirty="0">
                <a:solidFill>
                  <a:schemeClr val="bg1"/>
                </a:solidFill>
              </a:rPr>
              <a:t>EXPLORATION</a:t>
            </a:r>
          </a:p>
          <a:p>
            <a:pPr marL="342900" indent="-342900" algn="ctr"/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43812" y="2184165"/>
            <a:ext cx="2542899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endParaRPr lang="fr-FR" sz="3200" dirty="0">
              <a:solidFill>
                <a:schemeClr val="bg1"/>
              </a:solidFill>
            </a:endParaRPr>
          </a:p>
          <a:p>
            <a:pPr marL="342900" indent="-342900" algn="ctr"/>
            <a:r>
              <a:rPr lang="fr-FR" sz="3200" dirty="0">
                <a:solidFill>
                  <a:schemeClr val="bg1"/>
                </a:solidFill>
              </a:rPr>
              <a:t>CONCEPTION</a:t>
            </a:r>
          </a:p>
          <a:p>
            <a:pPr marL="342900" indent="-342900" algn="ctr"/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29505" y="4602027"/>
            <a:ext cx="2542899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endParaRPr lang="fr-FR" sz="3200" dirty="0">
              <a:solidFill>
                <a:schemeClr val="bg1"/>
              </a:solidFill>
            </a:endParaRPr>
          </a:p>
          <a:p>
            <a:pPr marL="342900" indent="-342900" algn="ctr"/>
            <a:r>
              <a:rPr lang="fr-FR" sz="3200" dirty="0">
                <a:solidFill>
                  <a:schemeClr val="bg1"/>
                </a:solidFill>
              </a:rPr>
              <a:t>VERIFICATION</a:t>
            </a:r>
          </a:p>
          <a:p>
            <a:pPr marL="342900" indent="-342900" algn="ctr"/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172" y="3940558"/>
            <a:ext cx="254289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endParaRPr lang="fr-FR" sz="3200" dirty="0">
              <a:solidFill>
                <a:schemeClr val="bg1"/>
              </a:solidFill>
            </a:endParaRPr>
          </a:p>
          <a:p>
            <a:pPr marL="342900" indent="-342900" algn="ctr"/>
            <a:r>
              <a:rPr lang="fr-FR" sz="3200" dirty="0">
                <a:solidFill>
                  <a:schemeClr val="bg1"/>
                </a:solidFill>
              </a:rPr>
              <a:t>EXPLORATION</a:t>
            </a:r>
          </a:p>
          <a:p>
            <a:pPr marL="342900" indent="-342900" algn="ctr"/>
            <a:endParaRPr lang="fr-F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27091" y="313923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690049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ANNEXES</a:t>
            </a:r>
            <a:endParaRPr lang="fr-FR" sz="3100" b="1" dirty="0">
              <a:latin typeface="Montserrat" charset="0"/>
              <a:ea typeface="Montserrat" charset="0"/>
              <a:cs typeface="Montserra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7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ré corné 3">
            <a:extLst>
              <a:ext uri="{FF2B5EF4-FFF2-40B4-BE49-F238E27FC236}">
                <a16:creationId xmlns:a16="http://schemas.microsoft.com/office/drawing/2014/main" id="{DFE00AE8-B1F1-3946-971D-BF8D475E2B02}"/>
              </a:ext>
            </a:extLst>
          </p:cNvPr>
          <p:cNvSpPr/>
          <p:nvPr/>
        </p:nvSpPr>
        <p:spPr>
          <a:xfrm>
            <a:off x="625642" y="613612"/>
            <a:ext cx="11069053" cy="5879264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/>
              <a:t>01&gt; VISION</a:t>
            </a:r>
          </a:p>
        </p:txBody>
      </p:sp>
    </p:spTree>
    <p:extLst>
      <p:ext uri="{BB962C8B-B14F-4D97-AF65-F5344CB8AC3E}">
        <p14:creationId xmlns:p14="http://schemas.microsoft.com/office/powerpoint/2010/main" val="183757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01&gt; VISION</a:t>
            </a:r>
            <a:br>
              <a:rPr lang="fr-FR" dirty="0"/>
            </a:br>
            <a:r>
              <a:rPr lang="fr-FR" sz="2000" dirty="0"/>
              <a:t>Objectifs et compétences visées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FEBBA-7A95-D441-A771-9976DB73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rgbClr val="00B0F0"/>
                </a:solidFill>
              </a:rPr>
              <a:t>Aligner tous les acteurs sur le produit à réaliser</a:t>
            </a:r>
          </a:p>
          <a:p>
            <a:pPr marL="0" indent="0">
              <a:buNone/>
            </a:pPr>
            <a:r>
              <a:rPr lang="fr-FR" dirty="0"/>
              <a:t>Définir le produit sur 5 axes:</a:t>
            </a:r>
          </a:p>
          <a:p>
            <a:pPr>
              <a:buFont typeface="Wingdings" pitchFamily="2" charset="2"/>
              <a:buChar char="v"/>
            </a:pPr>
            <a:r>
              <a:rPr lang="fr-FR" sz="1800" dirty="0"/>
              <a:t>Les clients/utilisateurs du produit</a:t>
            </a:r>
          </a:p>
          <a:p>
            <a:pPr>
              <a:buFont typeface="Wingdings" pitchFamily="2" charset="2"/>
              <a:buChar char="v"/>
            </a:pPr>
            <a:r>
              <a:rPr lang="fr-FR" sz="1800" dirty="0"/>
              <a:t>Leurs besoins</a:t>
            </a:r>
          </a:p>
          <a:p>
            <a:pPr>
              <a:buFont typeface="Wingdings" pitchFamily="2" charset="2"/>
              <a:buChar char="v"/>
            </a:pPr>
            <a:r>
              <a:rPr lang="fr-FR" sz="1800" dirty="0"/>
              <a:t>Les enjeux pour l’entreprise</a:t>
            </a:r>
          </a:p>
          <a:p>
            <a:pPr>
              <a:buFont typeface="Wingdings" pitchFamily="2" charset="2"/>
              <a:buChar char="v"/>
            </a:pPr>
            <a:r>
              <a:rPr lang="fr-FR" sz="1800" dirty="0"/>
              <a:t>La proposition de valeur du produit</a:t>
            </a:r>
          </a:p>
          <a:p>
            <a:pPr>
              <a:buFont typeface="Wingdings" pitchFamily="2" charset="2"/>
              <a:buChar char="v"/>
            </a:pPr>
            <a:r>
              <a:rPr lang="fr-FR" sz="1800" dirty="0"/>
              <a:t>Les critères de succès quantifiables</a:t>
            </a:r>
          </a:p>
        </p:txBody>
      </p:sp>
      <p:sp>
        <p:nvSpPr>
          <p:cNvPr id="5" name="Carré corné 4">
            <a:extLst>
              <a:ext uri="{FF2B5EF4-FFF2-40B4-BE49-F238E27FC236}">
                <a16:creationId xmlns:a16="http://schemas.microsoft.com/office/drawing/2014/main" id="{358AFCD7-C0F2-1A49-97A0-CFFF1BC6A877}"/>
              </a:ext>
            </a:extLst>
          </p:cNvPr>
          <p:cNvSpPr/>
          <p:nvPr/>
        </p:nvSpPr>
        <p:spPr>
          <a:xfrm>
            <a:off x="9208169" y="2989839"/>
            <a:ext cx="2785711" cy="363797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COMPETENCES VISEES:</a:t>
            </a:r>
          </a:p>
          <a:p>
            <a:pPr algn="ctr"/>
            <a:endParaRPr lang="fr-FR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fr-FR" sz="1400" dirty="0"/>
              <a:t>Co construire une vision produit collective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fr-FR" sz="1400" dirty="0"/>
              <a:t>Aller à la rencontre des utilisateurs et les questionner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fr-FR" sz="1400" dirty="0"/>
              <a:t>Détecter et analyser des irritants clients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fr-FR" sz="1400" dirty="0"/>
              <a:t>Allier besoins business et besoins clients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90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01&gt; VISION</a:t>
            </a:r>
            <a:br>
              <a:rPr lang="fr-FR" dirty="0"/>
            </a:br>
            <a:r>
              <a:rPr lang="fr-FR" sz="2400" dirty="0"/>
              <a:t>Outils et démarche</a:t>
            </a:r>
          </a:p>
        </p:txBody>
      </p:sp>
      <p:pic>
        <p:nvPicPr>
          <p:cNvPr id="6" name="Espace réservé du contenu 5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BA41D2EE-7650-EC4C-8DF3-73CD33AED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28" t="23531" r="23020" b="23689"/>
          <a:stretch/>
        </p:blipFill>
        <p:spPr>
          <a:xfrm>
            <a:off x="838200" y="2020185"/>
            <a:ext cx="6514214" cy="4020201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A4BD55C-69B3-E54A-AAE0-7E075B672700}"/>
              </a:ext>
            </a:extLst>
          </p:cNvPr>
          <p:cNvSpPr txBox="1"/>
          <p:nvPr/>
        </p:nvSpPr>
        <p:spPr>
          <a:xfrm>
            <a:off x="8182229" y="2402957"/>
            <a:ext cx="3171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&gt;Modèle de question à se poser en atelier collectif pour </a:t>
            </a:r>
            <a:r>
              <a:rPr lang="fr-FR" dirty="0" err="1"/>
              <a:t>co</a:t>
            </a:r>
            <a:r>
              <a:rPr lang="fr-FR" dirty="0"/>
              <a:t>-construire la vision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749746"/>
            <a:ext cx="105156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 Comment les grands leaders inspirent l’action </a:t>
            </a:r>
            <a:r>
              <a:rPr lang="fr-FR" b="1" dirty="0"/>
              <a:t> </a:t>
            </a:r>
            <a:br>
              <a:rPr lang="fr-FR" b="1" dirty="0"/>
            </a:br>
            <a:r>
              <a:rPr lang="fr-FR" b="1" dirty="0"/>
              <a:t>TED X </a:t>
            </a:r>
            <a:r>
              <a:rPr lang="fr-FR" i="1" dirty="0"/>
              <a:t>Simon </a:t>
            </a:r>
            <a:r>
              <a:rPr lang="fr-FR" i="1" dirty="0" err="1"/>
              <a:t>Sinek</a:t>
            </a:r>
            <a:r>
              <a:rPr lang="fr-FR" i="1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566620" y="713771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752620" y="213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INTRO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  <a:sym typeface="Arial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CE85B2-71A1-1D47-B4F9-EAB0FB47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</a:p>
        </p:txBody>
      </p:sp>
    </p:spTree>
    <p:extLst>
      <p:ext uri="{BB962C8B-B14F-4D97-AF65-F5344CB8AC3E}">
        <p14:creationId xmlns:p14="http://schemas.microsoft.com/office/powerpoint/2010/main" val="59630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ré corné 3">
            <a:extLst>
              <a:ext uri="{FF2B5EF4-FFF2-40B4-BE49-F238E27FC236}">
                <a16:creationId xmlns:a16="http://schemas.microsoft.com/office/drawing/2014/main" id="{DFE00AE8-B1F1-3946-971D-BF8D475E2B02}"/>
              </a:ext>
            </a:extLst>
          </p:cNvPr>
          <p:cNvSpPr/>
          <p:nvPr/>
        </p:nvSpPr>
        <p:spPr>
          <a:xfrm>
            <a:off x="625642" y="613612"/>
            <a:ext cx="11069053" cy="5879264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/>
              <a:t>02&gt; STORYMAP</a:t>
            </a:r>
          </a:p>
        </p:txBody>
      </p:sp>
    </p:spTree>
    <p:extLst>
      <p:ext uri="{BB962C8B-B14F-4D97-AF65-F5344CB8AC3E}">
        <p14:creationId xmlns:p14="http://schemas.microsoft.com/office/powerpoint/2010/main" val="111443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02&gt; STORYMAP</a:t>
            </a:r>
            <a:br>
              <a:rPr lang="fr-FR" dirty="0"/>
            </a:br>
            <a:r>
              <a:rPr lang="fr-FR" sz="2400" dirty="0"/>
              <a:t>Objectifs pédagogiques et compétences visées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656D2DC-C923-624D-82AD-59BC19F3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rgbClr val="00B0F0"/>
                </a:solidFill>
              </a:rPr>
              <a:t>Identifier les macro-fonctionnalités du produit</a:t>
            </a:r>
          </a:p>
          <a:p>
            <a:pPr>
              <a:buFont typeface="Wingdings" pitchFamily="2" charset="2"/>
              <a:buChar char="v"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r>
              <a:rPr lang="fr-FR" sz="1800" dirty="0"/>
              <a:t>Aligner toute l’équipe sur ce que va faire le produit et quelles sont les macro-fonctionnalités prioritaires</a:t>
            </a:r>
          </a:p>
          <a:p>
            <a:pPr>
              <a:buFont typeface="Wingdings" pitchFamily="2" charset="2"/>
              <a:buChar char="v"/>
            </a:pPr>
            <a:r>
              <a:rPr lang="fr-FR" sz="1800" dirty="0"/>
              <a:t>Partager le vocabulaire commun autour du produit</a:t>
            </a:r>
          </a:p>
        </p:txBody>
      </p:sp>
      <p:sp>
        <p:nvSpPr>
          <p:cNvPr id="7" name="Carré corné 6">
            <a:extLst>
              <a:ext uri="{FF2B5EF4-FFF2-40B4-BE49-F238E27FC236}">
                <a16:creationId xmlns:a16="http://schemas.microsoft.com/office/drawing/2014/main" id="{670A80DE-AB51-A547-844A-E82C573A2A61}"/>
              </a:ext>
            </a:extLst>
          </p:cNvPr>
          <p:cNvSpPr/>
          <p:nvPr/>
        </p:nvSpPr>
        <p:spPr>
          <a:xfrm>
            <a:off x="9208169" y="3949430"/>
            <a:ext cx="2785711" cy="2678382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COMPETENCES VISEES:</a:t>
            </a:r>
          </a:p>
          <a:p>
            <a:pPr algn="ctr"/>
            <a:endParaRPr lang="fr-FR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fr-FR" sz="1400" dirty="0"/>
              <a:t>Prioriser par la valeur clients et business</a:t>
            </a:r>
          </a:p>
        </p:txBody>
      </p:sp>
    </p:spTree>
    <p:extLst>
      <p:ext uri="{BB962C8B-B14F-4D97-AF65-F5344CB8AC3E}">
        <p14:creationId xmlns:p14="http://schemas.microsoft.com/office/powerpoint/2010/main" val="191534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02&gt; STORYMAP</a:t>
            </a:r>
            <a:br>
              <a:rPr lang="fr-FR" dirty="0"/>
            </a:br>
            <a:r>
              <a:rPr lang="fr-FR" sz="2400" dirty="0"/>
              <a:t>Outils et démarches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855F80-94B7-C04D-A331-5F0C7D24024A}"/>
              </a:ext>
            </a:extLst>
          </p:cNvPr>
          <p:cNvSpPr txBox="1"/>
          <p:nvPr/>
        </p:nvSpPr>
        <p:spPr>
          <a:xfrm>
            <a:off x="7812578" y="3113217"/>
            <a:ext cx="3171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/>
              <a:t>&gt;Priorisation en 3 niveaux Must have, </a:t>
            </a:r>
            <a:r>
              <a:rPr lang="fr-FR" dirty="0" err="1"/>
              <a:t>Should</a:t>
            </a:r>
            <a:r>
              <a:rPr lang="fr-FR" dirty="0"/>
              <a:t> have et Nice to have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E92F29-D703-D04A-906F-827FBBB3A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55" t="26621" r="25059" b="17730"/>
          <a:stretch/>
        </p:blipFill>
        <p:spPr>
          <a:xfrm>
            <a:off x="440318" y="1826301"/>
            <a:ext cx="6827511" cy="46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02&gt; STORYMAP</a:t>
            </a:r>
            <a:br>
              <a:rPr lang="fr-FR" dirty="0"/>
            </a:br>
            <a:r>
              <a:rPr lang="fr-FR" sz="2400" dirty="0"/>
              <a:t>Livrables et jalons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3C1AC65-BB3D-9946-99C2-70F285ED796F}"/>
              </a:ext>
            </a:extLst>
          </p:cNvPr>
          <p:cNvSpPr txBox="1">
            <a:spLocks/>
          </p:cNvSpPr>
          <p:nvPr/>
        </p:nvSpPr>
        <p:spPr>
          <a:xfrm>
            <a:off x="838200" y="1982511"/>
            <a:ext cx="81890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400" dirty="0">
                <a:solidFill>
                  <a:srgbClr val="00B0F0"/>
                </a:solidFill>
              </a:rPr>
              <a:t>Contenu du livrable</a:t>
            </a:r>
          </a:p>
          <a:p>
            <a:endParaRPr lang="fr-FR" dirty="0"/>
          </a:p>
          <a:p>
            <a:pPr lvl="1"/>
            <a:r>
              <a:rPr lang="fr-FR" dirty="0"/>
              <a:t>Panorama des macro-fonctionnalités à réaliser, par activité</a:t>
            </a:r>
          </a:p>
          <a:p>
            <a:pPr lvl="1"/>
            <a:r>
              <a:rPr lang="fr-FR" dirty="0"/>
              <a:t>Priorisation métier des macro-fonctionnalités</a:t>
            </a:r>
          </a:p>
          <a:p>
            <a:pPr lvl="1"/>
            <a:r>
              <a:rPr lang="fr-FR" dirty="0"/>
              <a:t>Formalisation sur une page synthétique (possibilité de faire évoluer le contenu au fil du projet)</a:t>
            </a:r>
          </a:p>
        </p:txBody>
      </p:sp>
    </p:spTree>
    <p:extLst>
      <p:ext uri="{BB962C8B-B14F-4D97-AF65-F5344CB8AC3E}">
        <p14:creationId xmlns:p14="http://schemas.microsoft.com/office/powerpoint/2010/main" val="320567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365023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960508" y="3179394"/>
            <a:ext cx="10231491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POURQUOI l’UX DESIGN?</a:t>
            </a:r>
            <a:endParaRPr lang="fr-FR" sz="3100" b="1" dirty="0">
              <a:latin typeface="Montserrat" charset="0"/>
              <a:ea typeface="Montserrat" charset="0"/>
              <a:cs typeface="Montserra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25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UX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Constat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6455" y="1660417"/>
            <a:ext cx="6096000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 algn="ctr"/>
            <a:r>
              <a:rPr lang="fr-FR" sz="5400" dirty="0">
                <a:solidFill>
                  <a:schemeClr val="bg1"/>
                </a:solidFill>
              </a:rPr>
              <a:t>PRODUITS/SERVICES</a:t>
            </a:r>
          </a:p>
          <a:p>
            <a:pPr marL="342900" indent="-342900" algn="ctr"/>
            <a:r>
              <a:rPr lang="fr-FR" sz="5400" dirty="0">
                <a:solidFill>
                  <a:schemeClr val="bg1"/>
                </a:solidFill>
              </a:rPr>
              <a:t>INUTILISABLES</a:t>
            </a:r>
          </a:p>
          <a:p>
            <a:pPr marL="342900" indent="-342900" algn="ctr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63490" name="Picture 2" descr="Smiley &quot;nÃ©gatif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1999" y="2225091"/>
            <a:ext cx="2753601" cy="2880412"/>
          </a:xfrm>
          <a:prstGeom prst="rect">
            <a:avLst/>
          </a:prstGeom>
          <a:noFill/>
        </p:spPr>
      </p:pic>
      <p:sp>
        <p:nvSpPr>
          <p:cNvPr id="14" name="Flèche droite 13"/>
          <p:cNvSpPr/>
          <p:nvPr/>
        </p:nvSpPr>
        <p:spPr>
          <a:xfrm rot="5400000">
            <a:off x="8543925" y="3783613"/>
            <a:ext cx="800100" cy="11312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793314" y="5105503"/>
            <a:ext cx="4493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L’usage n’a pas été pris en compte </a:t>
            </a:r>
          </a:p>
        </p:txBody>
      </p:sp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UX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Constat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6455" y="1660417"/>
            <a:ext cx="6096000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 algn="ctr"/>
            <a:r>
              <a:rPr lang="fr-FR" sz="5400" dirty="0">
                <a:solidFill>
                  <a:schemeClr val="bg1"/>
                </a:solidFill>
              </a:rPr>
              <a:t>PRODUITS/SERVICES</a:t>
            </a:r>
          </a:p>
          <a:p>
            <a:pPr marL="342900" indent="-342900" algn="ctr"/>
            <a:r>
              <a:rPr lang="fr-FR" sz="5400" dirty="0">
                <a:solidFill>
                  <a:schemeClr val="bg1"/>
                </a:solidFill>
              </a:rPr>
              <a:t>INUTILISABLES</a:t>
            </a:r>
          </a:p>
          <a:p>
            <a:pPr marL="342900" indent="-342900" algn="ctr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 rot="5400000">
            <a:off x="8543925" y="3783613"/>
            <a:ext cx="800100" cy="11312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480815" y="5086048"/>
            <a:ext cx="6711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UX= Une approche structurée pour créer</a:t>
            </a:r>
          </a:p>
          <a:p>
            <a:pPr algn="ctr"/>
            <a:r>
              <a:rPr lang="fr-FR" sz="2400" dirty="0"/>
              <a:t> des produits et/ou services que veulent les clients  en étant efficace et pertinent.</a:t>
            </a:r>
          </a:p>
        </p:txBody>
      </p:sp>
      <p:pic>
        <p:nvPicPr>
          <p:cNvPr id="67586" name="Picture 2" descr="RÃ©sultat de recherche d'images pour &quot;promesse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6869" y="1966943"/>
            <a:ext cx="5263946" cy="3513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UX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Fondamentaux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6455" y="1660417"/>
            <a:ext cx="6096000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5400" dirty="0">
                <a:solidFill>
                  <a:schemeClr val="bg1"/>
                </a:solidFill>
              </a:rPr>
              <a:t>Etat d’esprit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 On met de coté sa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</a:rPr>
              <a:t>propre expérience personnelle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 On ne suppose rien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 On sort de son bureau 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 On va sur le terrain</a:t>
            </a:r>
          </a:p>
          <a:p>
            <a:pPr lvl="1" algn="ctr"/>
            <a:endParaRPr lang="fr-FR" sz="2400" dirty="0">
              <a:solidFill>
                <a:schemeClr val="bg1"/>
              </a:solidFill>
            </a:endParaRPr>
          </a:p>
          <a:p>
            <a:pPr lvl="1" algn="ctr"/>
            <a:endParaRPr lang="fr-FR" sz="2400" dirty="0">
              <a:solidFill>
                <a:schemeClr val="bg1"/>
              </a:solidFill>
            </a:endParaRPr>
          </a:p>
          <a:p>
            <a:pPr lvl="1" algn="ctr"/>
            <a:r>
              <a:rPr lang="fr-FR" sz="2400" dirty="0">
                <a:solidFill>
                  <a:schemeClr val="bg1"/>
                </a:solidFill>
              </a:rPr>
              <a:t>« On sait qu’on ne sait rien »</a:t>
            </a:r>
            <a:endParaRPr lang="fr-FR" sz="5400" dirty="0">
              <a:solidFill>
                <a:schemeClr val="bg1"/>
              </a:solidFill>
            </a:endParaRPr>
          </a:p>
          <a:p>
            <a:pPr marL="342900" indent="-342900" algn="ctr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73730" name="Picture 2" descr="RÃ©sultat de recherche d'images pour &quot;Ã©tat d'esprit&quot;"/>
          <p:cNvPicPr>
            <a:picLocks noChangeAspect="1" noChangeArrowheads="1"/>
          </p:cNvPicPr>
          <p:nvPr/>
        </p:nvPicPr>
        <p:blipFill>
          <a:blip r:embed="rId5"/>
          <a:srcRect r="36737"/>
          <a:stretch>
            <a:fillRect/>
          </a:stretch>
        </p:blipFill>
        <p:spPr bwMode="auto">
          <a:xfrm>
            <a:off x="423502" y="1660416"/>
            <a:ext cx="4776884" cy="42473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UX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Fondamentaux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6455" y="1660417"/>
            <a:ext cx="6096000" cy="3877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5400" dirty="0">
                <a:solidFill>
                  <a:schemeClr val="bg1"/>
                </a:solidFill>
              </a:rPr>
              <a:t>Aller au contact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 Proximité  client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Développer des méthodologies pour réduire la distance entre concepteur et utilisateur</a:t>
            </a:r>
          </a:p>
          <a:p>
            <a:pPr lvl="1" algn="ctr"/>
            <a:endParaRPr lang="fr-FR" sz="2400" dirty="0">
              <a:solidFill>
                <a:schemeClr val="bg1"/>
              </a:solidFill>
            </a:endParaRPr>
          </a:p>
          <a:p>
            <a:pPr lvl="1" algn="ctr"/>
            <a:endParaRPr lang="fr-FR" sz="2400" dirty="0">
              <a:solidFill>
                <a:schemeClr val="bg1"/>
              </a:solidFill>
            </a:endParaRPr>
          </a:p>
          <a:p>
            <a:pPr lvl="1" algn="ctr"/>
            <a:r>
              <a:rPr lang="fr-FR" sz="2400" dirty="0">
                <a:solidFill>
                  <a:schemeClr val="bg1"/>
                </a:solidFill>
              </a:rPr>
              <a:t>« On sait qu’on ne sait rien »</a:t>
            </a:r>
            <a:endParaRPr lang="fr-FR" sz="5400" dirty="0">
              <a:solidFill>
                <a:schemeClr val="bg1"/>
              </a:solidFill>
            </a:endParaRPr>
          </a:p>
          <a:p>
            <a:pPr marL="342900" indent="-342900" algn="ctr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4" name="Picture 2" descr="RÃ©sultat de recherche d'images pour &quot;entretien client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658934" y="1660418"/>
            <a:ext cx="6795704" cy="4247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UX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Fondamentaux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841" y="1660417"/>
            <a:ext cx="11299614" cy="4770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6000" dirty="0">
                <a:solidFill>
                  <a:schemeClr val="bg1"/>
                </a:solidFill>
              </a:rPr>
              <a:t>UX</a:t>
            </a:r>
          </a:p>
          <a:p>
            <a:pPr marL="342900" indent="-342900" algn="ctr"/>
            <a:r>
              <a:rPr lang="fr-FR" sz="4400" dirty="0">
                <a:solidFill>
                  <a:schemeClr val="bg1"/>
                </a:solidFill>
              </a:rPr>
              <a:t>=</a:t>
            </a:r>
          </a:p>
          <a:p>
            <a:pPr marL="342900" indent="-342900" algn="ctr"/>
            <a:endParaRPr lang="fr-FR" sz="4400" dirty="0">
              <a:solidFill>
                <a:schemeClr val="bg1"/>
              </a:solidFill>
            </a:endParaRPr>
          </a:p>
          <a:p>
            <a:pPr marL="342900" indent="-342900" algn="ctr"/>
            <a:r>
              <a:rPr lang="fr-FR" sz="4400" dirty="0">
                <a:solidFill>
                  <a:schemeClr val="bg1"/>
                </a:solidFill>
              </a:rPr>
              <a:t>User </a:t>
            </a:r>
            <a:r>
              <a:rPr lang="fr-FR" sz="4400" dirty="0" err="1">
                <a:solidFill>
                  <a:schemeClr val="bg1"/>
                </a:solidFill>
              </a:rPr>
              <a:t>eXperience</a:t>
            </a:r>
            <a:endParaRPr lang="fr-FR" sz="4400" dirty="0">
              <a:solidFill>
                <a:schemeClr val="bg1"/>
              </a:solidFill>
            </a:endParaRPr>
          </a:p>
          <a:p>
            <a:pPr marL="342900" indent="-342900" algn="ctr"/>
            <a:endParaRPr lang="fr-FR" sz="4400" dirty="0">
              <a:solidFill>
                <a:schemeClr val="bg1"/>
              </a:solidFill>
            </a:endParaRPr>
          </a:p>
          <a:p>
            <a:pPr marL="342900" indent="-342900" algn="ctr"/>
            <a:r>
              <a:rPr lang="fr-FR" sz="4400" dirty="0" err="1">
                <a:solidFill>
                  <a:schemeClr val="bg1"/>
                </a:solidFill>
              </a:rPr>
              <a:t>eXperience</a:t>
            </a:r>
            <a:r>
              <a:rPr lang="fr-FR" sz="4400" dirty="0">
                <a:solidFill>
                  <a:schemeClr val="bg1"/>
                </a:solidFill>
              </a:rPr>
              <a:t> (de l’) Utilisateur</a:t>
            </a:r>
          </a:p>
          <a:p>
            <a:pPr marL="342900" indent="-342900" algn="ctr"/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Lucie Azelart – Consultante UX – IUT Lens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49859" y="1603083"/>
            <a:ext cx="78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1" y="3139238"/>
            <a:ext cx="428941" cy="52605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36" y="3245994"/>
            <a:ext cx="474557" cy="474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457200" y="541278"/>
            <a:ext cx="2387600" cy="373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960509" y="2471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UX</a:t>
            </a:r>
            <a:b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</a:br>
            <a:r>
              <a:rPr lang="fr-FR" sz="4000" b="1" dirty="0">
                <a:latin typeface="Montserrat" charset="0"/>
                <a:ea typeface="Montserrat" charset="0"/>
                <a:cs typeface="Montserrat" charset="0"/>
                <a:sym typeface="Arial"/>
              </a:rPr>
              <a:t>Fondamentaux</a:t>
            </a:r>
          </a:p>
        </p:txBody>
      </p:sp>
      <p:sp>
        <p:nvSpPr>
          <p:cNvPr id="9" name="Rectangle 8"/>
          <p:cNvSpPr/>
          <p:nvPr/>
        </p:nvSpPr>
        <p:spPr>
          <a:xfrm>
            <a:off x="432841" y="1379057"/>
            <a:ext cx="11299614" cy="5262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6000" dirty="0">
                <a:solidFill>
                  <a:schemeClr val="bg1"/>
                </a:solidFill>
              </a:rPr>
              <a:t>UX</a:t>
            </a:r>
          </a:p>
          <a:p>
            <a:pPr marL="342900" indent="-342900" algn="ctr"/>
            <a:r>
              <a:rPr lang="fr-FR" sz="4400" dirty="0">
                <a:solidFill>
                  <a:schemeClr val="bg1"/>
                </a:solidFill>
              </a:rPr>
              <a:t>=</a:t>
            </a:r>
          </a:p>
          <a:p>
            <a:pPr marL="342900" indent="-342900" algn="ctr"/>
            <a:r>
              <a:rPr lang="fr-FR" sz="4400" dirty="0">
                <a:solidFill>
                  <a:schemeClr val="bg1"/>
                </a:solidFill>
              </a:rPr>
              <a:t>Un état d’esprit</a:t>
            </a:r>
          </a:p>
          <a:p>
            <a:pPr marL="342900" indent="-342900" algn="ctr"/>
            <a:r>
              <a:rPr lang="fr-FR" sz="3200" i="1" dirty="0">
                <a:solidFill>
                  <a:srgbClr val="C00000"/>
                </a:solidFill>
              </a:rPr>
              <a:t>Humilité et curiosité</a:t>
            </a:r>
          </a:p>
          <a:p>
            <a:pPr marL="342900" indent="-342900" algn="ctr"/>
            <a:r>
              <a:rPr lang="fr-FR" sz="4400" dirty="0">
                <a:solidFill>
                  <a:schemeClr val="bg1"/>
                </a:solidFill>
              </a:rPr>
              <a:t>+</a:t>
            </a:r>
          </a:p>
          <a:p>
            <a:pPr marL="342900" indent="-342900" algn="ctr"/>
            <a:r>
              <a:rPr lang="fr-FR" sz="4400" dirty="0">
                <a:solidFill>
                  <a:schemeClr val="bg1"/>
                </a:solidFill>
              </a:rPr>
              <a:t>Une méthodologie</a:t>
            </a:r>
          </a:p>
          <a:p>
            <a:pPr marL="342900" indent="-342900" algn="ctr"/>
            <a:r>
              <a:rPr lang="fr-FR" sz="4400" dirty="0">
                <a:solidFill>
                  <a:schemeClr val="bg1"/>
                </a:solidFill>
              </a:rPr>
              <a:t>(Design </a:t>
            </a:r>
            <a:r>
              <a:rPr lang="fr-FR" sz="4400" dirty="0" err="1">
                <a:solidFill>
                  <a:schemeClr val="bg1"/>
                </a:solidFill>
              </a:rPr>
              <a:t>thinking</a:t>
            </a:r>
            <a:r>
              <a:rPr lang="fr-FR" sz="4400" dirty="0">
                <a:solidFill>
                  <a:schemeClr val="bg1"/>
                </a:solidFill>
              </a:rPr>
              <a:t>)</a:t>
            </a:r>
          </a:p>
          <a:p>
            <a:pPr marL="342900" indent="-342900" algn="ctr"/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108382</TotalTime>
  <Words>662</Words>
  <Application>Microsoft Macintosh PowerPoint</Application>
  <PresentationFormat>Grand écran</PresentationFormat>
  <Paragraphs>173</Paragraphs>
  <Slides>23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Montserrat</vt:lpstr>
      <vt:lpstr>Wingdings</vt:lpstr>
      <vt:lpstr>Thème Office</vt:lpstr>
      <vt:lpstr>-EXPERIENCE CLIENT- (en pratique)</vt:lpstr>
      <vt:lpstr> Comment les grands leaders inspirent l’action   TED X Simon Sinek  </vt:lpstr>
      <vt:lpstr>POURQUOI l’UX DESIGN?</vt:lpstr>
      <vt:lpstr>UX Constat</vt:lpstr>
      <vt:lpstr>UX Constat</vt:lpstr>
      <vt:lpstr>UX Fondamentaux </vt:lpstr>
      <vt:lpstr>UX Fondamentaux</vt:lpstr>
      <vt:lpstr>UX Fondamentaux</vt:lpstr>
      <vt:lpstr>UX Fondamentaux</vt:lpstr>
      <vt:lpstr>DESIGN THINKING Définition</vt:lpstr>
      <vt:lpstr>DESIGN THINKING Fondamentaux</vt:lpstr>
      <vt:lpstr>DT Exploration</vt:lpstr>
      <vt:lpstr>DT  Conception</vt:lpstr>
      <vt:lpstr>DT Vérification</vt:lpstr>
      <vt:lpstr>DT Process </vt:lpstr>
      <vt:lpstr>ANNEXES</vt:lpstr>
      <vt:lpstr>Présentation PowerPoint</vt:lpstr>
      <vt:lpstr>01&gt; VISION Objectifs et compétences visées</vt:lpstr>
      <vt:lpstr>01&gt; VISION Outils et démarche</vt:lpstr>
      <vt:lpstr>Présentation PowerPoint</vt:lpstr>
      <vt:lpstr>02&gt; STORYMAP Objectifs pédagogiques et compétences visées</vt:lpstr>
      <vt:lpstr>02&gt; STORYMAP Outils et démarches</vt:lpstr>
      <vt:lpstr>02&gt; STORYMAP Livrables et jalons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COMPORTEMENT DU CONSOMMATEUR</dc:title>
  <dc:creator>Lucie AZELART</dc:creator>
  <cp:lastModifiedBy>Lucie Azelart</cp:lastModifiedBy>
  <cp:revision>200</cp:revision>
  <cp:lastPrinted>2017-11-10T13:18:08Z</cp:lastPrinted>
  <dcterms:created xsi:type="dcterms:W3CDTF">2017-09-18T15:22:12Z</dcterms:created>
  <dcterms:modified xsi:type="dcterms:W3CDTF">2021-03-09T08:34:53Z</dcterms:modified>
</cp:coreProperties>
</file>