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0275213" cy="42803763"/>
  <p:notesSz cx="6735763" cy="9866313"/>
  <p:defaultTextStyle>
    <a:defPPr>
      <a:defRPr lang="fr-FR"/>
    </a:defPPr>
    <a:lvl1pPr marL="0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782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564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347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127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8909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6692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4474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2256" algn="l" defTabSz="3455564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7E4"/>
    <a:srgbClr val="0062A7"/>
    <a:srgbClr val="01395C"/>
    <a:srgbClr val="72BEEC"/>
    <a:srgbClr val="0C6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" d="100"/>
          <a:sy n="15" d="100"/>
        </p:scale>
        <p:origin x="2775" y="105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18249" cy="494981"/>
          </a:xfrm>
          <a:prstGeom prst="rect">
            <a:avLst/>
          </a:prstGeom>
        </p:spPr>
        <p:txBody>
          <a:bodyPr vert="horz" lIns="91315" tIns="45656" rIns="91315" bIns="45656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5932" y="1"/>
            <a:ext cx="2918249" cy="494981"/>
          </a:xfrm>
          <a:prstGeom prst="rect">
            <a:avLst/>
          </a:prstGeom>
        </p:spPr>
        <p:txBody>
          <a:bodyPr vert="horz" lIns="91315" tIns="45656" rIns="91315" bIns="45656" rtlCol="0"/>
          <a:lstStyle>
            <a:lvl1pPr algn="r">
              <a:defRPr sz="1200"/>
            </a:lvl1pPr>
          </a:lstStyle>
          <a:p>
            <a:fld id="{C917B38C-86EC-4943-8218-A7ADCC009D8D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4" y="9371335"/>
            <a:ext cx="2918249" cy="494981"/>
          </a:xfrm>
          <a:prstGeom prst="rect">
            <a:avLst/>
          </a:prstGeom>
        </p:spPr>
        <p:txBody>
          <a:bodyPr vert="horz" lIns="91315" tIns="45656" rIns="91315" bIns="4565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5932" y="9371335"/>
            <a:ext cx="2918249" cy="494981"/>
          </a:xfrm>
          <a:prstGeom prst="rect">
            <a:avLst/>
          </a:prstGeom>
        </p:spPr>
        <p:txBody>
          <a:bodyPr vert="horz" lIns="91315" tIns="45656" rIns="91315" bIns="45656" rtlCol="0" anchor="b"/>
          <a:lstStyle>
            <a:lvl1pPr algn="r">
              <a:defRPr sz="1200"/>
            </a:lvl1pPr>
          </a:lstStyle>
          <a:p>
            <a:fld id="{3B224F3B-D7FF-4385-93C0-6FC1610305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889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8DE4-5CBC-47FD-AEE9-2F557E9ABCBC}" type="datetimeFigureOut">
              <a:rPr lang="en-IE" smtClean="0"/>
              <a:t>11/06/2024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1233488"/>
            <a:ext cx="23542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51050-4E42-45FC-9317-3F45AF2BC4C6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623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From here sort out which sample is which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51050-4E42-45FC-9317-3F45AF2BC4C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966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4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71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41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55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5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3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89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5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62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32C4A-2D71-4B4C-9E4D-05E1206BD960}" type="datetimeFigureOut">
              <a:rPr lang="fr-FR" smtClean="0"/>
              <a:t>11/06/2024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CAF9-ECC7-41CE-8EB9-47C5EBEA7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1" y="90428"/>
            <a:ext cx="9356995" cy="2758788"/>
          </a:xfrm>
          <a:prstGeom prst="rect">
            <a:avLst/>
          </a:prstGeom>
        </p:spPr>
      </p:pic>
      <p:sp>
        <p:nvSpPr>
          <p:cNvPr id="47" name="ZoneTexte 46"/>
          <p:cNvSpPr txBox="1"/>
          <p:nvPr/>
        </p:nvSpPr>
        <p:spPr>
          <a:xfrm>
            <a:off x="15445485" y="36764027"/>
            <a:ext cx="14428967" cy="614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Impact of measurement on aging ?</a:t>
            </a:r>
          </a:p>
          <a:p>
            <a:pPr>
              <a:buClr>
                <a:schemeClr val="accent2"/>
              </a:buClr>
            </a:pPr>
            <a:endParaRPr lang="en-I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57250" indent="-8572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Accelerated pathways matching real world processes?</a:t>
            </a:r>
          </a:p>
          <a:p>
            <a:pPr>
              <a:buClr>
                <a:schemeClr val="accent2"/>
              </a:buClr>
            </a:pPr>
            <a:endParaRPr lang="en-I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57250" indent="-8572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 statistics : simultaneous measurement of several samples </a:t>
            </a: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</a:t>
            </a:r>
            <a:r>
              <a:rPr lang="en-IE" sz="3600" dirty="0" err="1" smtClean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Rota</a:t>
            </a:r>
            <a:r>
              <a:rPr lang="en-IE" sz="3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Impact</a:t>
            </a: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of measurement on aging ?</a:t>
            </a:r>
          </a:p>
          <a:p>
            <a:pPr>
              <a:buClr>
                <a:schemeClr val="accent2"/>
              </a:buClr>
            </a:pPr>
            <a:endParaRPr lang="en-I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57250" indent="-8572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Accelerated pathways matching real world processes?</a:t>
            </a:r>
          </a:p>
          <a:p>
            <a:pPr>
              <a:buClr>
                <a:schemeClr val="accent2"/>
              </a:buClr>
            </a:pPr>
            <a:endParaRPr lang="en-IE" sz="1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857250" indent="-8572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 statistics : simultaneous measurement of several samples </a:t>
            </a:r>
            <a:r>
              <a:rPr lang="en-IE" sz="36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 Rotating platform/Optical splitting &amp; electrical switching</a:t>
            </a:r>
          </a:p>
          <a:p>
            <a:pPr>
              <a:buClr>
                <a:schemeClr val="accent2"/>
              </a:buClr>
            </a:pPr>
            <a:endParaRPr lang="en-IE" sz="100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accent2"/>
              </a:buClr>
            </a:pPr>
            <a:endParaRPr lang="fr-FR" sz="240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accent2"/>
              </a:buClr>
            </a:pPr>
            <a:endParaRPr lang="fr-FR" sz="105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accent2"/>
              </a:buClr>
            </a:pPr>
            <a:endParaRPr lang="fr-FR" sz="1050" dirty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  <a:p>
            <a:pPr>
              <a:buClr>
                <a:schemeClr val="accent2"/>
              </a:buClr>
            </a:pPr>
            <a:r>
              <a:rPr lang="fr-FR" sz="1050" dirty="0" err="1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Study</a:t>
            </a:r>
            <a:r>
              <a:rPr lang="fr-FR" sz="105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on CIGS </a:t>
            </a:r>
            <a:r>
              <a:rPr lang="fr-FR" sz="1050" dirty="0" err="1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with</a:t>
            </a:r>
            <a:r>
              <a:rPr lang="fr-FR" sz="105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D </a:t>
            </a:r>
            <a:r>
              <a:rPr lang="fr-FR" sz="1050" dirty="0" err="1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Lincot</a:t>
            </a:r>
            <a:r>
              <a:rPr lang="fr-FR" sz="105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 to have a 4 Daniel </a:t>
            </a:r>
            <a:r>
              <a:rPr lang="fr-FR" sz="1050" dirty="0" err="1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paper</a:t>
            </a:r>
            <a:endParaRPr lang="fr-FR" sz="1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199955" y="36499800"/>
            <a:ext cx="14834993" cy="5958458"/>
          </a:xfrm>
          <a:prstGeom prst="rect">
            <a:avLst/>
          </a:prstGeom>
          <a:noFill/>
          <a:ln w="76200">
            <a:solidFill>
              <a:srgbClr val="0C6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97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820877" y="39254615"/>
            <a:ext cx="13745842" cy="307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Clr>
                <a:srgbClr val="CA14A3"/>
              </a:buClr>
              <a:buFont typeface="Wingdings" panose="05000000000000000000" pitchFamily="2" charset="2"/>
              <a:buChar char="§"/>
            </a:pPr>
            <a:r>
              <a:rPr lang="en-IE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Coupled in-situ PL and IV characterization set-up developed for aging measurements</a:t>
            </a:r>
          </a:p>
          <a:p>
            <a:pPr marL="857250" indent="-857250">
              <a:lnSpc>
                <a:spcPct val="150000"/>
              </a:lnSpc>
              <a:buClr>
                <a:srgbClr val="CA14A3"/>
              </a:buClr>
              <a:buFont typeface="Wingdings" panose="05000000000000000000" pitchFamily="2" charset="2"/>
              <a:buChar char="§"/>
            </a:pPr>
            <a:r>
              <a:rPr lang="en-IE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Proof of concept – Upcoming publication</a:t>
            </a:r>
          </a:p>
          <a:p>
            <a:pPr marL="857250" indent="-857250">
              <a:lnSpc>
                <a:spcPct val="150000"/>
              </a:lnSpc>
              <a:buClr>
                <a:srgbClr val="CA14A3"/>
              </a:buClr>
              <a:buFont typeface="Wingdings" panose="05000000000000000000" pitchFamily="2" charset="2"/>
              <a:buChar char="§"/>
            </a:pPr>
            <a:r>
              <a:rPr lang="en-IE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Bayesian analysis – Upcoming publication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7638" y="39079923"/>
            <a:ext cx="14299329" cy="3378336"/>
          </a:xfrm>
          <a:prstGeom prst="rect">
            <a:avLst/>
          </a:prstGeom>
          <a:noFill/>
          <a:ln w="76200">
            <a:solidFill>
              <a:srgbClr val="0C6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97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DE2B3C3-8EE9-4826-819A-317236ADFED1}"/>
              </a:ext>
            </a:extLst>
          </p:cNvPr>
          <p:cNvSpPr/>
          <p:nvPr/>
        </p:nvSpPr>
        <p:spPr>
          <a:xfrm>
            <a:off x="326696" y="3296904"/>
            <a:ext cx="29621819" cy="2859815"/>
          </a:xfrm>
          <a:prstGeom prst="rect">
            <a:avLst/>
          </a:prstGeom>
          <a:solidFill>
            <a:srgbClr val="00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8800" b="1" dirty="0"/>
              <a:t>Machine </a:t>
            </a:r>
            <a:r>
              <a:rPr lang="en-US" sz="8800" b="1" dirty="0" smtClean="0"/>
              <a:t>Learning Techniques </a:t>
            </a:r>
            <a:r>
              <a:rPr lang="en-US" sz="8800" b="1" dirty="0"/>
              <a:t>for </a:t>
            </a:r>
            <a:r>
              <a:rPr lang="en-US" sz="8800" b="1" dirty="0" smtClean="0"/>
              <a:t>High-throughout Analyses </a:t>
            </a:r>
            <a:r>
              <a:rPr lang="en-US" sz="8800" b="1" dirty="0"/>
              <a:t>of TR-PES </a:t>
            </a:r>
            <a:r>
              <a:rPr lang="en-US" sz="8800" b="1" dirty="0" smtClean="0"/>
              <a:t>Measurements</a:t>
            </a:r>
            <a:endParaRPr lang="en-US" sz="8800" b="1" dirty="0"/>
          </a:p>
        </p:txBody>
      </p: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11DC7F08-9155-4F96-B104-7E8FEB056271}"/>
              </a:ext>
            </a:extLst>
          </p:cNvPr>
          <p:cNvGrpSpPr/>
          <p:nvPr/>
        </p:nvGrpSpPr>
        <p:grpSpPr>
          <a:xfrm>
            <a:off x="2475046" y="37910983"/>
            <a:ext cx="12456453" cy="1054220"/>
            <a:chOff x="0" y="0"/>
            <a:chExt cx="15119350" cy="8208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CCBBF4F-5E76-426A-ACAF-B82F4E38DD9D}"/>
                </a:ext>
              </a:extLst>
            </p:cNvPr>
            <p:cNvSpPr/>
            <p:nvPr userDrawn="1"/>
          </p:nvSpPr>
          <p:spPr>
            <a:xfrm>
              <a:off x="0" y="0"/>
              <a:ext cx="15119350" cy="819456"/>
            </a:xfrm>
            <a:prstGeom prst="rect">
              <a:avLst/>
            </a:prstGeom>
            <a:solidFill>
              <a:srgbClr val="006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cap="all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Valorization</a:t>
              </a:r>
              <a:r>
                <a:rPr lang="fr-FR" sz="5400" b="1" cap="all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Corner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07ED681-5584-4581-9C5A-D171D600DB86}"/>
                </a:ext>
              </a:extLst>
            </p:cNvPr>
            <p:cNvSpPr/>
            <p:nvPr userDrawn="1"/>
          </p:nvSpPr>
          <p:spPr>
            <a:xfrm>
              <a:off x="14298550" y="0"/>
              <a:ext cx="820800" cy="820800"/>
            </a:xfrm>
            <a:prstGeom prst="rect">
              <a:avLst/>
            </a:prstGeom>
            <a:solidFill>
              <a:srgbClr val="E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7074806-C158-4ABC-8111-F0AA927015BD}"/>
                </a:ext>
              </a:extLst>
            </p:cNvPr>
            <p:cNvSpPr/>
            <p:nvPr userDrawn="1"/>
          </p:nvSpPr>
          <p:spPr>
            <a:xfrm>
              <a:off x="14676588" y="0"/>
              <a:ext cx="442762" cy="44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E60017A-86D9-48C9-8EEE-804456E69D2D}"/>
              </a:ext>
            </a:extLst>
          </p:cNvPr>
          <p:cNvGrpSpPr/>
          <p:nvPr/>
        </p:nvGrpSpPr>
        <p:grpSpPr>
          <a:xfrm>
            <a:off x="17241907" y="35350313"/>
            <a:ext cx="12299573" cy="1052493"/>
            <a:chOff x="0" y="0"/>
            <a:chExt cx="15119350" cy="8208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84CAD5A-6F61-44AF-90CE-7FE8E0DE9875}"/>
                </a:ext>
              </a:extLst>
            </p:cNvPr>
            <p:cNvSpPr/>
            <p:nvPr userDrawn="1"/>
          </p:nvSpPr>
          <p:spPr>
            <a:xfrm>
              <a:off x="0" y="0"/>
              <a:ext cx="15119350" cy="819456"/>
            </a:xfrm>
            <a:prstGeom prst="rect">
              <a:avLst/>
            </a:prstGeom>
            <a:solidFill>
              <a:srgbClr val="006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b="1" cap="all" dirty="0" err="1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Pending</a:t>
              </a:r>
              <a:r>
                <a:rPr lang="fr-FR" sz="5400" b="1" cap="all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Issues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534ED1C-C1C2-44BF-A0F6-BD5D184CC7C6}"/>
                </a:ext>
              </a:extLst>
            </p:cNvPr>
            <p:cNvSpPr/>
            <p:nvPr userDrawn="1"/>
          </p:nvSpPr>
          <p:spPr>
            <a:xfrm>
              <a:off x="14298550" y="0"/>
              <a:ext cx="820800" cy="820800"/>
            </a:xfrm>
            <a:prstGeom prst="rect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60DDFB7-0AE1-4765-A869-62B0A11C3574}"/>
                </a:ext>
              </a:extLst>
            </p:cNvPr>
            <p:cNvSpPr/>
            <p:nvPr userDrawn="1"/>
          </p:nvSpPr>
          <p:spPr>
            <a:xfrm>
              <a:off x="14676588" y="0"/>
              <a:ext cx="442762" cy="442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61" y="37737005"/>
            <a:ext cx="1361240" cy="122348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098" y="35052435"/>
            <a:ext cx="1395282" cy="1396664"/>
          </a:xfrm>
          <a:prstGeom prst="rect">
            <a:avLst/>
          </a:prstGeom>
        </p:spPr>
      </p:pic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A7860AB-93A7-4AB6-B569-62CE8AC2E48F}"/>
              </a:ext>
            </a:extLst>
          </p:cNvPr>
          <p:cNvCxnSpPr>
            <a:cxnSpLocks/>
          </p:cNvCxnSpPr>
          <p:nvPr/>
        </p:nvCxnSpPr>
        <p:spPr>
          <a:xfrm>
            <a:off x="14428372" y="14358175"/>
            <a:ext cx="246090" cy="229544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>
            <a:extLst>
              <a:ext uri="{FF2B5EF4-FFF2-40B4-BE49-F238E27FC236}">
                <a16:creationId xmlns:a16="http://schemas.microsoft.com/office/drawing/2014/main" id="{B11EED2D-E7E7-A5CE-1A82-662E3D18B1A3}"/>
              </a:ext>
            </a:extLst>
          </p:cNvPr>
          <p:cNvSpPr txBox="1"/>
          <p:nvPr/>
        </p:nvSpPr>
        <p:spPr>
          <a:xfrm>
            <a:off x="696161" y="6509359"/>
            <a:ext cx="29967238" cy="300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>
              <a:buClr>
                <a:schemeClr val="accent6"/>
              </a:buClr>
            </a:pPr>
            <a:r>
              <a:rPr lang="en-IE" sz="4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Convolutional Neural Network employed to fit XPS Spectra to quantify chemical states and Electronic properties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IE" sz="44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	</a:t>
            </a:r>
            <a:r>
              <a:rPr lang="en-IE" sz="4400" dirty="0" smtClean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 Work </a:t>
            </a:r>
            <a:r>
              <a:rPr lang="en-IE" sz="4400" dirty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1 : </a:t>
            </a:r>
            <a:r>
              <a:rPr lang="en-IE" sz="4400" dirty="0" smtClean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Optimised CNN Architecture for accurate and precise analysis</a:t>
            </a:r>
            <a:endParaRPr lang="en-IE" sz="4400" dirty="0">
              <a:solidFill>
                <a:schemeClr val="accent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Wingdings"/>
            </a:endParaRPr>
          </a:p>
          <a:p>
            <a:pPr marL="363538" lvl="1" indent="0">
              <a:buClr>
                <a:schemeClr val="accent6"/>
              </a:buClr>
              <a:buNone/>
            </a:pPr>
            <a:r>
              <a:rPr lang="en-IE" sz="44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	  </a:t>
            </a:r>
            <a:r>
              <a:rPr lang="en-IE" sz="4400" dirty="0" smtClean="0"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Work </a:t>
            </a:r>
            <a:r>
              <a:rPr lang="en-IE" sz="44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2 : What are the actual mechanisms limiting the device’s lifetime ?</a:t>
            </a:r>
          </a:p>
          <a:p>
            <a:pPr>
              <a:buClr>
                <a:schemeClr val="accent6"/>
              </a:buClr>
            </a:pPr>
            <a:endParaRPr lang="en-IE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210C54B9-D600-DEF3-6D67-DB3A9338DF20}"/>
              </a:ext>
            </a:extLst>
          </p:cNvPr>
          <p:cNvSpPr txBox="1"/>
          <p:nvPr/>
        </p:nvSpPr>
        <p:spPr>
          <a:xfrm>
            <a:off x="407565" y="30208941"/>
            <a:ext cx="13823921" cy="123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>
              <a:buClr>
                <a:schemeClr val="accent6"/>
              </a:buClr>
            </a:pPr>
            <a:r>
              <a:rPr lang="fr-FR" sz="6728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5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DISCUSSION / CONCLUSIONS</a:t>
            </a:r>
          </a:p>
        </p:txBody>
      </p:sp>
      <p:pic>
        <p:nvPicPr>
          <p:cNvPr id="178" name="Grafik 7">
            <a:extLst>
              <a:ext uri="{FF2B5EF4-FFF2-40B4-BE49-F238E27FC236}">
                <a16:creationId xmlns:a16="http://schemas.microsoft.com/office/drawing/2014/main" id="{83CA6218-E4F6-45D5-AB27-A06DF226E9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76139" y="76683"/>
            <a:ext cx="1871829" cy="1871829"/>
          </a:xfrm>
          <a:prstGeom prst="rect">
            <a:avLst/>
          </a:prstGeom>
        </p:spPr>
      </p:pic>
      <p:sp>
        <p:nvSpPr>
          <p:cNvPr id="192" name="ZoneTexte 191">
            <a:extLst>
              <a:ext uri="{FF2B5EF4-FFF2-40B4-BE49-F238E27FC236}">
                <a16:creationId xmlns:a16="http://schemas.microsoft.com/office/drawing/2014/main" id="{6553EF28-2C31-A0B7-3B70-60C8465CD95E}"/>
              </a:ext>
            </a:extLst>
          </p:cNvPr>
          <p:cNvSpPr txBox="1"/>
          <p:nvPr/>
        </p:nvSpPr>
        <p:spPr>
          <a:xfrm>
            <a:off x="14674575" y="14130320"/>
            <a:ext cx="8485197" cy="300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>
              <a:buClr>
                <a:schemeClr val="accent6"/>
              </a:buClr>
            </a:pPr>
            <a:r>
              <a:rPr lang="fr-FR" sz="6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6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RESULTS</a:t>
            </a:r>
            <a:endParaRPr lang="fr-FR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algn="just"/>
            <a:endParaRPr lang="fr-FR" sz="6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63538" lvl="1" indent="0" algn="just">
              <a:buNone/>
            </a:pPr>
            <a:r>
              <a:rPr lang="fr-FR" sz="6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2" name="AutoShape 2" descr="https://mail.google.com/mail/u/0?ui=2&amp;ik=aaa25949ec&amp;attid=0.1&amp;permmsgid=msg-f:1768854173298112967&amp;th=188c3b7fb2e6b9c7&amp;view=fimg&amp;fur=ip&amp;sz=s0-l75-ft&amp;attbid=ANGjdJ9v11Qdj9fj5C9FFxD4mt9DnUwo7pSwZfxhhjJxBQaVPuHFgWOv6OIZnpNNT-NgYAYmYmoPgHm4j-MfDBQ7whBepxI2CN-xhdeWehe8CxE_wckMzBzKRA_aLkU&amp;disp=em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mail.google.com/mail/u/0?ui=2&amp;ik=aaa25949ec&amp;attid=0.1&amp;permmsgid=msg-f:1768854173298112967&amp;th=188c3b7fb2e6b9c7&amp;view=fimg&amp;fur=ip&amp;sz=s0-l75-ft&amp;attbid=ANGjdJ9v11Qdj9fj5C9FFxD4mt9DnUwo7pSwZfxhhjJxBQaVPuHFgWOv6OIZnpNNT-NgYAYmYmoPgHm4j-MfDBQ7whBepxI2CN-xhdeWehe8CxE_wckMzBzKRA_aLkU&amp;disp=em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6553EF28-2C31-A0B7-3B70-60C8465CD95E}"/>
              </a:ext>
            </a:extLst>
          </p:cNvPr>
          <p:cNvSpPr txBox="1"/>
          <p:nvPr/>
        </p:nvSpPr>
        <p:spPr>
          <a:xfrm>
            <a:off x="15038004" y="15404223"/>
            <a:ext cx="14195983" cy="1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 lvl="1" algn="just"/>
            <a:r>
              <a:rPr lang="fr-FR" sz="5400" dirty="0" err="1" smtClean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Sparse</a:t>
            </a:r>
            <a:r>
              <a:rPr lang="fr-FR" sz="5400" dirty="0" smtClean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5400" dirty="0" err="1" smtClean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DenseNet</a:t>
            </a:r>
            <a:r>
              <a:rPr lang="fr-FR" sz="5400" dirty="0" smtClean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5400" dirty="0" err="1" smtClean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Fitting</a:t>
            </a:r>
            <a:r>
              <a:rPr lang="fr-FR" sz="54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5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63538" lvl="1" indent="0" algn="just">
              <a:buNone/>
            </a:pPr>
            <a:r>
              <a:rPr lang="fr-FR" sz="5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210C54B9-D600-DEF3-6D67-DB3A9338DF20}"/>
              </a:ext>
            </a:extLst>
          </p:cNvPr>
          <p:cNvSpPr txBox="1"/>
          <p:nvPr/>
        </p:nvSpPr>
        <p:spPr>
          <a:xfrm>
            <a:off x="742405" y="31262621"/>
            <a:ext cx="13253337" cy="399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 algn="just">
              <a:buClr>
                <a:schemeClr val="accent6"/>
              </a:buClr>
            </a:pPr>
            <a:r>
              <a:rPr lang="en-IE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Comparison</a:t>
            </a:r>
            <a:r>
              <a:rPr lang="fr-FR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of V and </a:t>
            </a:r>
            <a:r>
              <a:rPr lang="el-GR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Δμ</a:t>
            </a:r>
            <a:r>
              <a:rPr lang="fr-FR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</a:p>
          <a:p>
            <a:pPr lvl="1" algn="just">
              <a:spcBef>
                <a:spcPts val="0"/>
              </a:spcBef>
            </a:pPr>
            <a:r>
              <a:rPr lang="fr-FR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 only : all is fine (S1 and S2), slight degradation (S3) </a:t>
            </a: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 stable material</a:t>
            </a:r>
            <a:endParaRPr lang="en-I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IV only : severe degradation (S1 and S3) </a:t>
            </a: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/>
              </a:rPr>
              <a:t> </a:t>
            </a: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device is dead</a:t>
            </a:r>
          </a:p>
          <a:p>
            <a:pPr lvl="1" algn="just">
              <a:spcBef>
                <a:spcPts val="0"/>
              </a:spcBef>
            </a:pP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Coupled analysis: collection issues (mobility? interface?)</a:t>
            </a:r>
          </a:p>
          <a:p>
            <a:pPr algn="just">
              <a:buClr>
                <a:schemeClr val="accent6"/>
              </a:buClr>
            </a:pPr>
            <a:r>
              <a:rPr lang="en-IE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Pathway analysis</a:t>
            </a:r>
            <a:r>
              <a:rPr lang="fr-FR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</a:p>
          <a:p>
            <a:pPr lvl="1" algn="just">
              <a:spcBef>
                <a:spcPts val="0"/>
              </a:spcBef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Shows similar pathways taken by all 3 samples (in case of minor deviation)</a:t>
            </a:r>
          </a:p>
          <a:p>
            <a:pPr lvl="1" algn="just">
              <a:spcBef>
                <a:spcPts val="0"/>
              </a:spcBef>
            </a:pP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Suggests decreasing R</a:t>
            </a:r>
            <a:r>
              <a:rPr lang="en-US" sz="32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</a:t>
            </a:r>
            <a:r>
              <a:rPr lang="en-US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as the cause of performance degradation</a:t>
            </a:r>
            <a:endParaRPr lang="en-IE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>
              <a:buClr>
                <a:schemeClr val="accent6"/>
              </a:buClr>
            </a:pPr>
            <a:r>
              <a:rPr lang="en-IE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Bayesian Approach</a:t>
            </a:r>
            <a:r>
              <a:rPr lang="fr-FR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</a:p>
          <a:p>
            <a:pPr lvl="1" algn="just">
              <a:spcBef>
                <a:spcPts val="0"/>
              </a:spcBef>
            </a:pP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Validates decrease in R</a:t>
            </a:r>
            <a:r>
              <a:rPr lang="en-IE" sz="3200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</a:t>
            </a:r>
            <a:r>
              <a:rPr lang="en-IE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shows an increase in interfacial trap density</a:t>
            </a:r>
            <a:endParaRPr lang="fr-FR" sz="4000" dirty="0">
              <a:solidFill>
                <a:srgbClr val="235A8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27075" lvl="2" indent="-363538" algn="just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tabLst/>
            </a:pPr>
            <a:endParaRPr lang="fr-FR" sz="2500" dirty="0">
              <a:solidFill>
                <a:srgbClr val="235A8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727075" lvl="2" indent="-363538" algn="just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tabLst/>
            </a:pPr>
            <a:endParaRPr lang="fr-FR" sz="2500" dirty="0">
              <a:solidFill>
                <a:srgbClr val="235A8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algn="just"/>
            <a:endParaRPr lang="fr-FR" sz="33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210C54B9-D600-DEF3-6D67-DB3A9338DF20}"/>
              </a:ext>
            </a:extLst>
          </p:cNvPr>
          <p:cNvSpPr txBox="1"/>
          <p:nvPr/>
        </p:nvSpPr>
        <p:spPr>
          <a:xfrm>
            <a:off x="612775" y="10342977"/>
            <a:ext cx="4764831" cy="372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 marL="0" indent="0">
              <a:buClr>
                <a:schemeClr val="accent6"/>
              </a:buClr>
              <a:buNone/>
            </a:pPr>
            <a:r>
              <a:rPr lang="fr-FR" sz="6000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PROCESS FLOW</a:t>
            </a:r>
            <a:endParaRPr lang="fr-FR" sz="6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5" name="ZoneTexte 274"/>
          <p:cNvSpPr txBox="1"/>
          <p:nvPr/>
        </p:nvSpPr>
        <p:spPr>
          <a:xfrm>
            <a:off x="9395433" y="481697"/>
            <a:ext cx="929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Romaric</a:t>
            </a:r>
            <a:r>
              <a:rPr lang="fr-FR" sz="3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Sallustre</a:t>
            </a:r>
            <a:r>
              <a:rPr lang="fr-FR" sz="3200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1,3,</a:t>
            </a:r>
            <a:r>
              <a:rPr lang="fr-FR" sz="3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, Arthur Julien</a:t>
            </a:r>
            <a:r>
              <a:rPr lang="fr-FR" sz="3200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2,3</a:t>
            </a:r>
          </a:p>
          <a:p>
            <a:pPr algn="just"/>
            <a:r>
              <a:rPr lang="fr-FR" sz="3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Jean-Baptiste </a:t>
            </a:r>
            <a:r>
              <a:rPr lang="fr-FR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Puel</a:t>
            </a:r>
            <a:r>
              <a:rPr lang="fr-FR" sz="32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  <a:r>
              <a:rPr lang="fr-FR" sz="3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fr-FR" sz="32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Philip Schulz</a:t>
            </a:r>
            <a:r>
              <a:rPr lang="fr-FR" sz="3200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2,3</a:t>
            </a:r>
            <a:endParaRPr lang="fr-FR" sz="3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29597" y="2587212"/>
            <a:ext cx="10112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IPVF Scientific Day 20</a:t>
            </a:r>
            <a:r>
              <a:rPr lang="fr-FR" sz="2800" b="1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</a:t>
            </a:r>
            <a:r>
              <a:rPr lang="fr-FR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June 2024</a:t>
            </a:r>
          </a:p>
        </p:txBody>
      </p:sp>
      <p:sp>
        <p:nvSpPr>
          <p:cNvPr id="91" name="ZoneTexte 255">
            <a:extLst>
              <a:ext uri="{FF2B5EF4-FFF2-40B4-BE49-F238E27FC236}">
                <a16:creationId xmlns:a16="http://schemas.microsoft.com/office/drawing/2014/main" id="{A2D74DFF-C674-FD33-6323-047BE389E5CD}"/>
              </a:ext>
            </a:extLst>
          </p:cNvPr>
          <p:cNvSpPr txBox="1"/>
          <p:nvPr/>
        </p:nvSpPr>
        <p:spPr>
          <a:xfrm>
            <a:off x="14985310" y="22581403"/>
            <a:ext cx="14195983" cy="1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 lvl="1" algn="just"/>
            <a:r>
              <a:rPr lang="fr-FR" sz="540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IE" sz="5400" dirty="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Bayesian Approach</a:t>
            </a:r>
          </a:p>
        </p:txBody>
      </p:sp>
      <p:sp>
        <p:nvSpPr>
          <p:cNvPr id="99" name="ZoneTexte 191">
            <a:extLst>
              <a:ext uri="{FF2B5EF4-FFF2-40B4-BE49-F238E27FC236}">
                <a16:creationId xmlns:a16="http://schemas.microsoft.com/office/drawing/2014/main" id="{77D4E775-BE31-E2B9-2A2F-327454C7EA9D}"/>
              </a:ext>
            </a:extLst>
          </p:cNvPr>
          <p:cNvSpPr txBox="1"/>
          <p:nvPr/>
        </p:nvSpPr>
        <p:spPr>
          <a:xfrm>
            <a:off x="696160" y="24331845"/>
            <a:ext cx="8859019" cy="300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 algn="just"/>
            <a:r>
              <a:rPr lang="fr-FR" sz="3200" dirty="0">
                <a:latin typeface="Source Sans Pro" panose="020B0503030403020204"/>
              </a:rPr>
              <a:t>The </a:t>
            </a:r>
            <a:r>
              <a:rPr lang="fr-FR" sz="3200" dirty="0" err="1">
                <a:latin typeface="Source Sans Pro" panose="020B0503030403020204"/>
              </a:rPr>
              <a:t>sequential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subtraction</a:t>
            </a:r>
            <a:r>
              <a:rPr lang="fr-FR" sz="3200" dirty="0">
                <a:latin typeface="Source Sans Pro" panose="020B0503030403020204"/>
              </a:rPr>
              <a:t> technique </a:t>
            </a:r>
            <a:r>
              <a:rPr lang="fr-FR" sz="3200" dirty="0" err="1">
                <a:latin typeface="Source Sans Pro" panose="020B0503030403020204"/>
              </a:rPr>
              <a:t>accurately</a:t>
            </a:r>
            <a:r>
              <a:rPr lang="fr-FR" sz="3200" dirty="0">
                <a:latin typeface="Source Sans Pro" panose="020B0503030403020204"/>
              </a:rPr>
              <a:t> identifies the total </a:t>
            </a:r>
            <a:r>
              <a:rPr lang="fr-FR" sz="3200" dirty="0" err="1">
                <a:latin typeface="Source Sans Pro" panose="020B0503030403020204"/>
              </a:rPr>
              <a:t>number</a:t>
            </a:r>
            <a:r>
              <a:rPr lang="fr-FR" sz="3200" dirty="0">
                <a:latin typeface="Source Sans Pro" panose="020B0503030403020204"/>
              </a:rPr>
              <a:t> of </a:t>
            </a:r>
            <a:r>
              <a:rPr lang="fr-FR" sz="3200" dirty="0" err="1">
                <a:latin typeface="Source Sans Pro" panose="020B0503030403020204"/>
              </a:rPr>
              <a:t>peaks</a:t>
            </a:r>
            <a:r>
              <a:rPr lang="fr-FR" sz="3200" dirty="0">
                <a:latin typeface="Source Sans Pro" panose="020B0503030403020204"/>
              </a:rPr>
              <a:t> by </a:t>
            </a:r>
            <a:r>
              <a:rPr lang="fr-FR" sz="3200" dirty="0" err="1">
                <a:latin typeface="Source Sans Pro" panose="020B0503030403020204"/>
              </a:rPr>
              <a:t>iteratively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applying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regression</a:t>
            </a:r>
            <a:r>
              <a:rPr lang="fr-FR" sz="3200" dirty="0">
                <a:latin typeface="Source Sans Pro" panose="020B0503030403020204"/>
              </a:rPr>
              <a:t> to </a:t>
            </a:r>
            <a:r>
              <a:rPr lang="fr-FR" sz="3200" dirty="0" err="1">
                <a:latin typeface="Source Sans Pro" panose="020B0503030403020204"/>
              </a:rPr>
              <a:t>determine</a:t>
            </a:r>
            <a:r>
              <a:rPr lang="fr-FR" sz="3200" dirty="0">
                <a:latin typeface="Source Sans Pro" panose="020B0503030403020204"/>
              </a:rPr>
              <a:t> and </a:t>
            </a:r>
            <a:r>
              <a:rPr lang="fr-FR" sz="3200" dirty="0" err="1">
                <a:latin typeface="Source Sans Pro" panose="020B0503030403020204"/>
              </a:rPr>
              <a:t>subtract</a:t>
            </a:r>
            <a:r>
              <a:rPr lang="fr-FR" sz="3200" dirty="0">
                <a:latin typeface="Source Sans Pro" panose="020B0503030403020204"/>
              </a:rPr>
              <a:t> the </a:t>
            </a:r>
            <a:r>
              <a:rPr lang="fr-FR" sz="3200" dirty="0" err="1">
                <a:latin typeface="Source Sans Pro" panose="020B0503030403020204"/>
              </a:rPr>
              <a:t>largest</a:t>
            </a:r>
            <a:r>
              <a:rPr lang="fr-FR" sz="3200" dirty="0">
                <a:latin typeface="Source Sans Pro" panose="020B0503030403020204"/>
              </a:rPr>
              <a:t>-area </a:t>
            </a:r>
            <a:r>
              <a:rPr lang="fr-FR" sz="3200" dirty="0" err="1">
                <a:latin typeface="Source Sans Pro" panose="020B0503030403020204"/>
              </a:rPr>
              <a:t>peak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from</a:t>
            </a:r>
            <a:r>
              <a:rPr lang="fr-FR" sz="3200" dirty="0">
                <a:latin typeface="Source Sans Pro" panose="020B0503030403020204"/>
              </a:rPr>
              <a:t> the </a:t>
            </a:r>
            <a:r>
              <a:rPr lang="fr-FR" sz="3200" dirty="0" err="1">
                <a:latin typeface="Source Sans Pro" panose="020B0503030403020204"/>
              </a:rPr>
              <a:t>spectrum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until</a:t>
            </a:r>
            <a:r>
              <a:rPr lang="fr-FR" sz="3200" dirty="0">
                <a:latin typeface="Source Sans Pro" panose="020B0503030403020204"/>
              </a:rPr>
              <a:t> no </a:t>
            </a:r>
            <a:r>
              <a:rPr lang="fr-FR" sz="3200" dirty="0" err="1">
                <a:latin typeface="Source Sans Pro" panose="020B0503030403020204"/>
              </a:rPr>
              <a:t>significant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peak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features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remain</a:t>
            </a:r>
            <a:r>
              <a:rPr lang="fr-FR" sz="3200" dirty="0">
                <a:latin typeface="Source Sans Pro" panose="020B0503030403020204"/>
              </a:rPr>
              <a:t>, </a:t>
            </a:r>
            <a:r>
              <a:rPr lang="fr-FR" sz="3200" dirty="0" err="1">
                <a:latin typeface="Source Sans Pro" panose="020B0503030403020204"/>
              </a:rPr>
              <a:t>ensuring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precise</a:t>
            </a:r>
            <a:r>
              <a:rPr lang="fr-FR" sz="3200" dirty="0">
                <a:latin typeface="Source Sans Pro" panose="020B0503030403020204"/>
              </a:rPr>
              <a:t> and </a:t>
            </a:r>
            <a:r>
              <a:rPr lang="fr-FR" sz="3200" dirty="0" err="1">
                <a:latin typeface="Source Sans Pro" panose="020B0503030403020204"/>
              </a:rPr>
              <a:t>reliable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peak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determination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while</a:t>
            </a:r>
            <a:r>
              <a:rPr lang="fr-FR" sz="3200" dirty="0">
                <a:latin typeface="Source Sans Pro" panose="020B0503030403020204"/>
              </a:rPr>
              <a:t> </a:t>
            </a:r>
            <a:r>
              <a:rPr lang="fr-FR" sz="3200" dirty="0" err="1">
                <a:latin typeface="Source Sans Pro" panose="020B0503030403020204"/>
              </a:rPr>
              <a:t>avoiding</a:t>
            </a:r>
            <a:r>
              <a:rPr lang="fr-FR" sz="3200" dirty="0">
                <a:latin typeface="Source Sans Pro" panose="020B0503030403020204"/>
              </a:rPr>
              <a:t> spectral </a:t>
            </a:r>
            <a:r>
              <a:rPr lang="fr-FR" sz="3200" dirty="0" err="1">
                <a:latin typeface="Source Sans Pro" panose="020B0503030403020204"/>
              </a:rPr>
              <a:t>distortions</a:t>
            </a:r>
            <a:r>
              <a:rPr lang="fr-FR" sz="3200" dirty="0" smtClean="0">
                <a:latin typeface="Source Sans Pro" panose="020B0503030403020204"/>
              </a:rPr>
              <a:t>.</a:t>
            </a:r>
            <a:endParaRPr lang="en-US" sz="3200" dirty="0" smtClean="0">
              <a:latin typeface="Source Sans Pro" panose="020B0503030403020204"/>
            </a:endParaRPr>
          </a:p>
          <a:p>
            <a:pPr algn="just"/>
            <a:r>
              <a:rPr lang="en-US" sz="3200" dirty="0" smtClean="0">
                <a:latin typeface="Source Sans Pro" panose="020B0503030403020204"/>
              </a:rPr>
              <a:t>Basin-hopping optimization enhances by minimizing residual errors and improving the accuracy of spectrum decomposition into multiple peak functions.</a:t>
            </a:r>
            <a:endParaRPr lang="en-US" sz="3200" dirty="0">
              <a:latin typeface="Source Sans Pro" panose="020B0503030403020204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682E0E-52F6-BA4E-7F94-F8BCAB5E7D61}"/>
              </a:ext>
            </a:extLst>
          </p:cNvPr>
          <p:cNvSpPr txBox="1"/>
          <p:nvPr/>
        </p:nvSpPr>
        <p:spPr>
          <a:xfrm>
            <a:off x="9408003" y="1739512"/>
            <a:ext cx="11863298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fr-FR" sz="2000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fr-FR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Université Paris Cité</a:t>
            </a:r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fr-FR" sz="2000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fr-FR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Institut 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Photovoltaïque d’Ile de France</a:t>
            </a:r>
          </a:p>
          <a:p>
            <a:r>
              <a:rPr lang="fr-FR" sz="2000" baseline="30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fr-FR" sz="20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CNRS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Ecole Polytechnique, IPVF, UMR 9006</a:t>
            </a:r>
          </a:p>
          <a:p>
            <a:r>
              <a:rPr lang="fr-FR" sz="2000" baseline="30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  <a:r>
              <a:rPr lang="fr-F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EDF R&amp;D</a:t>
            </a:r>
          </a:p>
          <a:p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fr-F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IE" dirty="0"/>
          </a:p>
        </p:txBody>
      </p:sp>
      <p:sp>
        <p:nvSpPr>
          <p:cNvPr id="1027" name="ZoneTexte 191">
            <a:extLst>
              <a:ext uri="{FF2B5EF4-FFF2-40B4-BE49-F238E27FC236}">
                <a16:creationId xmlns:a16="http://schemas.microsoft.com/office/drawing/2014/main" id="{C8952117-E022-BFB0-3D1B-81F8FC7BDA4E}"/>
              </a:ext>
            </a:extLst>
          </p:cNvPr>
          <p:cNvSpPr txBox="1"/>
          <p:nvPr/>
        </p:nvSpPr>
        <p:spPr>
          <a:xfrm>
            <a:off x="21519723" y="16904865"/>
            <a:ext cx="8021757" cy="300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 lvl="1" algn="just"/>
            <a:r>
              <a:rPr lang="fr-FR" sz="3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Fitting</a:t>
            </a:r>
            <a:r>
              <a:rPr lang="fr-FR" sz="3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Time: 43 sec for 100 </a:t>
            </a:r>
            <a:r>
              <a:rPr lang="fr-FR" sz="3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spectra</a:t>
            </a:r>
            <a:endParaRPr lang="fr-FR" sz="3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algn="just"/>
            <a:r>
              <a:rPr lang="fr-FR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fr-FR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algn="just"/>
            <a:endParaRPr lang="fr-FR" sz="5606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63538" lvl="1" indent="0" algn="just">
              <a:buNone/>
            </a:pPr>
            <a:r>
              <a:rPr lang="fr-FR" sz="5606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sp>
        <p:nvSpPr>
          <p:cNvPr id="1033" name="ZoneTexte 191">
            <a:extLst>
              <a:ext uri="{FF2B5EF4-FFF2-40B4-BE49-F238E27FC236}">
                <a16:creationId xmlns:a16="http://schemas.microsoft.com/office/drawing/2014/main" id="{5DDED10D-0A9A-DA94-3CF3-964A66EC7A4F}"/>
              </a:ext>
            </a:extLst>
          </p:cNvPr>
          <p:cNvSpPr txBox="1"/>
          <p:nvPr/>
        </p:nvSpPr>
        <p:spPr>
          <a:xfrm>
            <a:off x="21325630" y="24357790"/>
            <a:ext cx="8788812" cy="50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>
              <a:buClr>
                <a:schemeClr val="accent6"/>
              </a:buClr>
            </a:pPr>
            <a:r>
              <a:rPr lang="en-IE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Bayesian Optimization used to fit drift-diffusion model (</a:t>
            </a:r>
            <a:r>
              <a:rPr lang="en-IE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SimSalabim</a:t>
            </a:r>
            <a:r>
              <a:rPr lang="en-IE" dirty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  <a:p>
            <a:pPr>
              <a:buClr>
                <a:schemeClr val="accent6"/>
              </a:buClr>
            </a:pPr>
            <a:r>
              <a:rPr lang="en-IE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Limits degradation to 6 key parameters.</a:t>
            </a:r>
          </a:p>
          <a:p>
            <a:pPr marL="0" indent="0">
              <a:buClr>
                <a:schemeClr val="accent6"/>
              </a:buClr>
              <a:buNone/>
            </a:pPr>
            <a:r>
              <a:rPr lang="en-I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(2 Shown)</a:t>
            </a:r>
          </a:p>
          <a:p>
            <a:pPr>
              <a:buClr>
                <a:schemeClr val="accent6"/>
              </a:buClr>
            </a:pPr>
            <a:r>
              <a:rPr lang="en-IE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Further fine tuning of fit required</a:t>
            </a:r>
            <a:endParaRPr lang="fr-FR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455" y="1636356"/>
            <a:ext cx="4726577" cy="18007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291" y="667128"/>
            <a:ext cx="2139411" cy="21394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709" y="689811"/>
            <a:ext cx="2050152" cy="2104272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9"/>
          <a:stretch/>
        </p:blipFill>
        <p:spPr>
          <a:xfrm>
            <a:off x="1218497" y="18725309"/>
            <a:ext cx="4901784" cy="4536687"/>
          </a:xfrm>
          <a:prstGeom prst="rect">
            <a:avLst/>
          </a:prstGeom>
        </p:spPr>
      </p:pic>
      <p:cxnSp>
        <p:nvCxnSpPr>
          <p:cNvPr id="88" name="Connecteur droit 87"/>
          <p:cNvCxnSpPr/>
          <p:nvPr/>
        </p:nvCxnSpPr>
        <p:spPr>
          <a:xfrm>
            <a:off x="2041418" y="19845650"/>
            <a:ext cx="295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2041418" y="21062437"/>
            <a:ext cx="2952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flipV="1">
            <a:off x="7124969" y="19191817"/>
            <a:ext cx="2175665" cy="72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>
            <a:off x="7104407" y="21243036"/>
            <a:ext cx="2196624" cy="1155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273" y="17579433"/>
            <a:ext cx="3067767" cy="3067767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45" y="20568590"/>
            <a:ext cx="3128064" cy="3128064"/>
          </a:xfrm>
          <a:prstGeom prst="rect">
            <a:avLst/>
          </a:prstGeom>
        </p:spPr>
      </p:pic>
      <p:cxnSp>
        <p:nvCxnSpPr>
          <p:cNvPr id="105" name="Connecteur droit avec flèche 104"/>
          <p:cNvCxnSpPr/>
          <p:nvPr/>
        </p:nvCxnSpPr>
        <p:spPr>
          <a:xfrm>
            <a:off x="6237614" y="18739904"/>
            <a:ext cx="49171" cy="3963984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6314676" y="20266032"/>
            <a:ext cx="2223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1000 XPS spectra to analyze</a:t>
            </a:r>
            <a:endParaRPr lang="en-US" sz="18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646682" y="23707141"/>
            <a:ext cx="10872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 smtClean="0">
                <a:latin typeface="Source Sans Pro" panose="020B0503030403020204"/>
              </a:rPr>
              <a:t>Spectra</a:t>
            </a:r>
            <a:r>
              <a:rPr lang="fr-FR" sz="3200" b="1" dirty="0" smtClean="0">
                <a:latin typeface="Source Sans Pro" panose="020B0503030403020204"/>
              </a:rPr>
              <a:t> </a:t>
            </a:r>
            <a:r>
              <a:rPr lang="fr-FR" sz="3200" b="1" dirty="0" err="1" smtClean="0">
                <a:latin typeface="Source Sans Pro" panose="020B0503030403020204"/>
              </a:rPr>
              <a:t>Generation</a:t>
            </a:r>
            <a:r>
              <a:rPr lang="fr-FR" sz="3200" b="1" dirty="0" smtClean="0">
                <a:latin typeface="Source Sans Pro" panose="020B0503030403020204"/>
              </a:rPr>
              <a:t> of Pb 4f 5/2 and I 4f 7/2</a:t>
            </a:r>
            <a:endParaRPr lang="fr-FR" sz="3200" b="1" dirty="0">
              <a:latin typeface="Source Sans Pro" panose="020B0503030403020204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79" y="24577149"/>
            <a:ext cx="4822404" cy="5410713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9523297"/>
            <a:ext cx="24666443" cy="453952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857204" y="14893801"/>
            <a:ext cx="13138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2"/>
              </a:buClr>
            </a:pPr>
            <a:r>
              <a:rPr lang="en-US" sz="3600" dirty="0"/>
              <a:t>Time-Resolved X-ray Photoelectron Spectroscopy (TRXPS) generates a vast amount of data under time-resolved constraints. In such scenarios, machine learning algorithms </a:t>
            </a:r>
            <a:r>
              <a:rPr lang="en-US" sz="3600" dirty="0" smtClean="0"/>
              <a:t>enables </a:t>
            </a:r>
            <a:r>
              <a:rPr lang="en-US" sz="3600" dirty="0"/>
              <a:t>accurate and efficient analysis of the extensive </a:t>
            </a:r>
            <a:r>
              <a:rPr lang="en-US" sz="3600" dirty="0" smtClean="0"/>
              <a:t>spectroscopic</a:t>
            </a:r>
            <a:endParaRPr lang="en-IE" sz="3600" dirty="0" smtClean="0">
              <a:latin typeface="Source Sans Pro" panose="020B0503030403020204" pitchFamily="34" charset="0"/>
              <a:ea typeface="Source Sans Pro" panose="020B0503030403020204" pitchFamily="34" charset="0"/>
              <a:sym typeface="Wingdings" panose="05000000000000000000" pitchFamily="2" charset="2"/>
            </a:endParaRPr>
          </a:p>
        </p:txBody>
      </p:sp>
      <p:pic>
        <p:nvPicPr>
          <p:cNvPr id="107" name="Image 106" descr="Une image contenant mur, homme, personne, intérieur&#10;&#10;Description générée automatiquement">
            <a:extLst>
              <a:ext uri="{FF2B5EF4-FFF2-40B4-BE49-F238E27FC236}">
                <a16:creationId xmlns:a16="http://schemas.microsoft.com/office/drawing/2014/main" id="{E957C61F-1AF7-99C1-0205-50BA7D86A8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251377" y="687657"/>
            <a:ext cx="1492692" cy="2118881"/>
          </a:xfrm>
          <a:prstGeom prst="rect">
            <a:avLst/>
          </a:prstGeom>
        </p:spPr>
      </p:pic>
      <p:sp>
        <p:nvSpPr>
          <p:cNvPr id="119" name="ZoneTexte 118">
            <a:extLst>
              <a:ext uri="{FF2B5EF4-FFF2-40B4-BE49-F238E27FC236}">
                <a16:creationId xmlns:a16="http://schemas.microsoft.com/office/drawing/2014/main" id="{6553EF28-2C31-A0B7-3B70-60C8465CD95E}"/>
              </a:ext>
            </a:extLst>
          </p:cNvPr>
          <p:cNvSpPr txBox="1"/>
          <p:nvPr/>
        </p:nvSpPr>
        <p:spPr>
          <a:xfrm>
            <a:off x="321519" y="17232836"/>
            <a:ext cx="8485197" cy="300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>
              <a:buClr>
                <a:schemeClr val="accent6"/>
              </a:buClr>
            </a:pPr>
            <a:r>
              <a:rPr lang="fr-FR" sz="6000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6000" b="1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fr-FR" sz="6000" b="1" dirty="0" err="1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Principles</a:t>
            </a:r>
            <a:endParaRPr lang="fr-FR" sz="5606" b="1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6553EF28-2C31-A0B7-3B70-60C8465CD95E}"/>
              </a:ext>
            </a:extLst>
          </p:cNvPr>
          <p:cNvSpPr txBox="1"/>
          <p:nvPr/>
        </p:nvSpPr>
        <p:spPr>
          <a:xfrm>
            <a:off x="407565" y="14043733"/>
            <a:ext cx="8485197" cy="300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363538" marR="0" lvl="0" indent="-363538" defTabSz="91440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tabLst/>
              <a:defRPr kumimoji="0" sz="3600" b="0" i="0" u="none" strike="noStrike" kern="0" cap="none" spc="0" normalizeH="0" baseline="0">
                <a:ln>
                  <a:noFill/>
                </a:ln>
                <a:solidFill>
                  <a:srgbClr val="235A84"/>
                </a:solidFill>
                <a:effectLst/>
                <a:uLnTx/>
                <a:uFillTx/>
                <a:latin typeface="Calibri" panose="020F0502020204030204" pitchFamily="34" charset="0"/>
              </a:defRPr>
            </a:lvl1pPr>
            <a:lvl2pPr marL="623888" marR="0" lvl="1" indent="-260350" defTabSz="9144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5A84"/>
              </a:buClr>
              <a:buSzPct val="120000"/>
              <a:buFont typeface="Wingdings" panose="05000000000000000000" pitchFamily="2" charset="2"/>
              <a:buChar char="§"/>
              <a:tabLst>
                <a:tab pos="623888" algn="l"/>
              </a:tabLst>
              <a:defRPr kumimoji="0" sz="2800" b="0" i="0" u="none" strike="noStrike" kern="0" cap="none" spc="0" normalizeH="0" baseline="0">
                <a:ln>
                  <a:noFill/>
                </a:ln>
                <a:solidFill>
                  <a:srgbClr val="38A7E4"/>
                </a:solidFill>
                <a:effectLst/>
                <a:uLnTx/>
                <a:uFillTx/>
                <a:latin typeface="Calibri" panose="020F0502020204030204" pitchFamily="34" charset="0"/>
              </a:defRPr>
            </a:lvl2pPr>
            <a:lvl3pPr marL="987425" indent="-2762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8A7E4"/>
              </a:buClr>
              <a:buSzPct val="120000"/>
              <a:buFont typeface="Wingdings" panose="05000000000000000000" pitchFamily="2" charset="2"/>
              <a:buChar char="§"/>
              <a:tabLst>
                <a:tab pos="987425" algn="l"/>
              </a:tabLst>
              <a:defRPr sz="1300">
                <a:solidFill>
                  <a:srgbClr val="72BEEC"/>
                </a:solidFill>
                <a:latin typeface="Calibri" panose="020F0502020204030204" pitchFamily="34" charset="0"/>
              </a:defRPr>
            </a:lvl3pPr>
            <a:lvl4pPr marL="736600" indent="-1809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2BEEC"/>
              </a:buClr>
              <a:buSzPct val="120000"/>
              <a:buFont typeface="Wingdings" panose="05000000000000000000" pitchFamily="2" charset="2"/>
              <a:buChar char="§"/>
              <a:defRPr sz="1400">
                <a:solidFill>
                  <a:srgbClr val="01395C"/>
                </a:solidFill>
                <a:latin typeface="Calibri" panose="020F0502020204030204" pitchFamily="34" charset="0"/>
              </a:defRPr>
            </a:lvl4pPr>
            <a:lvl5pPr marL="863600" indent="-12541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1395C"/>
              </a:buClr>
              <a:buSzPct val="120000"/>
              <a:buFont typeface="Wingdings" panose="05000000000000000000" pitchFamily="2" charset="2"/>
              <a:buChar char="§"/>
              <a:defRPr sz="1300">
                <a:solidFill>
                  <a:srgbClr val="828282"/>
                </a:solidFill>
                <a:latin typeface="Calibri" panose="020F0502020204030204" pitchFamily="34" charset="0"/>
              </a:defRPr>
            </a:lvl5pPr>
            <a:lvl6pPr marL="13208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6pPr>
            <a:lvl7pPr marL="17780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7pPr>
            <a:lvl8pPr marL="22352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8pPr>
            <a:lvl9pPr marL="2692400" indent="-125413" fontAlgn="base">
              <a:spcBef>
                <a:spcPct val="20000"/>
              </a:spcBef>
              <a:spcAft>
                <a:spcPct val="0"/>
              </a:spcAft>
              <a:buSzPct val="35000"/>
              <a:buBlip>
                <a:blip r:embed="rId6"/>
              </a:buBlip>
              <a:defRPr sz="1300">
                <a:solidFill>
                  <a:srgbClr val="828282"/>
                </a:solidFill>
              </a:defRPr>
            </a:lvl9pPr>
          </a:lstStyle>
          <a:p>
            <a:pPr>
              <a:buClr>
                <a:schemeClr val="accent6"/>
              </a:buClr>
            </a:pPr>
            <a:r>
              <a:rPr lang="fr-FR" sz="6000" b="1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Challenges</a:t>
            </a:r>
            <a:endParaRPr lang="fr-FR" sz="5606" b="1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4" name="Image 1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587" y="16393420"/>
            <a:ext cx="7079450" cy="6240343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301" y="29701105"/>
            <a:ext cx="7017758" cy="4975590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9074" y="23783193"/>
            <a:ext cx="5481944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637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419</Words>
  <Application>Microsoft Office PowerPoint</Application>
  <PresentationFormat>Personnalisé</PresentationFormat>
  <Paragraphs>68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Source Sans Pro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Denis Jahan</dc:creator>
  <cp:lastModifiedBy>Romaric Sallustre</cp:lastModifiedBy>
  <cp:revision>324</cp:revision>
  <cp:lastPrinted>2021-06-21T09:50:01Z</cp:lastPrinted>
  <dcterms:created xsi:type="dcterms:W3CDTF">2014-12-04T16:47:11Z</dcterms:created>
  <dcterms:modified xsi:type="dcterms:W3CDTF">2024-06-11T14:50:36Z</dcterms:modified>
</cp:coreProperties>
</file>