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581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AF58-7EC4-453E-84DF-D0A45887AFCE}" type="datetimeFigureOut">
              <a:rPr lang="fr-FR" smtClean="0"/>
              <a:t>02/02/2024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B03D-8465-43BA-9678-4831293463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22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AF58-7EC4-453E-84DF-D0A45887AFCE}" type="datetimeFigureOut">
              <a:rPr lang="fr-FR" smtClean="0"/>
              <a:t>02/02/2024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B03D-8465-43BA-9678-4831293463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03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AF58-7EC4-453E-84DF-D0A45887AFCE}" type="datetimeFigureOut">
              <a:rPr lang="fr-FR" smtClean="0"/>
              <a:t>02/02/2024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B03D-8465-43BA-9678-4831293463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86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AF58-7EC4-453E-84DF-D0A45887AFCE}" type="datetimeFigureOut">
              <a:rPr lang="fr-FR" smtClean="0"/>
              <a:t>02/02/2024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B03D-8465-43BA-9678-4831293463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91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AF58-7EC4-453E-84DF-D0A45887AFCE}" type="datetimeFigureOut">
              <a:rPr lang="fr-FR" smtClean="0"/>
              <a:t>02/02/2024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B03D-8465-43BA-9678-4831293463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5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AF58-7EC4-453E-84DF-D0A45887AFCE}" type="datetimeFigureOut">
              <a:rPr lang="fr-FR" smtClean="0"/>
              <a:t>02/02/2024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B03D-8465-43BA-9678-4831293463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48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AF58-7EC4-453E-84DF-D0A45887AFCE}" type="datetimeFigureOut">
              <a:rPr lang="fr-FR" smtClean="0"/>
              <a:t>02/02/2024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B03D-8465-43BA-9678-4831293463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74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AF58-7EC4-453E-84DF-D0A45887AFCE}" type="datetimeFigureOut">
              <a:rPr lang="fr-FR" smtClean="0"/>
              <a:t>02/02/2024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B03D-8465-43BA-9678-4831293463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24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AF58-7EC4-453E-84DF-D0A45887AFCE}" type="datetimeFigureOut">
              <a:rPr lang="fr-FR" smtClean="0"/>
              <a:t>02/02/2024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B03D-8465-43BA-9678-4831293463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41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AF58-7EC4-453E-84DF-D0A45887AFCE}" type="datetimeFigureOut">
              <a:rPr lang="fr-FR" smtClean="0"/>
              <a:t>02/02/2024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B03D-8465-43BA-9678-4831293463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18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AF58-7EC4-453E-84DF-D0A45887AFCE}" type="datetimeFigureOut">
              <a:rPr lang="fr-FR" smtClean="0"/>
              <a:t>02/02/2024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B03D-8465-43BA-9678-4831293463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69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AF58-7EC4-453E-84DF-D0A45887AFCE}" type="datetimeFigureOut">
              <a:rPr lang="fr-FR" smtClean="0"/>
              <a:t>02/02/2024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3B03D-8465-43BA-9678-4831293463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75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4511568" y="260118"/>
            <a:ext cx="2212978" cy="30777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Original data (5100 spectra)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527597" y="1185411"/>
            <a:ext cx="2384277" cy="5232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Aggregation: sum of neighboring spectra (here 10)</a:t>
            </a:r>
            <a:endParaRPr lang="en-US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6527596" y="2241918"/>
            <a:ext cx="2384277" cy="5232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Averaging over aggregated spectra (here 20)</a:t>
            </a:r>
            <a:endParaRPr lang="en-US" sz="1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3007557" y="1708631"/>
            <a:ext cx="2195903" cy="5232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Averaging over neighboring spectra (here 10 x 20 = 200)</a:t>
            </a:r>
            <a:endParaRPr lang="en-US" sz="1400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508" y="3166399"/>
            <a:ext cx="3600000" cy="360000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8" y="3166399"/>
            <a:ext cx="3600000" cy="3600000"/>
          </a:xfrm>
          <a:prstGeom prst="rect">
            <a:avLst/>
          </a:prstGeom>
        </p:spPr>
      </p:pic>
      <p:cxnSp>
        <p:nvCxnSpPr>
          <p:cNvPr id="21" name="Connecteur droit avec flèche 20"/>
          <p:cNvCxnSpPr>
            <a:stCxn id="10" idx="2"/>
            <a:endCxn id="16" idx="0"/>
          </p:cNvCxnSpPr>
          <p:nvPr/>
        </p:nvCxnSpPr>
        <p:spPr>
          <a:xfrm flipH="1">
            <a:off x="4105509" y="567895"/>
            <a:ext cx="1512548" cy="1140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6" idx="2"/>
          </p:cNvCxnSpPr>
          <p:nvPr/>
        </p:nvCxnSpPr>
        <p:spPr>
          <a:xfrm>
            <a:off x="4105509" y="2231851"/>
            <a:ext cx="0" cy="115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0" idx="2"/>
            <a:endCxn id="13" idx="0"/>
          </p:cNvCxnSpPr>
          <p:nvPr/>
        </p:nvCxnSpPr>
        <p:spPr>
          <a:xfrm>
            <a:off x="5618057" y="567895"/>
            <a:ext cx="2101679" cy="61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3" idx="2"/>
            <a:endCxn id="15" idx="0"/>
          </p:cNvCxnSpPr>
          <p:nvPr/>
        </p:nvCxnSpPr>
        <p:spPr>
          <a:xfrm flipH="1">
            <a:off x="7719735" y="1708631"/>
            <a:ext cx="1" cy="53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15" idx="2"/>
          </p:cNvCxnSpPr>
          <p:nvPr/>
        </p:nvCxnSpPr>
        <p:spPr>
          <a:xfrm>
            <a:off x="7719735" y="2765138"/>
            <a:ext cx="0" cy="55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2913372" y="2500667"/>
            <a:ext cx="1126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5100 spectra</a:t>
            </a:r>
            <a:endParaRPr lang="en-US" sz="1400" dirty="0"/>
          </a:p>
        </p:txBody>
      </p:sp>
      <p:sp>
        <p:nvSpPr>
          <p:cNvPr id="45" name="ZoneTexte 44"/>
          <p:cNvSpPr txBox="1"/>
          <p:nvPr/>
        </p:nvSpPr>
        <p:spPr>
          <a:xfrm>
            <a:off x="7709619" y="1821386"/>
            <a:ext cx="1035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510 spectra</a:t>
            </a:r>
            <a:endParaRPr lang="en-US" sz="1400" dirty="0"/>
          </a:p>
        </p:txBody>
      </p:sp>
      <p:sp>
        <p:nvSpPr>
          <p:cNvPr id="68" name="ZoneTexte 67"/>
          <p:cNvSpPr txBox="1"/>
          <p:nvPr/>
        </p:nvSpPr>
        <p:spPr>
          <a:xfrm>
            <a:off x="9218140" y="4658498"/>
            <a:ext cx="2862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Results illustrated with sample: NREL1_TRPES_Pb4f_40mW_0003_ATR_00000_00000_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7198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178" y="3595802"/>
            <a:ext cx="3240000" cy="32400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178" y="3595802"/>
            <a:ext cx="3240000" cy="324000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237393" y="1050895"/>
            <a:ext cx="25927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Aggregation over </a:t>
            </a:r>
            <a:r>
              <a:rPr lang="en-US" sz="1600" b="1" dirty="0" smtClean="0"/>
              <a:t>20</a:t>
            </a:r>
            <a:r>
              <a:rPr lang="en-US" sz="1600" dirty="0" smtClean="0"/>
              <a:t> 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Averaging over </a:t>
            </a:r>
            <a:r>
              <a:rPr lang="en-US" sz="1600" b="1" dirty="0" smtClean="0"/>
              <a:t>20</a:t>
            </a:r>
            <a:r>
              <a:rPr lang="en-US" sz="1600" dirty="0" smtClean="0"/>
              <a:t> aggregated spectra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Output: 255 spectra</a:t>
            </a:r>
            <a:endParaRPr lang="en-US" sz="1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7393" y="4615637"/>
            <a:ext cx="25927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Aggregation over </a:t>
            </a:r>
            <a:r>
              <a:rPr lang="en-US" sz="1600" b="1" dirty="0" smtClean="0"/>
              <a:t>40</a:t>
            </a:r>
            <a:r>
              <a:rPr lang="en-US" sz="1600" dirty="0" smtClean="0"/>
              <a:t> 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Averaging over </a:t>
            </a:r>
            <a:r>
              <a:rPr lang="en-US" sz="1600" b="1" dirty="0" smtClean="0"/>
              <a:t>20</a:t>
            </a:r>
            <a:r>
              <a:rPr lang="en-US" sz="1600" dirty="0" smtClean="0"/>
              <a:t> aggregated spectra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Output: 128 spectra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70255" y="334016"/>
            <a:ext cx="256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Two configurations selected:</a:t>
            </a:r>
            <a:endParaRPr lang="en-US" sz="16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178" y="171645"/>
            <a:ext cx="3240000" cy="324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178" y="171645"/>
            <a:ext cx="3240000" cy="3240000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9444062" y="4450836"/>
            <a:ext cx="27479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</a:t>
            </a:r>
            <a:r>
              <a:rPr lang="en-US" sz="1600" dirty="0" smtClean="0"/>
              <a:t>o clear difference between simple average or Gaussian weighted average: simple average is sufficient</a:t>
            </a:r>
            <a:endParaRPr lang="en-US" sz="1600" dirty="0"/>
          </a:p>
        </p:txBody>
      </p:sp>
      <p:cxnSp>
        <p:nvCxnSpPr>
          <p:cNvPr id="20" name="Connecteur droit avec flèche 19"/>
          <p:cNvCxnSpPr/>
          <p:nvPr/>
        </p:nvCxnSpPr>
        <p:spPr>
          <a:xfrm flipH="1" flipV="1">
            <a:off x="7754629" y="4730324"/>
            <a:ext cx="1689433" cy="123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9238962" y="1589504"/>
            <a:ext cx="26653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Using aggregation step allows to smooth strongly without distortion of the data, visible with pure averaging.</a:t>
            </a:r>
            <a:endParaRPr lang="en-US" sz="1600" dirty="0"/>
          </a:p>
        </p:txBody>
      </p:sp>
      <p:cxnSp>
        <p:nvCxnSpPr>
          <p:cNvPr id="24" name="Connecteur droit avec flèche 23"/>
          <p:cNvCxnSpPr>
            <a:stCxn id="22" idx="1"/>
          </p:cNvCxnSpPr>
          <p:nvPr/>
        </p:nvCxnSpPr>
        <p:spPr>
          <a:xfrm flipH="1" flipV="1">
            <a:off x="7638222" y="1791645"/>
            <a:ext cx="1600740" cy="33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34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130" y="264919"/>
            <a:ext cx="3240000" cy="3240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130" y="3372440"/>
            <a:ext cx="3240000" cy="3240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185977" y="1100089"/>
            <a:ext cx="3591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Aggregation over </a:t>
            </a:r>
            <a:r>
              <a:rPr lang="en-US" sz="1600" b="1" dirty="0" smtClean="0"/>
              <a:t>20</a:t>
            </a:r>
            <a:r>
              <a:rPr lang="en-US" sz="1600" dirty="0" smtClean="0"/>
              <a:t> 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Averaging over </a:t>
            </a:r>
            <a:r>
              <a:rPr lang="en-US" sz="1600" b="1" dirty="0" smtClean="0"/>
              <a:t>20</a:t>
            </a:r>
            <a:r>
              <a:rPr lang="en-US" sz="1600" dirty="0" smtClean="0"/>
              <a:t> aggregated spectra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Output: 255 </a:t>
            </a:r>
            <a:r>
              <a:rPr lang="en-US" sz="1600" dirty="0" smtClean="0"/>
              <a:t>spectra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Filtering along energy</a:t>
            </a:r>
            <a:r>
              <a:rPr lang="en-US" sz="1600" dirty="0"/>
              <a:t>: </a:t>
            </a:r>
            <a:r>
              <a:rPr lang="en-US" sz="1600" dirty="0" err="1"/>
              <a:t>Savitzky-Golay</a:t>
            </a:r>
            <a:r>
              <a:rPr lang="en-US" sz="1600" dirty="0"/>
              <a:t> </a:t>
            </a:r>
            <a:r>
              <a:rPr lang="en-US" sz="1600" dirty="0" smtClean="0"/>
              <a:t>filter with window size </a:t>
            </a:r>
            <a:r>
              <a:rPr lang="en-US" sz="1600" b="1" dirty="0" smtClean="0"/>
              <a:t>15</a:t>
            </a:r>
            <a:r>
              <a:rPr lang="en-US" sz="1600" dirty="0" smtClean="0"/>
              <a:t> and polynomial order </a:t>
            </a:r>
            <a:r>
              <a:rPr lang="en-US" sz="1600" b="1" dirty="0" smtClean="0"/>
              <a:t>5</a:t>
            </a:r>
            <a:endParaRPr lang="en-US" sz="16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185977" y="4207610"/>
            <a:ext cx="3591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Aggregation over </a:t>
            </a:r>
            <a:r>
              <a:rPr lang="en-US" sz="1600" b="1" dirty="0" smtClean="0"/>
              <a:t>40</a:t>
            </a:r>
            <a:r>
              <a:rPr lang="en-US" sz="1600" dirty="0" smtClean="0"/>
              <a:t> 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Averaging over </a:t>
            </a:r>
            <a:r>
              <a:rPr lang="en-US" sz="1600" b="1" dirty="0" smtClean="0"/>
              <a:t>20</a:t>
            </a:r>
            <a:r>
              <a:rPr lang="en-US" sz="1600" dirty="0" smtClean="0"/>
              <a:t> aggregated spectra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Output: 128 </a:t>
            </a:r>
            <a:r>
              <a:rPr lang="en-US" sz="1600" dirty="0" smtClean="0"/>
              <a:t>spectra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Filtering along energy: </a:t>
            </a:r>
            <a:r>
              <a:rPr lang="en-US" sz="1600" dirty="0" err="1"/>
              <a:t>Savitzky-Golay</a:t>
            </a:r>
            <a:r>
              <a:rPr lang="en-US" sz="1600" dirty="0"/>
              <a:t> filter with window size </a:t>
            </a:r>
            <a:r>
              <a:rPr lang="en-US" sz="1600" b="1" dirty="0"/>
              <a:t>15</a:t>
            </a:r>
            <a:r>
              <a:rPr lang="en-US" sz="1600" dirty="0"/>
              <a:t> and polynomial order </a:t>
            </a:r>
            <a:r>
              <a:rPr lang="en-US" sz="1600" b="1" dirty="0" smtClean="0"/>
              <a:t>5</a:t>
            </a:r>
            <a:endParaRPr lang="en-US" sz="1600" b="1" dirty="0"/>
          </a:p>
        </p:txBody>
      </p:sp>
      <p:cxnSp>
        <p:nvCxnSpPr>
          <p:cNvPr id="7" name="Connecteur droit avec flèche 6"/>
          <p:cNvCxnSpPr>
            <a:stCxn id="12" idx="1"/>
          </p:cNvCxnSpPr>
          <p:nvPr/>
        </p:nvCxnSpPr>
        <p:spPr>
          <a:xfrm flipH="1" flipV="1">
            <a:off x="6049108" y="2954215"/>
            <a:ext cx="2169479" cy="49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12" idx="1"/>
          </p:cNvCxnSpPr>
          <p:nvPr/>
        </p:nvCxnSpPr>
        <p:spPr>
          <a:xfrm flipH="1">
            <a:off x="6629400" y="3452348"/>
            <a:ext cx="1589187" cy="783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8218587" y="3036849"/>
            <a:ext cx="2211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Good noise reduction without modification of physical meaning</a:t>
            </a:r>
            <a:endParaRPr lang="en-US" sz="1600" dirty="0"/>
          </a:p>
        </p:txBody>
      </p:sp>
      <p:cxnSp>
        <p:nvCxnSpPr>
          <p:cNvPr id="18" name="Connecteur droit avec flèche 17"/>
          <p:cNvCxnSpPr>
            <a:stCxn id="12" idx="1"/>
          </p:cNvCxnSpPr>
          <p:nvPr/>
        </p:nvCxnSpPr>
        <p:spPr>
          <a:xfrm flipH="1">
            <a:off x="7262446" y="3452348"/>
            <a:ext cx="956141" cy="224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2015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172</Words>
  <Application>Microsoft Office PowerPoint</Application>
  <PresentationFormat>Grand écran</PresentationFormat>
  <Paragraphs>25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Julien</dc:creator>
  <cp:lastModifiedBy>Arthur Julien</cp:lastModifiedBy>
  <cp:revision>6</cp:revision>
  <dcterms:created xsi:type="dcterms:W3CDTF">2024-02-01T15:43:18Z</dcterms:created>
  <dcterms:modified xsi:type="dcterms:W3CDTF">2024-02-02T10:52:19Z</dcterms:modified>
</cp:coreProperties>
</file>