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450" r:id="rId3"/>
    <p:sldId id="451" r:id="rId4"/>
    <p:sldId id="452" r:id="rId5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évin Sabourin" initials="KS" lastIdx="3" clrIdx="0">
    <p:extLst>
      <p:ext uri="{19B8F6BF-5375-455C-9EA6-DF929625EA0E}">
        <p15:presenceInfo xmlns:p15="http://schemas.microsoft.com/office/powerpoint/2012/main" userId="S-1-5-21-4090908870-1680876905-2784662943-12192" providerId="AD"/>
      </p:ext>
    </p:extLst>
  </p:cmAuthor>
  <p:cmAuthor id="2" name="Eliot Tabet" initials="ET" lastIdx="1" clrIdx="1">
    <p:extLst>
      <p:ext uri="{19B8F6BF-5375-455C-9EA6-DF929625EA0E}">
        <p15:presenceInfo xmlns:p15="http://schemas.microsoft.com/office/powerpoint/2012/main" userId="S-1-5-21-4090908870-1680876905-2784662943-121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00"/>
    <a:srgbClr val="FFD500"/>
    <a:srgbClr val="FF9900"/>
    <a:srgbClr val="C6C6C6"/>
    <a:srgbClr val="E3E3E3"/>
    <a:srgbClr val="CA0538"/>
    <a:srgbClr val="C00000"/>
    <a:srgbClr val="E4D7A3"/>
    <a:srgbClr val="F3971B"/>
    <a:srgbClr val="F39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4934" autoAdjust="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AA14-B31B-409A-BFA7-42403083CBBA}" type="datetimeFigureOut">
              <a:rPr lang="it-IT" smtClean="0"/>
              <a:pPr/>
              <a:t>10/11/2021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A590-9611-4095-AFA4-C8A89EC320B0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40967-8F90-42F4-A5D4-3F0D1107415F}" type="datetimeFigureOut">
              <a:rPr lang="it-IT" smtClean="0"/>
              <a:pPr/>
              <a:t>10/11/2021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6860-D1E6-4ADA-9127-34ACE4EA3D7C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84150" y="347663"/>
            <a:ext cx="7404100" cy="4165600"/>
          </a:xfrm>
        </p:spPr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067A1-CD86-2B4E-BCC7-6CC65BB0D6CE}" type="slidenum">
              <a:rPr lang="it-IT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10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D6860-D1E6-4ADA-9127-34ACE4EA3D7C}" type="slidenum">
              <a:rPr lang="it-IT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47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2260" r="58780" b="733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13037" y="4244083"/>
            <a:ext cx="9144000" cy="514350"/>
          </a:xfrm>
        </p:spPr>
        <p:txBody>
          <a:bodyPr anchor="b">
            <a:normAutofit/>
          </a:bodyPr>
          <a:lstStyle>
            <a:lvl1pPr algn="l">
              <a:defRPr sz="32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13037" y="6130895"/>
            <a:ext cx="9144000" cy="5454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13037" y="5207333"/>
            <a:ext cx="9144000" cy="4746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 i="0"/>
            </a:lvl1pPr>
            <a:lvl2pPr marL="457188" indent="0">
              <a:buFontTx/>
              <a:buNone/>
              <a:defRPr sz="2000" b="1" i="0"/>
            </a:lvl2pPr>
            <a:lvl3pPr marL="914377" indent="0">
              <a:buFontTx/>
              <a:buNone/>
              <a:defRPr sz="2000" b="1" i="0"/>
            </a:lvl3pPr>
            <a:lvl4pPr marL="1371566" indent="0">
              <a:buFontTx/>
              <a:buNone/>
              <a:defRPr sz="2000" b="1" i="0"/>
            </a:lvl4pPr>
            <a:lvl5pPr marL="1828755" indent="0">
              <a:buFontTx/>
              <a:buNone/>
              <a:defRPr sz="2000" b="1" i="0"/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162453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67F-382A-4737-AF1C-676A922EA1CA}" type="slidenum">
              <a:rPr lang="it-IT" smtClean="0"/>
              <a:pPr/>
              <a:t>‹N°›</a:t>
            </a:fld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209955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1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1 w 10000"/>
              <a:gd name="connsiteY4" fmla="*/ 0 h 10000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7751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0"/>
                </a:moveTo>
                <a:lnTo>
                  <a:pt x="10002" y="0"/>
                </a:lnTo>
                <a:lnTo>
                  <a:pt x="7751" y="10000"/>
                </a:lnTo>
                <a:lnTo>
                  <a:pt x="2" y="10000"/>
                </a:lnTo>
                <a:cubicBezTo>
                  <a:pt x="9" y="6667"/>
                  <a:pt x="-5" y="3333"/>
                  <a:pt x="2" y="0"/>
                </a:cubicBezTo>
                <a:close/>
              </a:path>
            </a:pathLst>
          </a:custGeo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51600" y="1555200"/>
            <a:ext cx="3682800" cy="3682800"/>
          </a:xfrm>
          <a:prstGeom prst="ellipse">
            <a:avLst/>
          </a:prstGeo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0" y="4672800"/>
            <a:ext cx="3600000" cy="10800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 algn="l">
              <a:defRPr lang="it-IT" sz="2600" b="1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abella 7"/>
          <p:cNvSpPr>
            <a:spLocks noGrp="1"/>
          </p:cNvSpPr>
          <p:nvPr>
            <p:ph type="tbl" sz="quarter" idx="15"/>
          </p:nvPr>
        </p:nvSpPr>
        <p:spPr>
          <a:xfrm>
            <a:off x="8138156" y="522513"/>
            <a:ext cx="3409410" cy="3826800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2" name="Segnaposto grafico 11"/>
          <p:cNvSpPr>
            <a:spLocks noGrp="1"/>
          </p:cNvSpPr>
          <p:nvPr>
            <p:ph type="chart" sz="quarter" idx="16"/>
          </p:nvPr>
        </p:nvSpPr>
        <p:spPr>
          <a:xfrm>
            <a:off x="8138156" y="5224645"/>
            <a:ext cx="3409409" cy="763587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/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17"/>
          </p:nvPr>
        </p:nvSpPr>
        <p:spPr>
          <a:xfrm>
            <a:off x="8138835" y="4506688"/>
            <a:ext cx="3409409" cy="557213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33800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solidFill>
          <a:srgbClr val="D9D9D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6" y="173479"/>
            <a:ext cx="10166092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BCF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640799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CA0538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11"/>
          </p:nvPr>
        </p:nvSpPr>
        <p:spPr>
          <a:xfrm>
            <a:off x="4460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2"/>
          </p:nvPr>
        </p:nvSpPr>
        <p:spPr>
          <a:xfrm>
            <a:off x="8276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99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cxnSp>
        <p:nvCxnSpPr>
          <p:cNvPr id="18" name="Connettore 1 13"/>
          <p:cNvCxnSpPr/>
          <p:nvPr userDrawn="1"/>
        </p:nvCxnSpPr>
        <p:spPr>
          <a:xfrm>
            <a:off x="4070685" y="113107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13"/>
          <p:cNvCxnSpPr/>
          <p:nvPr userDrawn="1"/>
        </p:nvCxnSpPr>
        <p:spPr>
          <a:xfrm>
            <a:off x="7880684" y="113040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testo 31"/>
          <p:cNvSpPr>
            <a:spLocks noGrp="1"/>
          </p:cNvSpPr>
          <p:nvPr>
            <p:ph type="body" sz="quarter" idx="16"/>
          </p:nvPr>
        </p:nvSpPr>
        <p:spPr>
          <a:xfrm>
            <a:off x="1389600" y="5407200"/>
            <a:ext cx="9486000" cy="7308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>
            <a:normAutofit/>
          </a:bodyPr>
          <a:lstStyle>
            <a:lvl1pPr algn="ctr">
              <a:buNone/>
              <a:defRPr sz="1600" b="1" i="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7"/>
          </p:nvPr>
        </p:nvSpPr>
        <p:spPr>
          <a:xfrm>
            <a:off x="640800" y="2209575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1" name="Segnaposto testo 19"/>
          <p:cNvSpPr>
            <a:spLocks noGrp="1"/>
          </p:cNvSpPr>
          <p:nvPr>
            <p:ph type="body" sz="quarter" idx="18"/>
          </p:nvPr>
        </p:nvSpPr>
        <p:spPr>
          <a:xfrm>
            <a:off x="4460400" y="2242232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2" name="Segnaposto testo 19"/>
          <p:cNvSpPr>
            <a:spLocks noGrp="1"/>
          </p:cNvSpPr>
          <p:nvPr>
            <p:ph type="body" sz="quarter" idx="19"/>
          </p:nvPr>
        </p:nvSpPr>
        <p:spPr>
          <a:xfrm>
            <a:off x="8276400" y="2264004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1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20"/>
          </p:nvPr>
        </p:nvSpPr>
        <p:spPr>
          <a:xfrm>
            <a:off x="7350980" y="6297480"/>
            <a:ext cx="4184528" cy="365125"/>
          </a:xfrm>
        </p:spPr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20635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tondatur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5" y="173479"/>
            <a:ext cx="10122550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41246" y="1602000"/>
            <a:ext cx="10824534" cy="4323600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76339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due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157829" cy="777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>
          <a:xfrm>
            <a:off x="640800" y="1426591"/>
            <a:ext cx="4971435" cy="467813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cxnSp>
        <p:nvCxnSpPr>
          <p:cNvPr id="9" name="Connettore 1 11"/>
          <p:cNvCxnSpPr/>
          <p:nvPr userDrawn="1"/>
        </p:nvCxnSpPr>
        <p:spPr>
          <a:xfrm>
            <a:off x="6006517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>
          <a:xfrm>
            <a:off x="6400800" y="1426518"/>
            <a:ext cx="5064980" cy="467999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 dirty="0" smtClean="0"/>
              <a:t>gas &amp; power </a:t>
            </a:r>
            <a:endParaRPr lang="it-IT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3908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2 box titolo e separat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cxnSp>
        <p:nvCxnSpPr>
          <p:cNvPr id="11" name="Connettore 1 11"/>
          <p:cNvCxnSpPr/>
          <p:nvPr userDrawn="1"/>
        </p:nvCxnSpPr>
        <p:spPr>
          <a:xfrm>
            <a:off x="6056212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38517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 2 box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6674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 box titol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1289095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6778892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7340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15" name="Titolo 1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122059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609600"/>
            <a:ext cx="3240000" cy="3240000"/>
          </a:xfrm>
          <a:prstGeom prst="ellipse">
            <a:avLst/>
          </a:prstGeom>
          <a:solidFill>
            <a:srgbClr val="FFD5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290973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5569022"/>
            <a:ext cx="5989547" cy="7776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322804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053291" cy="777600"/>
          </a:xfrm>
          <a:prstGeom prst="rect">
            <a:avLst/>
          </a:prstGeom>
        </p:spPr>
        <p:txBody>
          <a:bodyPr vert="horz" lIns="90000" tIns="45720" rIns="90000" bIns="45720" rtlCol="0" anchor="ctr">
            <a:normAutofit/>
          </a:bodyPr>
          <a:lstStyle/>
          <a:p>
            <a:r>
              <a:rPr lang="it-IT" dirty="0"/>
              <a:t>Fare clic per modificare </a:t>
            </a:r>
            <a:br>
              <a:rPr lang="it-IT" dirty="0"/>
            </a:br>
            <a:r>
              <a:rPr lang="it-IT" dirty="0"/>
              <a:t>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799" y="1600202"/>
            <a:ext cx="10824981" cy="432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cxnSp>
        <p:nvCxnSpPr>
          <p:cNvPr id="10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7350980" y="629748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  <a:latin typeface="EniLogo" panose="02000500050000020004" pitchFamily="2" charset="0"/>
              </a:defRPr>
            </a:lvl1pPr>
          </a:lstStyle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6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63" r:id="rId2"/>
    <p:sldLayoutId id="2147483685" r:id="rId3"/>
    <p:sldLayoutId id="2147483693" r:id="rId4"/>
    <p:sldLayoutId id="2147483717" r:id="rId5"/>
    <p:sldLayoutId id="2147483715" r:id="rId6"/>
    <p:sldLayoutId id="2147483686" r:id="rId7"/>
    <p:sldLayoutId id="2147483700" r:id="rId8"/>
    <p:sldLayoutId id="2147483718" r:id="rId9"/>
    <p:sldLayoutId id="2147483684" r:id="rId10"/>
    <p:sldLayoutId id="2147483716" r:id="rId11"/>
  </p:sldLayoutIdLst>
  <p:transition spd="slow">
    <p:fade/>
  </p:transition>
  <p:hf hdr="0" dt="0"/>
  <p:txStyles>
    <p:titleStyle>
      <a:lvl1pPr algn="l" defTabSz="914377" rtl="0" eaLnBrk="1" latinLnBrk="0" hangingPunct="1">
        <a:lnSpc>
          <a:spcPts val="24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FFD500"/>
        </a:buClr>
        <a:buSzPct val="120000"/>
        <a:buFont typeface="Wingdings" panose="05000000000000000000" pitchFamily="2" charset="2"/>
        <a:buChar char="§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8B2231"/>
        </a:buClr>
        <a:buFont typeface="Arial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97534" y="5004478"/>
            <a:ext cx="6885043" cy="5143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Monte Carlo Simulations for Option Pricing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8055429" y="340617"/>
            <a:ext cx="3737986" cy="991874"/>
            <a:chOff x="8055429" y="340617"/>
            <a:chExt cx="3159648" cy="991874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62"/>
            <a:stretch/>
          </p:blipFill>
          <p:spPr>
            <a:xfrm>
              <a:off x="8055429" y="340617"/>
              <a:ext cx="625548" cy="874304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8657133" y="824660"/>
              <a:ext cx="25579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700" dirty="0" smtClean="0">
                  <a:latin typeface="EniLogo" panose="02000500050000020004" pitchFamily="2" charset="0"/>
                </a:rPr>
                <a:t>gas &amp; power</a:t>
              </a:r>
              <a:endParaRPr lang="en-GB" sz="2700" dirty="0">
                <a:latin typeface="EniLogo" panose="02000500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4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246" y="1850338"/>
            <a:ext cx="10824534" cy="5007662"/>
          </a:xfrm>
        </p:spPr>
        <p:txBody>
          <a:bodyPr>
            <a:normAutofit/>
          </a:bodyPr>
          <a:lstStyle/>
          <a:p>
            <a:pPr algn="just"/>
            <a:endParaRPr lang="fr-FR" sz="2200" dirty="0" smtClean="0"/>
          </a:p>
          <a:p>
            <a:pPr algn="just"/>
            <a:r>
              <a:rPr lang="fr-FR" sz="2600" dirty="0"/>
              <a:t>D</a:t>
            </a:r>
            <a:r>
              <a:rPr lang="fr-FR" sz="2600" dirty="0" smtClean="0"/>
              <a:t>iffuse </a:t>
            </a:r>
            <a:r>
              <a:rPr lang="fr-FR" sz="2600" dirty="0" err="1" smtClean="0"/>
              <a:t>your</a:t>
            </a:r>
            <a:r>
              <a:rPr lang="fr-FR" sz="2600" dirty="0" smtClean="0"/>
              <a:t> </a:t>
            </a:r>
            <a:r>
              <a:rPr lang="fr-FR" sz="2600" dirty="0" err="1" smtClean="0"/>
              <a:t>underlying</a:t>
            </a:r>
            <a:r>
              <a:rPr lang="fr-FR" sz="2600" dirty="0" smtClean="0"/>
              <a:t> N times to have N terminal </a:t>
            </a:r>
            <a:r>
              <a:rPr lang="fr-FR" sz="2600" dirty="0" err="1" smtClean="0"/>
              <a:t>underlying</a:t>
            </a:r>
            <a:r>
              <a:rPr lang="fr-FR" sz="2600" dirty="0" smtClean="0"/>
              <a:t> </a:t>
            </a:r>
            <a:r>
              <a:rPr lang="fr-FR" sz="2600" dirty="0" err="1" smtClean="0"/>
              <a:t>prices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path</a:t>
            </a:r>
            <a:r>
              <a:rPr lang="fr-FR" sz="2600" dirty="0" smtClean="0"/>
              <a:t> </a:t>
            </a:r>
            <a:r>
              <a:rPr lang="fr-FR" sz="2600" dirty="0" err="1" smtClean="0"/>
              <a:t>will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</a:t>
            </a:r>
            <a:r>
              <a:rPr lang="fr-FR" sz="2600" dirty="0" err="1" smtClean="0"/>
              <a:t>since</a:t>
            </a:r>
            <a:r>
              <a:rPr lang="fr-FR" sz="2600" dirty="0" smtClean="0"/>
              <a:t> </a:t>
            </a:r>
            <a:r>
              <a:rPr lang="fr-FR" sz="2600" dirty="0" err="1" smtClean="0"/>
              <a:t>this</a:t>
            </a:r>
            <a:r>
              <a:rPr lang="fr-FR" sz="2600" dirty="0" smtClean="0"/>
              <a:t> </a:t>
            </a:r>
            <a:r>
              <a:rPr lang="fr-FR" sz="2600" dirty="0" err="1" smtClean="0"/>
              <a:t>is</a:t>
            </a:r>
            <a:r>
              <a:rPr lang="fr-FR" sz="2600" dirty="0" smtClean="0"/>
              <a:t> a </a:t>
            </a:r>
            <a:r>
              <a:rPr lang="fr-FR" sz="2600" dirty="0" err="1" smtClean="0"/>
              <a:t>stochastic</a:t>
            </a:r>
            <a:r>
              <a:rPr lang="fr-FR" sz="2600" dirty="0" smtClean="0"/>
              <a:t> </a:t>
            </a:r>
            <a:r>
              <a:rPr lang="fr-FR" sz="2600" dirty="0" err="1" smtClean="0"/>
              <a:t>process</a:t>
            </a:r>
            <a:endParaRPr lang="fr-FR" sz="2600" dirty="0" smtClean="0"/>
          </a:p>
          <a:p>
            <a:pPr algn="just"/>
            <a:r>
              <a:rPr lang="fr-FR" sz="2600" dirty="0" smtClean="0"/>
              <a:t>The </a:t>
            </a:r>
            <a:r>
              <a:rPr lang="fr-FR" sz="2600" dirty="0" err="1" smtClean="0"/>
              <a:t>higher</a:t>
            </a:r>
            <a:r>
              <a:rPr lang="fr-FR" sz="2600" dirty="0" smtClean="0"/>
              <a:t> the </a:t>
            </a:r>
            <a:r>
              <a:rPr lang="fr-FR" sz="2600" dirty="0" err="1" smtClean="0"/>
              <a:t>volatility</a:t>
            </a:r>
            <a:r>
              <a:rPr lang="fr-FR" sz="2600" dirty="0" smtClean="0"/>
              <a:t> the more </a:t>
            </a:r>
            <a:r>
              <a:rPr lang="fr-FR" sz="2600" dirty="0" err="1" smtClean="0"/>
              <a:t>different</a:t>
            </a:r>
            <a:r>
              <a:rPr lang="fr-FR" sz="2600" dirty="0" smtClean="0"/>
              <a:t> the </a:t>
            </a:r>
            <a:r>
              <a:rPr lang="fr-FR" sz="2600" dirty="0" err="1" smtClean="0"/>
              <a:t>paths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Compute</a:t>
            </a:r>
            <a:r>
              <a:rPr lang="fr-FR" sz="2600" dirty="0" smtClean="0"/>
              <a:t> option value for </a:t>
            </a:r>
            <a:r>
              <a:rPr lang="fr-FR" sz="2600" dirty="0" err="1" smtClean="0"/>
              <a:t>each</a:t>
            </a:r>
            <a:r>
              <a:rPr lang="fr-FR" sz="2600" dirty="0" smtClean="0"/>
              <a:t> </a:t>
            </a:r>
            <a:r>
              <a:rPr lang="fr-FR" sz="2600" dirty="0" err="1" smtClean="0"/>
              <a:t>path</a:t>
            </a:r>
            <a:endParaRPr lang="fr-FR" sz="2600" dirty="0" smtClean="0"/>
          </a:p>
          <a:p>
            <a:pPr algn="just"/>
            <a:r>
              <a:rPr lang="fr-FR" sz="2600" dirty="0" err="1" smtClean="0"/>
              <a:t>Average</a:t>
            </a:r>
            <a:r>
              <a:rPr lang="fr-FR" sz="2600" dirty="0" smtClean="0"/>
              <a:t> and </a:t>
            </a:r>
            <a:r>
              <a:rPr lang="fr-FR" sz="2600" dirty="0" err="1" smtClean="0"/>
              <a:t>then</a:t>
            </a:r>
            <a:r>
              <a:rPr lang="fr-FR" sz="2600" dirty="0" smtClean="0"/>
              <a:t> discount</a:t>
            </a:r>
          </a:p>
          <a:p>
            <a:pPr algn="just"/>
            <a:r>
              <a:rPr lang="fr-FR" sz="2600" dirty="0" smtClean="0"/>
              <a:t>Equiprobable </a:t>
            </a:r>
            <a:r>
              <a:rPr lang="fr-FR" sz="2600" dirty="0" err="1" smtClean="0"/>
              <a:t>tree</a:t>
            </a:r>
            <a:r>
              <a:rPr lang="fr-FR" sz="2600" dirty="0" smtClean="0"/>
              <a:t> </a:t>
            </a:r>
            <a:r>
              <a:rPr lang="fr-FR" sz="2600" dirty="0" err="1" smtClean="0"/>
              <a:t>pricing</a:t>
            </a:r>
            <a:endParaRPr lang="fr-FR" sz="2600" dirty="0" smtClean="0"/>
          </a:p>
          <a:p>
            <a:pPr algn="just"/>
            <a:r>
              <a:rPr lang="en-US" sz="2600" dirty="0"/>
              <a:t>For Europeans path is </a:t>
            </a:r>
            <a:r>
              <a:rPr lang="en-US" sz="2600" dirty="0" smtClean="0"/>
              <a:t>irrelevant</a:t>
            </a:r>
          </a:p>
          <a:p>
            <a:pPr algn="just"/>
            <a:r>
              <a:rPr lang="en-US" sz="2600" dirty="0" smtClean="0"/>
              <a:t>For </a:t>
            </a:r>
            <a:r>
              <a:rPr lang="en-US" sz="2600" dirty="0"/>
              <a:t>Americans and Swing </a:t>
            </a:r>
            <a:r>
              <a:rPr lang="en-US" sz="2600" dirty="0" smtClean="0"/>
              <a:t>it isn’t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it-IT" dirty="0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>
          <a:xfrm>
            <a:off x="641245" y="991405"/>
            <a:ext cx="10824535" cy="81910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FFD500"/>
              </a:buClr>
              <a:buSzPct val="120000"/>
              <a:buFont typeface="Wingdings" panose="05000000000000000000" pitchFamily="2" charset="2"/>
              <a:buChar char="§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8B2231"/>
              </a:buClr>
              <a:buFont typeface="Arial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/>
              <a:t>Monte Carlo simulations are used to model the probability of different outcomes in a process that cannot easily be predicted due to the intervention of random variables.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42" y="3799732"/>
            <a:ext cx="6079958" cy="30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9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Disadvantages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There are a large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paths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an </a:t>
            </a:r>
            <a:r>
              <a:rPr lang="fr-FR" dirty="0" err="1" smtClean="0"/>
              <a:t>unerlying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take</a:t>
            </a:r>
            <a:r>
              <a:rPr lang="fr-FR" dirty="0" smtClean="0"/>
              <a:t> and </a:t>
            </a:r>
            <a:r>
              <a:rPr lang="fr-FR" dirty="0" err="1" smtClean="0"/>
              <a:t>so</a:t>
            </a:r>
            <a:r>
              <a:rPr lang="fr-FR" dirty="0" smtClean="0"/>
              <a:t> a large </a:t>
            </a:r>
            <a:r>
              <a:rPr lang="fr-FR" dirty="0" err="1" smtClean="0"/>
              <a:t>number</a:t>
            </a:r>
            <a:r>
              <a:rPr lang="fr-FR" dirty="0" smtClean="0"/>
              <a:t> of option </a:t>
            </a:r>
            <a:r>
              <a:rPr lang="fr-FR" dirty="0" err="1" smtClean="0"/>
              <a:t>prices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generated</a:t>
            </a:r>
            <a:endParaRPr lang="fr-FR" dirty="0" smtClean="0"/>
          </a:p>
          <a:p>
            <a:r>
              <a:rPr lang="fr-FR" dirty="0" smtClean="0"/>
              <a:t>How </a:t>
            </a:r>
            <a:r>
              <a:rPr lang="fr-FR" dirty="0" err="1" smtClean="0"/>
              <a:t>much</a:t>
            </a:r>
            <a:r>
              <a:rPr lang="fr-FR" dirty="0" smtClean="0"/>
              <a:t> are </a:t>
            </a:r>
            <a:r>
              <a:rPr lang="fr-FR" dirty="0" err="1" smtClean="0"/>
              <a:t>enough</a:t>
            </a:r>
            <a:r>
              <a:rPr lang="fr-FR" dirty="0" smtClean="0"/>
              <a:t> ? </a:t>
            </a:r>
            <a:r>
              <a:rPr lang="fr-FR" dirty="0" err="1" smtClean="0"/>
              <a:t>When</a:t>
            </a:r>
            <a:r>
              <a:rPr lang="fr-FR" dirty="0" smtClean="0"/>
              <a:t> do </a:t>
            </a:r>
            <a:r>
              <a:rPr lang="fr-FR" dirty="0" err="1" smtClean="0"/>
              <a:t>averages</a:t>
            </a:r>
            <a:r>
              <a:rPr lang="fr-FR" dirty="0" smtClean="0"/>
              <a:t> converge ?</a:t>
            </a:r>
          </a:p>
          <a:p>
            <a:r>
              <a:rPr lang="fr-FR" dirty="0" err="1" smtClean="0"/>
              <a:t>Derivation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possible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numerical</a:t>
            </a:r>
            <a:r>
              <a:rPr lang="fr-FR" dirty="0" smtClean="0"/>
              <a:t> approximations of </a:t>
            </a:r>
            <a:r>
              <a:rPr lang="fr-FR" dirty="0" err="1" smtClean="0"/>
              <a:t>greeks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Numerical</a:t>
            </a:r>
            <a:r>
              <a:rPr lang="fr-FR" dirty="0" smtClean="0"/>
              <a:t> approximation </a:t>
            </a:r>
            <a:r>
              <a:rPr lang="fr-FR" dirty="0" err="1" smtClean="0"/>
              <a:t>is</a:t>
            </a:r>
            <a:r>
              <a:rPr lang="fr-FR" dirty="0" smtClean="0"/>
              <a:t> hard and not </a:t>
            </a:r>
            <a:r>
              <a:rPr lang="fr-FR" dirty="0" err="1" smtClean="0"/>
              <a:t>reliable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t-IT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2" y="3603950"/>
            <a:ext cx="5001927" cy="32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9420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Long Staff Schwartz </a:t>
            </a:r>
            <a:r>
              <a:rPr lang="fr-FR" dirty="0" err="1" smtClean="0"/>
              <a:t>MonteCarlo</a:t>
            </a:r>
            <a:r>
              <a:rPr lang="fr-FR" dirty="0" smtClean="0"/>
              <a:t> for </a:t>
            </a:r>
            <a:r>
              <a:rPr lang="fr-FR" dirty="0" err="1" smtClean="0"/>
              <a:t>early</a:t>
            </a:r>
            <a:r>
              <a:rPr lang="fr-FR" dirty="0" smtClean="0"/>
              <a:t>/multiple </a:t>
            </a:r>
            <a:r>
              <a:rPr lang="fr-FR" dirty="0" err="1" smtClean="0"/>
              <a:t>exercise</a:t>
            </a:r>
            <a:r>
              <a:rPr lang="fr-FR" dirty="0" smtClean="0"/>
              <a:t> options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0" y="866274"/>
                <a:ext cx="12192000" cy="5991726"/>
              </a:xfrm>
            </p:spPr>
            <p:txBody>
              <a:bodyPr/>
              <a:lstStyle/>
              <a:p>
                <a:r>
                  <a:rPr lang="fr-FR" dirty="0" smtClean="0"/>
                  <a:t>We look at </a:t>
                </a:r>
                <a:r>
                  <a:rPr lang="fr-FR" dirty="0" err="1" smtClean="0"/>
                  <a:t>exercises</a:t>
                </a:r>
                <a:r>
                  <a:rPr lang="fr-FR" dirty="0" smtClean="0"/>
                  <a:t> at </a:t>
                </a:r>
                <a:r>
                  <a:rPr lang="fr-FR" dirty="0" err="1" smtClean="0"/>
                  <a:t>specific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tree</a:t>
                </a:r>
                <a:r>
                  <a:rPr lang="fr-FR" dirty="0" smtClean="0"/>
                  <a:t> (if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construct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infinite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amount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nodes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exercise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continuous</a:t>
                </a:r>
                <a:r>
                  <a:rPr lang="fr-FR" dirty="0" smtClean="0"/>
                  <a:t>)</a:t>
                </a:r>
              </a:p>
              <a:p>
                <a:r>
                  <a:rPr lang="en-US" dirty="0"/>
                  <a:t>At each potential exercise date t, the value of the option is </a:t>
                </a:r>
                <a:r>
                  <a:rPr lang="en-US" dirty="0" smtClean="0"/>
                  <a:t>the maximum </a:t>
                </a:r>
                <a:r>
                  <a:rPr lang="en-US" dirty="0"/>
                  <a:t>of two </a:t>
                </a:r>
                <a:r>
                  <a:rPr lang="en-US" dirty="0" smtClean="0"/>
                  <a:t>choices:</a:t>
                </a:r>
              </a:p>
              <a:p>
                <a:pPr lvl="1"/>
                <a:r>
                  <a:rPr lang="en-US" dirty="0" smtClean="0"/>
                  <a:t>1</a:t>
                </a:r>
                <a:r>
                  <a:rPr lang="en-US" dirty="0"/>
                  <a:t>. the value of immediate </a:t>
                </a:r>
                <a:r>
                  <a:rPr lang="en-US" dirty="0" smtClean="0"/>
                  <a:t>exercise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dirty="0"/>
                  <a:t>. the discounted expected value of the option at the next </a:t>
                </a:r>
                <a:r>
                  <a:rPr lang="en-US" dirty="0" smtClean="0"/>
                  <a:t>possible exercise </a:t>
                </a:r>
                <a:r>
                  <a:rPr lang="en-US" dirty="0"/>
                  <a:t>moment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fr-FR" dirty="0" smtClean="0"/>
                  <a:t>Just </a:t>
                </a:r>
                <a:r>
                  <a:rPr lang="fr-FR" dirty="0" err="1" smtClean="0"/>
                  <a:t>like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did</a:t>
                </a:r>
                <a:r>
                  <a:rPr lang="fr-FR" dirty="0" smtClean="0"/>
                  <a:t> in </a:t>
                </a:r>
                <a:r>
                  <a:rPr lang="fr-FR" dirty="0" err="1" smtClean="0"/>
                  <a:t>trees</a:t>
                </a:r>
                <a:r>
                  <a:rPr lang="fr-FR" dirty="0" smtClean="0"/>
                  <a:t>, but the </a:t>
                </a:r>
                <a:r>
                  <a:rPr lang="fr-FR" dirty="0" err="1" smtClean="0"/>
                  <a:t>problem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do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assume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know </a:t>
                </a:r>
                <a:r>
                  <a:rPr lang="fr-FR" dirty="0" err="1" smtClean="0"/>
                  <a:t>what</a:t>
                </a:r>
                <a:r>
                  <a:rPr lang="fr-FR" dirty="0" smtClean="0"/>
                  <a:t> the value at the </a:t>
                </a:r>
                <a:r>
                  <a:rPr lang="fr-FR" dirty="0" err="1" smtClean="0"/>
                  <a:t>next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step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it’s</a:t>
                </a:r>
                <a:r>
                  <a:rPr lang="fr-FR" dirty="0" smtClean="0"/>
                  <a:t> not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a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value,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wrong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since</a:t>
                </a:r>
                <a:r>
                  <a:rPr lang="fr-FR" dirty="0" smtClean="0"/>
                  <a:t> in real life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cannot</a:t>
                </a:r>
                <a:r>
                  <a:rPr lang="fr-FR" dirty="0" smtClean="0"/>
                  <a:t> know the real value</a:t>
                </a:r>
              </a:p>
              <a:p>
                <a:r>
                  <a:rPr lang="fr-FR" dirty="0" smtClean="0"/>
                  <a:t>To </a:t>
                </a:r>
                <a:r>
                  <a:rPr lang="fr-FR" dirty="0" err="1" smtClean="0"/>
                  <a:t>transform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into</a:t>
                </a:r>
                <a:r>
                  <a:rPr lang="fr-FR" dirty="0" smtClean="0"/>
                  <a:t> an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value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regress</a:t>
                </a:r>
                <a:r>
                  <a:rPr lang="fr-FR" dirty="0" smtClean="0"/>
                  <a:t> </a:t>
                </a:r>
                <a:r>
                  <a:rPr lang="fr-FR" dirty="0" smtClean="0"/>
                  <a:t>(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need</a:t>
                </a:r>
                <a:r>
                  <a:rPr lang="fr-FR" dirty="0" smtClean="0"/>
                  <a:t> </a:t>
                </a:r>
                <a:r>
                  <a:rPr lang="fr-FR" smtClean="0"/>
                  <a:t>a polynomial </a:t>
                </a:r>
                <a:r>
                  <a:rPr lang="fr-FR" dirty="0" err="1" smtClean="0"/>
                  <a:t>regression</a:t>
                </a:r>
                <a:r>
                  <a:rPr lang="fr-FR" dirty="0" smtClean="0"/>
                  <a:t>)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value (of t +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r-FR" dirty="0" smtClean="0"/>
                  <a:t>t) on the values of the </a:t>
                </a:r>
                <a:r>
                  <a:rPr lang="fr-FR" dirty="0" err="1" smtClean="0"/>
                  <a:t>underlying</a:t>
                </a:r>
                <a:r>
                  <a:rPr lang="fr-FR" dirty="0" smtClean="0"/>
                  <a:t> at </a:t>
                </a:r>
                <a:r>
                  <a:rPr lang="fr-FR" dirty="0" err="1" smtClean="0"/>
                  <a:t>step</a:t>
                </a:r>
                <a:r>
                  <a:rPr lang="fr-FR" dirty="0" smtClean="0"/>
                  <a:t> t, and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use the </a:t>
                </a:r>
                <a:r>
                  <a:rPr lang="fr-FR" dirty="0" err="1" smtClean="0"/>
                  <a:t>result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regression</a:t>
                </a:r>
                <a:r>
                  <a:rPr lang="fr-FR" dirty="0" smtClean="0"/>
                  <a:t> as AC of t </a:t>
                </a:r>
                <a:r>
                  <a:rPr lang="fr-FR" dirty="0"/>
                  <a:t>+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fr-FR" dirty="0" smtClean="0"/>
                  <a:t>t. This </a:t>
                </a:r>
                <a:r>
                  <a:rPr lang="fr-FR" dirty="0" err="1" smtClean="0"/>
                  <a:t>way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consider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as </a:t>
                </a:r>
                <a:r>
                  <a:rPr lang="fr-FR" dirty="0" err="1" smtClean="0"/>
                  <a:t>expected</a:t>
                </a:r>
                <a:r>
                  <a:rPr lang="fr-FR" dirty="0" smtClean="0"/>
                  <a:t> and not </a:t>
                </a:r>
                <a:r>
                  <a:rPr lang="fr-FR" dirty="0" err="1" smtClean="0"/>
                  <a:t>known</a:t>
                </a:r>
                <a:endParaRPr lang="fr-FR" dirty="0"/>
              </a:p>
              <a:p>
                <a:r>
                  <a:rPr lang="en-US" dirty="0"/>
                  <a:t>You need to do as many regressions as steps in the </a:t>
                </a:r>
                <a:r>
                  <a:rPr lang="en-US" dirty="0" smtClean="0"/>
                  <a:t>tree</a:t>
                </a:r>
              </a:p>
              <a:p>
                <a:r>
                  <a:rPr lang="en-US" dirty="0"/>
                  <a:t>The number of </a:t>
                </a:r>
                <a:r>
                  <a:rPr lang="en-US" dirty="0" smtClean="0"/>
                  <a:t>regression variables is </a:t>
                </a:r>
                <a:r>
                  <a:rPr lang="en-US" dirty="0"/>
                  <a:t>equal to the number of </a:t>
                </a:r>
                <a:r>
                  <a:rPr lang="en-US" dirty="0" smtClean="0"/>
                  <a:t>paths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0" y="866274"/>
                <a:ext cx="12192000" cy="5991726"/>
              </a:xfrm>
              <a:blipFill rotWithShape="0">
                <a:blip r:embed="rId2"/>
                <a:stretch>
                  <a:fillRect l="-950" t="-1729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295306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lide mastro">
  <a:themeElements>
    <a:clrScheme name="en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500"/>
      </a:accent1>
      <a:accent2>
        <a:srgbClr val="CA0538"/>
      </a:accent2>
      <a:accent3>
        <a:srgbClr val="C6C6C6"/>
      </a:accent3>
      <a:accent4>
        <a:srgbClr val="E3E3E3"/>
      </a:accent4>
      <a:accent5>
        <a:srgbClr val="FF9900"/>
      </a:accent5>
      <a:accent6>
        <a:srgbClr val="000000"/>
      </a:accent6>
      <a:hlink>
        <a:srgbClr val="CA0538"/>
      </a:hlink>
      <a:folHlink>
        <a:srgbClr val="A75B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vestor" id="{00082B0F-8944-BA4D-BECB-25C3A47F7D83}" vid="{3A944245-4325-2147-B8EA-D5B4E864C18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Words>235</Words>
  <Application>Microsoft Office PowerPoint</Application>
  <PresentationFormat>Grand écran</PresentationFormat>
  <Paragraphs>35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EniLogo</vt:lpstr>
      <vt:lpstr>Wingdings</vt:lpstr>
      <vt:lpstr>slide mastro</vt:lpstr>
      <vt:lpstr>Monte Carlo Simulations for Option Pricing </vt:lpstr>
      <vt:lpstr>Definition</vt:lpstr>
      <vt:lpstr>Disadvantages</vt:lpstr>
      <vt:lpstr>Long Staff Schwartz MonteCarlo for early/multiple exercise options</vt:lpstr>
    </vt:vector>
  </TitlesOfParts>
  <Company>eni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Muccioli Annalisa</dc:creator>
  <cp:lastModifiedBy>Eliot Tabet</cp:lastModifiedBy>
  <cp:revision>722</cp:revision>
  <cp:lastPrinted>2017-01-30T14:49:46Z</cp:lastPrinted>
  <dcterms:created xsi:type="dcterms:W3CDTF">2017-01-25T15:34:15Z</dcterms:created>
  <dcterms:modified xsi:type="dcterms:W3CDTF">2021-11-10T18:33:40Z</dcterms:modified>
</cp:coreProperties>
</file>